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1" r:id="rId8"/>
    <p:sldId id="267" r:id="rId9"/>
    <p:sldId id="280" r:id="rId10"/>
    <p:sldId id="281" r:id="rId11"/>
    <p:sldId id="262" r:id="rId12"/>
    <p:sldId id="263" r:id="rId13"/>
    <p:sldId id="265" r:id="rId14"/>
    <p:sldId id="266" r:id="rId15"/>
    <p:sldId id="282" r:id="rId16"/>
    <p:sldId id="283" r:id="rId17"/>
    <p:sldId id="284" r:id="rId18"/>
    <p:sldId id="285" r:id="rId19"/>
    <p:sldId id="290" r:id="rId20"/>
    <p:sldId id="291" r:id="rId21"/>
    <p:sldId id="268" r:id="rId22"/>
    <p:sldId id="269" r:id="rId23"/>
    <p:sldId id="270" r:id="rId24"/>
    <p:sldId id="286" r:id="rId25"/>
    <p:sldId id="287" r:id="rId26"/>
    <p:sldId id="292" r:id="rId27"/>
    <p:sldId id="271" r:id="rId28"/>
    <p:sldId id="277" r:id="rId29"/>
    <p:sldId id="272" r:id="rId30"/>
    <p:sldId id="273" r:id="rId31"/>
    <p:sldId id="274" r:id="rId32"/>
    <p:sldId id="293" r:id="rId33"/>
    <p:sldId id="288" r:id="rId34"/>
    <p:sldId id="279" r:id="rId3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CF"/>
    <a:srgbClr val="FF5353"/>
    <a:srgbClr val="C9D7B8"/>
    <a:srgbClr val="FFFFFF"/>
    <a:srgbClr val="A6BC89"/>
    <a:srgbClr val="719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D5979F-7C0B-EE96-C021-BC7D79766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3E9EA08-4D63-19A6-9420-C3DA992B8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A924582-70A8-92CA-BD0E-C7EEB42D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BF25-36CC-411F-9AD3-BCDDAFBB6DDD}" type="datetimeFigureOut">
              <a:rPr lang="tr-TR" smtClean="0"/>
              <a:t>19.07.2024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52D4D57-B465-42A0-2088-BAF96463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21E8A9A-CCD5-7778-F187-8F250DB41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DB4A-1100-4C0C-9C8D-7C43AE70C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126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86252D-4961-168B-277A-7168DC65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D57D6CD-6048-9DD7-8C7C-4C982DDF2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8704450-CD5E-6364-3EBD-D17FD1E02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BF25-36CC-411F-9AD3-BCDDAFBB6DDD}" type="datetimeFigureOut">
              <a:rPr lang="tr-TR" smtClean="0"/>
              <a:t>19.07.2024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0D23785-93DE-E4AE-9E5F-A20E6E0D4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64C8CB8-7A26-D1F4-9F2E-A1FEF6FB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DB4A-1100-4C0C-9C8D-7C43AE70C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289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9C70820-5119-B8FD-B95D-B8B08F479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0CF95F4-94E2-17DF-3F48-05EF38BD7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C301DB0-9A27-64B4-1099-9A1A1D1ED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BF25-36CC-411F-9AD3-BCDDAFBB6DDD}" type="datetimeFigureOut">
              <a:rPr lang="tr-TR" smtClean="0"/>
              <a:t>19.07.2024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FDFBA0B-5E11-0678-7FF3-62C2F8410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4A5B09E-CB0E-FE8A-C34A-7190E9AB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DB4A-1100-4C0C-9C8D-7C43AE70C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510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CBD70F-36AD-0983-E187-067FBEAB1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F1026C-CAD7-5388-B3CB-E2108E625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31A72CD-B399-1573-65DE-D86EE6962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BF25-36CC-411F-9AD3-BCDDAFBB6DDD}" type="datetimeFigureOut">
              <a:rPr lang="tr-TR" smtClean="0"/>
              <a:t>19.07.2024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A5BF544-2271-156F-BFC1-168405B80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40012DA-3F0A-BCCA-85D0-DFAC21B5A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DB4A-1100-4C0C-9C8D-7C43AE70C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25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B9D80D-684A-937A-C9B8-D87D8D1B4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CD47912-EA52-A74D-6F76-C1D85F728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928BA34-CEBA-FDA5-4ED0-7D03174A2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BF25-36CC-411F-9AD3-BCDDAFBB6DDD}" type="datetimeFigureOut">
              <a:rPr lang="tr-TR" smtClean="0"/>
              <a:t>19.07.2024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5AE4367-0E35-72BC-FBBD-AB3F8A0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CCAAE36-029F-DC03-0E56-6F952476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DB4A-1100-4C0C-9C8D-7C43AE70C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918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46B66B-2A46-890A-E341-72A71E687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A57964-3D68-C981-2E08-D5838019E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E0CAB7E-7BE0-1A1B-9EA4-01515F3D0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BE672D4-F843-54D7-0839-156E80ABB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BF25-36CC-411F-9AD3-BCDDAFBB6DDD}" type="datetimeFigureOut">
              <a:rPr lang="tr-TR" smtClean="0"/>
              <a:t>19.07.2024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32D2B01-143C-8202-BB7D-25088710A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E6C0D78-9956-FBA0-E807-39F823099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DB4A-1100-4C0C-9C8D-7C43AE70C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800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BA7E05-7F44-9ECA-EF10-D2F3BED9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C80861F-98D0-33AC-C27C-AA7DFB9B8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A01A769-24A4-981F-3580-34AE899A9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70A172F-E5FF-B026-D786-939BC24522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5A5986F-AF7F-8C6F-5CAB-7FDA860D24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6F24152-9627-AA6E-C5A0-106487829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BF25-36CC-411F-9AD3-BCDDAFBB6DDD}" type="datetimeFigureOut">
              <a:rPr lang="tr-TR" smtClean="0"/>
              <a:t>19.07.2024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D2724CF-E6F9-0D84-E12E-36F1F6357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A2E2933-CDA8-CE43-1759-3B7A1AA3D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DB4A-1100-4C0C-9C8D-7C43AE70C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943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34EB12-58E5-5F2E-5841-460C35022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CEE51A6-5F7A-720A-7633-10D6F4394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BF25-36CC-411F-9AD3-BCDDAFBB6DDD}" type="datetimeFigureOut">
              <a:rPr lang="tr-TR" smtClean="0"/>
              <a:t>19.07.2024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0BB910F-C838-EC40-29E4-62DB66E21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C8B8312-F41E-2928-EE72-FD4FB36B7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DB4A-1100-4C0C-9C8D-7C43AE70C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544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41CF1A1-788C-3F8E-B772-9CA368553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BF25-36CC-411F-9AD3-BCDDAFBB6DDD}" type="datetimeFigureOut">
              <a:rPr lang="tr-TR" smtClean="0"/>
              <a:t>19.07.2024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0A81439-E0D0-B34A-AB33-C7352F7F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2B24696-5EAF-09C6-FE86-C5E2E748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DB4A-1100-4C0C-9C8D-7C43AE70C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261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50FC8C-A901-6B86-5E1E-378106E77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7475C7-3233-538F-71D8-A42907C78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E791F5E-0442-E7FD-1AA7-530F75301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69F4923-1D41-7B6F-BCE1-C2875B81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BF25-36CC-411F-9AD3-BCDDAFBB6DDD}" type="datetimeFigureOut">
              <a:rPr lang="tr-TR" smtClean="0"/>
              <a:t>19.07.2024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FD61E63-7579-5B33-1705-8E75D886D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0E612BD-6508-40E5-A75A-D17FC3C7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DB4A-1100-4C0C-9C8D-7C43AE70C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496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501441-3479-28B8-C120-A4F70C8B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693210E-345A-F0C2-2560-6E50478278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07BC951-84F6-97AA-31C9-574E65081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84C9857-71A4-DDD0-55C9-D1F5F7B91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BF25-36CC-411F-9AD3-BCDDAFBB6DDD}" type="datetimeFigureOut">
              <a:rPr lang="tr-TR" smtClean="0"/>
              <a:t>19.07.2024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BF89DBC-6999-ABEC-06F0-1E0C32794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E057323-7D45-AAB2-467B-40C6C0A70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DB4A-1100-4C0C-9C8D-7C43AE70C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011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C1A5F46-0C4A-8041-D403-6A73834D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1CA4E63-6C42-8FEA-6132-5ED213C0C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AA1A292-F73B-0D39-08D7-2E83A402E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EBF25-36CC-411F-9AD3-BCDDAFBB6DDD}" type="datetimeFigureOut">
              <a:rPr lang="tr-TR" smtClean="0"/>
              <a:t>19.07.2024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59BAF05-16A9-7679-1234-E99C2A764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9EBEB80-1977-9780-103C-F1EC9ED4E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5DB4A-1100-4C0C-9C8D-7C43AE70C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305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9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9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9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9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97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9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0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99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0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0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0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0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0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0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9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9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672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466E1F2-D14B-F4B8-A9AF-DBAFD1D126E2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https://www.egetolgayaltinay.com/lessons/593</a:t>
            </a:r>
            <a:r>
              <a:rPr lang="tr-TR" sz="2400" b="1" dirty="0"/>
              <a:t> 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40553C6-9E1C-2CCE-2EF7-98944AC87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230">
            <a:off x="8516592" y="3227640"/>
            <a:ext cx="2904443" cy="283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00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E65FF879-BA49-E2C8-EBF0-6FCD56CD9B56}"/>
              </a:ext>
            </a:extLst>
          </p:cNvPr>
          <p:cNvSpPr/>
          <p:nvPr/>
        </p:nvSpPr>
        <p:spPr>
          <a:xfrm>
            <a:off x="277501" y="4446871"/>
            <a:ext cx="5362903" cy="809654"/>
          </a:xfrm>
          <a:prstGeom prst="roundRect">
            <a:avLst/>
          </a:prstGeom>
          <a:solidFill>
            <a:srgbClr val="A6BC8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Monkey</a:t>
            </a:r>
            <a:endParaRPr lang="en-US" sz="60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E22CA1E4-2526-001F-CF5C-95CB04B5B50F}"/>
              </a:ext>
            </a:extLst>
          </p:cNvPr>
          <p:cNvSpPr/>
          <p:nvPr/>
        </p:nvSpPr>
        <p:spPr>
          <a:xfrm>
            <a:off x="277501" y="5256525"/>
            <a:ext cx="5362903" cy="809654"/>
          </a:xfrm>
          <a:prstGeom prst="roundRect">
            <a:avLst/>
          </a:prstGeom>
          <a:solidFill>
            <a:srgbClr val="C9D7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Maymun</a:t>
            </a:r>
            <a:endParaRPr lang="en-US" sz="48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84D083C-9E2D-4289-387F-2E4699CCA98E}"/>
              </a:ext>
            </a:extLst>
          </p:cNvPr>
          <p:cNvSpPr/>
          <p:nvPr/>
        </p:nvSpPr>
        <p:spPr>
          <a:xfrm>
            <a:off x="6551596" y="4446871"/>
            <a:ext cx="5362903" cy="809654"/>
          </a:xfrm>
          <a:prstGeom prst="roundRect">
            <a:avLst/>
          </a:prstGeom>
          <a:solidFill>
            <a:srgbClr val="A6BC8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Snake</a:t>
            </a:r>
            <a:endParaRPr lang="en-US" sz="60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34A1FEEE-2DF9-8BEF-189E-8602BDD53CD9}"/>
              </a:ext>
            </a:extLst>
          </p:cNvPr>
          <p:cNvSpPr/>
          <p:nvPr/>
        </p:nvSpPr>
        <p:spPr>
          <a:xfrm>
            <a:off x="6551596" y="5256525"/>
            <a:ext cx="5362903" cy="809654"/>
          </a:xfrm>
          <a:prstGeom prst="roundRect">
            <a:avLst/>
          </a:prstGeom>
          <a:solidFill>
            <a:srgbClr val="C9D7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Yılan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1132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96D23334-22B5-491F-B666-95097F1A427A}"/>
              </a:ext>
            </a:extLst>
          </p:cNvPr>
          <p:cNvSpPr/>
          <p:nvPr/>
        </p:nvSpPr>
        <p:spPr>
          <a:xfrm>
            <a:off x="277501" y="4446871"/>
            <a:ext cx="5362903" cy="809654"/>
          </a:xfrm>
          <a:prstGeom prst="roundRect">
            <a:avLst/>
          </a:prstGeom>
          <a:solidFill>
            <a:srgbClr val="A6BC8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Lion</a:t>
            </a:r>
            <a:endParaRPr lang="en-US" sz="60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7F11395-779B-D186-A78A-A2A7E37365EB}"/>
              </a:ext>
            </a:extLst>
          </p:cNvPr>
          <p:cNvSpPr/>
          <p:nvPr/>
        </p:nvSpPr>
        <p:spPr>
          <a:xfrm>
            <a:off x="277501" y="5256525"/>
            <a:ext cx="5362903" cy="809654"/>
          </a:xfrm>
          <a:prstGeom prst="roundRect">
            <a:avLst/>
          </a:prstGeom>
          <a:solidFill>
            <a:srgbClr val="C9D7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Aslan</a:t>
            </a:r>
            <a:endParaRPr lang="en-US" sz="48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C9643CD-93FF-E21F-ABB2-76053153477B}"/>
              </a:ext>
            </a:extLst>
          </p:cNvPr>
          <p:cNvSpPr/>
          <p:nvPr/>
        </p:nvSpPr>
        <p:spPr>
          <a:xfrm>
            <a:off x="6551596" y="4446871"/>
            <a:ext cx="5362903" cy="809654"/>
          </a:xfrm>
          <a:prstGeom prst="roundRect">
            <a:avLst/>
          </a:prstGeom>
          <a:solidFill>
            <a:srgbClr val="A6BC8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Horse</a:t>
            </a:r>
            <a:endParaRPr lang="en-US" sz="60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76A2B182-7325-0FE6-4FBA-4071959C6D31}"/>
              </a:ext>
            </a:extLst>
          </p:cNvPr>
          <p:cNvSpPr/>
          <p:nvPr/>
        </p:nvSpPr>
        <p:spPr>
          <a:xfrm>
            <a:off x="6551596" y="5256525"/>
            <a:ext cx="5362903" cy="809654"/>
          </a:xfrm>
          <a:prstGeom prst="roundRect">
            <a:avLst/>
          </a:prstGeom>
          <a:solidFill>
            <a:srgbClr val="C9D7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At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5379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1992A1C0-446A-DBB9-E06C-393248D8C505}"/>
              </a:ext>
            </a:extLst>
          </p:cNvPr>
          <p:cNvSpPr/>
          <p:nvPr/>
        </p:nvSpPr>
        <p:spPr>
          <a:xfrm>
            <a:off x="277501" y="4446871"/>
            <a:ext cx="5362903" cy="809654"/>
          </a:xfrm>
          <a:prstGeom prst="roundRect">
            <a:avLst/>
          </a:prstGeom>
          <a:solidFill>
            <a:srgbClr val="A6BC8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Donkey</a:t>
            </a:r>
            <a:endParaRPr lang="en-US" sz="60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E471CA7B-745F-A41D-8CD9-8E2B5F64517D}"/>
              </a:ext>
            </a:extLst>
          </p:cNvPr>
          <p:cNvSpPr/>
          <p:nvPr/>
        </p:nvSpPr>
        <p:spPr>
          <a:xfrm>
            <a:off x="277501" y="5256525"/>
            <a:ext cx="5362903" cy="809654"/>
          </a:xfrm>
          <a:prstGeom prst="roundRect">
            <a:avLst/>
          </a:prstGeom>
          <a:solidFill>
            <a:srgbClr val="C9D7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Eşek</a:t>
            </a:r>
            <a:endParaRPr lang="en-US" sz="48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D99F92D-2182-63EA-7696-F5D066274E13}"/>
              </a:ext>
            </a:extLst>
          </p:cNvPr>
          <p:cNvSpPr/>
          <p:nvPr/>
        </p:nvSpPr>
        <p:spPr>
          <a:xfrm>
            <a:off x="6551596" y="4446871"/>
            <a:ext cx="5362903" cy="809654"/>
          </a:xfrm>
          <a:prstGeom prst="roundRect">
            <a:avLst/>
          </a:prstGeom>
          <a:solidFill>
            <a:srgbClr val="A6BC8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Kangaroo</a:t>
            </a:r>
            <a:endParaRPr lang="en-US" sz="60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44BB6C15-E850-6A41-2604-E43DFAC38B8B}"/>
              </a:ext>
            </a:extLst>
          </p:cNvPr>
          <p:cNvSpPr/>
          <p:nvPr/>
        </p:nvSpPr>
        <p:spPr>
          <a:xfrm>
            <a:off x="6551596" y="5256525"/>
            <a:ext cx="5362903" cy="809654"/>
          </a:xfrm>
          <a:prstGeom prst="roundRect">
            <a:avLst/>
          </a:prstGeom>
          <a:solidFill>
            <a:srgbClr val="C9D7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Kanguru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5492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4992A469-E679-09F5-734C-ECF497AE77C9}"/>
              </a:ext>
            </a:extLst>
          </p:cNvPr>
          <p:cNvSpPr/>
          <p:nvPr/>
        </p:nvSpPr>
        <p:spPr>
          <a:xfrm>
            <a:off x="3269381" y="4437246"/>
            <a:ext cx="5362903" cy="809654"/>
          </a:xfrm>
          <a:prstGeom prst="roundRect">
            <a:avLst/>
          </a:prstGeom>
          <a:solidFill>
            <a:srgbClr val="A6BC8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Gorilla</a:t>
            </a:r>
            <a:endParaRPr lang="en-US" sz="60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DA3A218A-FA69-4388-87D4-E526537852E6}"/>
              </a:ext>
            </a:extLst>
          </p:cNvPr>
          <p:cNvSpPr/>
          <p:nvPr/>
        </p:nvSpPr>
        <p:spPr>
          <a:xfrm>
            <a:off x="3269381" y="5246900"/>
            <a:ext cx="5362903" cy="809654"/>
          </a:xfrm>
          <a:prstGeom prst="roundRect">
            <a:avLst/>
          </a:prstGeom>
          <a:solidFill>
            <a:srgbClr val="C9D7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Goril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7192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466E1F2-D14B-F4B8-A9AF-DBAFD1D126E2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https://www.egetolgayaltinay.com/lessons/594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BED1CC3-6208-1ADC-92ED-21A060B9B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0971">
            <a:off x="8484372" y="3330686"/>
            <a:ext cx="2712545" cy="263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466E1F2-D14B-F4B8-A9AF-DBAFD1D126E2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https://www.egetolgayaltinay.com/lessons/595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5AF3028-C5B1-77C5-038D-461DB981B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120">
            <a:off x="8732187" y="3232821"/>
            <a:ext cx="2599202" cy="247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29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466E1F2-D14B-F4B8-A9AF-DBAFD1D126E2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https://www.egetolgayaltinay.com/lessons/596</a:t>
            </a:r>
            <a:r>
              <a:rPr lang="tr-TR" sz="2400" b="1" dirty="0"/>
              <a:t>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73231E6-F058-7189-7EA5-B0206C754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4179">
            <a:off x="8649375" y="3514164"/>
            <a:ext cx="2731045" cy="257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13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466E1F2-D14B-F4B8-A9AF-DBAFD1D126E2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https://www.egetolgayaltinay.com/lessons/597</a:t>
            </a:r>
            <a:r>
              <a:rPr lang="tr-TR" sz="2400" b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0A6D5E4-4652-133F-07CB-EE3E7999B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9157">
            <a:off x="8533398" y="3638212"/>
            <a:ext cx="2932460" cy="273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33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466E1F2-D14B-F4B8-A9AF-DBAFD1D126E2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https://www.egetolgayaltinay.com/lessons/598</a:t>
            </a:r>
            <a:r>
              <a:rPr lang="tr-TR" sz="2400" b="1" dirty="0"/>
              <a:t>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C5BCAE2-B4B8-D98D-AE63-0BF366627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7439">
            <a:off x="8384264" y="3464857"/>
            <a:ext cx="2776983" cy="263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53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F94186F-3EFC-BC02-FF6D-78E46EDEC257}"/>
              </a:ext>
            </a:extLst>
          </p:cNvPr>
          <p:cNvSpPr txBox="1"/>
          <p:nvPr/>
        </p:nvSpPr>
        <p:spPr>
          <a:xfrm>
            <a:off x="682632" y="2512494"/>
            <a:ext cx="7715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Ünite kelime kartlarına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https://www.egetolgayaltinay.com/lessons/606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7C1AC7B-4392-664A-AF1D-3F5DF8904E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4578">
            <a:off x="7550909" y="1758159"/>
            <a:ext cx="3555241" cy="355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75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466E1F2-D14B-F4B8-A9AF-DBAFD1D126E2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https://www.egetolgayaltinay.com/lessons/599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815AC01-B449-EE30-91B7-0F65AF5CA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9206">
            <a:off x="8811303" y="3429000"/>
            <a:ext cx="2708343" cy="256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86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A1D8F2A-AD5F-B9FD-5A20-92FD9C046B51}"/>
              </a:ext>
            </a:extLst>
          </p:cNvPr>
          <p:cNvSpPr txBox="1"/>
          <p:nvPr/>
        </p:nvSpPr>
        <p:spPr>
          <a:xfrm>
            <a:off x="358025" y="2105561"/>
            <a:ext cx="11033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719443"/>
                </a:solidFill>
              </a:rPr>
              <a:t>Actions</a:t>
            </a:r>
            <a:r>
              <a:rPr lang="tr-TR" sz="8000" b="1" dirty="0">
                <a:solidFill>
                  <a:srgbClr val="719443"/>
                </a:solidFill>
              </a:rPr>
              <a:t> Animals Can Do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6CD04C6-8BB2-67BE-3D70-9137EEDA1CFC}"/>
              </a:ext>
            </a:extLst>
          </p:cNvPr>
          <p:cNvSpPr txBox="1"/>
          <p:nvPr/>
        </p:nvSpPr>
        <p:spPr>
          <a:xfrm>
            <a:off x="579406" y="3219788"/>
            <a:ext cx="11033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86674A"/>
                </a:solidFill>
              </a:rPr>
              <a:t>(Hayvanların yapabildiği eylemler)</a:t>
            </a:r>
          </a:p>
        </p:txBody>
      </p:sp>
    </p:spTree>
    <p:extLst>
      <p:ext uri="{BB962C8B-B14F-4D97-AF65-F5344CB8AC3E}">
        <p14:creationId xmlns:p14="http://schemas.microsoft.com/office/powerpoint/2010/main" val="290215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D660E02-27FE-546F-2030-CE60E235E496}"/>
              </a:ext>
            </a:extLst>
          </p:cNvPr>
          <p:cNvSpPr/>
          <p:nvPr/>
        </p:nvSpPr>
        <p:spPr>
          <a:xfrm>
            <a:off x="170046" y="3253338"/>
            <a:ext cx="3728185" cy="809654"/>
          </a:xfrm>
          <a:prstGeom prst="roundRect">
            <a:avLst/>
          </a:prstGeom>
          <a:solidFill>
            <a:srgbClr val="A6BC8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Fly</a:t>
            </a:r>
            <a:endParaRPr lang="en-US" sz="54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5654772C-8A3D-7A92-0728-0E31D2C8DBF2}"/>
              </a:ext>
            </a:extLst>
          </p:cNvPr>
          <p:cNvSpPr/>
          <p:nvPr/>
        </p:nvSpPr>
        <p:spPr>
          <a:xfrm>
            <a:off x="170046" y="4062992"/>
            <a:ext cx="3728185" cy="809654"/>
          </a:xfrm>
          <a:prstGeom prst="roundRect">
            <a:avLst/>
          </a:prstGeom>
          <a:solidFill>
            <a:srgbClr val="C9D7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Uçmak</a:t>
            </a:r>
            <a:endParaRPr lang="en-US" sz="48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1BEA06F8-5594-3915-E251-E6CAB2C491BD}"/>
              </a:ext>
            </a:extLst>
          </p:cNvPr>
          <p:cNvSpPr/>
          <p:nvPr/>
        </p:nvSpPr>
        <p:spPr>
          <a:xfrm>
            <a:off x="4376286" y="3253338"/>
            <a:ext cx="3439428" cy="809654"/>
          </a:xfrm>
          <a:prstGeom prst="roundRect">
            <a:avLst/>
          </a:prstGeom>
          <a:solidFill>
            <a:srgbClr val="A6BC8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Swim</a:t>
            </a:r>
            <a:endParaRPr lang="en-US" sz="54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5A70AC4E-73CF-30FD-417F-0E5D02C8127B}"/>
              </a:ext>
            </a:extLst>
          </p:cNvPr>
          <p:cNvSpPr/>
          <p:nvPr/>
        </p:nvSpPr>
        <p:spPr>
          <a:xfrm>
            <a:off x="4376286" y="4062992"/>
            <a:ext cx="3439428" cy="809654"/>
          </a:xfrm>
          <a:prstGeom prst="roundRect">
            <a:avLst/>
          </a:prstGeom>
          <a:solidFill>
            <a:srgbClr val="C9D7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Yüzmek</a:t>
            </a:r>
            <a:endParaRPr lang="en-US" sz="4800" dirty="0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8B83D5AB-D8EC-F973-A28B-FD433C77A89E}"/>
              </a:ext>
            </a:extLst>
          </p:cNvPr>
          <p:cNvSpPr/>
          <p:nvPr/>
        </p:nvSpPr>
        <p:spPr>
          <a:xfrm>
            <a:off x="8293769" y="3253338"/>
            <a:ext cx="3728185" cy="809654"/>
          </a:xfrm>
          <a:prstGeom prst="roundRect">
            <a:avLst/>
          </a:prstGeom>
          <a:solidFill>
            <a:srgbClr val="A6BC8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/>
              <a:t>Climb</a:t>
            </a:r>
            <a:endParaRPr lang="en-US" sz="5400" b="1" dirty="0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A2539B16-F1E1-765C-C8C0-78DA0139F65F}"/>
              </a:ext>
            </a:extLst>
          </p:cNvPr>
          <p:cNvSpPr/>
          <p:nvPr/>
        </p:nvSpPr>
        <p:spPr>
          <a:xfrm>
            <a:off x="8293769" y="4062992"/>
            <a:ext cx="3728185" cy="809654"/>
          </a:xfrm>
          <a:prstGeom prst="roundRect">
            <a:avLst/>
          </a:prstGeom>
          <a:solidFill>
            <a:srgbClr val="C9D7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Tırmanmak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396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F3DEFB0-1CE1-C92F-A9F7-EFD6A9ECC9E0}"/>
              </a:ext>
            </a:extLst>
          </p:cNvPr>
          <p:cNvSpPr/>
          <p:nvPr/>
        </p:nvSpPr>
        <p:spPr>
          <a:xfrm>
            <a:off x="160421" y="3936732"/>
            <a:ext cx="3728185" cy="809654"/>
          </a:xfrm>
          <a:prstGeom prst="roundRect">
            <a:avLst/>
          </a:prstGeom>
          <a:solidFill>
            <a:srgbClr val="A6BC8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Jump</a:t>
            </a:r>
            <a:endParaRPr lang="en-US" sz="54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5B7B8B8-C7CF-F099-D00A-82B070561E69}"/>
              </a:ext>
            </a:extLst>
          </p:cNvPr>
          <p:cNvSpPr/>
          <p:nvPr/>
        </p:nvSpPr>
        <p:spPr>
          <a:xfrm>
            <a:off x="160421" y="4746386"/>
            <a:ext cx="3728185" cy="809654"/>
          </a:xfrm>
          <a:prstGeom prst="roundRect">
            <a:avLst/>
          </a:prstGeom>
          <a:solidFill>
            <a:srgbClr val="C9D7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Zıplamak</a:t>
            </a:r>
            <a:endParaRPr lang="en-US" sz="48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21075E5-B89B-F1FE-050E-1E9801CBDBEC}"/>
              </a:ext>
            </a:extLst>
          </p:cNvPr>
          <p:cNvSpPr/>
          <p:nvPr/>
        </p:nvSpPr>
        <p:spPr>
          <a:xfrm>
            <a:off x="4366661" y="3936732"/>
            <a:ext cx="3439428" cy="809654"/>
          </a:xfrm>
          <a:prstGeom prst="roundRect">
            <a:avLst/>
          </a:prstGeom>
          <a:solidFill>
            <a:srgbClr val="A6BC8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Walk</a:t>
            </a:r>
            <a:endParaRPr lang="en-US" sz="54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74858CD-B506-537A-F241-ADB9A045C7AA}"/>
              </a:ext>
            </a:extLst>
          </p:cNvPr>
          <p:cNvSpPr/>
          <p:nvPr/>
        </p:nvSpPr>
        <p:spPr>
          <a:xfrm>
            <a:off x="4366661" y="4746386"/>
            <a:ext cx="3439428" cy="809654"/>
          </a:xfrm>
          <a:prstGeom prst="roundRect">
            <a:avLst/>
          </a:prstGeom>
          <a:solidFill>
            <a:srgbClr val="C9D7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Yürümek</a:t>
            </a:r>
            <a:endParaRPr lang="en-US" sz="4800" dirty="0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6FBB4F4A-986E-B1CC-9622-62C74BEB4364}"/>
              </a:ext>
            </a:extLst>
          </p:cNvPr>
          <p:cNvSpPr/>
          <p:nvPr/>
        </p:nvSpPr>
        <p:spPr>
          <a:xfrm>
            <a:off x="8284144" y="3936732"/>
            <a:ext cx="3728185" cy="809654"/>
          </a:xfrm>
          <a:prstGeom prst="roundRect">
            <a:avLst/>
          </a:prstGeom>
          <a:solidFill>
            <a:srgbClr val="A6BC8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/>
              <a:t>Run</a:t>
            </a:r>
            <a:endParaRPr lang="en-US" sz="5400" b="1" dirty="0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AFDFC984-D870-AED8-C349-0037929240FC}"/>
              </a:ext>
            </a:extLst>
          </p:cNvPr>
          <p:cNvSpPr/>
          <p:nvPr/>
        </p:nvSpPr>
        <p:spPr>
          <a:xfrm>
            <a:off x="8284144" y="4746386"/>
            <a:ext cx="3728185" cy="809654"/>
          </a:xfrm>
          <a:prstGeom prst="roundRect">
            <a:avLst/>
          </a:prstGeom>
          <a:solidFill>
            <a:srgbClr val="C9D7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Koşmak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9851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466E1F2-D14B-F4B8-A9AF-DBAFD1D126E2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https://www.egetolgayaltinay.com/lessons/600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D3183D3-D35F-1035-658A-A551A0833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9288">
            <a:off x="8784408" y="3429000"/>
            <a:ext cx="2803251" cy="269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0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466E1F2-D14B-F4B8-A9AF-DBAFD1D126E2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https://www.egetolgayaltinay.com/lessons/601</a:t>
            </a:r>
            <a:r>
              <a:rPr lang="tr-TR" sz="2400" b="1" dirty="0"/>
              <a:t>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2A49355-999F-C30B-4AB7-73171E24B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6194">
            <a:off x="8603429" y="3469200"/>
            <a:ext cx="2844499" cy="267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63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466E1F2-D14B-F4B8-A9AF-DBAFD1D126E2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https://www.egetolgayaltinay.com/lessons/602</a:t>
            </a:r>
            <a:r>
              <a:rPr lang="tr-TR" sz="2400" b="1" dirty="0"/>
              <a:t>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70ACC34-65BA-0797-6B11-CD578BF35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7249">
            <a:off x="8761717" y="3550024"/>
            <a:ext cx="2842336" cy="267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20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C83804B-9F16-A789-496E-9F12AE0DD719}"/>
              </a:ext>
            </a:extLst>
          </p:cNvPr>
          <p:cNvSpPr txBox="1"/>
          <p:nvPr/>
        </p:nvSpPr>
        <p:spPr>
          <a:xfrm>
            <a:off x="579408" y="2069604"/>
            <a:ext cx="110331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b="1" dirty="0" err="1">
                <a:solidFill>
                  <a:srgbClr val="719443"/>
                </a:solidFill>
              </a:rPr>
              <a:t>Expressing</a:t>
            </a:r>
            <a:r>
              <a:rPr lang="tr-TR" sz="8800" b="1" dirty="0">
                <a:solidFill>
                  <a:srgbClr val="719443"/>
                </a:solidFill>
              </a:rPr>
              <a:t> </a:t>
            </a:r>
            <a:r>
              <a:rPr lang="tr-TR" sz="8800" b="1" dirty="0" err="1">
                <a:solidFill>
                  <a:srgbClr val="719443"/>
                </a:solidFill>
              </a:rPr>
              <a:t>Abilities</a:t>
            </a:r>
            <a:endParaRPr lang="tr-TR" sz="8800" b="1" dirty="0">
              <a:solidFill>
                <a:srgbClr val="719443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0967682-7056-5E55-4E1A-8FCFF97CE8BD}"/>
              </a:ext>
            </a:extLst>
          </p:cNvPr>
          <p:cNvSpPr txBox="1"/>
          <p:nvPr/>
        </p:nvSpPr>
        <p:spPr>
          <a:xfrm>
            <a:off x="579407" y="3303636"/>
            <a:ext cx="11033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solidFill>
                  <a:srgbClr val="86674A"/>
                </a:solidFill>
              </a:rPr>
              <a:t>(Becerileri İfade Etme)</a:t>
            </a:r>
          </a:p>
        </p:txBody>
      </p:sp>
    </p:spTree>
    <p:extLst>
      <p:ext uri="{BB962C8B-B14F-4D97-AF65-F5344CB8AC3E}">
        <p14:creationId xmlns:p14="http://schemas.microsoft.com/office/powerpoint/2010/main" val="203610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84AA3A06-A0D8-73B3-B308-222DF9598EE6}"/>
              </a:ext>
            </a:extLst>
          </p:cNvPr>
          <p:cNvSpPr/>
          <p:nvPr/>
        </p:nvSpPr>
        <p:spPr>
          <a:xfrm>
            <a:off x="102669" y="4520004"/>
            <a:ext cx="3680701" cy="914038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ysClr val="windowText" lastClr="000000"/>
                </a:solidFill>
              </a:rPr>
              <a:t>Birds</a:t>
            </a:r>
            <a:r>
              <a:rPr lang="tr-TR" sz="3200" b="1" dirty="0">
                <a:solidFill>
                  <a:sysClr val="windowText" lastClr="000000"/>
                </a:solidFill>
              </a:rPr>
              <a:t> </a:t>
            </a:r>
            <a:r>
              <a:rPr lang="tr-TR" sz="3200" b="1" dirty="0">
                <a:solidFill>
                  <a:srgbClr val="FF0000"/>
                </a:solidFill>
              </a:rPr>
              <a:t>can</a:t>
            </a:r>
            <a:r>
              <a:rPr lang="tr-TR" sz="3200" b="1" dirty="0">
                <a:solidFill>
                  <a:sysClr val="windowText" lastClr="000000"/>
                </a:solidFill>
              </a:rPr>
              <a:t> </a:t>
            </a:r>
            <a:r>
              <a:rPr lang="tr-TR" sz="3200" b="1" dirty="0" err="1">
                <a:solidFill>
                  <a:sysClr val="windowText" lastClr="000000"/>
                </a:solidFill>
              </a:rPr>
              <a:t>fly</a:t>
            </a:r>
            <a:r>
              <a:rPr lang="tr-TR" sz="3200" b="1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69DD4E7-F14D-5EC2-00E5-E302928CE1A3}"/>
              </a:ext>
            </a:extLst>
          </p:cNvPr>
          <p:cNvSpPr txBox="1"/>
          <p:nvPr/>
        </p:nvSpPr>
        <p:spPr>
          <a:xfrm>
            <a:off x="102669" y="176746"/>
            <a:ext cx="5633988" cy="11387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/>
              <a:t>Birinin yapabildiği şeylerden bahsederken</a:t>
            </a:r>
          </a:p>
          <a:p>
            <a:r>
              <a:rPr lang="tr-TR" sz="2000" dirty="0"/>
              <a:t>«</a:t>
            </a:r>
            <a:r>
              <a:rPr lang="tr-TR" sz="2800" b="1" dirty="0">
                <a:solidFill>
                  <a:srgbClr val="7E5C3E"/>
                </a:solidFill>
              </a:rPr>
              <a:t>Can</a:t>
            </a:r>
            <a:r>
              <a:rPr lang="tr-TR" sz="2000" dirty="0">
                <a:solidFill>
                  <a:schemeClr val="tx1"/>
                </a:solidFill>
              </a:rPr>
              <a:t>»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kalıbını kullanırız.</a:t>
            </a:r>
          </a:p>
          <a:p>
            <a:r>
              <a:rPr lang="tr-TR" sz="2000" dirty="0"/>
              <a:t>Bir şeyi «yapabilmek» anlamını taşır.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DC64603-F575-E946-EEC5-9CDB775DAA68}"/>
              </a:ext>
            </a:extLst>
          </p:cNvPr>
          <p:cNvSpPr txBox="1"/>
          <p:nvPr/>
        </p:nvSpPr>
        <p:spPr>
          <a:xfrm>
            <a:off x="6096000" y="176746"/>
            <a:ext cx="5633988" cy="11387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/>
              <a:t>Birinin yapamadığı şeylerden bahsederken</a:t>
            </a:r>
          </a:p>
          <a:p>
            <a:r>
              <a:rPr lang="tr-TR" sz="2000" dirty="0"/>
              <a:t>«</a:t>
            </a:r>
            <a:r>
              <a:rPr lang="tr-TR" sz="2800" b="1" dirty="0" err="1">
                <a:solidFill>
                  <a:srgbClr val="7E5C3E"/>
                </a:solidFill>
              </a:rPr>
              <a:t>Can’t</a:t>
            </a:r>
            <a:r>
              <a:rPr lang="tr-TR" sz="2000" dirty="0">
                <a:solidFill>
                  <a:schemeClr val="tx1"/>
                </a:solidFill>
              </a:rPr>
              <a:t>»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kalıbını kullanırız.</a:t>
            </a:r>
          </a:p>
          <a:p>
            <a:r>
              <a:rPr lang="tr-TR" sz="2000" dirty="0"/>
              <a:t>Bir şeyi «yapamamak» anlamını taşır. </a:t>
            </a: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7F41D2E1-0179-4365-7496-DAE20B08023A}"/>
              </a:ext>
            </a:extLst>
          </p:cNvPr>
          <p:cNvSpPr/>
          <p:nvPr/>
        </p:nvSpPr>
        <p:spPr>
          <a:xfrm>
            <a:off x="102669" y="3957106"/>
            <a:ext cx="3680701" cy="64377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C9D7B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Kuşlar uçabilir.</a:t>
            </a:r>
          </a:p>
        </p:txBody>
      </p:sp>
      <p:sp>
        <p:nvSpPr>
          <p:cNvPr id="7" name="Konuşma Balonu: Dikdörtgen 6">
            <a:extLst>
              <a:ext uri="{FF2B5EF4-FFF2-40B4-BE49-F238E27FC236}">
                <a16:creationId xmlns:a16="http://schemas.microsoft.com/office/drawing/2014/main" id="{0EC5F43A-D198-E814-5923-D80A4B56724B}"/>
              </a:ext>
            </a:extLst>
          </p:cNvPr>
          <p:cNvSpPr/>
          <p:nvPr/>
        </p:nvSpPr>
        <p:spPr>
          <a:xfrm>
            <a:off x="4217330" y="4520004"/>
            <a:ext cx="3774145" cy="914038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Gorillas</a:t>
            </a:r>
            <a:r>
              <a:rPr lang="tr-TR" sz="2800" b="1" dirty="0">
                <a:solidFill>
                  <a:sysClr val="windowText" lastClr="00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can’t</a:t>
            </a:r>
            <a:r>
              <a:rPr lang="tr-TR" sz="2800" b="1" dirty="0">
                <a:solidFill>
                  <a:sysClr val="windowText" lastClr="000000"/>
                </a:solidFill>
              </a:rPr>
              <a:t>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swim</a:t>
            </a:r>
            <a:r>
              <a:rPr lang="tr-TR" sz="2800" b="1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8" name="Konuşma Balonu: Dikdörtgen 7">
            <a:extLst>
              <a:ext uri="{FF2B5EF4-FFF2-40B4-BE49-F238E27FC236}">
                <a16:creationId xmlns:a16="http://schemas.microsoft.com/office/drawing/2014/main" id="{D1F81F3D-B979-D18A-4F7A-C7C985D75D6E}"/>
              </a:ext>
            </a:extLst>
          </p:cNvPr>
          <p:cNvSpPr/>
          <p:nvPr/>
        </p:nvSpPr>
        <p:spPr>
          <a:xfrm>
            <a:off x="4217330" y="3957106"/>
            <a:ext cx="3774145" cy="64377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C9D7B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Goriller yüzemez.</a:t>
            </a:r>
          </a:p>
        </p:txBody>
      </p:sp>
      <p:sp>
        <p:nvSpPr>
          <p:cNvPr id="9" name="Konuşma Balonu: Dikdörtgen 8">
            <a:extLst>
              <a:ext uri="{FF2B5EF4-FFF2-40B4-BE49-F238E27FC236}">
                <a16:creationId xmlns:a16="http://schemas.microsoft.com/office/drawing/2014/main" id="{ADF3AB05-D7FE-1F56-C07D-19C7C5A674F0}"/>
              </a:ext>
            </a:extLst>
          </p:cNvPr>
          <p:cNvSpPr/>
          <p:nvPr/>
        </p:nvSpPr>
        <p:spPr>
          <a:xfrm>
            <a:off x="8315186" y="4520004"/>
            <a:ext cx="3774145" cy="914038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ysClr val="windowText" lastClr="000000"/>
                </a:solidFill>
              </a:rPr>
              <a:t>Monkeys</a:t>
            </a:r>
            <a:r>
              <a:rPr lang="tr-TR" sz="2800" b="1" dirty="0">
                <a:solidFill>
                  <a:sysClr val="windowText" lastClr="000000"/>
                </a:solidFill>
              </a:rPr>
              <a:t> </a:t>
            </a:r>
            <a:r>
              <a:rPr lang="tr-TR" sz="2800" b="1" dirty="0">
                <a:solidFill>
                  <a:srgbClr val="FF0000"/>
                </a:solidFill>
              </a:rPr>
              <a:t>can</a:t>
            </a:r>
            <a:r>
              <a:rPr lang="tr-TR" sz="2800" b="1" dirty="0">
                <a:solidFill>
                  <a:sysClr val="windowText" lastClr="000000"/>
                </a:solidFill>
              </a:rPr>
              <a:t>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climb</a:t>
            </a:r>
            <a:r>
              <a:rPr lang="tr-TR" sz="2800" b="1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10" name="Konuşma Balonu: Dikdörtgen 9">
            <a:extLst>
              <a:ext uri="{FF2B5EF4-FFF2-40B4-BE49-F238E27FC236}">
                <a16:creationId xmlns:a16="http://schemas.microsoft.com/office/drawing/2014/main" id="{AE154460-93DD-654C-4990-C2975050E183}"/>
              </a:ext>
            </a:extLst>
          </p:cNvPr>
          <p:cNvSpPr/>
          <p:nvPr/>
        </p:nvSpPr>
        <p:spPr>
          <a:xfrm>
            <a:off x="8315186" y="3957106"/>
            <a:ext cx="3774145" cy="64377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C9D7B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Maymunlar tırmanabilir.</a:t>
            </a:r>
          </a:p>
        </p:txBody>
      </p:sp>
    </p:spTree>
    <p:extLst>
      <p:ext uri="{BB962C8B-B14F-4D97-AF65-F5344CB8AC3E}">
        <p14:creationId xmlns:p14="http://schemas.microsoft.com/office/powerpoint/2010/main" val="416345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F698D3B-6A16-8ADC-15B6-9E8D2A38053F}"/>
              </a:ext>
            </a:extLst>
          </p:cNvPr>
          <p:cNvSpPr txBox="1"/>
          <p:nvPr/>
        </p:nvSpPr>
        <p:spPr>
          <a:xfrm>
            <a:off x="192025" y="288760"/>
            <a:ext cx="5674234" cy="11387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/>
              <a:t>Birinin bir şeyi yapıp yapamadığını sormak için «</a:t>
            </a:r>
            <a:r>
              <a:rPr lang="tr-TR" sz="2800" b="1" dirty="0">
                <a:solidFill>
                  <a:srgbClr val="7E5C3E"/>
                </a:solidFill>
              </a:rPr>
              <a:t>Can </a:t>
            </a:r>
            <a:r>
              <a:rPr lang="tr-TR" sz="2800" b="1" dirty="0" err="1">
                <a:solidFill>
                  <a:srgbClr val="7E5C3E"/>
                </a:solidFill>
              </a:rPr>
              <a:t>you</a:t>
            </a:r>
            <a:r>
              <a:rPr lang="tr-TR" sz="2800" b="1" dirty="0">
                <a:solidFill>
                  <a:srgbClr val="7E5C3E"/>
                </a:solidFill>
              </a:rPr>
              <a:t> …?</a:t>
            </a:r>
            <a:r>
              <a:rPr lang="tr-TR" sz="2000" dirty="0">
                <a:solidFill>
                  <a:schemeClr val="tx1"/>
                </a:solidFill>
              </a:rPr>
              <a:t>»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kalıbını kullanırız.</a:t>
            </a:r>
          </a:p>
          <a:p>
            <a:r>
              <a:rPr lang="tr-TR" sz="2000" dirty="0"/>
              <a:t>Türkçe karşılığı: «… yapabilir misin?»</a:t>
            </a: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E0146AD6-B1E6-C56F-6A3D-A286E054E82A}"/>
              </a:ext>
            </a:extLst>
          </p:cNvPr>
          <p:cNvSpPr/>
          <p:nvPr/>
        </p:nvSpPr>
        <p:spPr>
          <a:xfrm>
            <a:off x="192025" y="2355616"/>
            <a:ext cx="4916422" cy="1171163"/>
          </a:xfrm>
          <a:prstGeom prst="wedgeRectCallout">
            <a:avLst>
              <a:gd name="adj1" fmla="val -11250"/>
              <a:gd name="adj2" fmla="val 72400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chemeClr val="tx1"/>
                </a:solidFill>
              </a:rPr>
              <a:t>Can </a:t>
            </a:r>
            <a:r>
              <a:rPr lang="tr-TR" sz="4000" b="1" dirty="0" err="1">
                <a:solidFill>
                  <a:schemeClr val="tx1"/>
                </a:solidFill>
              </a:rPr>
              <a:t>you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jump</a:t>
            </a:r>
            <a:r>
              <a:rPr lang="tr-TR" sz="4000" b="1" dirty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ACC20C6E-6021-9B11-6FED-1F34ECD34444}"/>
              </a:ext>
            </a:extLst>
          </p:cNvPr>
          <p:cNvSpPr/>
          <p:nvPr/>
        </p:nvSpPr>
        <p:spPr>
          <a:xfrm>
            <a:off x="192024" y="1883156"/>
            <a:ext cx="4916423" cy="618614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C9D7B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Zıplayabilir misin?</a:t>
            </a: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FF632808-8CB9-B66F-CE21-14483BD5C3BA}"/>
              </a:ext>
            </a:extLst>
          </p:cNvPr>
          <p:cNvSpPr/>
          <p:nvPr/>
        </p:nvSpPr>
        <p:spPr>
          <a:xfrm>
            <a:off x="4398746" y="4981478"/>
            <a:ext cx="4295001" cy="868647"/>
          </a:xfrm>
          <a:prstGeom prst="wedgeRectCallout">
            <a:avLst>
              <a:gd name="adj1" fmla="val 58568"/>
              <a:gd name="adj2" fmla="val -4092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err="1">
                <a:solidFill>
                  <a:schemeClr val="tx1"/>
                </a:solidFill>
              </a:rPr>
              <a:t>Yes</a:t>
            </a:r>
            <a:r>
              <a:rPr lang="tr-TR" sz="4000" b="1" dirty="0">
                <a:solidFill>
                  <a:schemeClr val="tx1"/>
                </a:solidFill>
              </a:rPr>
              <a:t>, I can.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0E610613-4EE9-8CA3-9238-1885E081F8B6}"/>
              </a:ext>
            </a:extLst>
          </p:cNvPr>
          <p:cNvSpPr/>
          <p:nvPr/>
        </p:nvSpPr>
        <p:spPr>
          <a:xfrm>
            <a:off x="4398745" y="4362864"/>
            <a:ext cx="4295003" cy="618614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C9D7B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Evet, yapabilirim.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F864D16-DB46-2DD7-47A2-849655EFAF1B}"/>
              </a:ext>
            </a:extLst>
          </p:cNvPr>
          <p:cNvSpPr txBox="1"/>
          <p:nvPr/>
        </p:nvSpPr>
        <p:spPr>
          <a:xfrm>
            <a:off x="6613207" y="872811"/>
            <a:ext cx="5043638" cy="11387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/>
              <a:t>Sorulan şeyi yapabiliyorsak</a:t>
            </a:r>
          </a:p>
          <a:p>
            <a:r>
              <a:rPr lang="tr-TR" sz="2000" dirty="0"/>
              <a:t>«</a:t>
            </a:r>
            <a:r>
              <a:rPr lang="tr-TR" sz="2800" b="1" dirty="0" err="1">
                <a:solidFill>
                  <a:srgbClr val="7E5C3E"/>
                </a:solidFill>
              </a:rPr>
              <a:t>Yes</a:t>
            </a:r>
            <a:r>
              <a:rPr lang="tr-TR" sz="2800" b="1" dirty="0">
                <a:solidFill>
                  <a:srgbClr val="7E5C3E"/>
                </a:solidFill>
              </a:rPr>
              <a:t>, I can.</a:t>
            </a:r>
            <a:r>
              <a:rPr lang="tr-TR" sz="2400" dirty="0">
                <a:solidFill>
                  <a:schemeClr val="tx1"/>
                </a:solidFill>
              </a:rPr>
              <a:t>»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diyerek yanıt verebiliriz.</a:t>
            </a:r>
          </a:p>
          <a:p>
            <a:r>
              <a:rPr lang="tr-TR" sz="2000" dirty="0"/>
              <a:t>Türkçe karşılığı: «Evet, yapabilirim» </a:t>
            </a:r>
            <a:r>
              <a:rPr lang="tr-TR" sz="2000" dirty="0" err="1"/>
              <a:t>dir</a:t>
            </a:r>
            <a:r>
              <a:rPr lang="tr-T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534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4B6CCD6-C960-C4B1-54FA-C7B47BE1CD76}"/>
              </a:ext>
            </a:extLst>
          </p:cNvPr>
          <p:cNvSpPr txBox="1"/>
          <p:nvPr/>
        </p:nvSpPr>
        <p:spPr>
          <a:xfrm>
            <a:off x="435047" y="2987492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şarkıya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https://www.egetolgayaltinay.com/lessons/604</a:t>
            </a:r>
            <a:r>
              <a:rPr lang="tr-TR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0688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6D30F3FA-A4F0-78CF-BA41-39D685BC71E6}"/>
              </a:ext>
            </a:extLst>
          </p:cNvPr>
          <p:cNvSpPr/>
          <p:nvPr/>
        </p:nvSpPr>
        <p:spPr>
          <a:xfrm>
            <a:off x="192025" y="2355616"/>
            <a:ext cx="4916422" cy="1171163"/>
          </a:xfrm>
          <a:prstGeom prst="wedgeRectCallout">
            <a:avLst>
              <a:gd name="adj1" fmla="val -11250"/>
              <a:gd name="adj2" fmla="val 72400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chemeClr val="tx1"/>
                </a:solidFill>
              </a:rPr>
              <a:t>Can </a:t>
            </a:r>
            <a:r>
              <a:rPr lang="tr-TR" sz="4000" b="1" dirty="0" err="1">
                <a:solidFill>
                  <a:schemeClr val="tx1"/>
                </a:solidFill>
              </a:rPr>
              <a:t>you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walk</a:t>
            </a:r>
            <a:r>
              <a:rPr lang="tr-TR" sz="4000" b="1" dirty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0A1034BC-4D83-3EC5-A5EA-B0413166807E}"/>
              </a:ext>
            </a:extLst>
          </p:cNvPr>
          <p:cNvSpPr/>
          <p:nvPr/>
        </p:nvSpPr>
        <p:spPr>
          <a:xfrm>
            <a:off x="192024" y="1883156"/>
            <a:ext cx="4916423" cy="618614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C9D7B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Yürüyebilir misin?</a:t>
            </a:r>
          </a:p>
        </p:txBody>
      </p:sp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D447E9AF-8B48-AEF6-47A5-D978BAE2CD68}"/>
              </a:ext>
            </a:extLst>
          </p:cNvPr>
          <p:cNvSpPr/>
          <p:nvPr/>
        </p:nvSpPr>
        <p:spPr>
          <a:xfrm>
            <a:off x="4398746" y="4981478"/>
            <a:ext cx="4295001" cy="868647"/>
          </a:xfrm>
          <a:prstGeom prst="wedgeRectCallout">
            <a:avLst>
              <a:gd name="adj1" fmla="val 58568"/>
              <a:gd name="adj2" fmla="val -4092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chemeClr val="tx1"/>
                </a:solidFill>
              </a:rPr>
              <a:t>No, I </a:t>
            </a:r>
            <a:r>
              <a:rPr lang="tr-TR" sz="4000" b="1" dirty="0" err="1">
                <a:solidFill>
                  <a:schemeClr val="tx1"/>
                </a:solidFill>
              </a:rPr>
              <a:t>can’t</a:t>
            </a:r>
            <a:r>
              <a:rPr lang="tr-TR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155F02C7-B178-E840-E9E3-7AFC85F99989}"/>
              </a:ext>
            </a:extLst>
          </p:cNvPr>
          <p:cNvSpPr/>
          <p:nvPr/>
        </p:nvSpPr>
        <p:spPr>
          <a:xfrm>
            <a:off x="4398745" y="4356231"/>
            <a:ext cx="4295003" cy="625247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C9D7B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Hayır, yapamam.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A75943B-23DB-300B-683D-D16D3AD67924}"/>
              </a:ext>
            </a:extLst>
          </p:cNvPr>
          <p:cNvSpPr txBox="1"/>
          <p:nvPr/>
        </p:nvSpPr>
        <p:spPr>
          <a:xfrm>
            <a:off x="6096000" y="1007875"/>
            <a:ext cx="5043638" cy="11387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/>
              <a:t>Sorulan şeyi yapamıyorsak</a:t>
            </a:r>
          </a:p>
          <a:p>
            <a:r>
              <a:rPr lang="tr-TR" sz="2000" dirty="0"/>
              <a:t>«</a:t>
            </a:r>
            <a:r>
              <a:rPr lang="tr-TR" sz="2800" b="1" dirty="0">
                <a:solidFill>
                  <a:srgbClr val="7E5C3E"/>
                </a:solidFill>
              </a:rPr>
              <a:t>No, I </a:t>
            </a:r>
            <a:r>
              <a:rPr lang="tr-TR" sz="2800" b="1" dirty="0" err="1">
                <a:solidFill>
                  <a:srgbClr val="7E5C3E"/>
                </a:solidFill>
              </a:rPr>
              <a:t>can’t</a:t>
            </a:r>
            <a:r>
              <a:rPr lang="tr-TR" sz="2800" b="1" dirty="0">
                <a:solidFill>
                  <a:srgbClr val="7E5C3E"/>
                </a:solidFill>
              </a:rPr>
              <a:t>.</a:t>
            </a:r>
            <a:r>
              <a:rPr lang="tr-TR" sz="2400" dirty="0">
                <a:solidFill>
                  <a:schemeClr val="tx1"/>
                </a:solidFill>
              </a:rPr>
              <a:t>»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diyerek yanıt verebiliriz.</a:t>
            </a:r>
          </a:p>
          <a:p>
            <a:r>
              <a:rPr lang="tr-TR" sz="2000" dirty="0"/>
              <a:t>Türkçe karşılığı: «Hayır, yapamam» </a:t>
            </a:r>
            <a:r>
              <a:rPr lang="tr-TR" sz="2000" dirty="0" err="1"/>
              <a:t>dır</a:t>
            </a:r>
            <a:r>
              <a:rPr lang="tr-T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965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0129087A-FDDD-6234-494F-3559687FBDEC}"/>
              </a:ext>
            </a:extLst>
          </p:cNvPr>
          <p:cNvSpPr/>
          <p:nvPr/>
        </p:nvSpPr>
        <p:spPr>
          <a:xfrm>
            <a:off x="106681" y="3099816"/>
            <a:ext cx="3685031" cy="166725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 err="1">
                <a:solidFill>
                  <a:schemeClr val="tx1"/>
                </a:solidFill>
              </a:rPr>
              <a:t>Goats</a:t>
            </a:r>
            <a:r>
              <a:rPr lang="tr-TR" sz="4400" b="1" dirty="0">
                <a:solidFill>
                  <a:schemeClr val="tx1"/>
                </a:solidFill>
              </a:rPr>
              <a:t> _____ </a:t>
            </a:r>
            <a:r>
              <a:rPr lang="tr-TR" sz="4400" b="1" dirty="0" err="1">
                <a:solidFill>
                  <a:schemeClr val="tx1"/>
                </a:solidFill>
              </a:rPr>
              <a:t>fly</a:t>
            </a:r>
            <a:r>
              <a:rPr lang="tr-TR" sz="4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4BDBEFF8-9343-A6BB-E8EC-276640FD4746}"/>
              </a:ext>
            </a:extLst>
          </p:cNvPr>
          <p:cNvSpPr/>
          <p:nvPr/>
        </p:nvSpPr>
        <p:spPr>
          <a:xfrm>
            <a:off x="4111753" y="3099815"/>
            <a:ext cx="3837431" cy="166725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 err="1">
                <a:solidFill>
                  <a:schemeClr val="tx1"/>
                </a:solidFill>
              </a:rPr>
              <a:t>Ducks</a:t>
            </a:r>
            <a:r>
              <a:rPr lang="tr-TR" sz="4400" b="1" dirty="0">
                <a:solidFill>
                  <a:schemeClr val="tx1"/>
                </a:solidFill>
              </a:rPr>
              <a:t> _____ </a:t>
            </a:r>
            <a:r>
              <a:rPr lang="tr-TR" sz="4400" b="1" dirty="0" err="1">
                <a:solidFill>
                  <a:schemeClr val="tx1"/>
                </a:solidFill>
              </a:rPr>
              <a:t>swim</a:t>
            </a:r>
            <a:r>
              <a:rPr lang="tr-TR" sz="4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FBA31DFD-5F49-FE31-D4C5-8CD1CC1F8AA0}"/>
              </a:ext>
            </a:extLst>
          </p:cNvPr>
          <p:cNvSpPr/>
          <p:nvPr/>
        </p:nvSpPr>
        <p:spPr>
          <a:xfrm>
            <a:off x="8269225" y="3099815"/>
            <a:ext cx="3837431" cy="166725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 err="1">
                <a:solidFill>
                  <a:schemeClr val="tx1"/>
                </a:solidFill>
              </a:rPr>
              <a:t>Elephants</a:t>
            </a:r>
            <a:r>
              <a:rPr lang="tr-TR" sz="3600" b="1" dirty="0">
                <a:solidFill>
                  <a:schemeClr val="tx1"/>
                </a:solidFill>
              </a:rPr>
              <a:t> _____ </a:t>
            </a:r>
            <a:r>
              <a:rPr lang="tr-TR" sz="3600" b="1" dirty="0" err="1">
                <a:solidFill>
                  <a:schemeClr val="tx1"/>
                </a:solidFill>
              </a:rPr>
              <a:t>climb</a:t>
            </a:r>
            <a:r>
              <a:rPr lang="tr-TR" sz="3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36F2C1D-5B7A-5BD9-39E9-44EDCCEBE14C}"/>
              </a:ext>
            </a:extLst>
          </p:cNvPr>
          <p:cNvSpPr/>
          <p:nvPr/>
        </p:nvSpPr>
        <p:spPr>
          <a:xfrm>
            <a:off x="106681" y="4873752"/>
            <a:ext cx="1648967" cy="804672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tx1"/>
                </a:solidFill>
              </a:rPr>
              <a:t>can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2FC7C88F-2578-33FD-EC24-924F6DC0A8C1}"/>
              </a:ext>
            </a:extLst>
          </p:cNvPr>
          <p:cNvSpPr/>
          <p:nvPr/>
        </p:nvSpPr>
        <p:spPr>
          <a:xfrm>
            <a:off x="1984249" y="4873752"/>
            <a:ext cx="1648967" cy="804672"/>
          </a:xfrm>
          <a:prstGeom prst="roundRect">
            <a:avLst/>
          </a:prstGeom>
          <a:solidFill>
            <a:srgbClr val="FF535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err="1">
                <a:solidFill>
                  <a:schemeClr val="tx1"/>
                </a:solidFill>
              </a:rPr>
              <a:t>can’t</a:t>
            </a:r>
            <a:endParaRPr lang="tr-TR" sz="48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15B9007-B386-71AF-86DD-64BFD297E132}"/>
              </a:ext>
            </a:extLst>
          </p:cNvPr>
          <p:cNvSpPr/>
          <p:nvPr/>
        </p:nvSpPr>
        <p:spPr>
          <a:xfrm>
            <a:off x="4319017" y="4925568"/>
            <a:ext cx="1648967" cy="804672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tx1"/>
                </a:solidFill>
              </a:rPr>
              <a:t>can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8DAAB700-5F3E-01D7-3497-0F0A49856396}"/>
              </a:ext>
            </a:extLst>
          </p:cNvPr>
          <p:cNvSpPr/>
          <p:nvPr/>
        </p:nvSpPr>
        <p:spPr>
          <a:xfrm>
            <a:off x="6196585" y="4925568"/>
            <a:ext cx="1648967" cy="804672"/>
          </a:xfrm>
          <a:prstGeom prst="roundRect">
            <a:avLst/>
          </a:prstGeom>
          <a:solidFill>
            <a:srgbClr val="FF535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err="1">
                <a:solidFill>
                  <a:schemeClr val="tx1"/>
                </a:solidFill>
              </a:rPr>
              <a:t>can’t</a:t>
            </a:r>
            <a:endParaRPr lang="tr-TR" sz="48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089CCFDA-B4D7-D4F3-9BEE-5C351325563E}"/>
              </a:ext>
            </a:extLst>
          </p:cNvPr>
          <p:cNvSpPr/>
          <p:nvPr/>
        </p:nvSpPr>
        <p:spPr>
          <a:xfrm>
            <a:off x="8421625" y="4943856"/>
            <a:ext cx="1648967" cy="804672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tx1"/>
                </a:solidFill>
              </a:rPr>
              <a:t>can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B2D39ECE-D79D-6AF0-7C16-417ECD230BCD}"/>
              </a:ext>
            </a:extLst>
          </p:cNvPr>
          <p:cNvSpPr/>
          <p:nvPr/>
        </p:nvSpPr>
        <p:spPr>
          <a:xfrm>
            <a:off x="10299193" y="4943856"/>
            <a:ext cx="1648967" cy="804672"/>
          </a:xfrm>
          <a:prstGeom prst="roundRect">
            <a:avLst/>
          </a:prstGeom>
          <a:solidFill>
            <a:srgbClr val="FF535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err="1">
                <a:solidFill>
                  <a:schemeClr val="tx1"/>
                </a:solidFill>
              </a:rPr>
              <a:t>can’t</a:t>
            </a:r>
            <a:endParaRPr lang="tr-TR" sz="4800" b="1" dirty="0">
              <a:solidFill>
                <a:schemeClr val="tx1"/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3BD129C-1EA8-2C2E-ABF0-519500038523}"/>
              </a:ext>
            </a:extLst>
          </p:cNvPr>
          <p:cNvSpPr txBox="1"/>
          <p:nvPr/>
        </p:nvSpPr>
        <p:spPr>
          <a:xfrm>
            <a:off x="196115" y="174536"/>
            <a:ext cx="11668706" cy="400110"/>
          </a:xfrm>
          <a:prstGeom prst="rect">
            <a:avLst/>
          </a:prstGeom>
          <a:solidFill>
            <a:srgbClr val="FFF6C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 err="1"/>
              <a:t>Answer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questions</a:t>
            </a:r>
            <a:r>
              <a:rPr lang="tr-TR" sz="2000" dirty="0"/>
              <a:t> </a:t>
            </a:r>
            <a:r>
              <a:rPr lang="tr-TR" sz="2000" dirty="0" err="1"/>
              <a:t>according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pictures</a:t>
            </a:r>
            <a:r>
              <a:rPr lang="tr-TR" sz="2000" dirty="0"/>
              <a:t> </a:t>
            </a:r>
            <a:r>
              <a:rPr lang="tr-TR" sz="2000" dirty="0" err="1"/>
              <a:t>given</a:t>
            </a:r>
            <a:r>
              <a:rPr lang="tr-TR" sz="2000" dirty="0"/>
              <a:t> </a:t>
            </a:r>
            <a:r>
              <a:rPr lang="tr-TR" sz="2000" dirty="0" err="1"/>
              <a:t>below</a:t>
            </a:r>
            <a:r>
              <a:rPr lang="tr-T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043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00169 -0.243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21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14818 -0.259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9" y="-1298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1921 L 0.00664 -0.2622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1215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4B6CCD6-C960-C4B1-54FA-C7B47BE1CD76}"/>
              </a:ext>
            </a:extLst>
          </p:cNvPr>
          <p:cNvSpPr txBox="1"/>
          <p:nvPr/>
        </p:nvSpPr>
        <p:spPr>
          <a:xfrm>
            <a:off x="435047" y="2987492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şarkıya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https://www.egetolgayaltinay.com/lessons/605</a:t>
            </a:r>
            <a:r>
              <a:rPr lang="tr-TR" sz="24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62214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466E1F2-D14B-F4B8-A9AF-DBAFD1D126E2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https://www.egetolgayaltinay.com/lessons/603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C7C95A9-C388-3EAF-9B73-511E96C12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0876">
            <a:off x="8590825" y="3477682"/>
            <a:ext cx="2901560" cy="27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09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C7333303-8253-3769-1CBF-1BE64992B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8" y="555466"/>
            <a:ext cx="4855893" cy="4855893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A3921ECD-1632-DE7D-B070-EF4F182B7955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5D4C9A2-4374-5A41-1CB3-7F9C274C5C1E}"/>
              </a:ext>
            </a:extLst>
          </p:cNvPr>
          <p:cNvSpPr txBox="1"/>
          <p:nvPr/>
        </p:nvSpPr>
        <p:spPr>
          <a:xfrm>
            <a:off x="4633319" y="541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0449396-B004-47F1-53F6-266CF0469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33BE9A2-4B84-7E60-F5B3-4DA79148F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1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A7C3BEE-6067-FF61-957C-75164AD2F54E}"/>
              </a:ext>
            </a:extLst>
          </p:cNvPr>
          <p:cNvSpPr txBox="1"/>
          <p:nvPr/>
        </p:nvSpPr>
        <p:spPr>
          <a:xfrm>
            <a:off x="579406" y="1732911"/>
            <a:ext cx="110331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>
                <a:solidFill>
                  <a:srgbClr val="719443"/>
                </a:solidFill>
              </a:rPr>
              <a:t>Animals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DD61864-3083-865F-581B-F8241DC0DEAB}"/>
              </a:ext>
            </a:extLst>
          </p:cNvPr>
          <p:cNvSpPr txBox="1"/>
          <p:nvPr/>
        </p:nvSpPr>
        <p:spPr>
          <a:xfrm>
            <a:off x="579406" y="3219788"/>
            <a:ext cx="11033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rgbClr val="86674A"/>
                </a:solidFill>
              </a:rPr>
              <a:t>(Hayvanlar)</a:t>
            </a:r>
          </a:p>
        </p:txBody>
      </p:sp>
    </p:spTree>
    <p:extLst>
      <p:ext uri="{BB962C8B-B14F-4D97-AF65-F5344CB8AC3E}">
        <p14:creationId xmlns:p14="http://schemas.microsoft.com/office/powerpoint/2010/main" val="275065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7AA34EE-94F2-50A3-6CAE-9141E4F280B2}"/>
              </a:ext>
            </a:extLst>
          </p:cNvPr>
          <p:cNvSpPr/>
          <p:nvPr/>
        </p:nvSpPr>
        <p:spPr>
          <a:xfrm>
            <a:off x="277501" y="4446871"/>
            <a:ext cx="5362903" cy="809654"/>
          </a:xfrm>
          <a:prstGeom prst="roundRect">
            <a:avLst/>
          </a:prstGeom>
          <a:solidFill>
            <a:srgbClr val="A6BC8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/>
              <a:t>Animals</a:t>
            </a:r>
            <a:endParaRPr lang="en-US" sz="60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F3592FAD-96D1-1D32-31F4-079ADFA593AE}"/>
              </a:ext>
            </a:extLst>
          </p:cNvPr>
          <p:cNvSpPr/>
          <p:nvPr/>
        </p:nvSpPr>
        <p:spPr>
          <a:xfrm>
            <a:off x="277501" y="5256525"/>
            <a:ext cx="5362903" cy="809654"/>
          </a:xfrm>
          <a:prstGeom prst="roundRect">
            <a:avLst/>
          </a:prstGeom>
          <a:solidFill>
            <a:srgbClr val="C9D7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Hayvanlar</a:t>
            </a:r>
            <a:endParaRPr lang="en-US" sz="48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C3080C2A-F906-4026-46C1-FF6380A43127}"/>
              </a:ext>
            </a:extLst>
          </p:cNvPr>
          <p:cNvSpPr/>
          <p:nvPr/>
        </p:nvSpPr>
        <p:spPr>
          <a:xfrm>
            <a:off x="6551596" y="4446871"/>
            <a:ext cx="5362903" cy="809654"/>
          </a:xfrm>
          <a:prstGeom prst="roundRect">
            <a:avLst/>
          </a:prstGeom>
          <a:solidFill>
            <a:srgbClr val="A6BC8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Goat</a:t>
            </a:r>
            <a:endParaRPr lang="en-US" sz="60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FE6B4FB-082F-DA16-840D-BFC9DEAB3CD2}"/>
              </a:ext>
            </a:extLst>
          </p:cNvPr>
          <p:cNvSpPr/>
          <p:nvPr/>
        </p:nvSpPr>
        <p:spPr>
          <a:xfrm>
            <a:off x="6551596" y="5256525"/>
            <a:ext cx="5362903" cy="809654"/>
          </a:xfrm>
          <a:prstGeom prst="roundRect">
            <a:avLst/>
          </a:prstGeom>
          <a:solidFill>
            <a:srgbClr val="C9D7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Keçi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0940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E95EB159-0E37-B6B6-3E56-86183469838B}"/>
              </a:ext>
            </a:extLst>
          </p:cNvPr>
          <p:cNvSpPr/>
          <p:nvPr/>
        </p:nvSpPr>
        <p:spPr>
          <a:xfrm>
            <a:off x="277501" y="4446871"/>
            <a:ext cx="5362903" cy="809654"/>
          </a:xfrm>
          <a:prstGeom prst="roundRect">
            <a:avLst/>
          </a:prstGeom>
          <a:solidFill>
            <a:srgbClr val="A6BC8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Duck</a:t>
            </a:r>
            <a:endParaRPr lang="en-US" sz="60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75825F3E-A412-450A-60DA-E0028E57CBE8}"/>
              </a:ext>
            </a:extLst>
          </p:cNvPr>
          <p:cNvSpPr/>
          <p:nvPr/>
        </p:nvSpPr>
        <p:spPr>
          <a:xfrm>
            <a:off x="277501" y="5256525"/>
            <a:ext cx="5362903" cy="809654"/>
          </a:xfrm>
          <a:prstGeom prst="roundRect">
            <a:avLst/>
          </a:prstGeom>
          <a:solidFill>
            <a:srgbClr val="C9D7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Ördek</a:t>
            </a:r>
            <a:endParaRPr lang="en-US" sz="48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50E3373-F73E-7DC8-EFCB-542E168EC5D2}"/>
              </a:ext>
            </a:extLst>
          </p:cNvPr>
          <p:cNvSpPr/>
          <p:nvPr/>
        </p:nvSpPr>
        <p:spPr>
          <a:xfrm>
            <a:off x="6551596" y="4446871"/>
            <a:ext cx="5362903" cy="809654"/>
          </a:xfrm>
          <a:prstGeom prst="roundRect">
            <a:avLst/>
          </a:prstGeom>
          <a:solidFill>
            <a:srgbClr val="A6BC8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Elephant</a:t>
            </a:r>
            <a:endParaRPr lang="en-US" sz="60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DF465B6-8709-0C68-8C0A-7B68EC9D354F}"/>
              </a:ext>
            </a:extLst>
          </p:cNvPr>
          <p:cNvSpPr/>
          <p:nvPr/>
        </p:nvSpPr>
        <p:spPr>
          <a:xfrm>
            <a:off x="6551596" y="5256525"/>
            <a:ext cx="5362903" cy="809654"/>
          </a:xfrm>
          <a:prstGeom prst="roundRect">
            <a:avLst/>
          </a:prstGeom>
          <a:solidFill>
            <a:srgbClr val="C9D7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Fil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4935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BA3F891-6B05-2DA0-1FFF-B733B4E3FB69}"/>
              </a:ext>
            </a:extLst>
          </p:cNvPr>
          <p:cNvSpPr/>
          <p:nvPr/>
        </p:nvSpPr>
        <p:spPr>
          <a:xfrm>
            <a:off x="277501" y="4446871"/>
            <a:ext cx="5362903" cy="809654"/>
          </a:xfrm>
          <a:prstGeom prst="roundRect">
            <a:avLst/>
          </a:prstGeom>
          <a:solidFill>
            <a:srgbClr val="A6BC8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Cow</a:t>
            </a:r>
            <a:endParaRPr lang="en-US" sz="60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283D516D-B745-451E-CFA4-7C4ECB992F48}"/>
              </a:ext>
            </a:extLst>
          </p:cNvPr>
          <p:cNvSpPr/>
          <p:nvPr/>
        </p:nvSpPr>
        <p:spPr>
          <a:xfrm>
            <a:off x="277501" y="5256525"/>
            <a:ext cx="5362903" cy="809654"/>
          </a:xfrm>
          <a:prstGeom prst="roundRect">
            <a:avLst/>
          </a:prstGeom>
          <a:solidFill>
            <a:srgbClr val="C9D7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İnek</a:t>
            </a:r>
            <a:endParaRPr lang="en-US" sz="48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21CC99D9-3BF1-E867-C7E8-323CC783B42F}"/>
              </a:ext>
            </a:extLst>
          </p:cNvPr>
          <p:cNvSpPr/>
          <p:nvPr/>
        </p:nvSpPr>
        <p:spPr>
          <a:xfrm>
            <a:off x="6551596" y="4446871"/>
            <a:ext cx="5362903" cy="809654"/>
          </a:xfrm>
          <a:prstGeom prst="roundRect">
            <a:avLst/>
          </a:prstGeom>
          <a:solidFill>
            <a:srgbClr val="A6BC8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Spider</a:t>
            </a:r>
            <a:endParaRPr lang="en-US" sz="60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098274F4-3EA4-CACE-AA63-203E110AC0DA}"/>
              </a:ext>
            </a:extLst>
          </p:cNvPr>
          <p:cNvSpPr/>
          <p:nvPr/>
        </p:nvSpPr>
        <p:spPr>
          <a:xfrm>
            <a:off x="6551596" y="5256525"/>
            <a:ext cx="5362903" cy="809654"/>
          </a:xfrm>
          <a:prstGeom prst="roundRect">
            <a:avLst/>
          </a:prstGeom>
          <a:solidFill>
            <a:srgbClr val="C9D7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Örümcek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5745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466E1F2-D14B-F4B8-A9AF-DBAFD1D126E2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https://www.egetolgayaltinay.com/lessons/591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78AB8F3-BFCE-FB1D-3483-961BB7977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8358">
            <a:off x="8566120" y="3027393"/>
            <a:ext cx="2953596" cy="276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01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466E1F2-D14B-F4B8-A9AF-DBAFD1D126E2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https://www.egetolgayaltinay.com/lessons/592</a:t>
            </a:r>
            <a:r>
              <a:rPr lang="tr-TR" sz="2400" b="1" dirty="0"/>
              <a:t> 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2CB8BE1-225A-1690-797D-75AD55993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8105">
            <a:off x="8579223" y="3451411"/>
            <a:ext cx="2679674" cy="252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51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572</Words>
  <Application>Microsoft Office PowerPoint</Application>
  <PresentationFormat>Geniş ekran</PresentationFormat>
  <Paragraphs>133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Modi Waph</dc:creator>
  <cp:lastModifiedBy>Modi Waph</cp:lastModifiedBy>
  <cp:revision>8</cp:revision>
  <dcterms:created xsi:type="dcterms:W3CDTF">2024-07-19T09:19:12Z</dcterms:created>
  <dcterms:modified xsi:type="dcterms:W3CDTF">2024-07-19T13:19:19Z</dcterms:modified>
</cp:coreProperties>
</file>