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60" r:id="rId6"/>
    <p:sldId id="261" r:id="rId7"/>
    <p:sldId id="259" r:id="rId8"/>
    <p:sldId id="262" r:id="rId9"/>
    <p:sldId id="280" r:id="rId10"/>
    <p:sldId id="263" r:id="rId11"/>
    <p:sldId id="264" r:id="rId12"/>
    <p:sldId id="265" r:id="rId13"/>
    <p:sldId id="273" r:id="rId14"/>
    <p:sldId id="272" r:id="rId15"/>
    <p:sldId id="283" r:id="rId16"/>
    <p:sldId id="282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7FF"/>
    <a:srgbClr val="C943FF"/>
    <a:srgbClr val="F5DDFF"/>
    <a:srgbClr val="E5A5FF"/>
    <a:srgbClr val="FAD9C2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C41B2-FB2C-16C2-9091-4EE066E7B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1749D96-3D54-0076-07FA-D070C43C1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2BEB87-7F5A-E068-F87D-ABF76E6A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23AF-D410-42F0-9F74-52CC8EE1126B}" type="datetimeFigureOut">
              <a:rPr lang="tr-TR" smtClean="0"/>
              <a:t>20.07.2024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5150E9-B652-03D9-1FE6-4B02F52F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88BF75-A3DA-534B-1BDE-01DA36A8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330B-B181-4C4B-ACC9-5E8C03356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32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EE2C90-72D9-5A8C-CAAF-A11BE7C6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8194C7F-4BCC-B71D-ECEE-3465D044C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D91CD1-4770-B004-3DE5-F59B79D1F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23AF-D410-42F0-9F74-52CC8EE1126B}" type="datetimeFigureOut">
              <a:rPr lang="tr-TR" smtClean="0"/>
              <a:t>20.07.2024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93EE65F-38D5-1AF5-AC9D-FDF5A905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66B858-393E-3AA6-A515-227949D3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330B-B181-4C4B-ACC9-5E8C03356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88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507D42B-2F4F-4B92-EC87-A4FE0CB48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CF9F437-F50B-BEE5-E841-211270B09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9FA79A-45A7-BCA3-F09D-831E3406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23AF-D410-42F0-9F74-52CC8EE1126B}" type="datetimeFigureOut">
              <a:rPr lang="tr-TR" smtClean="0"/>
              <a:t>20.07.2024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007DA3-6EB0-6868-0F5E-C9312E45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985B18-D302-9F2D-8A81-D8B50BB0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330B-B181-4C4B-ACC9-5E8C03356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569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995E07-D90A-A265-D495-62B69A79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19A461-7C44-D032-C8FB-766989819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AED406-ED7A-A768-7859-30A70056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23AF-D410-42F0-9F74-52CC8EE1126B}" type="datetimeFigureOut">
              <a:rPr lang="tr-TR" smtClean="0"/>
              <a:t>20.07.2024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68A5BAF-11CD-9BDE-429A-FEE40C92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447C8C-1D9B-B486-6657-6D6BBA72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330B-B181-4C4B-ACC9-5E8C03356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367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FCB315-4873-202D-EF73-98503036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D7C5816-F600-D5C6-D9E4-47AC1C67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F3AFE2-6A3F-D493-8E29-40A5C8E1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23AF-D410-42F0-9F74-52CC8EE1126B}" type="datetimeFigureOut">
              <a:rPr lang="tr-TR" smtClean="0"/>
              <a:t>20.07.2024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54FE3E-547B-10CB-B5D3-71C3958B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B7177D-98CD-F3B2-BBEE-A54BEFD5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330B-B181-4C4B-ACC9-5E8C03356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311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F4DF37-96F7-9D9D-3758-FF902666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AD0914-53EB-01F5-C565-DE163E707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74E8813-48F4-EE7A-31F5-4258335B8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65E639-7BA7-E7AF-01FA-B797ED26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23AF-D410-42F0-9F74-52CC8EE1126B}" type="datetimeFigureOut">
              <a:rPr lang="tr-TR" smtClean="0"/>
              <a:t>20.07.2024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44B0525-8EA7-6B09-3C3E-E53052B6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2BD7344-E778-84EB-52E0-550D86F4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330B-B181-4C4B-ACC9-5E8C03356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517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E3D0A9-AA33-7B7E-D433-41047457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82EE2B0-D67A-20D1-14BE-5823E330B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15A12DA-9F8C-3E37-E04F-75BE3344D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70715BB-9258-39DD-6276-7D63CA7D0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E3F95CF-717A-8A91-86DE-45A1D24E7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B4179FA-583E-1A81-46D5-820E0B78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23AF-D410-42F0-9F74-52CC8EE1126B}" type="datetimeFigureOut">
              <a:rPr lang="tr-TR" smtClean="0"/>
              <a:t>20.07.2024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FA94C10-FA9D-CA9D-5203-27F0435F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2D1E84F-9A13-7739-FF9D-09C0A0DB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330B-B181-4C4B-ACC9-5E8C03356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80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946297-0B5D-E1B2-0205-A77D42B0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1DF5504-A556-C88C-58A8-05C73B1E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23AF-D410-42F0-9F74-52CC8EE1126B}" type="datetimeFigureOut">
              <a:rPr lang="tr-TR" smtClean="0"/>
              <a:t>20.07.2024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0B5E345-F408-7B79-4A61-BA62116D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D7DF557-6944-AA13-DF22-5C171990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330B-B181-4C4B-ACC9-5E8C03356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19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719E0A8-BDD1-483C-F2CB-8EBD764C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23AF-D410-42F0-9F74-52CC8EE1126B}" type="datetimeFigureOut">
              <a:rPr lang="tr-TR" smtClean="0"/>
              <a:t>20.07.2024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B8EF78A-B014-5121-FE5C-22B60BEA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F6FAB69-EED7-0B75-13EA-31BDF8F6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330B-B181-4C4B-ACC9-5E8C03356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19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25467E-388C-4580-6EE0-223DD94D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E9EB80-15CC-BBCE-FC1B-0F887F024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791AC62-E32E-AC63-F6F7-E7E2600A7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50DB31D-CFBF-DB19-E6BF-927D8C79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23AF-D410-42F0-9F74-52CC8EE1126B}" type="datetimeFigureOut">
              <a:rPr lang="tr-TR" smtClean="0"/>
              <a:t>20.07.2024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F56C036-DD38-9921-EA9A-8046229B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ACE584B-BCA2-EBD7-F537-CAC3B16D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330B-B181-4C4B-ACC9-5E8C03356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20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C4B583-AB6E-ED6A-DEAA-247F026D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CC5F6D7-9F24-BCEC-D10D-FF18AC277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FF65DC3-F472-BDCA-B6D9-9A48513E5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EA1186A-5F6E-E310-4BBA-EA7D38A4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23AF-D410-42F0-9F74-52CC8EE1126B}" type="datetimeFigureOut">
              <a:rPr lang="tr-TR" smtClean="0"/>
              <a:t>20.07.2024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5154C0C-027A-18B0-9F12-AB862986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14A7028-3814-9CE9-98AE-BB97F749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330B-B181-4C4B-ACC9-5E8C03356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69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B38E8D0-70D7-AFA0-F749-AB78EEA75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A2B0A2-A3C1-5896-075C-99F43BD6C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E78597-F810-0822-7FAE-09BC8CB35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623AF-D410-42F0-9F74-52CC8EE1126B}" type="datetimeFigureOut">
              <a:rPr lang="tr-TR" smtClean="0"/>
              <a:t>20.07.2024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54DCED-766E-382C-90DA-4A147BE04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BFEBBF-94FA-02B6-F18F-9F2A9693C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9330B-B181-4C4B-ACC9-5E8C03356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9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0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9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99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0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0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0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getolgayaltinay.com/lessons/504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9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9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29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315EC011-FDAF-3C17-647F-BEF3AA842D4E}"/>
              </a:ext>
            </a:extLst>
          </p:cNvPr>
          <p:cNvSpPr/>
          <p:nvPr/>
        </p:nvSpPr>
        <p:spPr>
          <a:xfrm>
            <a:off x="609600" y="1704975"/>
            <a:ext cx="5190565" cy="1172696"/>
          </a:xfrm>
          <a:prstGeom prst="wedgeRectCallout">
            <a:avLst>
              <a:gd name="adj1" fmla="val -26307"/>
              <a:gd name="adj2" fmla="val 10825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tx1"/>
                </a:solidFill>
              </a:rPr>
              <a:t>How </a:t>
            </a:r>
            <a:r>
              <a:rPr lang="tr-TR" sz="4800" b="1" dirty="0" err="1">
                <a:solidFill>
                  <a:schemeClr val="tx1"/>
                </a:solidFill>
              </a:rPr>
              <a:t>are</a:t>
            </a:r>
            <a:r>
              <a:rPr lang="tr-TR" sz="4800" b="1" dirty="0">
                <a:solidFill>
                  <a:schemeClr val="tx1"/>
                </a:solidFill>
              </a:rPr>
              <a:t> </a:t>
            </a:r>
            <a:r>
              <a:rPr lang="tr-TR" sz="4800" b="1" dirty="0" err="1">
                <a:solidFill>
                  <a:schemeClr val="tx1"/>
                </a:solidFill>
              </a:rPr>
              <a:t>you</a:t>
            </a:r>
            <a:r>
              <a:rPr lang="tr-TR" sz="4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36276AA0-D3C0-99EA-DBF6-9A5C783E8735}"/>
              </a:ext>
            </a:extLst>
          </p:cNvPr>
          <p:cNvSpPr/>
          <p:nvPr/>
        </p:nvSpPr>
        <p:spPr>
          <a:xfrm>
            <a:off x="6391837" y="1704975"/>
            <a:ext cx="5190565" cy="1172696"/>
          </a:xfrm>
          <a:prstGeom prst="wedgeRectCallout">
            <a:avLst>
              <a:gd name="adj1" fmla="val 20065"/>
              <a:gd name="adj2" fmla="val 115762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tx1"/>
                </a:solidFill>
              </a:rPr>
              <a:t>I’m </a:t>
            </a:r>
            <a:r>
              <a:rPr lang="tr-TR" sz="4800" b="1" dirty="0" err="1">
                <a:solidFill>
                  <a:schemeClr val="tx1"/>
                </a:solidFill>
              </a:rPr>
              <a:t>fine</a:t>
            </a:r>
            <a:r>
              <a:rPr lang="tr-TR" sz="4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EB8B0EB-E188-CB11-9305-561EF6845F03}"/>
              </a:ext>
            </a:extLst>
          </p:cNvPr>
          <p:cNvSpPr txBox="1"/>
          <p:nvPr/>
        </p:nvSpPr>
        <p:spPr>
          <a:xfrm>
            <a:off x="275263" y="279132"/>
            <a:ext cx="552490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Bir kişiye nasıl olduğunu sorarken «How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you</a:t>
            </a:r>
            <a:r>
              <a:rPr lang="tr-TR" sz="2000" dirty="0"/>
              <a:t>?» yapısı kullanılır.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761948D-8585-059E-2FB3-EAB6641653A9}"/>
              </a:ext>
            </a:extLst>
          </p:cNvPr>
          <p:cNvSpPr txBox="1"/>
          <p:nvPr/>
        </p:nvSpPr>
        <p:spPr>
          <a:xfrm>
            <a:off x="6224668" y="279132"/>
            <a:ext cx="552490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Yanıt olarak ise «I’m </a:t>
            </a:r>
            <a:r>
              <a:rPr lang="tr-TR" sz="2000" dirty="0" err="1"/>
              <a:t>fine</a:t>
            </a:r>
            <a:r>
              <a:rPr lang="tr-TR" sz="2000" dirty="0"/>
              <a:t>» / «I’m </a:t>
            </a:r>
            <a:r>
              <a:rPr lang="tr-TR" sz="2000" dirty="0" err="1"/>
              <a:t>great</a:t>
            </a:r>
            <a:r>
              <a:rPr lang="tr-TR" sz="2000" dirty="0"/>
              <a:t> / I’m </a:t>
            </a:r>
            <a:r>
              <a:rPr lang="tr-TR" sz="2000" dirty="0" err="1"/>
              <a:t>okay</a:t>
            </a:r>
            <a:r>
              <a:rPr lang="tr-TR" sz="2000" dirty="0"/>
              <a:t>» gibi yapılar kullanılabilir.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8850EC5C-C961-2CA1-F48E-4E6C7366184D}"/>
              </a:ext>
            </a:extLst>
          </p:cNvPr>
          <p:cNvSpPr/>
          <p:nvPr/>
        </p:nvSpPr>
        <p:spPr>
          <a:xfrm>
            <a:off x="609598" y="1208643"/>
            <a:ext cx="5190565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EFC7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Nasılsın?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E4AA495D-01D4-057F-4B5F-5FF6F2E33846}"/>
              </a:ext>
            </a:extLst>
          </p:cNvPr>
          <p:cNvSpPr/>
          <p:nvPr/>
        </p:nvSpPr>
        <p:spPr>
          <a:xfrm>
            <a:off x="6391835" y="1208643"/>
            <a:ext cx="5190565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EFC7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İyiyim.</a:t>
            </a:r>
          </a:p>
        </p:txBody>
      </p:sp>
      <p:sp>
        <p:nvSpPr>
          <p:cNvPr id="8" name="Konuşma Balonu: Dikdörtgen 7">
            <a:extLst>
              <a:ext uri="{FF2B5EF4-FFF2-40B4-BE49-F238E27FC236}">
                <a16:creationId xmlns:a16="http://schemas.microsoft.com/office/drawing/2014/main" id="{C14D44FD-9700-CA44-2899-16BA40ADB721}"/>
              </a:ext>
            </a:extLst>
          </p:cNvPr>
          <p:cNvSpPr/>
          <p:nvPr/>
        </p:nvSpPr>
        <p:spPr>
          <a:xfrm>
            <a:off x="5543550" y="3686175"/>
            <a:ext cx="3790952" cy="1004328"/>
          </a:xfrm>
          <a:prstGeom prst="wedgeRectCallout">
            <a:avLst>
              <a:gd name="adj1" fmla="val 58051"/>
              <a:gd name="adj2" fmla="val 28042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tx1"/>
                </a:solidFill>
              </a:rPr>
              <a:t>I’m </a:t>
            </a:r>
            <a:r>
              <a:rPr lang="tr-TR" sz="4800" b="1" dirty="0" err="1">
                <a:solidFill>
                  <a:schemeClr val="tx1"/>
                </a:solidFill>
              </a:rPr>
              <a:t>okay</a:t>
            </a:r>
            <a:r>
              <a:rPr lang="tr-TR" sz="4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Konuşma Balonu: Dikdörtgen 8">
            <a:extLst>
              <a:ext uri="{FF2B5EF4-FFF2-40B4-BE49-F238E27FC236}">
                <a16:creationId xmlns:a16="http://schemas.microsoft.com/office/drawing/2014/main" id="{78BBF161-55B8-45A0-55AC-A95721C3D13F}"/>
              </a:ext>
            </a:extLst>
          </p:cNvPr>
          <p:cNvSpPr/>
          <p:nvPr/>
        </p:nvSpPr>
        <p:spPr>
          <a:xfrm>
            <a:off x="5543551" y="3136612"/>
            <a:ext cx="3790952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EFC7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İyiyim.</a:t>
            </a:r>
          </a:p>
        </p:txBody>
      </p:sp>
      <p:sp>
        <p:nvSpPr>
          <p:cNvPr id="10" name="Konuşma Balonu: Dikdörtgen 9">
            <a:extLst>
              <a:ext uri="{FF2B5EF4-FFF2-40B4-BE49-F238E27FC236}">
                <a16:creationId xmlns:a16="http://schemas.microsoft.com/office/drawing/2014/main" id="{28B7EBEC-FF25-0133-568A-E9F4408BC83C}"/>
              </a:ext>
            </a:extLst>
          </p:cNvPr>
          <p:cNvSpPr/>
          <p:nvPr/>
        </p:nvSpPr>
        <p:spPr>
          <a:xfrm>
            <a:off x="5543549" y="5499007"/>
            <a:ext cx="3790952" cy="1004328"/>
          </a:xfrm>
          <a:prstGeom prst="wedgeRectCallout">
            <a:avLst>
              <a:gd name="adj1" fmla="val 64835"/>
              <a:gd name="adj2" fmla="val -4783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tx1"/>
                </a:solidFill>
              </a:rPr>
              <a:t>I’m </a:t>
            </a:r>
            <a:r>
              <a:rPr lang="tr-TR" sz="4800" b="1" dirty="0" err="1">
                <a:solidFill>
                  <a:schemeClr val="tx1"/>
                </a:solidFill>
              </a:rPr>
              <a:t>great</a:t>
            </a:r>
            <a:r>
              <a:rPr lang="tr-TR" sz="4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Konuşma Balonu: Dikdörtgen 10">
            <a:extLst>
              <a:ext uri="{FF2B5EF4-FFF2-40B4-BE49-F238E27FC236}">
                <a16:creationId xmlns:a16="http://schemas.microsoft.com/office/drawing/2014/main" id="{F79A70AD-B3E0-FD13-F91C-68B4AB92FAFA}"/>
              </a:ext>
            </a:extLst>
          </p:cNvPr>
          <p:cNvSpPr/>
          <p:nvPr/>
        </p:nvSpPr>
        <p:spPr>
          <a:xfrm>
            <a:off x="5543550" y="4949444"/>
            <a:ext cx="3790952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EFC7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Harikayım.</a:t>
            </a:r>
          </a:p>
        </p:txBody>
      </p:sp>
    </p:spTree>
    <p:extLst>
      <p:ext uri="{BB962C8B-B14F-4D97-AF65-F5344CB8AC3E}">
        <p14:creationId xmlns:p14="http://schemas.microsoft.com/office/powerpoint/2010/main" val="39336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3BB1DCF-3BFC-1C00-18F5-B7CDA7233615}"/>
              </a:ext>
            </a:extLst>
          </p:cNvPr>
          <p:cNvSpPr/>
          <p:nvPr/>
        </p:nvSpPr>
        <p:spPr>
          <a:xfrm>
            <a:off x="416787" y="656022"/>
            <a:ext cx="5454623" cy="922521"/>
          </a:xfrm>
          <a:prstGeom prst="roundRect">
            <a:avLst/>
          </a:prstGeom>
          <a:solidFill>
            <a:srgbClr val="E5A5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Thank</a:t>
            </a:r>
            <a:r>
              <a:rPr lang="tr-TR" sz="4800" b="1" dirty="0"/>
              <a:t> </a:t>
            </a:r>
            <a:r>
              <a:rPr lang="tr-TR" sz="4800" b="1" dirty="0" err="1"/>
              <a:t>you</a:t>
            </a:r>
            <a:r>
              <a:rPr lang="tr-TR" sz="4800" b="1" dirty="0"/>
              <a:t>.</a:t>
            </a:r>
            <a:endParaRPr lang="en-US" sz="48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D2498AA-4EBC-0FBF-626A-AFE01E47BEAE}"/>
              </a:ext>
            </a:extLst>
          </p:cNvPr>
          <p:cNvSpPr/>
          <p:nvPr/>
        </p:nvSpPr>
        <p:spPr>
          <a:xfrm>
            <a:off x="416787" y="1578543"/>
            <a:ext cx="5454623" cy="922521"/>
          </a:xfrm>
          <a:prstGeom prst="roundRect">
            <a:avLst/>
          </a:prstGeom>
          <a:solidFill>
            <a:srgbClr val="F5DD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/>
              <a:t>Teşekkür ederim.</a:t>
            </a:r>
            <a:endParaRPr lang="en-US" sz="40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09F1045-8225-157F-7F5A-B3902DC0B88D}"/>
              </a:ext>
            </a:extLst>
          </p:cNvPr>
          <p:cNvSpPr/>
          <p:nvPr/>
        </p:nvSpPr>
        <p:spPr>
          <a:xfrm>
            <a:off x="6320592" y="656022"/>
            <a:ext cx="5454623" cy="922521"/>
          </a:xfrm>
          <a:prstGeom prst="roundRect">
            <a:avLst/>
          </a:prstGeom>
          <a:solidFill>
            <a:srgbClr val="E5A5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Thanks</a:t>
            </a:r>
            <a:r>
              <a:rPr lang="tr-TR" sz="4800" b="1" dirty="0"/>
              <a:t>!</a:t>
            </a:r>
            <a:endParaRPr lang="en-US" sz="48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B50DB1D-28EC-93A0-043B-8A98D9111E7F}"/>
              </a:ext>
            </a:extLst>
          </p:cNvPr>
          <p:cNvSpPr/>
          <p:nvPr/>
        </p:nvSpPr>
        <p:spPr>
          <a:xfrm>
            <a:off x="6320592" y="1578543"/>
            <a:ext cx="5454623" cy="922521"/>
          </a:xfrm>
          <a:prstGeom prst="roundRect">
            <a:avLst/>
          </a:prstGeom>
          <a:solidFill>
            <a:srgbClr val="F5DD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/>
              <a:t>Teşekkürler!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819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5B36FBC9-5F92-0711-930E-90005C78F2F0}"/>
              </a:ext>
            </a:extLst>
          </p:cNvPr>
          <p:cNvSpPr/>
          <p:nvPr/>
        </p:nvSpPr>
        <p:spPr>
          <a:xfrm>
            <a:off x="609600" y="1714500"/>
            <a:ext cx="5190565" cy="1163171"/>
          </a:xfrm>
          <a:prstGeom prst="wedgeRectCallout">
            <a:avLst>
              <a:gd name="adj1" fmla="val 29662"/>
              <a:gd name="adj2" fmla="val 8532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chemeClr val="tx1"/>
                </a:solidFill>
              </a:rPr>
              <a:t>Nice </a:t>
            </a:r>
            <a:r>
              <a:rPr lang="tr-TR" sz="4400" b="1" dirty="0" err="1">
                <a:solidFill>
                  <a:schemeClr val="tx1"/>
                </a:solidFill>
              </a:rPr>
              <a:t>to</a:t>
            </a:r>
            <a:r>
              <a:rPr lang="tr-TR" sz="4400" b="1" dirty="0">
                <a:solidFill>
                  <a:schemeClr val="tx1"/>
                </a:solidFill>
              </a:rPr>
              <a:t> </a:t>
            </a:r>
            <a:r>
              <a:rPr lang="tr-TR" sz="4400" b="1" dirty="0" err="1">
                <a:solidFill>
                  <a:schemeClr val="tx1"/>
                </a:solidFill>
              </a:rPr>
              <a:t>meet</a:t>
            </a:r>
            <a:r>
              <a:rPr lang="tr-TR" sz="4400" b="1" dirty="0">
                <a:solidFill>
                  <a:schemeClr val="tx1"/>
                </a:solidFill>
              </a:rPr>
              <a:t> </a:t>
            </a:r>
            <a:r>
              <a:rPr lang="tr-TR" sz="4400" b="1" dirty="0" err="1">
                <a:solidFill>
                  <a:schemeClr val="tx1"/>
                </a:solidFill>
              </a:rPr>
              <a:t>you</a:t>
            </a:r>
            <a:r>
              <a:rPr lang="tr-TR" sz="4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D3F8AAC6-20D8-D7F5-ACBD-02287BE911B5}"/>
              </a:ext>
            </a:extLst>
          </p:cNvPr>
          <p:cNvSpPr/>
          <p:nvPr/>
        </p:nvSpPr>
        <p:spPr>
          <a:xfrm>
            <a:off x="6096000" y="1714500"/>
            <a:ext cx="5972175" cy="1163171"/>
          </a:xfrm>
          <a:prstGeom prst="wedgeRectCallout">
            <a:avLst>
              <a:gd name="adj1" fmla="val -32234"/>
              <a:gd name="adj2" fmla="val 8947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chemeClr val="tx1"/>
                </a:solidFill>
              </a:rPr>
              <a:t>Nice </a:t>
            </a:r>
            <a:r>
              <a:rPr lang="tr-TR" sz="4400" b="1" dirty="0" err="1">
                <a:solidFill>
                  <a:schemeClr val="tx1"/>
                </a:solidFill>
              </a:rPr>
              <a:t>to</a:t>
            </a:r>
            <a:r>
              <a:rPr lang="tr-TR" sz="4400" b="1" dirty="0">
                <a:solidFill>
                  <a:schemeClr val="tx1"/>
                </a:solidFill>
              </a:rPr>
              <a:t> </a:t>
            </a:r>
            <a:r>
              <a:rPr lang="tr-TR" sz="4400" b="1" dirty="0" err="1">
                <a:solidFill>
                  <a:schemeClr val="tx1"/>
                </a:solidFill>
              </a:rPr>
              <a:t>meet</a:t>
            </a:r>
            <a:r>
              <a:rPr lang="tr-TR" sz="4400" b="1" dirty="0">
                <a:solidFill>
                  <a:schemeClr val="tx1"/>
                </a:solidFill>
              </a:rPr>
              <a:t> </a:t>
            </a:r>
            <a:r>
              <a:rPr lang="tr-TR" sz="4400" b="1" dirty="0" err="1">
                <a:solidFill>
                  <a:schemeClr val="tx1"/>
                </a:solidFill>
              </a:rPr>
              <a:t>you</a:t>
            </a:r>
            <a:r>
              <a:rPr lang="tr-TR" sz="4400" b="1" dirty="0">
                <a:solidFill>
                  <a:schemeClr val="tx1"/>
                </a:solidFill>
              </a:rPr>
              <a:t>, </a:t>
            </a:r>
            <a:r>
              <a:rPr lang="tr-TR" sz="4400" b="1" dirty="0" err="1">
                <a:solidFill>
                  <a:schemeClr val="tx1"/>
                </a:solidFill>
              </a:rPr>
              <a:t>too</a:t>
            </a:r>
            <a:r>
              <a:rPr lang="tr-TR" sz="4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89C3373-B9C0-1D00-66E5-58219B17D022}"/>
              </a:ext>
            </a:extLst>
          </p:cNvPr>
          <p:cNvSpPr txBox="1"/>
          <p:nvPr/>
        </p:nvSpPr>
        <p:spPr>
          <a:xfrm>
            <a:off x="275263" y="279132"/>
            <a:ext cx="1076421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Bir kişiye onunla tanıştığımıza memnun olduğumuzu söylerken «Nice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meet</a:t>
            </a:r>
            <a:r>
              <a:rPr lang="tr-TR" sz="2000" dirty="0"/>
              <a:t> </a:t>
            </a:r>
            <a:r>
              <a:rPr lang="tr-TR" sz="2000" dirty="0" err="1"/>
              <a:t>you</a:t>
            </a:r>
            <a:r>
              <a:rPr lang="tr-TR" sz="2000" dirty="0"/>
              <a:t>.» yapısı kullanılır.</a:t>
            </a:r>
          </a:p>
        </p:txBody>
      </p:sp>
      <p:sp>
        <p:nvSpPr>
          <p:cNvPr id="8" name="Konuşma Balonu: Dikdörtgen 7">
            <a:extLst>
              <a:ext uri="{FF2B5EF4-FFF2-40B4-BE49-F238E27FC236}">
                <a16:creationId xmlns:a16="http://schemas.microsoft.com/office/drawing/2014/main" id="{58744E09-9DE7-FB6F-AA43-E6B6192E13E0}"/>
              </a:ext>
            </a:extLst>
          </p:cNvPr>
          <p:cNvSpPr/>
          <p:nvPr/>
        </p:nvSpPr>
        <p:spPr>
          <a:xfrm>
            <a:off x="609599" y="1129725"/>
            <a:ext cx="5190565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EFC7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Tanıştığıma memnun oldum.</a:t>
            </a:r>
          </a:p>
        </p:txBody>
      </p:sp>
      <p:sp>
        <p:nvSpPr>
          <p:cNvPr id="9" name="Konuşma Balonu: Dikdörtgen 8">
            <a:extLst>
              <a:ext uri="{FF2B5EF4-FFF2-40B4-BE49-F238E27FC236}">
                <a16:creationId xmlns:a16="http://schemas.microsoft.com/office/drawing/2014/main" id="{0D26BB62-661E-6EB0-F4EB-CBE9EFF716BB}"/>
              </a:ext>
            </a:extLst>
          </p:cNvPr>
          <p:cNvSpPr/>
          <p:nvPr/>
        </p:nvSpPr>
        <p:spPr>
          <a:xfrm>
            <a:off x="6095999" y="1129724"/>
            <a:ext cx="5972175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EFC7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600" b="1" dirty="0">
                <a:solidFill>
                  <a:sysClr val="windowText" lastClr="000000"/>
                </a:solidFill>
              </a:rPr>
              <a:t>Ben de tanıştığıma memnun oldum.</a:t>
            </a:r>
          </a:p>
        </p:txBody>
      </p:sp>
    </p:spTree>
    <p:extLst>
      <p:ext uri="{BB962C8B-B14F-4D97-AF65-F5344CB8AC3E}">
        <p14:creationId xmlns:p14="http://schemas.microsoft.com/office/powerpoint/2010/main" val="117759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D3B3B9C-D5B4-8ED6-41FD-FEF91A8E6F38}"/>
              </a:ext>
            </a:extLst>
          </p:cNvPr>
          <p:cNvSpPr txBox="1"/>
          <p:nvPr/>
        </p:nvSpPr>
        <p:spPr>
          <a:xfrm>
            <a:off x="463923" y="2963396"/>
            <a:ext cx="771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https://www.egetolgayaltinay.com/lessons/501</a:t>
            </a:r>
            <a:r>
              <a:rPr lang="tr-TR" sz="2400" b="1" dirty="0"/>
              <a:t> </a:t>
            </a:r>
          </a:p>
          <a:p>
            <a:endParaRPr lang="tr-TR" sz="2400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17E89BD-BCAE-14AD-B863-1844B756A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497">
            <a:off x="8687641" y="3429000"/>
            <a:ext cx="2718518" cy="25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3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5690CE3-821C-3179-C55C-77C1347F568D}"/>
              </a:ext>
            </a:extLst>
          </p:cNvPr>
          <p:cNvSpPr txBox="1"/>
          <p:nvPr/>
        </p:nvSpPr>
        <p:spPr>
          <a:xfrm>
            <a:off x="463923" y="2963396"/>
            <a:ext cx="7715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https://www.egetolgayaltinay.com/lessons/497</a:t>
            </a:r>
            <a:r>
              <a:rPr lang="tr-TR" sz="2400" b="1" dirty="0"/>
              <a:t> </a:t>
            </a:r>
          </a:p>
          <a:p>
            <a:endParaRPr lang="tr-TR" sz="2400" b="1" dirty="0"/>
          </a:p>
          <a:p>
            <a:endParaRPr lang="tr-TR" sz="2400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AC3D4D8-C929-C49F-FE0B-1B12BC505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577">
            <a:off x="8230838" y="187315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72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9C57625-9767-AF4E-ED24-C21343A01168}"/>
              </a:ext>
            </a:extLst>
          </p:cNvPr>
          <p:cNvSpPr txBox="1"/>
          <p:nvPr/>
        </p:nvSpPr>
        <p:spPr>
          <a:xfrm>
            <a:off x="463923" y="2963396"/>
            <a:ext cx="771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https://www.egetolgayaltinay.com/lessons/499</a:t>
            </a:r>
            <a:r>
              <a:rPr lang="tr-TR" sz="2400" b="1" dirty="0"/>
              <a:t> </a:t>
            </a:r>
          </a:p>
          <a:p>
            <a:endParaRPr lang="tr-TR" sz="2400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6C9A39B-E8C8-E473-8C7E-460F4EA8E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100">
            <a:off x="8742282" y="3367179"/>
            <a:ext cx="2551360" cy="24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69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86D3AFB-B58F-1B1D-7634-46AAC9514B2B}"/>
              </a:ext>
            </a:extLst>
          </p:cNvPr>
          <p:cNvSpPr txBox="1"/>
          <p:nvPr/>
        </p:nvSpPr>
        <p:spPr>
          <a:xfrm>
            <a:off x="463923" y="2963396"/>
            <a:ext cx="7715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https://www.egetolgayaltinay.com/lessons/500</a:t>
            </a:r>
            <a:r>
              <a:rPr lang="tr-TR" sz="2400" b="1" dirty="0"/>
              <a:t>  </a:t>
            </a:r>
          </a:p>
          <a:p>
            <a:endParaRPr lang="tr-TR" sz="2400" b="1" dirty="0"/>
          </a:p>
          <a:p>
            <a:endParaRPr lang="tr-TR" sz="2400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05AEA27-66D3-154D-EAE1-5E0C7FB66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693">
            <a:off x="8548023" y="3429774"/>
            <a:ext cx="2841871" cy="27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4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D3B3B9C-D5B4-8ED6-41FD-FEF91A8E6F38}"/>
              </a:ext>
            </a:extLst>
          </p:cNvPr>
          <p:cNvSpPr txBox="1"/>
          <p:nvPr/>
        </p:nvSpPr>
        <p:spPr>
          <a:xfrm>
            <a:off x="463923" y="2963396"/>
            <a:ext cx="771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https://www.egetolgayaltinay.com/lessons/502</a:t>
            </a:r>
            <a:r>
              <a:rPr lang="tr-TR" sz="2400" b="1" dirty="0"/>
              <a:t> </a:t>
            </a:r>
          </a:p>
          <a:p>
            <a:endParaRPr lang="tr-TR" sz="2400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1615FC7-9A72-8704-FF78-A55DC5A7D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972">
            <a:off x="8440493" y="3429000"/>
            <a:ext cx="2702946" cy="25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70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D3B3B9C-D5B4-8ED6-41FD-FEF91A8E6F38}"/>
              </a:ext>
            </a:extLst>
          </p:cNvPr>
          <p:cNvSpPr txBox="1"/>
          <p:nvPr/>
        </p:nvSpPr>
        <p:spPr>
          <a:xfrm>
            <a:off x="463923" y="2963396"/>
            <a:ext cx="771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https://www.egetolgayaltinay.com/lessons/503</a:t>
            </a:r>
            <a:r>
              <a:rPr lang="tr-TR" sz="2400" b="1" dirty="0"/>
              <a:t> </a:t>
            </a:r>
          </a:p>
          <a:p>
            <a:endParaRPr lang="tr-TR" sz="2400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500BF95-3573-05C9-B8AA-23737363F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138">
            <a:off x="8766097" y="2180686"/>
            <a:ext cx="2992766" cy="290584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721FFFF-FCAC-D182-A6CE-56BD4CB66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380">
            <a:off x="6346629" y="4796818"/>
            <a:ext cx="1393394" cy="1304217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15CDE0A8-A4B5-681A-1B33-06B65E0B6BCD}"/>
              </a:ext>
            </a:extLst>
          </p:cNvPr>
          <p:cNvSpPr txBox="1"/>
          <p:nvPr/>
        </p:nvSpPr>
        <p:spPr>
          <a:xfrm>
            <a:off x="992748" y="5591396"/>
            <a:ext cx="5632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6"/>
              </a:rPr>
              <a:t>https://www.egetolgayaltinay.com/lessons/504</a:t>
            </a:r>
            <a:r>
              <a:rPr lang="tr-TR" sz="2000" b="1" dirty="0"/>
              <a:t>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588633B-A69D-0859-E74D-4A53494D7038}"/>
              </a:ext>
            </a:extLst>
          </p:cNvPr>
          <p:cNvSpPr txBox="1"/>
          <p:nvPr/>
        </p:nvSpPr>
        <p:spPr>
          <a:xfrm>
            <a:off x="264713" y="226476"/>
            <a:ext cx="3665603" cy="20928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FF0000"/>
                </a:solidFill>
              </a:rPr>
              <a:t>Oyun Önerisi: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i="1" dirty="0"/>
              <a:t>Sınıf 2 ya da 3 gruba ayrılır.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i="1" dirty="0"/>
              <a:t>Her gruptan sırayla bir öğrenci tahtaya çıkıp, hafıza kartlarına tıklar.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i="1" dirty="0"/>
              <a:t>Yanlış eşleşme yapılırsa sonraki gruptan bir öğrenci tahtaya çıkar.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i="1" dirty="0"/>
              <a:t>Doğru yapan öğrencinin grubu 1 puan alır. Sıra diğer gruba geçer.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604AE1B-FC8F-E482-EEEB-CFAC4569D786}"/>
              </a:ext>
            </a:extLst>
          </p:cNvPr>
          <p:cNvSpPr txBox="1"/>
          <p:nvPr/>
        </p:nvSpPr>
        <p:spPr>
          <a:xfrm>
            <a:off x="359818" y="4937502"/>
            <a:ext cx="563207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/>
              <a:t>Öğrenciler tahtadaki yapıları takip etmek için bağlantıdaki «Kelime Listesinin» çıktısına not alabilirler.</a:t>
            </a:r>
          </a:p>
        </p:txBody>
      </p:sp>
    </p:spTree>
    <p:extLst>
      <p:ext uri="{BB962C8B-B14F-4D97-AF65-F5344CB8AC3E}">
        <p14:creationId xmlns:p14="http://schemas.microsoft.com/office/powerpoint/2010/main" val="2853515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18927CF-BC1B-4548-A5B8-F0B74F071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ECA4ED6-01A8-FCB0-56DD-E95B96FFD108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93E0935-6669-5ABF-0361-E4DF8EFB830B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871FD2D-280E-5B25-B4F5-5A27B6AFF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F2B6713-2BC8-3C8C-9EA6-D0D5BD7B4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3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E1572AA-1241-1C10-8987-43CE2B8188DD}"/>
              </a:ext>
            </a:extLst>
          </p:cNvPr>
          <p:cNvSpPr txBox="1"/>
          <p:nvPr/>
        </p:nvSpPr>
        <p:spPr>
          <a:xfrm>
            <a:off x="190500" y="2447925"/>
            <a:ext cx="7715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Ünite kelime kartlarına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https://www.egetolgayaltinay.com/lessons/498</a:t>
            </a:r>
            <a:r>
              <a:rPr lang="tr-TR" sz="2400" b="1" dirty="0"/>
              <a:t> </a:t>
            </a:r>
          </a:p>
          <a:p>
            <a:endParaRPr lang="tr-TR" sz="2400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B222BB8-8CEB-6DD0-E5BF-385CAC425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578">
            <a:off x="7550909" y="1758159"/>
            <a:ext cx="3555241" cy="35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3A5B098-4362-82A5-6AC5-7D3E13494539}"/>
              </a:ext>
            </a:extLst>
          </p:cNvPr>
          <p:cNvSpPr txBox="1"/>
          <p:nvPr/>
        </p:nvSpPr>
        <p:spPr>
          <a:xfrm>
            <a:off x="414067" y="1742536"/>
            <a:ext cx="110331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>
                <a:solidFill>
                  <a:srgbClr val="C943FF"/>
                </a:solidFill>
              </a:rPr>
              <a:t>FRIENDS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08B17D7-1209-99CC-2670-1C2A0EFF5AFA}"/>
              </a:ext>
            </a:extLst>
          </p:cNvPr>
          <p:cNvSpPr txBox="1"/>
          <p:nvPr/>
        </p:nvSpPr>
        <p:spPr>
          <a:xfrm>
            <a:off x="488829" y="2999118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(Arkadaşlar)</a:t>
            </a:r>
          </a:p>
        </p:txBody>
      </p:sp>
    </p:spTree>
    <p:extLst>
      <p:ext uri="{BB962C8B-B14F-4D97-AF65-F5344CB8AC3E}">
        <p14:creationId xmlns:p14="http://schemas.microsoft.com/office/powerpoint/2010/main" val="358624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FE575E8-4C05-6B92-A080-577D36752401}"/>
              </a:ext>
            </a:extLst>
          </p:cNvPr>
          <p:cNvSpPr/>
          <p:nvPr/>
        </p:nvSpPr>
        <p:spPr>
          <a:xfrm>
            <a:off x="416787" y="973656"/>
            <a:ext cx="5454623" cy="922521"/>
          </a:xfrm>
          <a:prstGeom prst="roundRect">
            <a:avLst/>
          </a:prstGeom>
          <a:solidFill>
            <a:srgbClr val="E5A5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Hello</a:t>
            </a:r>
            <a:endParaRPr lang="en-US" sz="4800" b="1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2E7DE98-7D2E-8496-5C51-90753CE3469B}"/>
              </a:ext>
            </a:extLst>
          </p:cNvPr>
          <p:cNvSpPr/>
          <p:nvPr/>
        </p:nvSpPr>
        <p:spPr>
          <a:xfrm>
            <a:off x="416787" y="1896177"/>
            <a:ext cx="5454623" cy="922521"/>
          </a:xfrm>
          <a:prstGeom prst="roundRect">
            <a:avLst/>
          </a:prstGeom>
          <a:solidFill>
            <a:srgbClr val="F5DD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/>
              <a:t>Merhaba</a:t>
            </a:r>
            <a:endParaRPr lang="en-US" sz="4000" b="1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5AEDE8D-7698-C50F-2AFF-F1A087069046}"/>
              </a:ext>
            </a:extLst>
          </p:cNvPr>
          <p:cNvSpPr/>
          <p:nvPr/>
        </p:nvSpPr>
        <p:spPr>
          <a:xfrm>
            <a:off x="6320592" y="973656"/>
            <a:ext cx="5454623" cy="922521"/>
          </a:xfrm>
          <a:prstGeom prst="roundRect">
            <a:avLst/>
          </a:prstGeom>
          <a:solidFill>
            <a:srgbClr val="E5A5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Hi</a:t>
            </a:r>
            <a:endParaRPr lang="en-US" sz="4800" b="1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1A6723E-D2C5-0F21-7B0A-BEC8CEA9100A}"/>
              </a:ext>
            </a:extLst>
          </p:cNvPr>
          <p:cNvSpPr/>
          <p:nvPr/>
        </p:nvSpPr>
        <p:spPr>
          <a:xfrm>
            <a:off x="6320592" y="1896177"/>
            <a:ext cx="5454623" cy="922521"/>
          </a:xfrm>
          <a:prstGeom prst="roundRect">
            <a:avLst/>
          </a:prstGeom>
          <a:solidFill>
            <a:srgbClr val="F5DD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/>
              <a:t>Selam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1375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97C5C0B1-B0AA-D04E-9BE7-F9197AF68A9D}"/>
              </a:ext>
            </a:extLst>
          </p:cNvPr>
          <p:cNvSpPr/>
          <p:nvPr/>
        </p:nvSpPr>
        <p:spPr>
          <a:xfrm>
            <a:off x="6096000" y="56167"/>
            <a:ext cx="5887452" cy="1027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88A06AA-B629-1047-1148-B8A908AF4F27}"/>
              </a:ext>
            </a:extLst>
          </p:cNvPr>
          <p:cNvSpPr txBox="1"/>
          <p:nvPr/>
        </p:nvSpPr>
        <p:spPr>
          <a:xfrm>
            <a:off x="385011" y="375385"/>
            <a:ext cx="553452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Bir kişiye ismini sorarken «</a:t>
            </a:r>
            <a:r>
              <a:rPr lang="tr-TR" sz="2000" dirty="0" err="1"/>
              <a:t>What</a:t>
            </a:r>
            <a:r>
              <a:rPr lang="tr-TR" sz="2000" dirty="0"/>
              <a:t> is </a:t>
            </a:r>
            <a:r>
              <a:rPr lang="tr-TR" sz="2000" dirty="0" err="1"/>
              <a:t>your</a:t>
            </a:r>
            <a:r>
              <a:rPr lang="tr-TR" sz="2000" dirty="0"/>
              <a:t> name?» yapısı kullanılır.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B0190D1-C0D0-5BA6-4AFD-BEC52CC4054E}"/>
              </a:ext>
            </a:extLst>
          </p:cNvPr>
          <p:cNvSpPr txBox="1"/>
          <p:nvPr/>
        </p:nvSpPr>
        <p:spPr>
          <a:xfrm>
            <a:off x="6628221" y="215775"/>
            <a:ext cx="4954181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Yanıt verirken ise «My name is …» veya</a:t>
            </a:r>
          </a:p>
          <a:p>
            <a:r>
              <a:rPr lang="tr-TR" sz="2000" dirty="0"/>
              <a:t>«I’m …» yapısı kullanılır.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0C5E9FBC-909D-AF60-8BB8-F1196355A44D}"/>
              </a:ext>
            </a:extLst>
          </p:cNvPr>
          <p:cNvSpPr/>
          <p:nvPr/>
        </p:nvSpPr>
        <p:spPr>
          <a:xfrm>
            <a:off x="609600" y="1850568"/>
            <a:ext cx="5190565" cy="1027103"/>
          </a:xfrm>
          <a:prstGeom prst="wedgeRectCallout">
            <a:avLst>
              <a:gd name="adj1" fmla="val -26652"/>
              <a:gd name="adj2" fmla="val 13443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err="1">
                <a:solidFill>
                  <a:schemeClr val="tx1"/>
                </a:solidFill>
              </a:rPr>
              <a:t>What</a:t>
            </a:r>
            <a:r>
              <a:rPr lang="tr-TR" sz="4400" b="1" dirty="0">
                <a:solidFill>
                  <a:schemeClr val="tx1"/>
                </a:solidFill>
              </a:rPr>
              <a:t> is </a:t>
            </a:r>
            <a:r>
              <a:rPr lang="tr-TR" sz="4400" b="1" dirty="0" err="1">
                <a:solidFill>
                  <a:schemeClr val="tx1"/>
                </a:solidFill>
              </a:rPr>
              <a:t>your</a:t>
            </a:r>
            <a:r>
              <a:rPr lang="tr-TR" sz="4400" b="1" dirty="0">
                <a:solidFill>
                  <a:schemeClr val="tx1"/>
                </a:solidFill>
              </a:rPr>
              <a:t> name?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0E039AFB-E473-14B4-4BF2-B9169456AC49}"/>
              </a:ext>
            </a:extLst>
          </p:cNvPr>
          <p:cNvSpPr/>
          <p:nvPr/>
        </p:nvSpPr>
        <p:spPr>
          <a:xfrm>
            <a:off x="6391837" y="1850568"/>
            <a:ext cx="5591615" cy="1027103"/>
          </a:xfrm>
          <a:prstGeom prst="wedgeRectCallout">
            <a:avLst>
              <a:gd name="adj1" fmla="val 8753"/>
              <a:gd name="adj2" fmla="val 6772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chemeClr val="tx1"/>
                </a:solidFill>
              </a:rPr>
              <a:t>My name is </a:t>
            </a:r>
            <a:r>
              <a:rPr lang="tr-TR" sz="4400" b="1" dirty="0" err="1">
                <a:solidFill>
                  <a:srgbClr val="C943FF"/>
                </a:solidFill>
              </a:rPr>
              <a:t>Cristiano</a:t>
            </a:r>
            <a:r>
              <a:rPr lang="tr-TR" sz="4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E6AEC855-4298-3C17-99A2-D98FF122176A}"/>
              </a:ext>
            </a:extLst>
          </p:cNvPr>
          <p:cNvSpPr/>
          <p:nvPr/>
        </p:nvSpPr>
        <p:spPr>
          <a:xfrm>
            <a:off x="3796554" y="4190357"/>
            <a:ext cx="5190565" cy="1027103"/>
          </a:xfrm>
          <a:prstGeom prst="wedgeRectCallout">
            <a:avLst>
              <a:gd name="adj1" fmla="val 57112"/>
              <a:gd name="adj2" fmla="val 509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chemeClr val="tx1"/>
                </a:solidFill>
              </a:rPr>
              <a:t>I’m </a:t>
            </a:r>
            <a:r>
              <a:rPr lang="tr-TR" sz="4400" b="1" dirty="0" err="1">
                <a:solidFill>
                  <a:srgbClr val="C943FF"/>
                </a:solidFill>
              </a:rPr>
              <a:t>Cristiano</a:t>
            </a:r>
            <a:r>
              <a:rPr lang="tr-TR" sz="4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Konuşma Balonu: Dikdörtgen 7">
            <a:extLst>
              <a:ext uri="{FF2B5EF4-FFF2-40B4-BE49-F238E27FC236}">
                <a16:creationId xmlns:a16="http://schemas.microsoft.com/office/drawing/2014/main" id="{0965CAC2-F761-5893-3D10-4C8B68703968}"/>
              </a:ext>
            </a:extLst>
          </p:cNvPr>
          <p:cNvSpPr/>
          <p:nvPr/>
        </p:nvSpPr>
        <p:spPr>
          <a:xfrm>
            <a:off x="609600" y="1265793"/>
            <a:ext cx="5190564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EFC7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Senin adın ne?</a:t>
            </a:r>
          </a:p>
        </p:txBody>
      </p:sp>
      <p:sp>
        <p:nvSpPr>
          <p:cNvPr id="9" name="Konuşma Balonu: Dikdörtgen 8">
            <a:extLst>
              <a:ext uri="{FF2B5EF4-FFF2-40B4-BE49-F238E27FC236}">
                <a16:creationId xmlns:a16="http://schemas.microsoft.com/office/drawing/2014/main" id="{BF1F41D9-85D8-C905-F9E4-E004386C5A56}"/>
              </a:ext>
            </a:extLst>
          </p:cNvPr>
          <p:cNvSpPr/>
          <p:nvPr/>
        </p:nvSpPr>
        <p:spPr>
          <a:xfrm>
            <a:off x="6391835" y="1265793"/>
            <a:ext cx="5591615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EFC7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Benim adım </a:t>
            </a:r>
            <a:r>
              <a:rPr lang="tr-TR" sz="3200" b="1" dirty="0" err="1">
                <a:solidFill>
                  <a:sysClr val="windowText" lastClr="000000"/>
                </a:solidFill>
              </a:rPr>
              <a:t>Cristiano</a:t>
            </a:r>
            <a:r>
              <a:rPr lang="tr-TR" sz="3200" b="1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0" name="Konuşma Balonu: Dikdörtgen 9">
            <a:extLst>
              <a:ext uri="{FF2B5EF4-FFF2-40B4-BE49-F238E27FC236}">
                <a16:creationId xmlns:a16="http://schemas.microsoft.com/office/drawing/2014/main" id="{B9329322-DB99-2175-A164-F800EA9D0BF9}"/>
              </a:ext>
            </a:extLst>
          </p:cNvPr>
          <p:cNvSpPr/>
          <p:nvPr/>
        </p:nvSpPr>
        <p:spPr>
          <a:xfrm>
            <a:off x="3796554" y="3596615"/>
            <a:ext cx="5190565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EFC7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Ben </a:t>
            </a:r>
            <a:r>
              <a:rPr lang="tr-TR" sz="3200" b="1" dirty="0" err="1">
                <a:solidFill>
                  <a:sysClr val="windowText" lastClr="000000"/>
                </a:solidFill>
              </a:rPr>
              <a:t>Cristiano</a:t>
            </a:r>
            <a:r>
              <a:rPr lang="tr-TR" sz="3200" b="1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79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7" grpId="0" animBg="1"/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3B7F7819-AB99-CA7E-6E02-52CD5BB52DA2}"/>
              </a:ext>
            </a:extLst>
          </p:cNvPr>
          <p:cNvSpPr/>
          <p:nvPr/>
        </p:nvSpPr>
        <p:spPr>
          <a:xfrm>
            <a:off x="358588" y="1801905"/>
            <a:ext cx="5441577" cy="1075766"/>
          </a:xfrm>
          <a:prstGeom prst="wedgeRectCallout">
            <a:avLst>
              <a:gd name="adj1" fmla="val -26307"/>
              <a:gd name="adj2" fmla="val 10825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err="1">
                <a:solidFill>
                  <a:schemeClr val="tx1"/>
                </a:solidFill>
              </a:rPr>
              <a:t>What</a:t>
            </a:r>
            <a:r>
              <a:rPr lang="tr-TR" sz="4400" b="1" dirty="0">
                <a:solidFill>
                  <a:schemeClr val="tx1"/>
                </a:solidFill>
              </a:rPr>
              <a:t> is </a:t>
            </a:r>
            <a:r>
              <a:rPr lang="tr-TR" sz="4400" b="1" dirty="0" err="1">
                <a:solidFill>
                  <a:schemeClr val="tx1"/>
                </a:solidFill>
              </a:rPr>
              <a:t>your</a:t>
            </a:r>
            <a:r>
              <a:rPr lang="tr-TR" sz="4400" b="1" dirty="0">
                <a:solidFill>
                  <a:schemeClr val="tx1"/>
                </a:solidFill>
              </a:rPr>
              <a:t> name?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8F71455C-2E2D-8134-A8A3-9BA862517972}"/>
              </a:ext>
            </a:extLst>
          </p:cNvPr>
          <p:cNvSpPr/>
          <p:nvPr/>
        </p:nvSpPr>
        <p:spPr>
          <a:xfrm>
            <a:off x="6391837" y="1801905"/>
            <a:ext cx="5441575" cy="1075766"/>
          </a:xfrm>
          <a:prstGeom prst="wedgeRectCallout">
            <a:avLst>
              <a:gd name="adj1" fmla="val 8753"/>
              <a:gd name="adj2" fmla="val 6772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chemeClr val="tx1"/>
                </a:solidFill>
              </a:rPr>
              <a:t>My name is </a:t>
            </a:r>
            <a:r>
              <a:rPr lang="tr-TR" sz="5400" b="1" dirty="0">
                <a:solidFill>
                  <a:srgbClr val="C943FF"/>
                </a:solidFill>
              </a:rPr>
              <a:t>Eda</a:t>
            </a:r>
            <a:r>
              <a:rPr lang="tr-TR" sz="5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72246E69-14E6-F948-A489-8821031A0449}"/>
              </a:ext>
            </a:extLst>
          </p:cNvPr>
          <p:cNvSpPr/>
          <p:nvPr/>
        </p:nvSpPr>
        <p:spPr>
          <a:xfrm>
            <a:off x="3612778" y="4607859"/>
            <a:ext cx="5190565" cy="1075766"/>
          </a:xfrm>
          <a:prstGeom prst="wedgeRectCallout">
            <a:avLst>
              <a:gd name="adj1" fmla="val 64193"/>
              <a:gd name="adj2" fmla="val -2911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chemeClr val="tx1"/>
                </a:solidFill>
              </a:rPr>
              <a:t>I’m </a:t>
            </a:r>
            <a:r>
              <a:rPr lang="tr-TR" sz="6000" b="1" dirty="0">
                <a:solidFill>
                  <a:srgbClr val="C943FF"/>
                </a:solidFill>
              </a:rPr>
              <a:t>Eda</a:t>
            </a:r>
            <a:r>
              <a:rPr lang="tr-TR" sz="6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E844FC10-DD35-804D-FE91-A71F46178C4A}"/>
              </a:ext>
            </a:extLst>
          </p:cNvPr>
          <p:cNvSpPr/>
          <p:nvPr/>
        </p:nvSpPr>
        <p:spPr>
          <a:xfrm>
            <a:off x="358587" y="1265793"/>
            <a:ext cx="5441577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EFC7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Senin adın ne?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556DC2CE-9325-72A9-0ACD-B1C870356530}"/>
              </a:ext>
            </a:extLst>
          </p:cNvPr>
          <p:cNvSpPr/>
          <p:nvPr/>
        </p:nvSpPr>
        <p:spPr>
          <a:xfrm>
            <a:off x="6391835" y="1265793"/>
            <a:ext cx="5441575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EFC7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Benim adım Eda.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845C3309-FBF1-1A53-0DF6-5CF666E91FF4}"/>
              </a:ext>
            </a:extLst>
          </p:cNvPr>
          <p:cNvSpPr/>
          <p:nvPr/>
        </p:nvSpPr>
        <p:spPr>
          <a:xfrm>
            <a:off x="3612777" y="4023084"/>
            <a:ext cx="5190565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EFC7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Ben Eda.</a:t>
            </a:r>
          </a:p>
        </p:txBody>
      </p:sp>
    </p:spTree>
    <p:extLst>
      <p:ext uri="{BB962C8B-B14F-4D97-AF65-F5344CB8AC3E}">
        <p14:creationId xmlns:p14="http://schemas.microsoft.com/office/powerpoint/2010/main" val="100647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04F5D14-038A-0EEE-00CB-1C79DF491F87}"/>
              </a:ext>
            </a:extLst>
          </p:cNvPr>
          <p:cNvSpPr/>
          <p:nvPr/>
        </p:nvSpPr>
        <p:spPr>
          <a:xfrm>
            <a:off x="416787" y="656022"/>
            <a:ext cx="5454623" cy="922521"/>
          </a:xfrm>
          <a:prstGeom prst="roundRect">
            <a:avLst/>
          </a:prstGeom>
          <a:solidFill>
            <a:srgbClr val="E5A5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Goodbye</a:t>
            </a:r>
            <a:r>
              <a:rPr lang="tr-TR" sz="4800" b="1" dirty="0"/>
              <a:t>!</a:t>
            </a:r>
            <a:endParaRPr lang="en-US" sz="48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9D95B77-44AB-FA83-08C8-C9C0B7ABD8B0}"/>
              </a:ext>
            </a:extLst>
          </p:cNvPr>
          <p:cNvSpPr/>
          <p:nvPr/>
        </p:nvSpPr>
        <p:spPr>
          <a:xfrm>
            <a:off x="416787" y="1578543"/>
            <a:ext cx="5454623" cy="922521"/>
          </a:xfrm>
          <a:prstGeom prst="roundRect">
            <a:avLst/>
          </a:prstGeom>
          <a:solidFill>
            <a:srgbClr val="F5DD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/>
              <a:t>Hoşça kal!</a:t>
            </a:r>
            <a:endParaRPr lang="en-US" sz="40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6E8A548-3120-FBB1-A8CD-0B64815D92AF}"/>
              </a:ext>
            </a:extLst>
          </p:cNvPr>
          <p:cNvSpPr/>
          <p:nvPr/>
        </p:nvSpPr>
        <p:spPr>
          <a:xfrm>
            <a:off x="6320592" y="656022"/>
            <a:ext cx="5454623" cy="922521"/>
          </a:xfrm>
          <a:prstGeom prst="roundRect">
            <a:avLst/>
          </a:prstGeom>
          <a:solidFill>
            <a:srgbClr val="E5A5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See</a:t>
            </a:r>
            <a:r>
              <a:rPr lang="tr-TR" sz="4800" b="1" dirty="0"/>
              <a:t> </a:t>
            </a:r>
            <a:r>
              <a:rPr lang="tr-TR" sz="4800" b="1" dirty="0" err="1"/>
              <a:t>you</a:t>
            </a:r>
            <a:r>
              <a:rPr lang="tr-TR" sz="4800" b="1" dirty="0"/>
              <a:t>!</a:t>
            </a:r>
            <a:endParaRPr lang="en-US" sz="48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302C50F-869D-CA9F-6ECB-5646EF7AA4D2}"/>
              </a:ext>
            </a:extLst>
          </p:cNvPr>
          <p:cNvSpPr/>
          <p:nvPr/>
        </p:nvSpPr>
        <p:spPr>
          <a:xfrm>
            <a:off x="6320592" y="1578543"/>
            <a:ext cx="5454623" cy="922521"/>
          </a:xfrm>
          <a:prstGeom prst="roundRect">
            <a:avLst/>
          </a:prstGeom>
          <a:solidFill>
            <a:srgbClr val="F5DD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/>
              <a:t>Görüşürüz!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4978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05A577D-9156-BFC0-8B47-C11473099A77}"/>
              </a:ext>
            </a:extLst>
          </p:cNvPr>
          <p:cNvSpPr txBox="1"/>
          <p:nvPr/>
        </p:nvSpPr>
        <p:spPr>
          <a:xfrm>
            <a:off x="463923" y="2963396"/>
            <a:ext cx="7715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https://www.egetolgayaltinay.com/lessons/496</a:t>
            </a:r>
            <a:r>
              <a:rPr lang="tr-TR" sz="2400" b="1" dirty="0"/>
              <a:t>  </a:t>
            </a:r>
          </a:p>
          <a:p>
            <a:endParaRPr lang="tr-TR" sz="2400" b="1" dirty="0"/>
          </a:p>
          <a:p>
            <a:endParaRPr lang="tr-TR" sz="2400" b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E880D42-F0C4-73CF-AFFB-88CACC0EC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577">
            <a:off x="8230838" y="187315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2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AB94032-C080-9361-D07C-706C8010A6A0}"/>
              </a:ext>
            </a:extLst>
          </p:cNvPr>
          <p:cNvSpPr/>
          <p:nvPr/>
        </p:nvSpPr>
        <p:spPr>
          <a:xfrm>
            <a:off x="2600325" y="685801"/>
            <a:ext cx="3257550" cy="1207068"/>
          </a:xfrm>
          <a:prstGeom prst="roundRect">
            <a:avLst/>
          </a:prstGeom>
          <a:solidFill>
            <a:srgbClr val="E5A5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 err="1"/>
              <a:t>Good</a:t>
            </a:r>
            <a:r>
              <a:rPr lang="tr-TR" sz="3600" b="1" dirty="0"/>
              <a:t> </a:t>
            </a:r>
            <a:r>
              <a:rPr lang="tr-TR" sz="3600" b="1" dirty="0" err="1"/>
              <a:t>morning</a:t>
            </a:r>
            <a:endParaRPr lang="en-US" sz="36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EBD5C81-1AE1-A1BA-A772-B1D06C2C426E}"/>
              </a:ext>
            </a:extLst>
          </p:cNvPr>
          <p:cNvSpPr/>
          <p:nvPr/>
        </p:nvSpPr>
        <p:spPr>
          <a:xfrm>
            <a:off x="2600325" y="1892869"/>
            <a:ext cx="3257550" cy="1207068"/>
          </a:xfrm>
          <a:prstGeom prst="roundRect">
            <a:avLst/>
          </a:prstGeom>
          <a:solidFill>
            <a:srgbClr val="F5DD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/>
              <a:t>Günaydın</a:t>
            </a:r>
            <a:endParaRPr lang="en-US" sz="3600" b="1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2AA8E05-59B7-C3DF-D409-1CD42EAE7ED7}"/>
              </a:ext>
            </a:extLst>
          </p:cNvPr>
          <p:cNvSpPr/>
          <p:nvPr/>
        </p:nvSpPr>
        <p:spPr>
          <a:xfrm>
            <a:off x="8372475" y="685801"/>
            <a:ext cx="3619500" cy="1207068"/>
          </a:xfrm>
          <a:prstGeom prst="roundRect">
            <a:avLst/>
          </a:prstGeom>
          <a:solidFill>
            <a:srgbClr val="E5A5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 err="1"/>
              <a:t>Good</a:t>
            </a:r>
            <a:r>
              <a:rPr lang="tr-TR" sz="3600" b="1" dirty="0"/>
              <a:t> </a:t>
            </a:r>
            <a:r>
              <a:rPr lang="tr-TR" sz="3600" b="1" dirty="0" err="1"/>
              <a:t>afternoon</a:t>
            </a:r>
            <a:endParaRPr lang="en-US" sz="3600" b="1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12D0583-C9E2-1E7B-E2FE-9D4CD06A3579}"/>
              </a:ext>
            </a:extLst>
          </p:cNvPr>
          <p:cNvSpPr/>
          <p:nvPr/>
        </p:nvSpPr>
        <p:spPr>
          <a:xfrm>
            <a:off x="8372475" y="1892869"/>
            <a:ext cx="3619500" cy="1207068"/>
          </a:xfrm>
          <a:prstGeom prst="roundRect">
            <a:avLst/>
          </a:prstGeom>
          <a:solidFill>
            <a:srgbClr val="F5DD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/>
              <a:t>Tünaydın</a:t>
            </a:r>
            <a:endParaRPr lang="en-US" sz="3600" b="1" dirty="0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E323F42-7E22-96E0-1489-8BF78F63834D}"/>
              </a:ext>
            </a:extLst>
          </p:cNvPr>
          <p:cNvSpPr/>
          <p:nvPr/>
        </p:nvSpPr>
        <p:spPr>
          <a:xfrm>
            <a:off x="2600325" y="3758063"/>
            <a:ext cx="3257550" cy="1207068"/>
          </a:xfrm>
          <a:prstGeom prst="roundRect">
            <a:avLst/>
          </a:prstGeom>
          <a:solidFill>
            <a:srgbClr val="E5A5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 err="1"/>
              <a:t>Good</a:t>
            </a:r>
            <a:r>
              <a:rPr lang="tr-TR" sz="3600" b="1" dirty="0"/>
              <a:t> </a:t>
            </a:r>
            <a:r>
              <a:rPr lang="tr-TR" sz="3600" b="1" dirty="0" err="1"/>
              <a:t>evening</a:t>
            </a:r>
            <a:endParaRPr lang="en-US" sz="3600" b="1" dirty="0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F6BA1D6C-DC58-A43D-1326-DB69C73EDC1D}"/>
              </a:ext>
            </a:extLst>
          </p:cNvPr>
          <p:cNvSpPr/>
          <p:nvPr/>
        </p:nvSpPr>
        <p:spPr>
          <a:xfrm>
            <a:off x="2600325" y="4965131"/>
            <a:ext cx="3257550" cy="1207068"/>
          </a:xfrm>
          <a:prstGeom prst="roundRect">
            <a:avLst/>
          </a:prstGeom>
          <a:solidFill>
            <a:srgbClr val="F5DD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/>
              <a:t>İyi akşamlar</a:t>
            </a:r>
            <a:endParaRPr lang="en-US" sz="3600" b="1" dirty="0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037F962-4C0D-B5EE-11C2-5BEA3C0B1FE6}"/>
              </a:ext>
            </a:extLst>
          </p:cNvPr>
          <p:cNvSpPr/>
          <p:nvPr/>
        </p:nvSpPr>
        <p:spPr>
          <a:xfrm>
            <a:off x="8372474" y="3758063"/>
            <a:ext cx="3619499" cy="1207068"/>
          </a:xfrm>
          <a:prstGeom prst="roundRect">
            <a:avLst/>
          </a:prstGeom>
          <a:solidFill>
            <a:srgbClr val="E5A5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 err="1"/>
              <a:t>Good</a:t>
            </a:r>
            <a:r>
              <a:rPr lang="tr-TR" sz="3600" b="1" dirty="0"/>
              <a:t> </a:t>
            </a:r>
            <a:r>
              <a:rPr lang="tr-TR" sz="3600" b="1" dirty="0" err="1"/>
              <a:t>night</a:t>
            </a:r>
            <a:endParaRPr lang="en-US" sz="3600" b="1" dirty="0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470DA8EA-C0AC-0B7E-2D16-78A720EA5F8D}"/>
              </a:ext>
            </a:extLst>
          </p:cNvPr>
          <p:cNvSpPr/>
          <p:nvPr/>
        </p:nvSpPr>
        <p:spPr>
          <a:xfrm>
            <a:off x="8372474" y="4965131"/>
            <a:ext cx="3619499" cy="1207068"/>
          </a:xfrm>
          <a:prstGeom prst="roundRect">
            <a:avLst/>
          </a:prstGeom>
          <a:solidFill>
            <a:srgbClr val="F5DD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/>
              <a:t>İyi geceler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625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459</Words>
  <Application>Microsoft Office PowerPoint</Application>
  <PresentationFormat>Geniş ekran</PresentationFormat>
  <Paragraphs>86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Modi Waph</dc:creator>
  <cp:lastModifiedBy>Modi Waph</cp:lastModifiedBy>
  <cp:revision>12</cp:revision>
  <dcterms:created xsi:type="dcterms:W3CDTF">2024-07-01T16:11:53Z</dcterms:created>
  <dcterms:modified xsi:type="dcterms:W3CDTF">2024-07-20T10:02:37Z</dcterms:modified>
</cp:coreProperties>
</file>