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6" r:id="rId5"/>
    <p:sldId id="258" r:id="rId6"/>
    <p:sldId id="259" r:id="rId7"/>
    <p:sldId id="288" r:id="rId8"/>
    <p:sldId id="289" r:id="rId9"/>
    <p:sldId id="268" r:id="rId10"/>
    <p:sldId id="269" r:id="rId11"/>
    <p:sldId id="270" r:id="rId12"/>
    <p:sldId id="271" r:id="rId13"/>
    <p:sldId id="260" r:id="rId14"/>
    <p:sldId id="261" r:id="rId15"/>
    <p:sldId id="262" r:id="rId16"/>
    <p:sldId id="263" r:id="rId17"/>
    <p:sldId id="264" r:id="rId18"/>
    <p:sldId id="281" r:id="rId19"/>
    <p:sldId id="265" r:id="rId20"/>
    <p:sldId id="266" r:id="rId21"/>
    <p:sldId id="267" r:id="rId22"/>
    <p:sldId id="282" r:id="rId23"/>
    <p:sldId id="291" r:id="rId24"/>
    <p:sldId id="292" r:id="rId25"/>
    <p:sldId id="272" r:id="rId26"/>
    <p:sldId id="287" r:id="rId27"/>
    <p:sldId id="273" r:id="rId28"/>
    <p:sldId id="285" r:id="rId29"/>
    <p:sldId id="274" r:id="rId30"/>
    <p:sldId id="275" r:id="rId31"/>
    <p:sldId id="284" r:id="rId32"/>
    <p:sldId id="279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4: Numbers" id="{16681B25-5133-4AF6-8334-DC84ED752362}">
          <p14:sldIdLst>
            <p14:sldId id="256"/>
            <p14:sldId id="257"/>
          </p14:sldIdLst>
        </p14:section>
        <p14:section name="Numbers" id="{C9D72D07-4D1E-41A4-9146-B950AB1EEB07}">
          <p14:sldIdLst>
            <p14:sldId id="280"/>
            <p14:sldId id="286"/>
            <p14:sldId id="258"/>
            <p14:sldId id="259"/>
            <p14:sldId id="288"/>
            <p14:sldId id="289"/>
          </p14:sldIdLst>
        </p14:section>
        <p14:section name="Telling the Age" id="{7EE4B93F-1EFB-4259-A916-796D5C4FCF34}">
          <p14:sldIdLst>
            <p14:sldId id="268"/>
            <p14:sldId id="269"/>
            <p14:sldId id="270"/>
            <p14:sldId id="271"/>
          </p14:sldIdLst>
        </p14:section>
        <p14:section name="Classroom Objects" id="{FAA98030-2FA2-435A-9081-695CF596B3F2}">
          <p14:sldIdLst>
            <p14:sldId id="260"/>
            <p14:sldId id="261"/>
            <p14:sldId id="262"/>
            <p14:sldId id="263"/>
            <p14:sldId id="264"/>
            <p14:sldId id="281"/>
            <p14:sldId id="265"/>
            <p14:sldId id="266"/>
            <p14:sldId id="267"/>
            <p14:sldId id="282"/>
            <p14:sldId id="291"/>
            <p14:sldId id="292"/>
          </p14:sldIdLst>
        </p14:section>
        <p14:section name="Expressing Quantity" id="{8F115D98-1857-429A-BD55-840626A4084A}">
          <p14:sldIdLst>
            <p14:sldId id="272"/>
            <p14:sldId id="287"/>
            <p14:sldId id="273"/>
            <p14:sldId id="285"/>
            <p14:sldId id="274"/>
            <p14:sldId id="275"/>
            <p14:sldId id="284"/>
          </p14:sldIdLst>
        </p14:section>
        <p14:section name="Thank you!" id="{69E5C35B-D32A-43BC-8662-5A065689C89A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BF3"/>
    <a:srgbClr val="A1A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BA1743-3948-2A2C-5CCF-DCC142A58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3E60A4-EBB2-8062-BB3E-4E60084A0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192FE6-8364-0221-EEF8-E33F7D06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B49B95-3B55-5190-B757-33F71613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0F6595-F7C3-1C30-D8AD-1CBCB0DD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56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2D39A8-0B43-F454-C17C-764CAC1D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1E42886-646A-7A71-B245-C5BE5A0DC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29B68B-783B-3977-D581-F95B10A7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2E7D8C-AA00-612D-7A27-05F5D43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E08CE1-470C-AF96-0529-1FAA1D52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88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9F363E1-F118-3849-1954-C12879535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616C8C-8908-7836-7212-0ACC44615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07838F-ED4C-D1B5-4B94-CF319137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63E4DA-6141-EAD5-DFD8-F391B268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B8A01A-8FAD-8BD1-B252-92BE5FD9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50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AE7E5E-CF3B-23C6-6FDA-A8C3AB59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C6026D-10E7-5212-2FF5-9D6CB710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5452DB-E70B-1610-4678-63DA130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F074CC-9927-C701-54D4-1CF10274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DAC253-BE9D-C853-7B0D-73D7695B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54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342C2B-E948-5FEC-D158-557518D9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7E6519-2E18-B991-7D79-155692AE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68C953-EE38-5039-37B0-86D74B50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0D584B-2BAE-B706-E290-C5249EDC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304E87-3D4A-634D-959A-51DCD9BE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7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C63FCF-713F-E5E7-ED9F-58B9EEC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D76A0C-78CB-CA35-AAE2-6FA985701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DE5955-B707-ED1B-0E90-825A3BB4B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ACEC78-E6D0-DD3E-D52F-A2B48533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C1FB88-58A9-10CD-3CA5-758920A0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F034F51-AD99-0BBD-8E1E-15B00DED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32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C8C882-D130-E654-17B6-E3EE47E8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361C29-1DBD-FE9B-36B0-BBF48354E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DFB976C-9771-DBCE-716A-73BDB0B35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517FE4-0310-23D7-7A92-77DA6B3B0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2989C8A-DB37-9BEE-161A-EE40D830F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2A7E01B-92BA-8E16-3EC7-A60AEF31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AAB5B6-8907-8120-1779-01FCBC2F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2B55953-797A-C1D0-613B-DD112673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32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EABC86-2C90-FF6C-8379-2E5FDACD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F354F92-525F-3F89-2811-A9693A80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8916649-24E1-884D-3C7C-54E9909D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514718-C51C-B84D-9907-E242248C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3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EC1D2B1-60EA-21D9-03EB-1862D6EA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8374503-57CD-8A57-9476-89E2CAC7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BFB3522-AE9B-4142-209A-083B111E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14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3AEC82-1D58-E5D2-54EF-46A9FF6C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14EF71-FEAC-7948-199D-A767DE49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91FC95-362A-0962-CFA1-D1E2173E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68AD0B6-CCC7-5F69-849B-81193752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B2977AD-E2B0-D988-D0F9-9F8885CC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775AB1-301A-4264-B2C1-A4EDF6E2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88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AB0268-2EBA-81EF-A513-369BE5F1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DCAE518-47F4-3250-C58D-CA872C7FD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CF1B1E-E5F3-57E9-D39D-0F451AF87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303F31-601B-843C-54F9-0BB65499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6C858E-FD92-B097-C81E-367331F1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57963ED-BAE1-432C-5B50-2AF9ABE6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49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4CD12B7-2E33-3877-22E1-C46E1DF3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751DAE-FA8D-7A7A-7DAB-ED0B29E3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32387E-579D-1D0E-3A33-70AB15B50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77EE-55C3-454F-8237-F62FF2BAF74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5259EA-8CB2-F9F8-3916-63D52D3E1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0EAAA5-C11A-7A4A-31B3-FEE7866E3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D6E2-5411-453C-B1DD-CFCFC25E34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93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6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27460D44-D3D6-FE83-F146-8B12BCA82B8F}"/>
              </a:ext>
            </a:extLst>
          </p:cNvPr>
          <p:cNvSpPr/>
          <p:nvPr/>
        </p:nvSpPr>
        <p:spPr>
          <a:xfrm>
            <a:off x="1952624" y="1843928"/>
            <a:ext cx="9801225" cy="1703295"/>
          </a:xfrm>
          <a:prstGeom prst="wedgeRectCallout">
            <a:avLst>
              <a:gd name="adj1" fmla="val 29040"/>
              <a:gd name="adj2" fmla="val 7220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chemeClr val="tx1"/>
                </a:solidFill>
              </a:rPr>
              <a:t>How </a:t>
            </a:r>
            <a:r>
              <a:rPr lang="tr-TR" sz="6000" b="1" dirty="0" err="1">
                <a:solidFill>
                  <a:schemeClr val="tx1"/>
                </a:solidFill>
              </a:rPr>
              <a:t>old</a:t>
            </a:r>
            <a:r>
              <a:rPr lang="tr-TR" sz="6000" b="1" dirty="0">
                <a:solidFill>
                  <a:schemeClr val="tx1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are</a:t>
            </a:r>
            <a:r>
              <a:rPr lang="tr-TR" sz="6000" b="1" dirty="0">
                <a:solidFill>
                  <a:schemeClr val="tx1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you</a:t>
            </a:r>
            <a:r>
              <a:rPr lang="tr-TR" sz="6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5BAF5E6-C2F1-3C9C-D9DF-1F4CB97293A5}"/>
              </a:ext>
            </a:extLst>
          </p:cNvPr>
          <p:cNvSpPr txBox="1"/>
          <p:nvPr/>
        </p:nvSpPr>
        <p:spPr>
          <a:xfrm>
            <a:off x="189538" y="254699"/>
            <a:ext cx="1068801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kişinin kaç yaşında olduğunu öğrenmek için «How </a:t>
            </a:r>
            <a:r>
              <a:rPr lang="tr-TR" sz="2000" dirty="0" err="1"/>
              <a:t>old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you</a:t>
            </a:r>
            <a:r>
              <a:rPr lang="tr-TR" sz="2000" dirty="0"/>
              <a:t>?» soru yapısı kullanılır. 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F5F2ECDD-F414-E899-B872-DFD9739E4818}"/>
              </a:ext>
            </a:extLst>
          </p:cNvPr>
          <p:cNvSpPr/>
          <p:nvPr/>
        </p:nvSpPr>
        <p:spPr>
          <a:xfrm>
            <a:off x="1952624" y="1216958"/>
            <a:ext cx="9801225" cy="926167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Kaç yaşındasın?</a:t>
            </a:r>
          </a:p>
        </p:txBody>
      </p:sp>
    </p:spTree>
    <p:extLst>
      <p:ext uri="{BB962C8B-B14F-4D97-AF65-F5344CB8AC3E}">
        <p14:creationId xmlns:p14="http://schemas.microsoft.com/office/powerpoint/2010/main" val="28866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CCB15661-D45D-BEF6-45AD-624E21508282}"/>
              </a:ext>
            </a:extLst>
          </p:cNvPr>
          <p:cNvSpPr/>
          <p:nvPr/>
        </p:nvSpPr>
        <p:spPr>
          <a:xfrm>
            <a:off x="1743076" y="1495425"/>
            <a:ext cx="7315200" cy="1285035"/>
          </a:xfrm>
          <a:prstGeom prst="wedgeRectCallout">
            <a:avLst>
              <a:gd name="adj1" fmla="val -37589"/>
              <a:gd name="adj2" fmla="val 8118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How </a:t>
            </a:r>
            <a:r>
              <a:rPr lang="tr-TR" sz="4400" b="1" dirty="0" err="1">
                <a:solidFill>
                  <a:schemeClr val="tx1"/>
                </a:solidFill>
              </a:rPr>
              <a:t>old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are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you</a:t>
            </a:r>
            <a:r>
              <a:rPr lang="tr-TR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30EE34D8-39FA-3B13-311E-31C52963C972}"/>
              </a:ext>
            </a:extLst>
          </p:cNvPr>
          <p:cNvSpPr/>
          <p:nvPr/>
        </p:nvSpPr>
        <p:spPr>
          <a:xfrm>
            <a:off x="2914651" y="3976949"/>
            <a:ext cx="5310184" cy="833017"/>
          </a:xfrm>
          <a:prstGeom prst="wedgeRectCallout">
            <a:avLst>
              <a:gd name="adj1" fmla="val 60746"/>
              <a:gd name="adj2" fmla="val 3961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I’m </a:t>
            </a:r>
            <a:r>
              <a:rPr lang="tr-TR" sz="4000" b="1" dirty="0">
                <a:solidFill>
                  <a:srgbClr val="6A6BF3"/>
                </a:solidFill>
              </a:rPr>
              <a:t>seven </a:t>
            </a:r>
            <a:r>
              <a:rPr lang="tr-TR" sz="4000" b="1" dirty="0" err="1">
                <a:solidFill>
                  <a:schemeClr val="tx1"/>
                </a:solidFill>
              </a:rPr>
              <a:t>years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old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0FB6671-3F43-598A-C0B3-0A43A5C27819}"/>
              </a:ext>
            </a:extLst>
          </p:cNvPr>
          <p:cNvSpPr txBox="1"/>
          <p:nvPr/>
        </p:nvSpPr>
        <p:spPr>
          <a:xfrm>
            <a:off x="160962" y="415100"/>
            <a:ext cx="112499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Cevap verirken ise; «</a:t>
            </a:r>
            <a:r>
              <a:rPr lang="tr-TR" sz="2400" b="1" dirty="0">
                <a:solidFill>
                  <a:srgbClr val="6A6BF3"/>
                </a:solidFill>
              </a:rPr>
              <a:t>I’m … </a:t>
            </a:r>
            <a:r>
              <a:rPr lang="tr-TR" sz="2400" b="1" dirty="0" err="1">
                <a:solidFill>
                  <a:srgbClr val="6A6BF3"/>
                </a:solidFill>
              </a:rPr>
              <a:t>years</a:t>
            </a:r>
            <a:r>
              <a:rPr lang="tr-TR" sz="2400" b="1" dirty="0">
                <a:solidFill>
                  <a:srgbClr val="6A6BF3"/>
                </a:solidFill>
              </a:rPr>
              <a:t> </a:t>
            </a:r>
            <a:r>
              <a:rPr lang="tr-TR" sz="2400" b="1" dirty="0" err="1">
                <a:solidFill>
                  <a:srgbClr val="6A6BF3"/>
                </a:solidFill>
              </a:rPr>
              <a:t>old</a:t>
            </a:r>
            <a:r>
              <a:rPr lang="tr-TR" sz="2400" b="1" dirty="0">
                <a:solidFill>
                  <a:srgbClr val="6A6BF3"/>
                </a:solidFill>
              </a:rPr>
              <a:t>.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400" b="1" dirty="0">
                <a:solidFill>
                  <a:srgbClr val="6A6BF3"/>
                </a:solidFill>
              </a:rPr>
              <a:t> </a:t>
            </a:r>
            <a:r>
              <a:rPr lang="tr-TR" sz="2000" dirty="0"/>
              <a:t>veya «</a:t>
            </a:r>
            <a:r>
              <a:rPr lang="tr-TR" sz="2400" b="1" dirty="0">
                <a:solidFill>
                  <a:srgbClr val="6A6BF3"/>
                </a:solidFill>
              </a:rPr>
              <a:t>I’m …</a:t>
            </a:r>
            <a:r>
              <a:rPr lang="tr-TR" sz="2000" dirty="0"/>
              <a:t>» yapıları kullanılabilir.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6CC1FA01-024B-C93C-0337-8B7EB528887E}"/>
              </a:ext>
            </a:extLst>
          </p:cNvPr>
          <p:cNvSpPr/>
          <p:nvPr/>
        </p:nvSpPr>
        <p:spPr>
          <a:xfrm>
            <a:off x="1743076" y="1216958"/>
            <a:ext cx="7315201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Kaç yaşındasın?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9B3AD02A-552F-719E-2F04-411111420023}"/>
              </a:ext>
            </a:extLst>
          </p:cNvPr>
          <p:cNvSpPr/>
          <p:nvPr/>
        </p:nvSpPr>
        <p:spPr>
          <a:xfrm>
            <a:off x="2914651" y="3382263"/>
            <a:ext cx="5310184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Ben 7 yaşındayım.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616858F7-8553-B6E4-A402-752D1B651FF8}"/>
              </a:ext>
            </a:extLst>
          </p:cNvPr>
          <p:cNvSpPr/>
          <p:nvPr/>
        </p:nvSpPr>
        <p:spPr>
          <a:xfrm>
            <a:off x="2847975" y="5653529"/>
            <a:ext cx="5376859" cy="833017"/>
          </a:xfrm>
          <a:prstGeom prst="wedgeRectCallout">
            <a:avLst>
              <a:gd name="adj1" fmla="val 62925"/>
              <a:gd name="adj2" fmla="val -564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I’m </a:t>
            </a:r>
            <a:r>
              <a:rPr lang="tr-TR" sz="4400" b="1" dirty="0">
                <a:solidFill>
                  <a:srgbClr val="6A6BF3"/>
                </a:solidFill>
              </a:rPr>
              <a:t>seven</a:t>
            </a:r>
            <a:r>
              <a:rPr lang="tr-TR" sz="4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262F67EA-279C-F9CE-79BD-37662D067972}"/>
              </a:ext>
            </a:extLst>
          </p:cNvPr>
          <p:cNvSpPr/>
          <p:nvPr/>
        </p:nvSpPr>
        <p:spPr>
          <a:xfrm>
            <a:off x="2847975" y="5165905"/>
            <a:ext cx="5376859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Ben yediyim.</a:t>
            </a:r>
          </a:p>
        </p:txBody>
      </p:sp>
    </p:spTree>
    <p:extLst>
      <p:ext uri="{BB962C8B-B14F-4D97-AF65-F5344CB8AC3E}">
        <p14:creationId xmlns:p14="http://schemas.microsoft.com/office/powerpoint/2010/main" val="20318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7C372846-92A5-6D3E-0448-F3E474D96F76}"/>
              </a:ext>
            </a:extLst>
          </p:cNvPr>
          <p:cNvSpPr/>
          <p:nvPr/>
        </p:nvSpPr>
        <p:spPr>
          <a:xfrm>
            <a:off x="95251" y="3176849"/>
            <a:ext cx="4086224" cy="833017"/>
          </a:xfrm>
          <a:prstGeom prst="wedgeRectCallout">
            <a:avLst>
              <a:gd name="adj1" fmla="val -14312"/>
              <a:gd name="adj2" fmla="val 7848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I’m </a:t>
            </a:r>
            <a:r>
              <a:rPr lang="tr-TR" sz="3200" b="1" dirty="0" err="1">
                <a:solidFill>
                  <a:srgbClr val="6A6BF3"/>
                </a:solidFill>
              </a:rPr>
              <a:t>eight</a:t>
            </a:r>
            <a:r>
              <a:rPr lang="tr-TR" sz="3200" b="1" dirty="0">
                <a:solidFill>
                  <a:srgbClr val="6A6BF3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years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old</a:t>
            </a:r>
            <a:r>
              <a:rPr lang="tr-TR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554019C1-629D-2024-D06A-2CCDF90D95A0}"/>
              </a:ext>
            </a:extLst>
          </p:cNvPr>
          <p:cNvSpPr/>
          <p:nvPr/>
        </p:nvSpPr>
        <p:spPr>
          <a:xfrm>
            <a:off x="95251" y="2582163"/>
            <a:ext cx="4086224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Ben 8 yaşındayım.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4939B292-C6FE-336E-9B20-3FE2EC0AFAD4}"/>
              </a:ext>
            </a:extLst>
          </p:cNvPr>
          <p:cNvSpPr/>
          <p:nvPr/>
        </p:nvSpPr>
        <p:spPr>
          <a:xfrm>
            <a:off x="4333876" y="3176849"/>
            <a:ext cx="3676651" cy="833017"/>
          </a:xfrm>
          <a:prstGeom prst="wedgeRectCallout">
            <a:avLst>
              <a:gd name="adj1" fmla="val -14312"/>
              <a:gd name="adj2" fmla="val 7848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I’m </a:t>
            </a:r>
            <a:r>
              <a:rPr lang="tr-TR" sz="3200" b="1" dirty="0">
                <a:solidFill>
                  <a:srgbClr val="6A6BF3"/>
                </a:solidFill>
              </a:rPr>
              <a:t>nine</a:t>
            </a:r>
            <a:r>
              <a:rPr lang="tr-TR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2EDCD696-8168-84DF-7119-FDB5CC1D30B6}"/>
              </a:ext>
            </a:extLst>
          </p:cNvPr>
          <p:cNvSpPr/>
          <p:nvPr/>
        </p:nvSpPr>
        <p:spPr>
          <a:xfrm>
            <a:off x="4333876" y="2582163"/>
            <a:ext cx="3676651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Ben dokuzum.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D0919BA8-95F6-1172-05CE-3BA32B11EECA}"/>
              </a:ext>
            </a:extLst>
          </p:cNvPr>
          <p:cNvSpPr/>
          <p:nvPr/>
        </p:nvSpPr>
        <p:spPr>
          <a:xfrm>
            <a:off x="8162928" y="3186760"/>
            <a:ext cx="3829047" cy="833017"/>
          </a:xfrm>
          <a:prstGeom prst="wedgeRectCallout">
            <a:avLst>
              <a:gd name="adj1" fmla="val -14312"/>
              <a:gd name="adj2" fmla="val 7848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I’m </a:t>
            </a:r>
            <a:r>
              <a:rPr lang="tr-TR" sz="3200" b="1" dirty="0">
                <a:solidFill>
                  <a:srgbClr val="6A6BF3"/>
                </a:solidFill>
              </a:rPr>
              <a:t>ten </a:t>
            </a:r>
            <a:r>
              <a:rPr lang="tr-TR" sz="3200" b="1" dirty="0" err="1">
                <a:solidFill>
                  <a:schemeClr val="tx1"/>
                </a:solidFill>
              </a:rPr>
              <a:t>years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old</a:t>
            </a:r>
            <a:r>
              <a:rPr lang="tr-TR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5B613ACA-466A-FF2E-745C-406C35031B76}"/>
              </a:ext>
            </a:extLst>
          </p:cNvPr>
          <p:cNvSpPr/>
          <p:nvPr/>
        </p:nvSpPr>
        <p:spPr>
          <a:xfrm>
            <a:off x="8162928" y="2592074"/>
            <a:ext cx="3829047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Ben 10 yaşındayım.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569648-00EC-88AB-305B-4DB5DF02B907}"/>
              </a:ext>
            </a:extLst>
          </p:cNvPr>
          <p:cNvSpPr txBox="1"/>
          <p:nvPr/>
        </p:nvSpPr>
        <p:spPr>
          <a:xfrm>
            <a:off x="419101" y="881825"/>
            <a:ext cx="55721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Aşağıdaki öğrencilerin yaşlarını söyleyiniz.</a:t>
            </a:r>
          </a:p>
        </p:txBody>
      </p:sp>
    </p:spTree>
    <p:extLst>
      <p:ext uri="{BB962C8B-B14F-4D97-AF65-F5344CB8AC3E}">
        <p14:creationId xmlns:p14="http://schemas.microsoft.com/office/powerpoint/2010/main" val="1857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6CCCFDE-40AA-1C36-A2C8-F3683077AEAB}"/>
              </a:ext>
            </a:extLst>
          </p:cNvPr>
          <p:cNvSpPr txBox="1"/>
          <p:nvPr/>
        </p:nvSpPr>
        <p:spPr>
          <a:xfrm>
            <a:off x="414067" y="1742536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solidFill>
                  <a:srgbClr val="6A6BF3"/>
                </a:solidFill>
              </a:rPr>
              <a:t>Classroom</a:t>
            </a:r>
            <a:r>
              <a:rPr lang="tr-TR" sz="8800" b="1" dirty="0">
                <a:solidFill>
                  <a:srgbClr val="6A6BF3"/>
                </a:solidFill>
              </a:rPr>
              <a:t> Objects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1CA2D0C-E48F-180E-4380-627F87B831E9}"/>
              </a:ext>
            </a:extLst>
          </p:cNvPr>
          <p:cNvSpPr txBox="1"/>
          <p:nvPr/>
        </p:nvSpPr>
        <p:spPr>
          <a:xfrm>
            <a:off x="488829" y="299911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(Sınıftaki Nesneler)</a:t>
            </a:r>
          </a:p>
        </p:txBody>
      </p:sp>
    </p:spTree>
    <p:extLst>
      <p:ext uri="{BB962C8B-B14F-4D97-AF65-F5344CB8AC3E}">
        <p14:creationId xmlns:p14="http://schemas.microsoft.com/office/powerpoint/2010/main" val="16874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32B6F01-55E5-07F5-D6D7-0B7059011EC8}"/>
              </a:ext>
            </a:extLst>
          </p:cNvPr>
          <p:cNvSpPr/>
          <p:nvPr/>
        </p:nvSpPr>
        <p:spPr>
          <a:xfrm>
            <a:off x="528918" y="4796118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E2205F2-A609-877B-BD77-59D885EE0ECE}"/>
              </a:ext>
            </a:extLst>
          </p:cNvPr>
          <p:cNvSpPr/>
          <p:nvPr/>
        </p:nvSpPr>
        <p:spPr>
          <a:xfrm>
            <a:off x="6571129" y="4796118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Table</a:t>
            </a:r>
            <a:endParaRPr lang="tr-T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4E19F45-7782-C3FB-EE92-1E93816B7051}"/>
              </a:ext>
            </a:extLst>
          </p:cNvPr>
          <p:cNvSpPr/>
          <p:nvPr/>
        </p:nvSpPr>
        <p:spPr>
          <a:xfrm>
            <a:off x="528918" y="4796118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tx1"/>
                </a:solidFill>
              </a:rPr>
              <a:t>Chair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DF7D386-8278-FD18-E504-D6AD3DC3B7AA}"/>
              </a:ext>
            </a:extLst>
          </p:cNvPr>
          <p:cNvSpPr/>
          <p:nvPr/>
        </p:nvSpPr>
        <p:spPr>
          <a:xfrm>
            <a:off x="6571129" y="4796118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Desk</a:t>
            </a:r>
            <a:endParaRPr lang="tr-T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4C7922D-26BB-E111-626D-A1782F050D08}"/>
              </a:ext>
            </a:extLst>
          </p:cNvPr>
          <p:cNvSpPr/>
          <p:nvPr/>
        </p:nvSpPr>
        <p:spPr>
          <a:xfrm>
            <a:off x="528918" y="4796118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tx1"/>
                </a:solidFill>
              </a:rPr>
              <a:t>School </a:t>
            </a:r>
            <a:r>
              <a:rPr lang="tr-TR" sz="5400" b="1" dirty="0" err="1">
                <a:solidFill>
                  <a:schemeClr val="tx1"/>
                </a:solidFill>
              </a:rPr>
              <a:t>Bag</a:t>
            </a:r>
            <a:endParaRPr lang="tr-TR" sz="5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263BF22-215F-81DE-042A-BE200EC1D3D8}"/>
              </a:ext>
            </a:extLst>
          </p:cNvPr>
          <p:cNvSpPr/>
          <p:nvPr/>
        </p:nvSpPr>
        <p:spPr>
          <a:xfrm>
            <a:off x="6571129" y="4796118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Pencil</a:t>
            </a:r>
            <a:endParaRPr lang="tr-T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FA1DB7F-B606-6E53-D7E2-9CC21288A9F8}"/>
              </a:ext>
            </a:extLst>
          </p:cNvPr>
          <p:cNvSpPr/>
          <p:nvPr/>
        </p:nvSpPr>
        <p:spPr>
          <a:xfrm>
            <a:off x="519954" y="5082989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Pen</a:t>
            </a:r>
            <a:endParaRPr lang="tr-TR" sz="5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C43D735-4B27-D93A-F086-7AD2413BBE6F}"/>
              </a:ext>
            </a:extLst>
          </p:cNvPr>
          <p:cNvSpPr/>
          <p:nvPr/>
        </p:nvSpPr>
        <p:spPr>
          <a:xfrm>
            <a:off x="6562165" y="5082989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Crayon</a:t>
            </a:r>
            <a:endParaRPr lang="tr-T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7BACFE-215C-A0C2-0EEB-97386F269277}"/>
              </a:ext>
            </a:extLst>
          </p:cNvPr>
          <p:cNvSpPr txBox="1"/>
          <p:nvPr/>
        </p:nvSpPr>
        <p:spPr>
          <a:xfrm>
            <a:off x="463923" y="2963396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https://www.egetolgayaltinay.com/lessons/518</a:t>
            </a:r>
            <a:r>
              <a:rPr lang="tr-TR" sz="2400" b="1" dirty="0"/>
              <a:t>  </a:t>
            </a:r>
          </a:p>
          <a:p>
            <a:endParaRPr lang="tr-TR" sz="2400" b="1" dirty="0"/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A5CAA1-1FBA-37F8-0FF2-0EB77CE64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556">
            <a:off x="8988261" y="3137036"/>
            <a:ext cx="2343477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8ABF56D-AE97-672E-168A-54C8FB0E73EE}"/>
              </a:ext>
            </a:extLst>
          </p:cNvPr>
          <p:cNvSpPr/>
          <p:nvPr/>
        </p:nvSpPr>
        <p:spPr>
          <a:xfrm>
            <a:off x="546847" y="5199530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Book</a:t>
            </a:r>
            <a:endParaRPr lang="tr-TR" sz="5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A8F6FEE-22C5-629A-DBA6-87172E0548E0}"/>
              </a:ext>
            </a:extLst>
          </p:cNvPr>
          <p:cNvSpPr/>
          <p:nvPr/>
        </p:nvSpPr>
        <p:spPr>
          <a:xfrm>
            <a:off x="6589058" y="5199530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tx1"/>
                </a:solidFill>
              </a:rPr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13289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5C53283-F23E-4C92-A7E8-D6EF0034BB80}"/>
              </a:ext>
            </a:extLst>
          </p:cNvPr>
          <p:cNvSpPr txBox="1"/>
          <p:nvPr/>
        </p:nvSpPr>
        <p:spPr>
          <a:xfrm>
            <a:off x="602877" y="2459504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https://www.egetolgayaltinay.com/lessons/525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9CE120F-519D-8FA5-58FB-8CE63483C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93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2490E41-AE08-F5D1-33CE-4BAED439B834}"/>
              </a:ext>
            </a:extLst>
          </p:cNvPr>
          <p:cNvSpPr/>
          <p:nvPr/>
        </p:nvSpPr>
        <p:spPr>
          <a:xfrm>
            <a:off x="546847" y="5199530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Pencil</a:t>
            </a:r>
            <a:r>
              <a:rPr lang="tr-TR" sz="5400" b="1" dirty="0">
                <a:solidFill>
                  <a:schemeClr val="tx1"/>
                </a:solidFill>
              </a:rPr>
              <a:t> Case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7282D32-3D77-115C-3A98-6E3B8DC391F1}"/>
              </a:ext>
            </a:extLst>
          </p:cNvPr>
          <p:cNvSpPr/>
          <p:nvPr/>
        </p:nvSpPr>
        <p:spPr>
          <a:xfrm>
            <a:off x="6589058" y="5199530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Sharpener</a:t>
            </a:r>
            <a:endParaRPr lang="tr-T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B7FD167-9F43-B3B0-5858-AED3B851F625}"/>
              </a:ext>
            </a:extLst>
          </p:cNvPr>
          <p:cNvSpPr/>
          <p:nvPr/>
        </p:nvSpPr>
        <p:spPr>
          <a:xfrm>
            <a:off x="546847" y="5199530"/>
            <a:ext cx="5091953" cy="1048870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Ruler</a:t>
            </a:r>
            <a:endParaRPr lang="tr-TR" sz="5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F8E7ACD-8731-A31B-1FD7-923AF39978F0}"/>
              </a:ext>
            </a:extLst>
          </p:cNvPr>
          <p:cNvSpPr/>
          <p:nvPr/>
        </p:nvSpPr>
        <p:spPr>
          <a:xfrm>
            <a:off x="6553200" y="4926107"/>
            <a:ext cx="5091953" cy="797858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Eraser</a:t>
            </a:r>
            <a:endParaRPr lang="tr-TR" sz="5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F44DD26-33A4-3553-F141-5C9F98C60C6A}"/>
              </a:ext>
            </a:extLst>
          </p:cNvPr>
          <p:cNvSpPr/>
          <p:nvPr/>
        </p:nvSpPr>
        <p:spPr>
          <a:xfrm>
            <a:off x="6553200" y="5849471"/>
            <a:ext cx="5091953" cy="797858"/>
          </a:xfrm>
          <a:prstGeom prst="roundRect">
            <a:avLst/>
          </a:prstGeom>
          <a:solidFill>
            <a:srgbClr val="A1A2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>
                <a:solidFill>
                  <a:schemeClr val="tx1"/>
                </a:solidFill>
              </a:rPr>
              <a:t>Rubber</a:t>
            </a:r>
            <a:endParaRPr lang="tr-T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A44571F-2E45-530F-C08E-DAAB23C74A6B}"/>
              </a:ext>
            </a:extLst>
          </p:cNvPr>
          <p:cNvSpPr txBox="1"/>
          <p:nvPr/>
        </p:nvSpPr>
        <p:spPr>
          <a:xfrm>
            <a:off x="463923" y="2963396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https://www.egetolgayaltinay.com/lessons/519</a:t>
            </a:r>
            <a:r>
              <a:rPr lang="tr-TR" sz="2400" b="1" dirty="0"/>
              <a:t>  </a:t>
            </a:r>
          </a:p>
          <a:p>
            <a:endParaRPr lang="tr-TR" sz="2400" b="1" dirty="0"/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895D410-FB16-BB4D-174E-39767306F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6028">
            <a:off x="9183095" y="3238346"/>
            <a:ext cx="2286319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55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A44571F-2E45-530F-C08E-DAAB23C74A6B}"/>
              </a:ext>
            </a:extLst>
          </p:cNvPr>
          <p:cNvSpPr txBox="1"/>
          <p:nvPr/>
        </p:nvSpPr>
        <p:spPr>
          <a:xfrm>
            <a:off x="463923" y="2963396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https://www.egetolgayaltinay.com/lessons/522</a:t>
            </a:r>
            <a:r>
              <a:rPr lang="tr-TR" sz="2400" b="1" dirty="0"/>
              <a:t> </a:t>
            </a:r>
          </a:p>
          <a:p>
            <a:endParaRPr lang="tr-TR" sz="2400" b="1" dirty="0"/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B4B76D-C451-85DF-0026-98F4CE753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8586">
            <a:off x="8692350" y="3293099"/>
            <a:ext cx="2732130" cy="26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47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A44571F-2E45-530F-C08E-DAAB23C74A6B}"/>
              </a:ext>
            </a:extLst>
          </p:cNvPr>
          <p:cNvSpPr txBox="1"/>
          <p:nvPr/>
        </p:nvSpPr>
        <p:spPr>
          <a:xfrm>
            <a:off x="463923" y="2963396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https://www.egetolgayaltinay.com/lessons/523</a:t>
            </a:r>
            <a:r>
              <a:rPr lang="tr-TR" sz="2400" b="1" dirty="0"/>
              <a:t> </a:t>
            </a:r>
          </a:p>
          <a:p>
            <a:endParaRPr lang="tr-TR" sz="2400" b="1" dirty="0"/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956D949-A5B8-3556-439B-F5FAB08D8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702">
            <a:off x="8571390" y="3252585"/>
            <a:ext cx="3156687" cy="29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7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B4A266-EA4C-EDD7-B1D8-22470932EC34}"/>
              </a:ext>
            </a:extLst>
          </p:cNvPr>
          <p:cNvSpPr txBox="1"/>
          <p:nvPr/>
        </p:nvSpPr>
        <p:spPr>
          <a:xfrm>
            <a:off x="414067" y="1742536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solidFill>
                  <a:srgbClr val="6A6BF3"/>
                </a:solidFill>
              </a:rPr>
              <a:t>Expressing</a:t>
            </a:r>
            <a:r>
              <a:rPr lang="tr-TR" sz="8800" b="1" dirty="0">
                <a:solidFill>
                  <a:srgbClr val="6A6BF3"/>
                </a:solidFill>
              </a:rPr>
              <a:t> </a:t>
            </a:r>
            <a:r>
              <a:rPr lang="tr-TR" sz="8800" b="1" dirty="0" err="1">
                <a:solidFill>
                  <a:srgbClr val="6A6BF3"/>
                </a:solidFill>
              </a:rPr>
              <a:t>Quantity</a:t>
            </a:r>
            <a:endParaRPr lang="tr-TR" sz="8800" b="1" dirty="0">
              <a:solidFill>
                <a:srgbClr val="6A6BF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7D5ACAA-F443-4641-6732-40162AC8994E}"/>
              </a:ext>
            </a:extLst>
          </p:cNvPr>
          <p:cNvSpPr txBox="1"/>
          <p:nvPr/>
        </p:nvSpPr>
        <p:spPr>
          <a:xfrm>
            <a:off x="488829" y="299911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(Miktar Belirtme)</a:t>
            </a:r>
          </a:p>
        </p:txBody>
      </p:sp>
    </p:spTree>
    <p:extLst>
      <p:ext uri="{BB962C8B-B14F-4D97-AF65-F5344CB8AC3E}">
        <p14:creationId xmlns:p14="http://schemas.microsoft.com/office/powerpoint/2010/main" val="39118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31E7B12-9C55-517D-1B0A-FD1B7D23A30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https://www.egetolgayaltinay.com/lessons/527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EC1D659-2B02-BC09-FBD2-25DF06FE1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49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DFC48441-7FA3-5841-FFD1-4CE529B1D082}"/>
              </a:ext>
            </a:extLst>
          </p:cNvPr>
          <p:cNvSpPr/>
          <p:nvPr/>
        </p:nvSpPr>
        <p:spPr>
          <a:xfrm>
            <a:off x="1952624" y="1843928"/>
            <a:ext cx="9801225" cy="1703295"/>
          </a:xfrm>
          <a:prstGeom prst="wedgeRectCallout">
            <a:avLst>
              <a:gd name="adj1" fmla="val -45207"/>
              <a:gd name="adj2" fmla="val 7611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6A6BF3"/>
                </a:solidFill>
              </a:rPr>
              <a:t>How </a:t>
            </a:r>
            <a:r>
              <a:rPr lang="tr-TR" sz="6000" b="1" dirty="0" err="1">
                <a:solidFill>
                  <a:srgbClr val="6A6BF3"/>
                </a:solidFill>
              </a:rPr>
              <a:t>many</a:t>
            </a:r>
            <a:r>
              <a:rPr lang="tr-TR" sz="6000" b="1" dirty="0">
                <a:solidFill>
                  <a:srgbClr val="6A6BF3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books</a:t>
            </a:r>
            <a:r>
              <a:rPr lang="tr-TR" sz="6000" b="1" dirty="0">
                <a:solidFill>
                  <a:schemeClr val="tx1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are</a:t>
            </a:r>
            <a:r>
              <a:rPr lang="tr-TR" sz="6000" b="1" dirty="0">
                <a:solidFill>
                  <a:schemeClr val="tx1"/>
                </a:solidFill>
              </a:rPr>
              <a:t> </a:t>
            </a:r>
            <a:r>
              <a:rPr lang="tr-TR" sz="6000" b="1" dirty="0" err="1">
                <a:solidFill>
                  <a:schemeClr val="tx1"/>
                </a:solidFill>
              </a:rPr>
              <a:t>there</a:t>
            </a:r>
            <a:r>
              <a:rPr lang="tr-TR" sz="6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2DA223C-487A-6277-04D7-BB709D452467}"/>
              </a:ext>
            </a:extLst>
          </p:cNvPr>
          <p:cNvSpPr txBox="1"/>
          <p:nvPr/>
        </p:nvSpPr>
        <p:spPr>
          <a:xfrm>
            <a:off x="189538" y="254699"/>
            <a:ext cx="884016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şeyin kaç tane olduğunu yani sayısını sorarken «How </a:t>
            </a:r>
            <a:r>
              <a:rPr lang="tr-TR" sz="2000" dirty="0" err="1"/>
              <a:t>many</a:t>
            </a:r>
            <a:r>
              <a:rPr lang="tr-TR" sz="2000" dirty="0"/>
              <a:t> …?» yapısı kullanılır. Türkçe karşılığı «kaç tane»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B9443A6-21E4-3A98-771B-DB5A930B5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4162424"/>
            <a:ext cx="2143125" cy="2143125"/>
          </a:xfrm>
          <a:prstGeom prst="rect">
            <a:avLst/>
          </a:prstGeom>
        </p:spPr>
      </p:pic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FDEA122C-2822-8AFF-C8DA-C786D0DC9BF0}"/>
              </a:ext>
            </a:extLst>
          </p:cNvPr>
          <p:cNvSpPr/>
          <p:nvPr/>
        </p:nvSpPr>
        <p:spPr>
          <a:xfrm>
            <a:off x="1952624" y="1216958"/>
            <a:ext cx="9801225" cy="926167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Orada kaç tane kitap var?</a:t>
            </a:r>
          </a:p>
        </p:txBody>
      </p:sp>
    </p:spTree>
    <p:extLst>
      <p:ext uri="{BB962C8B-B14F-4D97-AF65-F5344CB8AC3E}">
        <p14:creationId xmlns:p14="http://schemas.microsoft.com/office/powerpoint/2010/main" val="13262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5A1E6D3-9789-838C-97CE-ECB7C12BE21E}"/>
              </a:ext>
            </a:extLst>
          </p:cNvPr>
          <p:cNvSpPr/>
          <p:nvPr/>
        </p:nvSpPr>
        <p:spPr>
          <a:xfrm>
            <a:off x="10382250" y="1695450"/>
            <a:ext cx="1619250" cy="3295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892EA06-E36D-5824-B327-A06B23268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162175"/>
            <a:ext cx="2114550" cy="2114550"/>
          </a:xfrm>
          <a:prstGeom prst="rect">
            <a:avLst/>
          </a:prstGeom>
        </p:spPr>
      </p:pic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BF8ACD5C-178A-7262-C7C5-764C9AAA39C9}"/>
              </a:ext>
            </a:extLst>
          </p:cNvPr>
          <p:cNvSpPr/>
          <p:nvPr/>
        </p:nvSpPr>
        <p:spPr>
          <a:xfrm>
            <a:off x="333376" y="1495425"/>
            <a:ext cx="7315200" cy="1285035"/>
          </a:xfrm>
          <a:prstGeom prst="wedgeRectCallout">
            <a:avLst>
              <a:gd name="adj1" fmla="val -28605"/>
              <a:gd name="adj2" fmla="val 9972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6A6BF3"/>
                </a:solidFill>
              </a:rPr>
              <a:t>How </a:t>
            </a:r>
            <a:r>
              <a:rPr lang="tr-TR" sz="4400" b="1" dirty="0" err="1">
                <a:solidFill>
                  <a:srgbClr val="6A6BF3"/>
                </a:solidFill>
              </a:rPr>
              <a:t>many</a:t>
            </a:r>
            <a:r>
              <a:rPr lang="tr-TR" sz="4400" b="1" dirty="0">
                <a:solidFill>
                  <a:srgbClr val="6A6BF3"/>
                </a:solidFill>
              </a:rPr>
              <a:t> </a:t>
            </a:r>
            <a:r>
              <a:rPr lang="tr-TR" sz="4400" b="1" dirty="0">
                <a:solidFill>
                  <a:schemeClr val="tx1"/>
                </a:solidFill>
              </a:rPr>
              <a:t>pens </a:t>
            </a:r>
            <a:r>
              <a:rPr lang="tr-TR" sz="4400" b="1" dirty="0" err="1">
                <a:solidFill>
                  <a:schemeClr val="tx1"/>
                </a:solidFill>
              </a:rPr>
              <a:t>are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there</a:t>
            </a:r>
            <a:r>
              <a:rPr lang="tr-TR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A4870412-BD24-17FB-3EF3-8EF708F19723}"/>
              </a:ext>
            </a:extLst>
          </p:cNvPr>
          <p:cNvSpPr/>
          <p:nvPr/>
        </p:nvSpPr>
        <p:spPr>
          <a:xfrm>
            <a:off x="4291009" y="3976949"/>
            <a:ext cx="3933825" cy="833017"/>
          </a:xfrm>
          <a:prstGeom prst="wedgeRectCallout">
            <a:avLst>
              <a:gd name="adj1" fmla="val 60746"/>
              <a:gd name="adj2" fmla="val 3961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>
                <a:solidFill>
                  <a:srgbClr val="6A6BF3"/>
                </a:solidFill>
              </a:rPr>
              <a:t>One</a:t>
            </a:r>
            <a:r>
              <a:rPr lang="tr-TR" sz="4400" b="1" dirty="0">
                <a:solidFill>
                  <a:srgbClr val="6A6BF3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pen</a:t>
            </a:r>
            <a:r>
              <a:rPr lang="tr-TR" sz="4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926E3313-F751-235B-E75A-B30E1C09CC2E}"/>
              </a:ext>
            </a:extLst>
          </p:cNvPr>
          <p:cNvSpPr/>
          <p:nvPr/>
        </p:nvSpPr>
        <p:spPr>
          <a:xfrm>
            <a:off x="4291009" y="5653529"/>
            <a:ext cx="3933825" cy="833017"/>
          </a:xfrm>
          <a:prstGeom prst="wedgeRectCallout">
            <a:avLst>
              <a:gd name="adj1" fmla="val 62925"/>
              <a:gd name="adj2" fmla="val -564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6A6BF3"/>
                </a:solidFill>
              </a:rPr>
              <a:t>A </a:t>
            </a:r>
            <a:r>
              <a:rPr lang="tr-TR" sz="4400" b="1" dirty="0" err="1">
                <a:solidFill>
                  <a:schemeClr val="tx1"/>
                </a:solidFill>
              </a:rPr>
              <a:t>pen</a:t>
            </a:r>
            <a:r>
              <a:rPr lang="tr-TR" sz="4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8F1DED6-B79D-F33E-7E45-E304B4C6B61E}"/>
              </a:ext>
            </a:extLst>
          </p:cNvPr>
          <p:cNvSpPr txBox="1"/>
          <p:nvPr/>
        </p:nvSpPr>
        <p:spPr>
          <a:xfrm>
            <a:off x="245006" y="112810"/>
            <a:ext cx="11249988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şeyin kaç tane olduğunu söylerken: Tek bir şeyden bahsediyorsak, başına «</a:t>
            </a:r>
            <a:r>
              <a:rPr lang="tr-TR" sz="3200" b="1" dirty="0">
                <a:solidFill>
                  <a:srgbClr val="6A6BF3"/>
                </a:solidFill>
              </a:rPr>
              <a:t>a/an</a:t>
            </a:r>
            <a:r>
              <a:rPr lang="tr-TR" sz="2000" dirty="0"/>
              <a:t>» ya da «</a:t>
            </a:r>
            <a:r>
              <a:rPr lang="tr-TR" sz="3200" b="1" dirty="0" err="1">
                <a:solidFill>
                  <a:srgbClr val="6A6BF3"/>
                </a:solidFill>
              </a:rPr>
              <a:t>one</a:t>
            </a:r>
            <a:r>
              <a:rPr lang="tr-TR" sz="2000" dirty="0"/>
              <a:t>» getirilir.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2E4DFBE4-ED41-AD0A-DB9B-64CC1597B27A}"/>
              </a:ext>
            </a:extLst>
          </p:cNvPr>
          <p:cNvSpPr/>
          <p:nvPr/>
        </p:nvSpPr>
        <p:spPr>
          <a:xfrm>
            <a:off x="333376" y="1216958"/>
            <a:ext cx="7315201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Orada kaç tane kalem var?</a:t>
            </a:r>
          </a:p>
        </p:txBody>
      </p:sp>
      <p:sp>
        <p:nvSpPr>
          <p:cNvPr id="10" name="Konuşma Balonu: Dikdörtgen 9">
            <a:extLst>
              <a:ext uri="{FF2B5EF4-FFF2-40B4-BE49-F238E27FC236}">
                <a16:creationId xmlns:a16="http://schemas.microsoft.com/office/drawing/2014/main" id="{7C2396D2-C51D-10FE-A3D1-44679C80AEAA}"/>
              </a:ext>
            </a:extLst>
          </p:cNvPr>
          <p:cNvSpPr/>
          <p:nvPr/>
        </p:nvSpPr>
        <p:spPr>
          <a:xfrm>
            <a:off x="4291009" y="3382263"/>
            <a:ext cx="393382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Bir kalem.</a:t>
            </a:r>
          </a:p>
        </p:txBody>
      </p:sp>
      <p:sp>
        <p:nvSpPr>
          <p:cNvPr id="11" name="Konuşma Balonu: Dikdörtgen 10">
            <a:extLst>
              <a:ext uri="{FF2B5EF4-FFF2-40B4-BE49-F238E27FC236}">
                <a16:creationId xmlns:a16="http://schemas.microsoft.com/office/drawing/2014/main" id="{60552037-DA34-569E-9266-125FD356AD16}"/>
              </a:ext>
            </a:extLst>
          </p:cNvPr>
          <p:cNvSpPr/>
          <p:nvPr/>
        </p:nvSpPr>
        <p:spPr>
          <a:xfrm>
            <a:off x="4291009" y="5165905"/>
            <a:ext cx="393382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Bir kalem.</a:t>
            </a:r>
          </a:p>
        </p:txBody>
      </p:sp>
    </p:spTree>
    <p:extLst>
      <p:ext uri="{BB962C8B-B14F-4D97-AF65-F5344CB8AC3E}">
        <p14:creationId xmlns:p14="http://schemas.microsoft.com/office/powerpoint/2010/main" val="21894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5F6F2D58-D3E5-B31D-B762-77B444F3802C}"/>
              </a:ext>
            </a:extLst>
          </p:cNvPr>
          <p:cNvSpPr/>
          <p:nvPr/>
        </p:nvSpPr>
        <p:spPr>
          <a:xfrm>
            <a:off x="333375" y="1495425"/>
            <a:ext cx="8220073" cy="1285035"/>
          </a:xfrm>
          <a:prstGeom prst="wedgeRectCallout">
            <a:avLst>
              <a:gd name="adj1" fmla="val -28605"/>
              <a:gd name="adj2" fmla="val 9972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6A6BF3"/>
                </a:solidFill>
              </a:rPr>
              <a:t>How </a:t>
            </a:r>
            <a:r>
              <a:rPr lang="tr-TR" sz="4400" b="1" dirty="0" err="1">
                <a:solidFill>
                  <a:srgbClr val="6A6BF3"/>
                </a:solidFill>
              </a:rPr>
              <a:t>many</a:t>
            </a:r>
            <a:r>
              <a:rPr lang="tr-TR" sz="4400" b="1" dirty="0">
                <a:solidFill>
                  <a:srgbClr val="6A6BF3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pencil</a:t>
            </a:r>
            <a:r>
              <a:rPr lang="tr-TR" sz="4400" b="1" dirty="0" err="1">
                <a:solidFill>
                  <a:srgbClr val="6A6BF3"/>
                </a:solidFill>
              </a:rPr>
              <a:t>s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are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there</a:t>
            </a:r>
            <a:r>
              <a:rPr lang="tr-TR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8A88797A-C98F-D167-80B3-7D14746BCAE6}"/>
              </a:ext>
            </a:extLst>
          </p:cNvPr>
          <p:cNvSpPr/>
          <p:nvPr/>
        </p:nvSpPr>
        <p:spPr>
          <a:xfrm>
            <a:off x="3695701" y="3976949"/>
            <a:ext cx="4529134" cy="833017"/>
          </a:xfrm>
          <a:prstGeom prst="wedgeRectCallout">
            <a:avLst>
              <a:gd name="adj1" fmla="val 60746"/>
              <a:gd name="adj2" fmla="val 3961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6A6BF3"/>
                </a:solidFill>
              </a:rPr>
              <a:t>Seven </a:t>
            </a:r>
            <a:r>
              <a:rPr lang="tr-TR" sz="4400" b="1" dirty="0" err="1">
                <a:solidFill>
                  <a:schemeClr val="tx1"/>
                </a:solidFill>
              </a:rPr>
              <a:t>pencil</a:t>
            </a:r>
            <a:r>
              <a:rPr lang="tr-TR" sz="4400" b="1" dirty="0" err="1">
                <a:solidFill>
                  <a:srgbClr val="6A6BF3"/>
                </a:solidFill>
              </a:rPr>
              <a:t>s</a:t>
            </a:r>
            <a:r>
              <a:rPr lang="tr-TR" sz="4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C8421B-22F7-C6AB-800F-CCE332706529}"/>
              </a:ext>
            </a:extLst>
          </p:cNvPr>
          <p:cNvSpPr txBox="1"/>
          <p:nvPr/>
        </p:nvSpPr>
        <p:spPr>
          <a:xfrm>
            <a:off x="151437" y="123617"/>
            <a:ext cx="1124998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şeyin kaç tane olduğunu söylerken: Birden fazla şeyden bahsediyorsak, kelimenin başına o şeyin sayısı ve kelimenin sonuna da «</a:t>
            </a:r>
            <a:r>
              <a:rPr lang="tr-TR" sz="2800" b="1" dirty="0"/>
              <a:t>-</a:t>
            </a:r>
            <a:r>
              <a:rPr lang="tr-TR" sz="3600" b="1" dirty="0">
                <a:solidFill>
                  <a:srgbClr val="6A6BF3"/>
                </a:solidFill>
              </a:rPr>
              <a:t>s</a:t>
            </a:r>
            <a:r>
              <a:rPr lang="tr-TR" sz="2000" dirty="0"/>
              <a:t>» çoğul eki getirilir.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BE237DE0-6315-4325-BE4E-73CA8B337A6A}"/>
              </a:ext>
            </a:extLst>
          </p:cNvPr>
          <p:cNvSpPr/>
          <p:nvPr/>
        </p:nvSpPr>
        <p:spPr>
          <a:xfrm>
            <a:off x="333376" y="1216958"/>
            <a:ext cx="8220074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Orada kaç tane kurşun kalem var?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11BC20A0-1FA0-AB57-715A-D50C645FE88E}"/>
              </a:ext>
            </a:extLst>
          </p:cNvPr>
          <p:cNvSpPr/>
          <p:nvPr/>
        </p:nvSpPr>
        <p:spPr>
          <a:xfrm>
            <a:off x="3695701" y="3382263"/>
            <a:ext cx="4529134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Yedi kalem.</a:t>
            </a:r>
          </a:p>
        </p:txBody>
      </p:sp>
    </p:spTree>
    <p:extLst>
      <p:ext uri="{BB962C8B-B14F-4D97-AF65-F5344CB8AC3E}">
        <p14:creationId xmlns:p14="http://schemas.microsoft.com/office/powerpoint/2010/main" val="13207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7A3BC34-20B8-2187-2C54-5ED5DD62A190}"/>
              </a:ext>
            </a:extLst>
          </p:cNvPr>
          <p:cNvSpPr txBox="1"/>
          <p:nvPr/>
        </p:nvSpPr>
        <p:spPr>
          <a:xfrm>
            <a:off x="414067" y="1742536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solidFill>
                  <a:srgbClr val="6A6BF3"/>
                </a:solidFill>
              </a:rPr>
              <a:t>Numbers</a:t>
            </a:r>
            <a:endParaRPr lang="tr-TR" sz="8800" b="1" dirty="0">
              <a:solidFill>
                <a:srgbClr val="6A6BF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3C3B887-CDA9-EC66-BCD8-0362FD0F3D8A}"/>
              </a:ext>
            </a:extLst>
          </p:cNvPr>
          <p:cNvSpPr txBox="1"/>
          <p:nvPr/>
        </p:nvSpPr>
        <p:spPr>
          <a:xfrm>
            <a:off x="488829" y="299911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(Sayılar)</a:t>
            </a:r>
          </a:p>
        </p:txBody>
      </p:sp>
    </p:spTree>
    <p:extLst>
      <p:ext uri="{BB962C8B-B14F-4D97-AF65-F5344CB8AC3E}">
        <p14:creationId xmlns:p14="http://schemas.microsoft.com/office/powerpoint/2010/main" val="28273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F7590E4B-366C-25CF-3533-7E0841C522F3}"/>
              </a:ext>
            </a:extLst>
          </p:cNvPr>
          <p:cNvSpPr/>
          <p:nvPr/>
        </p:nvSpPr>
        <p:spPr>
          <a:xfrm>
            <a:off x="257175" y="1495425"/>
            <a:ext cx="9058273" cy="1285035"/>
          </a:xfrm>
          <a:prstGeom prst="wedgeRectCallout">
            <a:avLst>
              <a:gd name="adj1" fmla="val -28605"/>
              <a:gd name="adj2" fmla="val 9972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rgbClr val="6A6BF3"/>
                </a:solidFill>
              </a:rPr>
              <a:t>How </a:t>
            </a:r>
            <a:r>
              <a:rPr lang="tr-TR" sz="4400" b="1" dirty="0" err="1">
                <a:solidFill>
                  <a:srgbClr val="6A6BF3"/>
                </a:solidFill>
              </a:rPr>
              <a:t>many</a:t>
            </a:r>
            <a:r>
              <a:rPr lang="tr-TR" sz="4400" b="1" dirty="0">
                <a:solidFill>
                  <a:srgbClr val="6A6BF3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sharpener</a:t>
            </a:r>
            <a:r>
              <a:rPr lang="tr-TR" sz="4400" b="1" dirty="0" err="1">
                <a:solidFill>
                  <a:srgbClr val="6A6BF3"/>
                </a:solidFill>
              </a:rPr>
              <a:t>s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are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there</a:t>
            </a:r>
            <a:r>
              <a:rPr lang="tr-TR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037258D9-30CF-40B5-C040-C6F0B68177C1}"/>
              </a:ext>
            </a:extLst>
          </p:cNvPr>
          <p:cNvSpPr/>
          <p:nvPr/>
        </p:nvSpPr>
        <p:spPr>
          <a:xfrm>
            <a:off x="3381375" y="3976949"/>
            <a:ext cx="4843460" cy="833017"/>
          </a:xfrm>
          <a:prstGeom prst="wedgeRectCallout">
            <a:avLst>
              <a:gd name="adj1" fmla="val 60746"/>
              <a:gd name="adj2" fmla="val 3961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>
                <a:solidFill>
                  <a:srgbClr val="6A6BF3"/>
                </a:solidFill>
              </a:rPr>
              <a:t>Five</a:t>
            </a:r>
            <a:r>
              <a:rPr lang="tr-TR" sz="4400" b="1" dirty="0">
                <a:solidFill>
                  <a:srgbClr val="6A6BF3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sharpener</a:t>
            </a:r>
            <a:r>
              <a:rPr lang="tr-TR" sz="4400" b="1" dirty="0" err="1">
                <a:solidFill>
                  <a:srgbClr val="6A6BF3"/>
                </a:solidFill>
              </a:rPr>
              <a:t>s</a:t>
            </a:r>
            <a:r>
              <a:rPr lang="tr-TR" sz="4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F038AB03-787D-64CD-38DB-0C1B3FC15763}"/>
              </a:ext>
            </a:extLst>
          </p:cNvPr>
          <p:cNvSpPr/>
          <p:nvPr/>
        </p:nvSpPr>
        <p:spPr>
          <a:xfrm>
            <a:off x="257176" y="1216958"/>
            <a:ext cx="9058274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Orada kaç tane kalemtıraş var?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FD00E29E-1613-4592-0866-864DD25865EB}"/>
              </a:ext>
            </a:extLst>
          </p:cNvPr>
          <p:cNvSpPr/>
          <p:nvPr/>
        </p:nvSpPr>
        <p:spPr>
          <a:xfrm>
            <a:off x="3381375" y="3382263"/>
            <a:ext cx="4843460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A1A2F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Beş kalemtıraş.</a:t>
            </a:r>
          </a:p>
        </p:txBody>
      </p:sp>
    </p:spTree>
    <p:extLst>
      <p:ext uri="{BB962C8B-B14F-4D97-AF65-F5344CB8AC3E}">
        <p14:creationId xmlns:p14="http://schemas.microsoft.com/office/powerpoint/2010/main" val="29194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A44571F-2E45-530F-C08E-DAAB23C74A6B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03A8412-D60D-31BD-B299-2D201716C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622">
            <a:off x="8816482" y="3429000"/>
            <a:ext cx="2784391" cy="26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0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8AC991F-EF9C-4CE9-B943-9812DBA21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ABCC0B6-B706-AFB8-A5A9-4DB6AA9A9E04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F9AEB23-C2D6-CCB2-613C-99D6FB2B7367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1F5FF7-FD3E-4989-9074-DEDD18C67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269EBDF-6B34-FAF4-0771-7AD094EF8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3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A4BE54A-4632-50C9-BCE5-1E92B6CDA127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https://www.egetolgayaltinay.com/lessons/526</a:t>
            </a:r>
            <a:r>
              <a:rPr lang="tr-TR" sz="2400" b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A336B38-ADF7-DF3B-62C9-9A28CBB7E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5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090B92A-72DF-2917-F88F-D378A23FD46E}"/>
              </a:ext>
            </a:extLst>
          </p:cNvPr>
          <p:cNvSpPr/>
          <p:nvPr/>
        </p:nvSpPr>
        <p:spPr>
          <a:xfrm>
            <a:off x="1030941" y="2348753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rgbClr val="0070C0"/>
                </a:solidFill>
              </a:rPr>
              <a:t>One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5AF07B2-E898-E25E-8EE2-91B2038F293D}"/>
              </a:ext>
            </a:extLst>
          </p:cNvPr>
          <p:cNvSpPr/>
          <p:nvPr/>
        </p:nvSpPr>
        <p:spPr>
          <a:xfrm>
            <a:off x="3137647" y="2348753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70C0"/>
                </a:solidFill>
              </a:rPr>
              <a:t>Two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A3A224B-D6F9-2971-A81A-2F7048D7CD6B}"/>
              </a:ext>
            </a:extLst>
          </p:cNvPr>
          <p:cNvSpPr/>
          <p:nvPr/>
        </p:nvSpPr>
        <p:spPr>
          <a:xfrm>
            <a:off x="5311588" y="2375647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70C0"/>
                </a:solidFill>
              </a:rPr>
              <a:t>Three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FCD5AA7-A598-95AD-6010-0F72A7E6810D}"/>
              </a:ext>
            </a:extLst>
          </p:cNvPr>
          <p:cNvSpPr/>
          <p:nvPr/>
        </p:nvSpPr>
        <p:spPr>
          <a:xfrm>
            <a:off x="7418294" y="2375647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rgbClr val="0070C0"/>
                </a:solidFill>
              </a:rPr>
              <a:t>Four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A253421-0C6E-BA64-8582-DF5F75C81A4F}"/>
              </a:ext>
            </a:extLst>
          </p:cNvPr>
          <p:cNvSpPr/>
          <p:nvPr/>
        </p:nvSpPr>
        <p:spPr>
          <a:xfrm>
            <a:off x="9592235" y="2375647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rgbClr val="0070C0"/>
                </a:solidFill>
              </a:rPr>
              <a:t>Five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5E128B9-806C-4A1A-5590-138CC3CB7F4A}"/>
              </a:ext>
            </a:extLst>
          </p:cNvPr>
          <p:cNvSpPr/>
          <p:nvPr/>
        </p:nvSpPr>
        <p:spPr>
          <a:xfrm>
            <a:off x="1030941" y="5611906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rgbClr val="0070C0"/>
                </a:solidFill>
              </a:rPr>
              <a:t>Six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5146785-31B7-6546-E1A7-041F19D33944}"/>
              </a:ext>
            </a:extLst>
          </p:cNvPr>
          <p:cNvSpPr/>
          <p:nvPr/>
        </p:nvSpPr>
        <p:spPr>
          <a:xfrm>
            <a:off x="3137647" y="5611906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70C0"/>
                </a:solidFill>
              </a:rPr>
              <a:t>Seven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64AFC19-1FD0-62F4-FADA-5EE1A4540EAD}"/>
              </a:ext>
            </a:extLst>
          </p:cNvPr>
          <p:cNvSpPr/>
          <p:nvPr/>
        </p:nvSpPr>
        <p:spPr>
          <a:xfrm>
            <a:off x="5311588" y="5638800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rgbClr val="0070C0"/>
                </a:solidFill>
              </a:rPr>
              <a:t>Eight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C552878-D5D3-BCA7-9579-327027B7DAA2}"/>
              </a:ext>
            </a:extLst>
          </p:cNvPr>
          <p:cNvSpPr/>
          <p:nvPr/>
        </p:nvSpPr>
        <p:spPr>
          <a:xfrm>
            <a:off x="7418294" y="5638800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70C0"/>
                </a:solidFill>
              </a:rPr>
              <a:t>Nine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3316C6D-FC41-4022-F4E0-CCA016906935}"/>
              </a:ext>
            </a:extLst>
          </p:cNvPr>
          <p:cNvSpPr/>
          <p:nvPr/>
        </p:nvSpPr>
        <p:spPr>
          <a:xfrm>
            <a:off x="9592235" y="5638800"/>
            <a:ext cx="1568824" cy="654423"/>
          </a:xfrm>
          <a:prstGeom prst="roundRect">
            <a:avLst/>
          </a:prstGeom>
          <a:ln w="57150">
            <a:solidFill>
              <a:srgbClr val="6A6BF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70C0"/>
                </a:solidFill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925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8E5EB14-0EC7-EABD-E610-2EBDD243FD13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https://www.egetolgayaltinay.com/lessons/517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95868B-4E2E-7077-3588-7CF4844DA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336">
            <a:off x="9191461" y="3358128"/>
            <a:ext cx="2343477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8E5EB14-0EC7-EABD-E610-2EBDD243FD13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https://www.egetolgayaltinay.com/lessons/520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A8B3AC-0182-E973-917B-8100F161D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307">
            <a:off x="8872951" y="3485833"/>
            <a:ext cx="2599197" cy="25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8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8E5EB14-0EC7-EABD-E610-2EBDD243FD13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https://www.egetolgayaltinay.com/lessons/521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2BA8C51-041D-0D2F-E8CF-16C21026E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804">
            <a:off x="8896476" y="3546764"/>
            <a:ext cx="2674267" cy="25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7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1BBE75E-ACE2-4A64-CA00-17E69C4E9B47}"/>
              </a:ext>
            </a:extLst>
          </p:cNvPr>
          <p:cNvSpPr txBox="1"/>
          <p:nvPr/>
        </p:nvSpPr>
        <p:spPr>
          <a:xfrm>
            <a:off x="414067" y="1742536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solidFill>
                  <a:srgbClr val="6A6BF3"/>
                </a:solidFill>
              </a:rPr>
              <a:t>Telling</a:t>
            </a:r>
            <a:r>
              <a:rPr lang="tr-TR" sz="8800" b="1" dirty="0">
                <a:solidFill>
                  <a:srgbClr val="6A6BF3"/>
                </a:solidFill>
              </a:rPr>
              <a:t> </a:t>
            </a:r>
            <a:r>
              <a:rPr lang="tr-TR" sz="8800" b="1" dirty="0" err="1">
                <a:solidFill>
                  <a:srgbClr val="6A6BF3"/>
                </a:solidFill>
              </a:rPr>
              <a:t>the</a:t>
            </a:r>
            <a:r>
              <a:rPr lang="tr-TR" sz="8800" b="1" dirty="0">
                <a:solidFill>
                  <a:srgbClr val="6A6BF3"/>
                </a:solidFill>
              </a:rPr>
              <a:t> Age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3715D5-BA68-A70C-0BAF-845F1288EE7F}"/>
              </a:ext>
            </a:extLst>
          </p:cNvPr>
          <p:cNvSpPr txBox="1"/>
          <p:nvPr/>
        </p:nvSpPr>
        <p:spPr>
          <a:xfrm>
            <a:off x="488829" y="299911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(Yaşını Söyleme)</a:t>
            </a:r>
          </a:p>
        </p:txBody>
      </p:sp>
    </p:spTree>
    <p:extLst>
      <p:ext uri="{BB962C8B-B14F-4D97-AF65-F5344CB8AC3E}">
        <p14:creationId xmlns:p14="http://schemas.microsoft.com/office/powerpoint/2010/main" val="37323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528</Words>
  <Application>Microsoft Office PowerPoint</Application>
  <PresentationFormat>Geniş ekran</PresentationFormat>
  <Paragraphs>105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Modi Waph</cp:lastModifiedBy>
  <cp:revision>16</cp:revision>
  <dcterms:created xsi:type="dcterms:W3CDTF">2024-07-06T10:46:54Z</dcterms:created>
  <dcterms:modified xsi:type="dcterms:W3CDTF">2024-07-09T12:58:57Z</dcterms:modified>
</cp:coreProperties>
</file>