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9" r:id="rId4"/>
    <p:sldId id="256" r:id="rId5"/>
    <p:sldId id="258" r:id="rId6"/>
    <p:sldId id="260" r:id="rId7"/>
    <p:sldId id="261" r:id="rId8"/>
    <p:sldId id="262" r:id="rId9"/>
    <p:sldId id="263" r:id="rId10"/>
    <p:sldId id="285" r:id="rId11"/>
    <p:sldId id="286" r:id="rId12"/>
    <p:sldId id="290" r:id="rId13"/>
    <p:sldId id="283" r:id="rId14"/>
    <p:sldId id="264" r:id="rId15"/>
    <p:sldId id="288" r:id="rId16"/>
    <p:sldId id="265" r:id="rId17"/>
    <p:sldId id="267" r:id="rId18"/>
    <p:sldId id="266" r:id="rId19"/>
    <p:sldId id="292" r:id="rId20"/>
    <p:sldId id="291" r:id="rId21"/>
    <p:sldId id="268" r:id="rId22"/>
    <p:sldId id="269" r:id="rId23"/>
    <p:sldId id="270" r:id="rId24"/>
    <p:sldId id="293" r:id="rId25"/>
    <p:sldId id="289" r:id="rId26"/>
    <p:sldId id="287" r:id="rId27"/>
    <p:sldId id="27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000"/>
    <a:srgbClr val="FFC000"/>
    <a:srgbClr val="FAED97"/>
    <a:srgbClr val="FFFFFF"/>
    <a:srgbClr val="F6DB31"/>
    <a:srgbClr val="A6A8AB"/>
    <a:srgbClr val="FFA6C9"/>
    <a:srgbClr val="BB997A"/>
    <a:srgbClr val="6456B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636898-6EB4-2AD1-00E5-95944D47C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CA019F8-0A71-46B5-DEB5-17BB4B072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A0199A-59E5-63AB-BA3F-63B8A351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45004C-DF2C-4395-0DB5-E2D151CB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E06F460-1D8C-3BD1-3F3F-A89F54C0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106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A800D1-F489-D178-4BFC-45AAD728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E7975BD-BE01-EB5F-AFE6-69E9973AD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AB77B4-0499-B8A9-DF49-57E4C758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FC34C4-1371-9558-ADE8-3D86B599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B422A4-A542-92FF-5BD9-DFA2081E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53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6F039AE-2314-CE94-B883-1602DD61C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A2B6392-AEC6-1E26-A734-8B829063D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FAEFB9-F8CF-67B6-7668-22B43455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BFADF7-57A9-9DCC-B81E-A87A98B3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35BBF3-2FBA-6DE2-1DD7-B6B5113D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81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05B313-8726-CF0F-0B74-D48DD1CC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565857-DCDB-6BD7-A252-ACE7C529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0A58A2-28F3-503F-9B15-FB9F24D8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AAF60C-1EE6-32A5-8CF1-FFF4B1CA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6AF03D4-571F-4565-835D-EC5F724F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52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9DF140-6C0A-E866-C41D-438F8A1C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52BE42-0679-CD7E-899A-6DEAB951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4AF4DA-C283-7F60-5F94-09519E3E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74388C-89D0-3490-7F86-FB4B949C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A1A2C2-3A19-8B20-BAB2-75C15DF6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60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6228B6-E7A8-790E-8C1F-17590409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A856F0-B89F-A9FC-EDCC-BAD367C61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12A38B8-C62A-9ED7-1A73-54C4240FF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6B59C5C-20C9-040E-3679-02C19A59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E132BEF-2786-F1C2-889F-6D7AD8CE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CB48C1D-393B-BB68-0A34-CB6EF671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26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2BFF7C-60D0-5E3D-40E5-15347C5F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53CABC-8EDD-70AC-1CA6-673BA06B2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56C04F-2BE7-AAE0-6DAE-20A039CD5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66CF970-7D4F-0DD2-E742-DB4D54F50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D3CC1D3-508B-3B02-D16F-8C5F287B1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6856DE1-0C2B-044F-7CF1-D1EF9479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D53831E-43C8-734B-F52D-06448C9A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F12BB40-74B8-8FC5-E061-181F2B42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23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FF6A05-76F7-D9F4-3D7B-22C15348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2A53326-A16B-2831-A9F8-B4A93F32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7C2BDC-5D8D-F92D-3AC6-4B35ACA4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A5A90C9-664B-3E2C-201E-8E51AD9FB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34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FE01734-F487-79B1-D433-46B58E73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FB47025-DBB2-CBA8-C331-68C502C0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856C483-D67A-20D6-FB9B-E9E4B1F9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34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85EBB8-A03B-BCBC-B208-F4FEABF0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2580F8-B069-38F0-2044-A87A11A7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C577518-6145-6CA7-606A-FF0CD10CC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F1BA85-AB65-A689-230E-86722B64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CC1A291-D8A5-B4CF-661C-E69DAF9E0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17F166-DBBC-38A6-F840-33118121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45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573728-4D0C-F483-21D7-43D7E883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8644EAE-9D91-B883-2455-5373D44C4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BC55375-1682-BFEB-0E80-48CF6EE4D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CF9C1B2-A175-CC1B-3BFD-7CA3A21B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B0CAF8A-6176-7222-F3C0-651AE8A8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ED84DE-227D-CBB1-9B9C-F2970EBA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52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DD5B74A-F462-E559-A234-E923AB3F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72DCB9-B415-8DE9-9351-BA9400E4D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732D63-9300-D851-2926-DB59295B3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4F9C-DAE6-4EFF-BDF8-B25F2719B635}" type="datetimeFigureOut">
              <a:rPr lang="tr-TR" smtClean="0"/>
              <a:t>11.07.2024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C3AA34-AE8F-E1B4-E3FE-ECA2A0E7D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09459F-9C61-DB82-75BA-47F112929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B4D0-9FA0-4A98-82F4-5928B0CA9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2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2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53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8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CDF8FC7-74E9-999F-0CF6-8B5A5881BF8A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https://www.egetolgayaltinay.com/lessons/530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B6EF974-279B-EF02-9978-0AF320793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030">
            <a:off x="8598606" y="3128914"/>
            <a:ext cx="3129471" cy="28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5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CDF8FC7-74E9-999F-0CF6-8B5A5881BF8A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https://www.egetolgayaltinay.com/lessons/528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04CD6E1-AFAD-320A-00B2-E7C823D9D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506">
            <a:off x="8633956" y="3155042"/>
            <a:ext cx="2989293" cy="28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3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CDF8FC7-74E9-999F-0CF6-8B5A5881BF8A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https://www.egetolgayaltinay.com/lessons/529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75D6D97-2B50-615E-57DF-5F2465913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901">
            <a:off x="8775060" y="3434669"/>
            <a:ext cx="2763348" cy="26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CDF8FC7-74E9-999F-0CF6-8B5A5881BF8A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https://www.egetolgayaltinay.com/lessons/531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B47C99B-47B0-571D-8890-BDD1E89E7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477">
            <a:off x="8709471" y="3664671"/>
            <a:ext cx="2787189" cy="25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8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8471284-FD9A-643A-EA2D-26882D624DCA}"/>
              </a:ext>
            </a:extLst>
          </p:cNvPr>
          <p:cNvSpPr txBox="1"/>
          <p:nvPr/>
        </p:nvSpPr>
        <p:spPr>
          <a:xfrm>
            <a:off x="414067" y="1742536"/>
            <a:ext cx="110331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b="1" dirty="0" err="1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Naming</a:t>
            </a:r>
            <a:r>
              <a:rPr lang="tr-TR" sz="8800" b="1" dirty="0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 </a:t>
            </a:r>
            <a:r>
              <a:rPr lang="tr-TR" sz="8800" b="1" dirty="0" err="1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the</a:t>
            </a:r>
            <a:r>
              <a:rPr lang="tr-TR" sz="8800" b="1" dirty="0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 </a:t>
            </a:r>
            <a:r>
              <a:rPr lang="tr-TR" sz="8800" b="1" dirty="0" err="1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Colurs</a:t>
            </a:r>
            <a:endParaRPr lang="tr-TR" sz="8800" b="1" dirty="0">
              <a:ln>
                <a:solidFill>
                  <a:schemeClr val="tx1"/>
                </a:solidFill>
              </a:ln>
              <a:solidFill>
                <a:srgbClr val="F6DB31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84CAC2D-787C-A099-E3C7-5B900831DF02}"/>
              </a:ext>
            </a:extLst>
          </p:cNvPr>
          <p:cNvSpPr txBox="1"/>
          <p:nvPr/>
        </p:nvSpPr>
        <p:spPr>
          <a:xfrm>
            <a:off x="579407" y="2875002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(Renkleri söyleme)</a:t>
            </a:r>
          </a:p>
        </p:txBody>
      </p:sp>
    </p:spTree>
    <p:extLst>
      <p:ext uri="{BB962C8B-B14F-4D97-AF65-F5344CB8AC3E}">
        <p14:creationId xmlns:p14="http://schemas.microsoft.com/office/powerpoint/2010/main" val="15492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D80BAC4-D01D-DA36-7650-98B41F8A0148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https://www.egetolgayaltinay.com/lessons/538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6A530F-1CF8-D46B-A5B4-925705C1F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97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E90AB35B-AF27-7526-D744-BF030DD52381}"/>
              </a:ext>
            </a:extLst>
          </p:cNvPr>
          <p:cNvSpPr/>
          <p:nvPr/>
        </p:nvSpPr>
        <p:spPr>
          <a:xfrm>
            <a:off x="180976" y="2305050"/>
            <a:ext cx="5819774" cy="1285035"/>
          </a:xfrm>
          <a:prstGeom prst="wedgeRectCallout">
            <a:avLst>
              <a:gd name="adj1" fmla="val -28605"/>
              <a:gd name="adj2" fmla="val 9972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rgbClr val="FFC000"/>
                </a:solidFill>
              </a:rPr>
              <a:t>What</a:t>
            </a:r>
            <a:r>
              <a:rPr lang="tr-TR" sz="4000" b="1" dirty="0">
                <a:solidFill>
                  <a:srgbClr val="FFC000"/>
                </a:solidFill>
              </a:rPr>
              <a:t> </a:t>
            </a:r>
            <a:r>
              <a:rPr lang="tr-TR" sz="4000" b="1" dirty="0" err="1">
                <a:solidFill>
                  <a:srgbClr val="FFC000"/>
                </a:solidFill>
              </a:rPr>
              <a:t>colour</a:t>
            </a:r>
            <a:r>
              <a:rPr lang="tr-TR" sz="4000" b="1" dirty="0">
                <a:solidFill>
                  <a:srgbClr val="FFC000"/>
                </a:solidFill>
              </a:rPr>
              <a:t> is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book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FDD32560-4887-3D5D-F78E-A5D0DC06CB48}"/>
              </a:ext>
            </a:extLst>
          </p:cNvPr>
          <p:cNvSpPr/>
          <p:nvPr/>
        </p:nvSpPr>
        <p:spPr>
          <a:xfrm>
            <a:off x="180974" y="1720275"/>
            <a:ext cx="581977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Kitap ne renk?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754F6B7-5244-EB90-C515-76DAD08E61C3}"/>
              </a:ext>
            </a:extLst>
          </p:cNvPr>
          <p:cNvSpPr txBox="1"/>
          <p:nvPr/>
        </p:nvSpPr>
        <p:spPr>
          <a:xfrm>
            <a:off x="180974" y="322360"/>
            <a:ext cx="5755743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şeyin rengini öğrenmek için: </a:t>
            </a:r>
          </a:p>
          <a:p>
            <a:r>
              <a:rPr lang="tr-TR" sz="2000" dirty="0"/>
              <a:t>«</a:t>
            </a:r>
            <a:r>
              <a:rPr lang="tr-TR" sz="2800" b="1" dirty="0" err="1">
                <a:solidFill>
                  <a:srgbClr val="D2A000"/>
                </a:solidFill>
              </a:rPr>
              <a:t>What</a:t>
            </a:r>
            <a:r>
              <a:rPr lang="tr-TR" sz="2800" b="1" dirty="0">
                <a:solidFill>
                  <a:srgbClr val="D2A000"/>
                </a:solidFill>
              </a:rPr>
              <a:t> </a:t>
            </a:r>
            <a:r>
              <a:rPr lang="tr-TR" sz="2800" b="1" dirty="0" err="1">
                <a:solidFill>
                  <a:srgbClr val="D2A000"/>
                </a:solidFill>
              </a:rPr>
              <a:t>colour</a:t>
            </a:r>
            <a:r>
              <a:rPr lang="tr-TR" sz="2800" b="1" dirty="0">
                <a:solidFill>
                  <a:srgbClr val="D2A000"/>
                </a:solidFill>
              </a:rPr>
              <a:t> is …?</a:t>
            </a:r>
            <a:r>
              <a:rPr lang="tr-TR" sz="2000" dirty="0"/>
              <a:t>» soru kalıbı kullanılır.</a:t>
            </a:r>
          </a:p>
          <a:p>
            <a:r>
              <a:rPr lang="tr-TR" sz="2000" dirty="0"/>
              <a:t>Türkçe karşılığı: «… ne renk?» </a:t>
            </a:r>
            <a:r>
              <a:rPr lang="tr-TR" sz="2000" dirty="0" err="1"/>
              <a:t>idir</a:t>
            </a:r>
            <a:r>
              <a:rPr lang="tr-TR" sz="2000" dirty="0"/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1C2B9834-753D-0191-5C6D-DA50599439CD}"/>
              </a:ext>
            </a:extLst>
          </p:cNvPr>
          <p:cNvSpPr/>
          <p:nvPr/>
        </p:nvSpPr>
        <p:spPr>
          <a:xfrm>
            <a:off x="3356242" y="4290306"/>
            <a:ext cx="5289013" cy="812574"/>
          </a:xfrm>
          <a:prstGeom prst="wedgeRectCallout">
            <a:avLst>
              <a:gd name="adj1" fmla="val 61674"/>
              <a:gd name="adj2" fmla="val -162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book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rgbClr val="00B050"/>
                </a:solidFill>
              </a:rPr>
              <a:t>green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A07AE613-A90C-55B4-B3C1-88C409009A38}"/>
              </a:ext>
            </a:extLst>
          </p:cNvPr>
          <p:cNvSpPr/>
          <p:nvPr/>
        </p:nvSpPr>
        <p:spPr>
          <a:xfrm>
            <a:off x="3356242" y="3817845"/>
            <a:ext cx="5289014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Kitap yeşil.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751591D-C952-D60A-1455-F5D1FBC5F3A2}"/>
              </a:ext>
            </a:extLst>
          </p:cNvPr>
          <p:cNvSpPr txBox="1"/>
          <p:nvPr/>
        </p:nvSpPr>
        <p:spPr>
          <a:xfrm>
            <a:off x="6179085" y="440421"/>
            <a:ext cx="575574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Yanıt verirken ise sorulan nesnenin ismini yada «</a:t>
            </a:r>
            <a:r>
              <a:rPr lang="tr-TR" sz="2000" dirty="0" err="1"/>
              <a:t>It’s</a:t>
            </a:r>
            <a:r>
              <a:rPr lang="tr-TR" sz="2000" dirty="0"/>
              <a:t>» kullanıp ve ardından rengini söyleriz. 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583DEABF-AA43-C723-7B10-3FCFD9801875}"/>
              </a:ext>
            </a:extLst>
          </p:cNvPr>
          <p:cNvSpPr/>
          <p:nvPr/>
        </p:nvSpPr>
        <p:spPr>
          <a:xfrm>
            <a:off x="3356242" y="5695348"/>
            <a:ext cx="5289013" cy="812574"/>
          </a:xfrm>
          <a:prstGeom prst="wedgeRectCallout">
            <a:avLst>
              <a:gd name="adj1" fmla="val 62860"/>
              <a:gd name="adj2" fmla="val -4906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It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rgbClr val="00B050"/>
                </a:solidFill>
              </a:rPr>
              <a:t>green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03988E3F-5988-C66B-B656-CD7D0D8FB730}"/>
              </a:ext>
            </a:extLst>
          </p:cNvPr>
          <p:cNvSpPr/>
          <p:nvPr/>
        </p:nvSpPr>
        <p:spPr>
          <a:xfrm>
            <a:off x="3356242" y="5222887"/>
            <a:ext cx="5289014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O yeşil.</a:t>
            </a:r>
          </a:p>
        </p:txBody>
      </p:sp>
    </p:spTree>
    <p:extLst>
      <p:ext uri="{BB962C8B-B14F-4D97-AF65-F5344CB8AC3E}">
        <p14:creationId xmlns:p14="http://schemas.microsoft.com/office/powerpoint/2010/main" val="11063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C156D9E9-E573-8A95-8C09-EE98DBF94A1A}"/>
              </a:ext>
            </a:extLst>
          </p:cNvPr>
          <p:cNvSpPr/>
          <p:nvPr/>
        </p:nvSpPr>
        <p:spPr>
          <a:xfrm>
            <a:off x="180976" y="2305050"/>
            <a:ext cx="5819774" cy="1285035"/>
          </a:xfrm>
          <a:prstGeom prst="wedgeRectCallout">
            <a:avLst>
              <a:gd name="adj1" fmla="val -28605"/>
              <a:gd name="adj2" fmla="val 9972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rgbClr val="FFC000"/>
                </a:solidFill>
              </a:rPr>
              <a:t>What</a:t>
            </a:r>
            <a:r>
              <a:rPr lang="tr-TR" sz="4000" b="1" dirty="0">
                <a:solidFill>
                  <a:srgbClr val="FFC000"/>
                </a:solidFill>
              </a:rPr>
              <a:t> </a:t>
            </a:r>
            <a:r>
              <a:rPr lang="tr-TR" sz="4000" b="1" dirty="0" err="1">
                <a:solidFill>
                  <a:srgbClr val="FFC000"/>
                </a:solidFill>
              </a:rPr>
              <a:t>colour</a:t>
            </a:r>
            <a:r>
              <a:rPr lang="tr-TR" sz="4000" b="1" dirty="0">
                <a:solidFill>
                  <a:srgbClr val="FFC000"/>
                </a:solidFill>
              </a:rPr>
              <a:t> is</a:t>
            </a:r>
            <a:r>
              <a:rPr lang="tr-TR" sz="4000" b="1" dirty="0">
                <a:solidFill>
                  <a:schemeClr val="tx1"/>
                </a:solidFill>
              </a:rPr>
              <a:t> it?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852FB258-C51F-0AD1-E792-47027C51CBF9}"/>
              </a:ext>
            </a:extLst>
          </p:cNvPr>
          <p:cNvSpPr/>
          <p:nvPr/>
        </p:nvSpPr>
        <p:spPr>
          <a:xfrm>
            <a:off x="180974" y="1720275"/>
            <a:ext cx="581977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O ne renk?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00422377-D761-0DBA-7627-BB567DE2F93C}"/>
              </a:ext>
            </a:extLst>
          </p:cNvPr>
          <p:cNvSpPr/>
          <p:nvPr/>
        </p:nvSpPr>
        <p:spPr>
          <a:xfrm>
            <a:off x="3356242" y="4290306"/>
            <a:ext cx="5289013" cy="812574"/>
          </a:xfrm>
          <a:prstGeom prst="wedgeRectCallout">
            <a:avLst>
              <a:gd name="adj1" fmla="val 61674"/>
              <a:gd name="adj2" fmla="val -162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book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rgbClr val="FF0000"/>
                </a:solidFill>
              </a:rPr>
              <a:t>red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B54C5434-48BB-CC56-C556-2ED46A044514}"/>
              </a:ext>
            </a:extLst>
          </p:cNvPr>
          <p:cNvSpPr/>
          <p:nvPr/>
        </p:nvSpPr>
        <p:spPr>
          <a:xfrm>
            <a:off x="3356242" y="3817845"/>
            <a:ext cx="5289014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Kitap kırmızı.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B493CA53-6C3A-4B9F-FA86-217C9B7AAA6F}"/>
              </a:ext>
            </a:extLst>
          </p:cNvPr>
          <p:cNvSpPr/>
          <p:nvPr/>
        </p:nvSpPr>
        <p:spPr>
          <a:xfrm>
            <a:off x="3356242" y="5695348"/>
            <a:ext cx="5289013" cy="812574"/>
          </a:xfrm>
          <a:prstGeom prst="wedgeRectCallout">
            <a:avLst>
              <a:gd name="adj1" fmla="val 62860"/>
              <a:gd name="adj2" fmla="val -4906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It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rgbClr val="FF0000"/>
                </a:solidFill>
              </a:rPr>
              <a:t>red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9A285E37-756F-CA63-1988-EE495B1CFBD8}"/>
              </a:ext>
            </a:extLst>
          </p:cNvPr>
          <p:cNvSpPr/>
          <p:nvPr/>
        </p:nvSpPr>
        <p:spPr>
          <a:xfrm>
            <a:off x="3356242" y="5222887"/>
            <a:ext cx="5289014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O kırmızı.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9B3BD11-B7C6-14B7-B23A-1D9CFE9C1F33}"/>
              </a:ext>
            </a:extLst>
          </p:cNvPr>
          <p:cNvSpPr txBox="1"/>
          <p:nvPr/>
        </p:nvSpPr>
        <p:spPr>
          <a:xfrm>
            <a:off x="180974" y="322360"/>
            <a:ext cx="709328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Ayrıca, «</a:t>
            </a:r>
            <a:r>
              <a:rPr lang="tr-TR" sz="2800" b="1" dirty="0" err="1">
                <a:solidFill>
                  <a:srgbClr val="D2A000"/>
                </a:solidFill>
              </a:rPr>
              <a:t>What</a:t>
            </a:r>
            <a:r>
              <a:rPr lang="tr-TR" sz="2800" b="1" dirty="0">
                <a:solidFill>
                  <a:srgbClr val="D2A000"/>
                </a:solidFill>
              </a:rPr>
              <a:t> </a:t>
            </a:r>
            <a:r>
              <a:rPr lang="tr-TR" sz="2800" b="1" dirty="0" err="1">
                <a:solidFill>
                  <a:srgbClr val="D2A000"/>
                </a:solidFill>
              </a:rPr>
              <a:t>colour</a:t>
            </a:r>
            <a:r>
              <a:rPr lang="tr-TR" sz="2800" b="1" dirty="0">
                <a:solidFill>
                  <a:srgbClr val="D2A000"/>
                </a:solidFill>
              </a:rPr>
              <a:t> is it?</a:t>
            </a:r>
            <a:r>
              <a:rPr lang="tr-TR" sz="2000" dirty="0"/>
              <a:t>» soru kalıbını da kullanabiliriz.</a:t>
            </a:r>
          </a:p>
          <a:p>
            <a:r>
              <a:rPr lang="tr-TR" sz="2000" dirty="0"/>
              <a:t>Türkçe karşılığı: «O ne renk?» </a:t>
            </a:r>
            <a:r>
              <a:rPr lang="tr-TR" sz="2000" dirty="0" err="1"/>
              <a:t>idir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3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8DC8FEA7-68A7-4EA9-65DF-C49B42A1BB57}"/>
              </a:ext>
            </a:extLst>
          </p:cNvPr>
          <p:cNvSpPr/>
          <p:nvPr/>
        </p:nvSpPr>
        <p:spPr>
          <a:xfrm>
            <a:off x="180976" y="2305050"/>
            <a:ext cx="5819774" cy="1285035"/>
          </a:xfrm>
          <a:prstGeom prst="wedgeRectCallout">
            <a:avLst>
              <a:gd name="adj1" fmla="val -28605"/>
              <a:gd name="adj2" fmla="val 99720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rgbClr val="FFC000"/>
                </a:solidFill>
              </a:rPr>
              <a:t>What</a:t>
            </a:r>
            <a:r>
              <a:rPr lang="tr-TR" sz="4000" b="1" dirty="0">
                <a:solidFill>
                  <a:srgbClr val="FFC000"/>
                </a:solidFill>
              </a:rPr>
              <a:t> </a:t>
            </a:r>
            <a:r>
              <a:rPr lang="tr-TR" sz="4000" b="1" dirty="0" err="1">
                <a:solidFill>
                  <a:srgbClr val="FFC000"/>
                </a:solidFill>
              </a:rPr>
              <a:t>colour</a:t>
            </a:r>
            <a:r>
              <a:rPr lang="tr-TR" sz="4000" b="1" dirty="0">
                <a:solidFill>
                  <a:srgbClr val="FFC000"/>
                </a:solidFill>
              </a:rPr>
              <a:t> is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book</a:t>
            </a:r>
            <a:r>
              <a:rPr lang="tr-TR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1F261725-2CE5-034D-EC32-FF1317D6E47A}"/>
              </a:ext>
            </a:extLst>
          </p:cNvPr>
          <p:cNvSpPr/>
          <p:nvPr/>
        </p:nvSpPr>
        <p:spPr>
          <a:xfrm>
            <a:off x="180974" y="1720275"/>
            <a:ext cx="581977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Kitap ne renk?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CF04E1E3-5448-EEB4-209F-5762267F62DC}"/>
              </a:ext>
            </a:extLst>
          </p:cNvPr>
          <p:cNvSpPr/>
          <p:nvPr/>
        </p:nvSpPr>
        <p:spPr>
          <a:xfrm>
            <a:off x="3356242" y="4290306"/>
            <a:ext cx="5289013" cy="812574"/>
          </a:xfrm>
          <a:prstGeom prst="wedgeRectCallout">
            <a:avLst>
              <a:gd name="adj1" fmla="val 61674"/>
              <a:gd name="adj2" fmla="val -162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The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book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rgbClr val="00B0F0"/>
                </a:solidFill>
              </a:rPr>
              <a:t>blue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2370960B-1DE0-C4F3-AC9E-3E00A4532932}"/>
              </a:ext>
            </a:extLst>
          </p:cNvPr>
          <p:cNvSpPr/>
          <p:nvPr/>
        </p:nvSpPr>
        <p:spPr>
          <a:xfrm>
            <a:off x="3356242" y="3817845"/>
            <a:ext cx="5289014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Kitap mavi.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6FF1F1A2-134C-E499-E351-AFA114702582}"/>
              </a:ext>
            </a:extLst>
          </p:cNvPr>
          <p:cNvSpPr/>
          <p:nvPr/>
        </p:nvSpPr>
        <p:spPr>
          <a:xfrm>
            <a:off x="3356242" y="5695348"/>
            <a:ext cx="5289013" cy="812574"/>
          </a:xfrm>
          <a:prstGeom prst="wedgeRectCallout">
            <a:avLst>
              <a:gd name="adj1" fmla="val 62860"/>
              <a:gd name="adj2" fmla="val -4906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err="1">
                <a:solidFill>
                  <a:schemeClr val="tx1"/>
                </a:solidFill>
              </a:rPr>
              <a:t>It</a:t>
            </a:r>
            <a:r>
              <a:rPr lang="tr-TR" sz="4000" b="1" dirty="0">
                <a:solidFill>
                  <a:schemeClr val="tx1"/>
                </a:solidFill>
              </a:rPr>
              <a:t> is </a:t>
            </a:r>
            <a:r>
              <a:rPr lang="tr-TR" sz="4000" b="1" dirty="0" err="1">
                <a:solidFill>
                  <a:srgbClr val="00B0F0"/>
                </a:solidFill>
              </a:rPr>
              <a:t>blue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Konuşma Balonu: Dikdörtgen 8">
            <a:extLst>
              <a:ext uri="{FF2B5EF4-FFF2-40B4-BE49-F238E27FC236}">
                <a16:creationId xmlns:a16="http://schemas.microsoft.com/office/drawing/2014/main" id="{BBD20BA2-77E6-9CCF-4AD4-AC9D695C37E0}"/>
              </a:ext>
            </a:extLst>
          </p:cNvPr>
          <p:cNvSpPr/>
          <p:nvPr/>
        </p:nvSpPr>
        <p:spPr>
          <a:xfrm>
            <a:off x="3356242" y="5222887"/>
            <a:ext cx="5289014" cy="472460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O mavi.</a:t>
            </a:r>
          </a:p>
        </p:txBody>
      </p:sp>
    </p:spTree>
    <p:extLst>
      <p:ext uri="{BB962C8B-B14F-4D97-AF65-F5344CB8AC3E}">
        <p14:creationId xmlns:p14="http://schemas.microsoft.com/office/powerpoint/2010/main" val="33330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CDF8FC7-74E9-999F-0CF6-8B5A5881BF8A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https://www.egetolgayaltinay.com/lessons/533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6AA299A-38CA-B156-837E-FCAF1B791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532">
            <a:off x="8785583" y="3794393"/>
            <a:ext cx="2498302" cy="243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6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B8F3AE0-24B6-EF0A-835A-B0EC0FD39757}"/>
              </a:ext>
            </a:extLst>
          </p:cNvPr>
          <p:cNvSpPr txBox="1"/>
          <p:nvPr/>
        </p:nvSpPr>
        <p:spPr>
          <a:xfrm>
            <a:off x="602877" y="2459504"/>
            <a:ext cx="771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kelime kartlarına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https://www.egetolgayaltinay.com/lessons/536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34FBE7E-CF14-4F6E-5C94-A12A13C3E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578">
            <a:off x="7550909" y="1758159"/>
            <a:ext cx="3555241" cy="3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3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CDF8FC7-74E9-999F-0CF6-8B5A5881BF8A}"/>
              </a:ext>
            </a:extLst>
          </p:cNvPr>
          <p:cNvSpPr txBox="1"/>
          <p:nvPr/>
        </p:nvSpPr>
        <p:spPr>
          <a:xfrm>
            <a:off x="463923" y="2963396"/>
            <a:ext cx="7715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https://www.egetolgayaltinay.com/lessons/532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8D596C4-5A9F-FE1A-334F-E2681920B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865">
            <a:off x="8563108" y="3468164"/>
            <a:ext cx="2692496" cy="25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20E7BBE-984C-44AE-CD5C-945B58BDC175}"/>
              </a:ext>
            </a:extLst>
          </p:cNvPr>
          <p:cNvSpPr txBox="1"/>
          <p:nvPr/>
        </p:nvSpPr>
        <p:spPr>
          <a:xfrm>
            <a:off x="414067" y="1742536"/>
            <a:ext cx="11033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Expressing</a:t>
            </a:r>
            <a:r>
              <a:rPr lang="tr-TR" sz="8000" b="1" dirty="0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 </a:t>
            </a:r>
            <a:r>
              <a:rPr lang="tr-TR" sz="8000" b="1" dirty="0" err="1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Likes</a:t>
            </a:r>
            <a:r>
              <a:rPr lang="tr-TR" sz="8000" b="1" dirty="0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/</a:t>
            </a:r>
            <a:r>
              <a:rPr lang="tr-TR" sz="8000" b="1" dirty="0" err="1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Dislikes</a:t>
            </a:r>
            <a:endParaRPr lang="tr-TR" sz="8000" b="1" dirty="0">
              <a:ln>
                <a:solidFill>
                  <a:schemeClr val="tx1"/>
                </a:solidFill>
              </a:ln>
              <a:solidFill>
                <a:srgbClr val="F6DB31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1F354B3-646E-75AA-2D7F-33E0ACDCE3F2}"/>
              </a:ext>
            </a:extLst>
          </p:cNvPr>
          <p:cNvSpPr txBox="1"/>
          <p:nvPr/>
        </p:nvSpPr>
        <p:spPr>
          <a:xfrm>
            <a:off x="579407" y="2875002"/>
            <a:ext cx="1103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86674A"/>
                </a:solidFill>
              </a:rPr>
              <a:t>(Sevdiğimiz/Sevmediğimiz Şeyleri Söyleme)</a:t>
            </a:r>
          </a:p>
        </p:txBody>
      </p:sp>
    </p:spTree>
    <p:extLst>
      <p:ext uri="{BB962C8B-B14F-4D97-AF65-F5344CB8AC3E}">
        <p14:creationId xmlns:p14="http://schemas.microsoft.com/office/powerpoint/2010/main" val="35801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B7CD3EA1-A297-4981-959A-BCFF8A649EAD}"/>
              </a:ext>
            </a:extLst>
          </p:cNvPr>
          <p:cNvSpPr txBox="1"/>
          <p:nvPr/>
        </p:nvSpPr>
        <p:spPr>
          <a:xfrm>
            <a:off x="219074" y="169960"/>
            <a:ext cx="5755743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şeyi sevdiğimizi söylerken: </a:t>
            </a:r>
          </a:p>
          <a:p>
            <a:r>
              <a:rPr lang="tr-TR" sz="2000" dirty="0"/>
              <a:t>«</a:t>
            </a:r>
            <a:r>
              <a:rPr lang="tr-TR" sz="2800" b="1" dirty="0" err="1">
                <a:solidFill>
                  <a:srgbClr val="D2A000"/>
                </a:solidFill>
              </a:rPr>
              <a:t>like</a:t>
            </a:r>
            <a:r>
              <a:rPr lang="tr-TR" sz="2000" dirty="0"/>
              <a:t>» fiilini kullanırız.</a:t>
            </a:r>
          </a:p>
          <a:p>
            <a:r>
              <a:rPr lang="tr-TR" sz="2000" dirty="0"/>
              <a:t>Türkçe karşılığı: «sevmek/hoşlanmak» </a:t>
            </a:r>
            <a:r>
              <a:rPr lang="tr-TR" sz="2000" dirty="0" err="1"/>
              <a:t>dır</a:t>
            </a:r>
            <a:r>
              <a:rPr lang="tr-TR" sz="2000" dirty="0"/>
              <a:t>.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EC3915B9-EFD3-C938-7A33-444B02394E03}"/>
              </a:ext>
            </a:extLst>
          </p:cNvPr>
          <p:cNvSpPr/>
          <p:nvPr/>
        </p:nvSpPr>
        <p:spPr>
          <a:xfrm>
            <a:off x="180976" y="2305050"/>
            <a:ext cx="5819774" cy="1285035"/>
          </a:xfrm>
          <a:prstGeom prst="wedgeRectCallout">
            <a:avLst>
              <a:gd name="adj1" fmla="val 692"/>
              <a:gd name="adj2" fmla="val 8415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D2A000"/>
                </a:solidFill>
              </a:rPr>
              <a:t>I </a:t>
            </a:r>
            <a:r>
              <a:rPr lang="tr-TR" sz="4000" b="1" dirty="0" err="1">
                <a:solidFill>
                  <a:srgbClr val="D2A000"/>
                </a:solidFill>
              </a:rPr>
              <a:t>like</a:t>
            </a:r>
            <a:r>
              <a:rPr lang="tr-TR" sz="4000" b="1" dirty="0">
                <a:solidFill>
                  <a:srgbClr val="D2A000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yellow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9EADAAB9-50E8-B385-258A-FB3ED022967A}"/>
              </a:ext>
            </a:extLst>
          </p:cNvPr>
          <p:cNvSpPr/>
          <p:nvPr/>
        </p:nvSpPr>
        <p:spPr>
          <a:xfrm>
            <a:off x="180974" y="1720275"/>
            <a:ext cx="581977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Sarıyı severim.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9E7F7E4-A56D-0E84-F242-1F86A2F27580}"/>
              </a:ext>
            </a:extLst>
          </p:cNvPr>
          <p:cNvSpPr txBox="1"/>
          <p:nvPr/>
        </p:nvSpPr>
        <p:spPr>
          <a:xfrm>
            <a:off x="6229348" y="169960"/>
            <a:ext cx="5755743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/>
              <a:t>Bir şeyi sevmediğimizi söylerken: </a:t>
            </a:r>
          </a:p>
          <a:p>
            <a:r>
              <a:rPr lang="tr-TR" sz="2000" dirty="0"/>
              <a:t>«</a:t>
            </a:r>
            <a:r>
              <a:rPr lang="tr-TR" sz="2800" b="1" dirty="0" err="1">
                <a:solidFill>
                  <a:srgbClr val="D2A000"/>
                </a:solidFill>
              </a:rPr>
              <a:t>don’t</a:t>
            </a:r>
            <a:r>
              <a:rPr lang="tr-TR" sz="2800" b="1" dirty="0">
                <a:solidFill>
                  <a:srgbClr val="D2A000"/>
                </a:solidFill>
              </a:rPr>
              <a:t> </a:t>
            </a:r>
            <a:r>
              <a:rPr lang="tr-TR" sz="2800" b="1" dirty="0" err="1">
                <a:solidFill>
                  <a:srgbClr val="D2A000"/>
                </a:solidFill>
              </a:rPr>
              <a:t>like</a:t>
            </a:r>
            <a:r>
              <a:rPr lang="tr-TR" sz="2000" dirty="0"/>
              <a:t>» fiilini kullanırız.</a:t>
            </a:r>
          </a:p>
          <a:p>
            <a:r>
              <a:rPr lang="tr-TR" sz="2000" dirty="0"/>
              <a:t>Türkçe karşılığı: «sevmemek/hoşlanmamak» </a:t>
            </a:r>
            <a:r>
              <a:rPr lang="tr-TR" sz="2000" dirty="0" err="1"/>
              <a:t>dır</a:t>
            </a:r>
            <a:r>
              <a:rPr lang="tr-TR" sz="2000" dirty="0"/>
              <a:t>.</a:t>
            </a:r>
          </a:p>
        </p:txBody>
      </p:sp>
      <p:sp>
        <p:nvSpPr>
          <p:cNvPr id="7" name="Konuşma Balonu: Dikdörtgen 6">
            <a:extLst>
              <a:ext uri="{FF2B5EF4-FFF2-40B4-BE49-F238E27FC236}">
                <a16:creationId xmlns:a16="http://schemas.microsoft.com/office/drawing/2014/main" id="{94665871-B59E-7311-BBD9-E8E0F0B4ED5C}"/>
              </a:ext>
            </a:extLst>
          </p:cNvPr>
          <p:cNvSpPr/>
          <p:nvPr/>
        </p:nvSpPr>
        <p:spPr>
          <a:xfrm>
            <a:off x="6191250" y="2305050"/>
            <a:ext cx="5819774" cy="1285035"/>
          </a:xfrm>
          <a:prstGeom prst="wedgeRectCallout">
            <a:avLst>
              <a:gd name="adj1" fmla="val -3236"/>
              <a:gd name="adj2" fmla="val 85636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D2A000"/>
                </a:solidFill>
              </a:rPr>
              <a:t>I </a:t>
            </a:r>
            <a:r>
              <a:rPr lang="tr-TR" sz="4000" b="1" dirty="0" err="1">
                <a:solidFill>
                  <a:srgbClr val="D2A000"/>
                </a:solidFill>
              </a:rPr>
              <a:t>don’t</a:t>
            </a:r>
            <a:r>
              <a:rPr lang="tr-TR" sz="4000" b="1" dirty="0">
                <a:solidFill>
                  <a:srgbClr val="D2A000"/>
                </a:solidFill>
              </a:rPr>
              <a:t> </a:t>
            </a:r>
            <a:r>
              <a:rPr lang="tr-TR" sz="4000" b="1" dirty="0" err="1">
                <a:solidFill>
                  <a:srgbClr val="D2A000"/>
                </a:solidFill>
              </a:rPr>
              <a:t>like</a:t>
            </a:r>
            <a:r>
              <a:rPr lang="tr-TR" sz="4000" b="1" dirty="0">
                <a:solidFill>
                  <a:srgbClr val="D2A000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orange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Konuşma Balonu: Dikdörtgen 7">
            <a:extLst>
              <a:ext uri="{FF2B5EF4-FFF2-40B4-BE49-F238E27FC236}">
                <a16:creationId xmlns:a16="http://schemas.microsoft.com/office/drawing/2014/main" id="{C0BE5F98-5BDF-204D-F4B4-78C7FE40AD76}"/>
              </a:ext>
            </a:extLst>
          </p:cNvPr>
          <p:cNvSpPr/>
          <p:nvPr/>
        </p:nvSpPr>
        <p:spPr>
          <a:xfrm>
            <a:off x="6191248" y="1720275"/>
            <a:ext cx="581977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Turuncuyu sevmem.</a:t>
            </a:r>
          </a:p>
        </p:txBody>
      </p:sp>
    </p:spTree>
    <p:extLst>
      <p:ext uri="{BB962C8B-B14F-4D97-AF65-F5344CB8AC3E}">
        <p14:creationId xmlns:p14="http://schemas.microsoft.com/office/powerpoint/2010/main" val="14364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9B2E28CB-1F68-FCEC-8FB4-3ECCE5DA2FC1}"/>
              </a:ext>
            </a:extLst>
          </p:cNvPr>
          <p:cNvSpPr/>
          <p:nvPr/>
        </p:nvSpPr>
        <p:spPr>
          <a:xfrm>
            <a:off x="180976" y="2305050"/>
            <a:ext cx="5819774" cy="1285035"/>
          </a:xfrm>
          <a:prstGeom prst="wedgeRectCallout">
            <a:avLst>
              <a:gd name="adj1" fmla="val 692"/>
              <a:gd name="adj2" fmla="val 8415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D2A000"/>
                </a:solidFill>
              </a:rPr>
              <a:t>I </a:t>
            </a:r>
            <a:r>
              <a:rPr lang="tr-TR" sz="4000" b="1" dirty="0" err="1">
                <a:solidFill>
                  <a:srgbClr val="D2A000"/>
                </a:solidFill>
              </a:rPr>
              <a:t>like</a:t>
            </a:r>
            <a:r>
              <a:rPr lang="tr-TR" sz="4000" b="1" dirty="0">
                <a:solidFill>
                  <a:srgbClr val="D2A000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green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Konuşma Balonu: Dikdörtgen 2">
            <a:extLst>
              <a:ext uri="{FF2B5EF4-FFF2-40B4-BE49-F238E27FC236}">
                <a16:creationId xmlns:a16="http://schemas.microsoft.com/office/drawing/2014/main" id="{FA24120C-44B0-EB39-6F20-54F8FBD10DA7}"/>
              </a:ext>
            </a:extLst>
          </p:cNvPr>
          <p:cNvSpPr/>
          <p:nvPr/>
        </p:nvSpPr>
        <p:spPr>
          <a:xfrm>
            <a:off x="180974" y="1720275"/>
            <a:ext cx="581977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Yeşili severim.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024FEDF5-66CA-E9A8-DA4C-8C574D782AF5}"/>
              </a:ext>
            </a:extLst>
          </p:cNvPr>
          <p:cNvSpPr/>
          <p:nvPr/>
        </p:nvSpPr>
        <p:spPr>
          <a:xfrm>
            <a:off x="6191250" y="2305050"/>
            <a:ext cx="5819774" cy="1285035"/>
          </a:xfrm>
          <a:prstGeom prst="wedgeRectCallout">
            <a:avLst>
              <a:gd name="adj1" fmla="val -3236"/>
              <a:gd name="adj2" fmla="val 85636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D2A000"/>
                </a:solidFill>
              </a:rPr>
              <a:t>I </a:t>
            </a:r>
            <a:r>
              <a:rPr lang="tr-TR" sz="4000" b="1" dirty="0" err="1">
                <a:solidFill>
                  <a:srgbClr val="D2A000"/>
                </a:solidFill>
              </a:rPr>
              <a:t>don’t</a:t>
            </a:r>
            <a:r>
              <a:rPr lang="tr-TR" sz="4000" b="1" dirty="0">
                <a:solidFill>
                  <a:srgbClr val="D2A000"/>
                </a:solidFill>
              </a:rPr>
              <a:t> </a:t>
            </a:r>
            <a:r>
              <a:rPr lang="tr-TR" sz="4000" b="1" dirty="0" err="1">
                <a:solidFill>
                  <a:srgbClr val="D2A000"/>
                </a:solidFill>
              </a:rPr>
              <a:t>like</a:t>
            </a:r>
            <a:r>
              <a:rPr lang="tr-TR" sz="4000" b="1" dirty="0">
                <a:solidFill>
                  <a:srgbClr val="D2A000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red</a:t>
            </a:r>
            <a:r>
              <a:rPr lang="tr-TR" sz="4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Konuşma Balonu: Dikdörtgen 4">
            <a:extLst>
              <a:ext uri="{FF2B5EF4-FFF2-40B4-BE49-F238E27FC236}">
                <a16:creationId xmlns:a16="http://schemas.microsoft.com/office/drawing/2014/main" id="{8A7653FF-5982-05E2-57BC-7550B1FDC512}"/>
              </a:ext>
            </a:extLst>
          </p:cNvPr>
          <p:cNvSpPr/>
          <p:nvPr/>
        </p:nvSpPr>
        <p:spPr>
          <a:xfrm>
            <a:off x="6191248" y="1720275"/>
            <a:ext cx="5819775" cy="584775"/>
          </a:xfrm>
          <a:prstGeom prst="wedgeRectCallout">
            <a:avLst>
              <a:gd name="adj1" fmla="val -9541"/>
              <a:gd name="adj2" fmla="val 38650"/>
            </a:avLst>
          </a:prstGeom>
          <a:solidFill>
            <a:srgbClr val="FAED9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ysClr val="windowText" lastClr="000000"/>
                </a:solidFill>
              </a:rPr>
              <a:t>Kırmızıyı sevmem.</a:t>
            </a:r>
          </a:p>
        </p:txBody>
      </p:sp>
    </p:spTree>
    <p:extLst>
      <p:ext uri="{BB962C8B-B14F-4D97-AF65-F5344CB8AC3E}">
        <p14:creationId xmlns:p14="http://schemas.microsoft.com/office/powerpoint/2010/main" val="33781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D80BAC4-D01D-DA36-7650-98B41F8A0148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https://www.egetolgayaltinay.com/lessons/539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6A530F-1CF8-D46B-A5B4-925705C1F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4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CDF8FC7-74E9-999F-0CF6-8B5A5881BF8A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https://www.egetolgayaltinay.com/lessons/534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3426ADC-24E4-E0F6-D4F5-C8BAA0582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594">
            <a:off x="8809100" y="3580634"/>
            <a:ext cx="2785869" cy="26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6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CDF8FC7-74E9-999F-0CF6-8B5A5881BF8A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etkinliğe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https://www.egetolgayaltinay.com/lessons/535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502502C-AEDD-E2B5-E5A1-2649DE029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39" y="3429000"/>
            <a:ext cx="2752527" cy="28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46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D97A495-CB83-643B-CA4F-9DA0AE28D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9B3476A5-48CB-578D-4A92-6051051FEE19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DEC1E90-8B8E-1996-DAC7-9AA55331937B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BEFA1A-1C80-EED0-2EBB-0A8D01845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A6E8C64-4850-1B63-CFFF-543B7726F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3048961-E7BC-32A5-B51F-03EDF9C7298B}"/>
              </a:ext>
            </a:extLst>
          </p:cNvPr>
          <p:cNvSpPr txBox="1"/>
          <p:nvPr/>
        </p:nvSpPr>
        <p:spPr>
          <a:xfrm>
            <a:off x="414067" y="1742536"/>
            <a:ext cx="110331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ln>
                  <a:solidFill>
                    <a:schemeClr val="tx1"/>
                  </a:solidFill>
                </a:ln>
                <a:solidFill>
                  <a:srgbClr val="F6DB31"/>
                </a:solidFill>
              </a:rPr>
              <a:t>Colours</a:t>
            </a:r>
            <a:endParaRPr lang="tr-TR" sz="11500" b="1" dirty="0">
              <a:ln>
                <a:solidFill>
                  <a:schemeClr val="tx1"/>
                </a:solidFill>
              </a:ln>
              <a:solidFill>
                <a:srgbClr val="F6DB31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E8D978B-7EC2-F6B0-79A1-78D10CC56B71}"/>
              </a:ext>
            </a:extLst>
          </p:cNvPr>
          <p:cNvSpPr txBox="1"/>
          <p:nvPr/>
        </p:nvSpPr>
        <p:spPr>
          <a:xfrm>
            <a:off x="488829" y="2999118"/>
            <a:ext cx="11033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86674A"/>
                </a:solidFill>
              </a:rPr>
              <a:t>(Renkler)</a:t>
            </a:r>
          </a:p>
        </p:txBody>
      </p:sp>
    </p:spTree>
    <p:extLst>
      <p:ext uri="{BB962C8B-B14F-4D97-AF65-F5344CB8AC3E}">
        <p14:creationId xmlns:p14="http://schemas.microsoft.com/office/powerpoint/2010/main" val="322142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D80BAC4-D01D-DA36-7650-98B41F8A0148}"/>
              </a:ext>
            </a:extLst>
          </p:cNvPr>
          <p:cNvSpPr txBox="1"/>
          <p:nvPr/>
        </p:nvSpPr>
        <p:spPr>
          <a:xfrm>
            <a:off x="463923" y="2963396"/>
            <a:ext cx="771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şarkıya aşağıdaki bağlantıdan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https://www.egetolgayaltinay.com/lessons/537</a:t>
            </a:r>
            <a:r>
              <a:rPr lang="tr-TR" sz="2400" b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6A530F-1CF8-D46B-A5B4-925705C1F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577">
            <a:off x="8230838" y="1873157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1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19B8C54-553A-1FAE-089C-E8412A33E469}"/>
              </a:ext>
            </a:extLst>
          </p:cNvPr>
          <p:cNvSpPr/>
          <p:nvPr/>
        </p:nvSpPr>
        <p:spPr>
          <a:xfrm>
            <a:off x="571500" y="5248275"/>
            <a:ext cx="5210175" cy="990600"/>
          </a:xfrm>
          <a:prstGeom prst="roundRect">
            <a:avLst/>
          </a:prstGeom>
          <a:solidFill>
            <a:srgbClr val="ED0A3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err="1">
                <a:solidFill>
                  <a:schemeClr val="bg1"/>
                </a:solidFill>
              </a:rPr>
              <a:t>Red</a:t>
            </a:r>
            <a:endParaRPr lang="tr-TR" sz="6000" b="1" dirty="0">
              <a:solidFill>
                <a:schemeClr val="bg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FAE44110-7BA2-6F63-5DB2-CF1F41A4BE89}"/>
              </a:ext>
            </a:extLst>
          </p:cNvPr>
          <p:cNvSpPr/>
          <p:nvPr/>
        </p:nvSpPr>
        <p:spPr>
          <a:xfrm>
            <a:off x="6429375" y="5248275"/>
            <a:ext cx="5210175" cy="990600"/>
          </a:xfrm>
          <a:prstGeom prst="roundRect">
            <a:avLst/>
          </a:prstGeom>
          <a:solidFill>
            <a:srgbClr val="FF730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err="1">
                <a:solidFill>
                  <a:schemeClr val="bg1"/>
                </a:solidFill>
              </a:rPr>
              <a:t>Orange</a:t>
            </a:r>
            <a:endParaRPr lang="tr-T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868E77C-93F3-61B8-8AB8-8D633ABF48A1}"/>
              </a:ext>
            </a:extLst>
          </p:cNvPr>
          <p:cNvSpPr/>
          <p:nvPr/>
        </p:nvSpPr>
        <p:spPr>
          <a:xfrm>
            <a:off x="561975" y="4943475"/>
            <a:ext cx="5210175" cy="990600"/>
          </a:xfrm>
          <a:prstGeom prst="roundRect">
            <a:avLst/>
          </a:prstGeom>
          <a:solidFill>
            <a:srgbClr val="F6DB3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err="1">
                <a:solidFill>
                  <a:schemeClr val="tx1"/>
                </a:solidFill>
              </a:rPr>
              <a:t>Yellow</a:t>
            </a:r>
            <a:endParaRPr lang="tr-TR" sz="6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BC1CCCE-0611-3557-B363-4E52FC154AB7}"/>
              </a:ext>
            </a:extLst>
          </p:cNvPr>
          <p:cNvSpPr/>
          <p:nvPr/>
        </p:nvSpPr>
        <p:spPr>
          <a:xfrm>
            <a:off x="6419850" y="4943475"/>
            <a:ext cx="5210175" cy="990600"/>
          </a:xfrm>
          <a:prstGeom prst="roundRect">
            <a:avLst/>
          </a:prstGeom>
          <a:solidFill>
            <a:srgbClr val="3AA65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err="1">
                <a:solidFill>
                  <a:schemeClr val="bg1"/>
                </a:solidFill>
              </a:rPr>
              <a:t>Green</a:t>
            </a:r>
            <a:endParaRPr lang="tr-T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47658B1-087B-CB38-6461-DDAC172206FD}"/>
              </a:ext>
            </a:extLst>
          </p:cNvPr>
          <p:cNvSpPr/>
          <p:nvPr/>
        </p:nvSpPr>
        <p:spPr>
          <a:xfrm>
            <a:off x="561975" y="5181600"/>
            <a:ext cx="5210175" cy="990600"/>
          </a:xfrm>
          <a:prstGeom prst="roundRect">
            <a:avLst/>
          </a:prstGeom>
          <a:solidFill>
            <a:srgbClr val="00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E52C3E9-AAD9-B234-1E48-2DFC41FBB659}"/>
              </a:ext>
            </a:extLst>
          </p:cNvPr>
          <p:cNvSpPr/>
          <p:nvPr/>
        </p:nvSpPr>
        <p:spPr>
          <a:xfrm>
            <a:off x="6419850" y="5172075"/>
            <a:ext cx="5210175" cy="990600"/>
          </a:xfrm>
          <a:prstGeom prst="roundRect">
            <a:avLst/>
          </a:prstGeom>
          <a:solidFill>
            <a:srgbClr val="6456B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err="1">
                <a:solidFill>
                  <a:schemeClr val="bg1"/>
                </a:solidFill>
              </a:rPr>
              <a:t>Purple</a:t>
            </a:r>
            <a:endParaRPr lang="tr-T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839CD94-8686-5DD6-1632-4EAF29F4366F}"/>
              </a:ext>
            </a:extLst>
          </p:cNvPr>
          <p:cNvSpPr/>
          <p:nvPr/>
        </p:nvSpPr>
        <p:spPr>
          <a:xfrm>
            <a:off x="571500" y="4724400"/>
            <a:ext cx="5210175" cy="990600"/>
          </a:xfrm>
          <a:prstGeom prst="roundRect">
            <a:avLst/>
          </a:prstGeom>
          <a:solidFill>
            <a:srgbClr val="FFA6C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chemeClr val="tx1"/>
                </a:solidFill>
              </a:rPr>
              <a:t>Pink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B934369-8A40-7723-0C97-204E89A3F29A}"/>
              </a:ext>
            </a:extLst>
          </p:cNvPr>
          <p:cNvSpPr/>
          <p:nvPr/>
        </p:nvSpPr>
        <p:spPr>
          <a:xfrm>
            <a:off x="6429375" y="4724400"/>
            <a:ext cx="5210175" cy="990600"/>
          </a:xfrm>
          <a:prstGeom prst="roundRect">
            <a:avLst/>
          </a:prstGeom>
          <a:solidFill>
            <a:srgbClr val="BB997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0586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3A1C383-DFE8-CECC-8731-E75CD7EEB91A}"/>
              </a:ext>
            </a:extLst>
          </p:cNvPr>
          <p:cNvSpPr/>
          <p:nvPr/>
        </p:nvSpPr>
        <p:spPr>
          <a:xfrm>
            <a:off x="371473" y="3981450"/>
            <a:ext cx="3657602" cy="99060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chemeClr val="bg1"/>
                </a:solidFill>
              </a:rPr>
              <a:t>Black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9005F18-68BB-F66D-B115-DE123D4F0A51}"/>
              </a:ext>
            </a:extLst>
          </p:cNvPr>
          <p:cNvSpPr/>
          <p:nvPr/>
        </p:nvSpPr>
        <p:spPr>
          <a:xfrm>
            <a:off x="4419603" y="3981450"/>
            <a:ext cx="3505198" cy="990600"/>
          </a:xfrm>
          <a:prstGeom prst="roundRect">
            <a:avLst/>
          </a:prstGeom>
          <a:solidFill>
            <a:srgbClr val="A6A8A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err="1">
                <a:solidFill>
                  <a:schemeClr val="tx1"/>
                </a:solidFill>
              </a:rPr>
              <a:t>Grey</a:t>
            </a:r>
            <a:endParaRPr lang="tr-TR" sz="60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C25D09B-6C8A-8D47-4764-36E45DB9AEF3}"/>
              </a:ext>
            </a:extLst>
          </p:cNvPr>
          <p:cNvSpPr/>
          <p:nvPr/>
        </p:nvSpPr>
        <p:spPr>
          <a:xfrm>
            <a:off x="8315329" y="3981450"/>
            <a:ext cx="3505198" cy="990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chemeClr val="tx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4042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497</Words>
  <Application>Microsoft Office PowerPoint</Application>
  <PresentationFormat>Geniş ekran</PresentationFormat>
  <Paragraphs>94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Modi Waph</cp:lastModifiedBy>
  <cp:revision>12</cp:revision>
  <dcterms:created xsi:type="dcterms:W3CDTF">2024-07-08T12:55:16Z</dcterms:created>
  <dcterms:modified xsi:type="dcterms:W3CDTF">2024-07-11T07:42:38Z</dcterms:modified>
</cp:coreProperties>
</file>