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0" r:id="rId4"/>
    <p:sldId id="259" r:id="rId5"/>
    <p:sldId id="258" r:id="rId6"/>
    <p:sldId id="260" r:id="rId7"/>
    <p:sldId id="261" r:id="rId8"/>
    <p:sldId id="262" r:id="rId9"/>
    <p:sldId id="273" r:id="rId10"/>
    <p:sldId id="283" r:id="rId11"/>
    <p:sldId id="264" r:id="rId12"/>
    <p:sldId id="265" r:id="rId13"/>
    <p:sldId id="266" r:id="rId14"/>
    <p:sldId id="267" r:id="rId15"/>
    <p:sldId id="282" r:id="rId16"/>
    <p:sldId id="292" r:id="rId17"/>
    <p:sldId id="284" r:id="rId18"/>
    <p:sldId id="285" r:id="rId19"/>
    <p:sldId id="287" r:id="rId20"/>
    <p:sldId id="286" r:id="rId21"/>
    <p:sldId id="288" r:id="rId22"/>
    <p:sldId id="269" r:id="rId23"/>
    <p:sldId id="272" r:id="rId24"/>
    <p:sldId id="276" r:id="rId25"/>
    <p:sldId id="275" r:id="rId26"/>
    <p:sldId id="281" r:id="rId27"/>
    <p:sldId id="274" r:id="rId28"/>
    <p:sldId id="268" r:id="rId29"/>
    <p:sldId id="270" r:id="rId30"/>
    <p:sldId id="271" r:id="rId31"/>
    <p:sldId id="291" r:id="rId32"/>
    <p:sldId id="280" r:id="rId33"/>
    <p:sldId id="279" r:id="rId3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ED"/>
    <a:srgbClr val="FF33B1"/>
    <a:srgbClr val="FF84CF"/>
    <a:srgbClr val="FFB2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3F1161-CAC4-4355-FA42-94255CD14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7AD2C45C-4931-4BD0-140D-0103E335E9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4A9D770-465B-15C0-61D5-DD99D26E7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FE1C2C1-AC59-78C8-E8BB-69130C9B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7888322-A638-DD16-6493-C81F6D2C0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734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F3876E-AE9A-9D6C-E93C-5BA7AC0C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B0B3A86-4CEE-3C51-54E0-1AFE9459A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CCF00321-1E00-D93D-39A7-740E8EED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81EAAB7-1C0E-1683-ED77-CC11BBFAB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F0FBBA0-116A-CE81-4E88-6B999790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7112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B817C39-32EC-9A52-6778-DC2905E1E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16064D6-7CD1-7CF1-4119-C0770ECDA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752C5D3-A7F8-CD6F-1933-C63B2193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CA29C14-27CD-C6A8-088C-0EB665B9D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EA50465-3C0A-B263-86E0-275A715BB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086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B14CB7-1FC9-5523-E254-877667AF5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4860FB-927E-76D8-389E-BF932E33F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10C1269-F7EF-0AFE-9D6F-D4CCA2E00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66C0301-2E92-1840-C98F-1BB36F5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B3A8CE5-BE98-4A14-6F40-27FA7CCF7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89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7B33B03-30E2-ABC4-34AC-C9E83724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ED479BF1-9F40-38E1-EA1B-4A1B744E6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F2FE2B10-AC3A-BD49-9B7F-37D35C194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935AF93-705A-74BA-DA46-F2546907B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DAA66A4-7985-88AC-E941-4AD75BBC3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2767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1F074CE-7559-1EF6-3A04-BD30E4FFE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12D218-97EA-9F21-A234-661A5B4F99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C3EAA0F-282C-BED3-266E-6B0E38178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28DD993-F6EC-2DE7-C0A3-D4931A4F1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ADDE17F-6094-81F7-8BC8-110D45D3C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5739150-E64D-C931-75E2-B449875E9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47867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A822C5-3A86-7E7D-5BE1-D49F69CC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5AD852A-9229-7CB5-4EAB-594C26B4B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667E8B0-77BE-171F-BBA9-610F46898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10AC73D7-5825-E004-6FD9-45B7E25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3D8B0130-1976-3708-9000-112D5B64E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3EDE87FA-18D1-93A9-0642-287886657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315A0531-43A2-8429-7929-A12DBF88C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473ABB1-3A46-2491-2FE0-7DC3294F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48509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6A6FC01-FCC3-C349-B277-4946473D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97E3002-B77A-8F05-241D-29796DA3C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053B426-0CD2-3DF0-BE9B-ED115EE03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EF96C3D1-1015-6236-CD55-E3E4853C8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414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D0EE900B-61DA-92FC-F5EE-A60058DA2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1C57CC5D-4874-6BAE-988A-AE8F05252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EA84B98-8325-169B-00BA-A1BBED2D9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818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0AD6773-33C3-033E-A023-8E85DAF6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73A91D9-EC2B-21A7-A2A4-60FCCC860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A268A60-CD3A-2F80-9D75-E70C38E8B6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E2AACB8-CDBA-7BED-9D5D-7F37815A7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38926A1-7124-72B8-CA1B-DC33A3829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780AA9D-9CBE-4AB7-FB34-710A5E16A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832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73948CB-CB8C-EA9E-2C94-87B16C21E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04A5385-C913-2A14-065C-94F1568EED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905E7E3-8959-5913-D181-93EBCA1F4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A773A4E-0852-3A5B-8A40-FA0807DD8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8932A9F-CEE7-E57C-2F74-99BC0D58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4644A29-0776-FB22-4199-F28CF963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0654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04BE19E-83B8-A220-71AD-82A785313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940A115-DCDF-AEF5-8E72-87AA484EB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779456B-7B36-2497-9685-D0A10AE850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16872-2195-4CDC-85BB-CE43EC7FB7D7}" type="datetimeFigureOut">
              <a:rPr lang="tr-TR" smtClean="0"/>
              <a:t>14.07.2024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19CB074-132A-8D82-D73F-86A0A2FF91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D6991CB-6FED-15DC-F90F-733D5DE7D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1B809-3552-4F69-AF07-647EAAC116D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8023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3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63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s://www.egetolgayaltinay.com/lessons/564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5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6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62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7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6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61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8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etolgayaltinay.com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etolgayaltinay.com/lessons/550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151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3926E4-B2A6-9576-AEF5-E8828B884D03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https://www.egetolgayaltinay.com/lessons/553</a:t>
            </a:r>
            <a:r>
              <a:rPr lang="tr-TR" sz="2400" b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0BC6723-2533-88F6-3CF9-7793E1879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5215">
            <a:off x="9112191" y="3500285"/>
            <a:ext cx="2537298" cy="246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41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F8B3251-8DCA-C46A-B04A-CE03EA5C3320}"/>
              </a:ext>
            </a:extLst>
          </p:cNvPr>
          <p:cNvSpPr/>
          <p:nvPr/>
        </p:nvSpPr>
        <p:spPr>
          <a:xfrm>
            <a:off x="367179" y="4266628"/>
            <a:ext cx="5530180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Hand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661453A2-4203-93C0-01CD-4E0DA1CE2723}"/>
              </a:ext>
            </a:extLst>
          </p:cNvPr>
          <p:cNvSpPr/>
          <p:nvPr/>
        </p:nvSpPr>
        <p:spPr>
          <a:xfrm>
            <a:off x="367179" y="5189149"/>
            <a:ext cx="5530180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El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251F6C3-A8E8-380E-2235-D12645373269}"/>
              </a:ext>
            </a:extLst>
          </p:cNvPr>
          <p:cNvSpPr/>
          <p:nvPr/>
        </p:nvSpPr>
        <p:spPr>
          <a:xfrm>
            <a:off x="6294642" y="4266628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Fingers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E41274FE-DADA-9C07-E525-F7442259C3D8}"/>
              </a:ext>
            </a:extLst>
          </p:cNvPr>
          <p:cNvSpPr/>
          <p:nvPr/>
        </p:nvSpPr>
        <p:spPr>
          <a:xfrm>
            <a:off x="6294642" y="5189149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El parmakları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0822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B553AE34-EF6A-A37F-AB66-30C7A69C9F26}"/>
              </a:ext>
            </a:extLst>
          </p:cNvPr>
          <p:cNvSpPr/>
          <p:nvPr/>
        </p:nvSpPr>
        <p:spPr>
          <a:xfrm>
            <a:off x="251676" y="3958619"/>
            <a:ext cx="5530180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Foot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22B2842-9E24-6DD9-BDF8-566895E3EC53}"/>
              </a:ext>
            </a:extLst>
          </p:cNvPr>
          <p:cNvSpPr/>
          <p:nvPr/>
        </p:nvSpPr>
        <p:spPr>
          <a:xfrm>
            <a:off x="251676" y="4881140"/>
            <a:ext cx="5530180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Ayak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57F8EAA6-1D4D-37FB-772A-6E77343A14E1}"/>
              </a:ext>
            </a:extLst>
          </p:cNvPr>
          <p:cNvSpPr/>
          <p:nvPr/>
        </p:nvSpPr>
        <p:spPr>
          <a:xfrm>
            <a:off x="6410146" y="3958619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Toes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35D286F-1FDB-0E2E-C65E-935012A69B67}"/>
              </a:ext>
            </a:extLst>
          </p:cNvPr>
          <p:cNvSpPr/>
          <p:nvPr/>
        </p:nvSpPr>
        <p:spPr>
          <a:xfrm>
            <a:off x="6410146" y="4881140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Ayak parmakları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0096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7F9BFE15-15D0-FCF8-0489-5172B8A24B35}"/>
              </a:ext>
            </a:extLst>
          </p:cNvPr>
          <p:cNvSpPr/>
          <p:nvPr/>
        </p:nvSpPr>
        <p:spPr>
          <a:xfrm>
            <a:off x="242050" y="4305128"/>
            <a:ext cx="5530180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Arm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EB22DC8-2513-75DC-6373-370C156FDBB5}"/>
              </a:ext>
            </a:extLst>
          </p:cNvPr>
          <p:cNvSpPr/>
          <p:nvPr/>
        </p:nvSpPr>
        <p:spPr>
          <a:xfrm>
            <a:off x="242050" y="5227649"/>
            <a:ext cx="5530180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Kol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7F819CDA-D058-2756-2035-587908E579E5}"/>
              </a:ext>
            </a:extLst>
          </p:cNvPr>
          <p:cNvSpPr/>
          <p:nvPr/>
        </p:nvSpPr>
        <p:spPr>
          <a:xfrm>
            <a:off x="6400520" y="4305128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Leg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5E6CE21-C43B-A21D-3B6D-52FD6FC0C9EB}"/>
              </a:ext>
            </a:extLst>
          </p:cNvPr>
          <p:cNvSpPr/>
          <p:nvPr/>
        </p:nvSpPr>
        <p:spPr>
          <a:xfrm>
            <a:off x="6400520" y="5227649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Bacak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44029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1BC2F60-CE4F-C02E-6DBC-156266C84DA4}"/>
              </a:ext>
            </a:extLst>
          </p:cNvPr>
          <p:cNvSpPr/>
          <p:nvPr/>
        </p:nvSpPr>
        <p:spPr>
          <a:xfrm>
            <a:off x="261301" y="3756488"/>
            <a:ext cx="5530180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Knee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C707880D-72D1-F841-83A4-2B50C87C1F03}"/>
              </a:ext>
            </a:extLst>
          </p:cNvPr>
          <p:cNvSpPr/>
          <p:nvPr/>
        </p:nvSpPr>
        <p:spPr>
          <a:xfrm>
            <a:off x="261301" y="4679009"/>
            <a:ext cx="5530180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Diz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08E6735-FE2B-E5D9-26D9-148430AEBD94}"/>
              </a:ext>
            </a:extLst>
          </p:cNvPr>
          <p:cNvSpPr/>
          <p:nvPr/>
        </p:nvSpPr>
        <p:spPr>
          <a:xfrm>
            <a:off x="6400520" y="4305128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/>
              <a:t>Body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5D9229BC-6DD8-EA54-EEA9-B41CF08DEBE4}"/>
              </a:ext>
            </a:extLst>
          </p:cNvPr>
          <p:cNvSpPr/>
          <p:nvPr/>
        </p:nvSpPr>
        <p:spPr>
          <a:xfrm>
            <a:off x="6400520" y="5227649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Vücut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0057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3926E4-B2A6-9576-AEF5-E8828B884D03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https://www.egetolgayaltinay.com/lessons/551</a:t>
            </a:r>
            <a:r>
              <a:rPr lang="tr-TR" sz="2400" b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FA7E036-C513-395B-0E91-95CF3DCEA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986">
            <a:off x="8781140" y="3544187"/>
            <a:ext cx="2808510" cy="261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B4E5EB7F-D449-874B-7A24-A5C214F3CD01}"/>
              </a:ext>
            </a:extLst>
          </p:cNvPr>
          <p:cNvSpPr txBox="1"/>
          <p:nvPr/>
        </p:nvSpPr>
        <p:spPr>
          <a:xfrm>
            <a:off x="521675" y="2058622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şarkıya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https://www.egetolgayaltinay.com/lessons/563</a:t>
            </a:r>
            <a:r>
              <a:rPr lang="tr-TR" sz="2400" b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67A0222-7389-C457-48DF-AF0C58B63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577">
            <a:off x="8230838" y="1873157"/>
            <a:ext cx="3429000" cy="3429000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7302603-24E7-5882-1F2D-07641C3ECE7E}"/>
              </a:ext>
            </a:extLst>
          </p:cNvPr>
          <p:cNvSpPr txBox="1"/>
          <p:nvPr/>
        </p:nvSpPr>
        <p:spPr>
          <a:xfrm>
            <a:off x="1277308" y="3960213"/>
            <a:ext cx="77616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000" b="1" i="1" dirty="0"/>
              <a:t>Şarkı </a:t>
            </a:r>
            <a:r>
              <a:rPr lang="tr-TR" sz="2000" b="1" i="1" dirty="0" err="1"/>
              <a:t>Worksheet’ine</a:t>
            </a:r>
            <a:r>
              <a:rPr lang="tr-TR" sz="2000" b="1" i="1" dirty="0"/>
              <a:t> aşağıdaki linkten ulaşabilirsiniz:</a:t>
            </a:r>
          </a:p>
          <a:p>
            <a:r>
              <a:rPr lang="tr-TR" sz="2000" b="1" i="1" dirty="0">
                <a:hlinkClick r:id="rId5"/>
              </a:rPr>
              <a:t>https://www.egetolgayaltinay.com/lessons/564</a:t>
            </a:r>
            <a:r>
              <a:rPr lang="tr-TR" sz="2000" b="1" i="1" dirty="0"/>
              <a:t> 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BE8BECCB-D406-E1D8-164B-3922F0E7D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37" y="3900670"/>
            <a:ext cx="826971" cy="82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8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3926E4-B2A6-9576-AEF5-E8828B884D03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https://www.egetolgayaltinay.com/lessons/554</a:t>
            </a:r>
            <a:r>
              <a:rPr lang="tr-TR" sz="2400" b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35F6FC9F-F0DB-3E7F-350D-880B4653F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0247">
            <a:off x="8749009" y="3239587"/>
            <a:ext cx="2872720" cy="274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9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3926E4-B2A6-9576-AEF5-E8828B884D03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https://www.egetolgayaltinay.com/lessons/555</a:t>
            </a:r>
            <a:r>
              <a:rPr lang="tr-TR" sz="2400" b="1" dirty="0"/>
              <a:t>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C93D27DD-C879-3A34-FA97-4C004C9FF3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296">
            <a:off x="7813727" y="3588772"/>
            <a:ext cx="4109548" cy="2582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119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3926E4-B2A6-9576-AEF5-E8828B884D03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https://www.egetolgayaltinay.com/lessons/556</a:t>
            </a:r>
            <a:r>
              <a:rPr lang="tr-TR" sz="2400" b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99DB7172-E457-63A0-6F99-5B56B0BA1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2796">
            <a:off x="8778811" y="3628104"/>
            <a:ext cx="2679977" cy="247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20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98FFE13-DA63-2894-2DD4-3E47B6DFD9F1}"/>
              </a:ext>
            </a:extLst>
          </p:cNvPr>
          <p:cNvSpPr txBox="1"/>
          <p:nvPr/>
        </p:nvSpPr>
        <p:spPr>
          <a:xfrm>
            <a:off x="548822" y="2459504"/>
            <a:ext cx="7715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Ünite kelime kartlarına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https://www.egetolgayaltinay.com/lessons/562</a:t>
            </a:r>
            <a:r>
              <a:rPr lang="tr-TR" sz="2400" b="1" dirty="0"/>
              <a:t> 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7E5C28C-27F5-2B8A-D503-09B945EE44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578">
            <a:off x="7550909" y="1758159"/>
            <a:ext cx="3555241" cy="355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7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3926E4-B2A6-9576-AEF5-E8828B884D03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https://www.egetolgayaltinay.com/lessons/557</a:t>
            </a:r>
            <a:r>
              <a:rPr lang="tr-TR" sz="2400" b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96DDC0E-9085-F75A-CCA7-BB516E908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8676">
            <a:off x="8875758" y="3594936"/>
            <a:ext cx="2699891" cy="250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3473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3926E4-B2A6-9576-AEF5-E8828B884D03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https://www.egetolgayaltinay.com/lessons/560</a:t>
            </a:r>
            <a:r>
              <a:rPr lang="tr-TR" sz="2400" b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60F38A5-F621-3232-CC1A-2C371D516D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832">
            <a:off x="8838111" y="3421626"/>
            <a:ext cx="2826781" cy="25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2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6F20161D-8F2E-1540-FE6B-8508D447BBD6}"/>
              </a:ext>
            </a:extLst>
          </p:cNvPr>
          <p:cNvSpPr txBox="1"/>
          <p:nvPr/>
        </p:nvSpPr>
        <p:spPr>
          <a:xfrm>
            <a:off x="414067" y="1742536"/>
            <a:ext cx="110331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dirty="0" err="1">
                <a:solidFill>
                  <a:srgbClr val="FF84CF"/>
                </a:solidFill>
              </a:rPr>
              <a:t>This</a:t>
            </a:r>
            <a:r>
              <a:rPr lang="tr-TR" sz="13800" b="1" dirty="0">
                <a:solidFill>
                  <a:srgbClr val="FF84CF"/>
                </a:solidFill>
              </a:rPr>
              <a:t> is </a:t>
            </a:r>
            <a:r>
              <a:rPr lang="tr-TR" sz="13800" b="1" dirty="0" err="1">
                <a:solidFill>
                  <a:srgbClr val="FF84CF"/>
                </a:solidFill>
              </a:rPr>
              <a:t>my</a:t>
            </a:r>
            <a:r>
              <a:rPr lang="tr-TR" sz="13800" b="1" dirty="0">
                <a:solidFill>
                  <a:srgbClr val="FF84CF"/>
                </a:solidFill>
              </a:rPr>
              <a:t> …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C0896DDA-2ECB-AD34-CB5B-49F2D4F02572}"/>
              </a:ext>
            </a:extLst>
          </p:cNvPr>
          <p:cNvSpPr txBox="1"/>
          <p:nvPr/>
        </p:nvSpPr>
        <p:spPr>
          <a:xfrm>
            <a:off x="579407" y="3429000"/>
            <a:ext cx="11033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>
                <a:solidFill>
                  <a:srgbClr val="86674A"/>
                </a:solidFill>
              </a:rPr>
              <a:t>(Bu benim …)</a:t>
            </a:r>
          </a:p>
        </p:txBody>
      </p:sp>
    </p:spTree>
    <p:extLst>
      <p:ext uri="{BB962C8B-B14F-4D97-AF65-F5344CB8AC3E}">
        <p14:creationId xmlns:p14="http://schemas.microsoft.com/office/powerpoint/2010/main" val="407292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C0A24532-F0E8-984D-B703-D744BAABCB2C}"/>
              </a:ext>
            </a:extLst>
          </p:cNvPr>
          <p:cNvSpPr txBox="1"/>
          <p:nvPr/>
        </p:nvSpPr>
        <p:spPr>
          <a:xfrm>
            <a:off x="7045693" y="120545"/>
            <a:ext cx="5043638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Vücudumuzun bir bölümünü gösterirken «</a:t>
            </a:r>
            <a:r>
              <a:rPr lang="tr-TR" sz="2800" b="1" dirty="0" err="1">
                <a:solidFill>
                  <a:srgbClr val="FF33B1"/>
                </a:solidFill>
              </a:rPr>
              <a:t>This</a:t>
            </a:r>
            <a:r>
              <a:rPr lang="tr-TR" sz="2800" b="1" dirty="0">
                <a:solidFill>
                  <a:srgbClr val="FF33B1"/>
                </a:solidFill>
              </a:rPr>
              <a:t> is </a:t>
            </a:r>
            <a:r>
              <a:rPr lang="tr-TR" sz="2800" b="1" dirty="0" err="1">
                <a:solidFill>
                  <a:srgbClr val="FF33B1"/>
                </a:solidFill>
              </a:rPr>
              <a:t>my</a:t>
            </a:r>
            <a:r>
              <a:rPr lang="tr-TR" sz="2800" b="1" dirty="0">
                <a:solidFill>
                  <a:srgbClr val="FF33B1"/>
                </a:solidFill>
              </a:rPr>
              <a:t> …</a:t>
            </a:r>
            <a:r>
              <a:rPr lang="tr-TR" sz="2400" dirty="0">
                <a:solidFill>
                  <a:schemeClr val="tx1"/>
                </a:solidFill>
              </a:rPr>
              <a:t>»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000" dirty="0"/>
              <a:t>kalıbını kullanırız.</a:t>
            </a:r>
          </a:p>
          <a:p>
            <a:r>
              <a:rPr lang="tr-TR" sz="2000" dirty="0"/>
              <a:t>Türkçe karşılığı: «Bu benim …» </a:t>
            </a:r>
            <a:r>
              <a:rPr lang="tr-TR" sz="2000" dirty="0" err="1"/>
              <a:t>dır</a:t>
            </a:r>
            <a:r>
              <a:rPr lang="tr-TR" sz="2000" dirty="0"/>
              <a:t>.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F4CB55F-DF33-8EAA-6C53-035B9E32EE29}"/>
              </a:ext>
            </a:extLst>
          </p:cNvPr>
          <p:cNvSpPr txBox="1"/>
          <p:nvPr/>
        </p:nvSpPr>
        <p:spPr>
          <a:xfrm>
            <a:off x="102669" y="120545"/>
            <a:ext cx="6681190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Bir şeyin ne olduğunu sormak için «</a:t>
            </a:r>
            <a:r>
              <a:rPr lang="tr-TR" sz="2800" b="1" dirty="0" err="1">
                <a:solidFill>
                  <a:srgbClr val="FF33B1"/>
                </a:solidFill>
              </a:rPr>
              <a:t>What</a:t>
            </a:r>
            <a:r>
              <a:rPr lang="tr-TR" sz="2800" b="1" dirty="0">
                <a:solidFill>
                  <a:srgbClr val="FF33B1"/>
                </a:solidFill>
              </a:rPr>
              <a:t> is </a:t>
            </a:r>
            <a:r>
              <a:rPr lang="tr-TR" sz="2800" b="1" dirty="0" err="1">
                <a:solidFill>
                  <a:srgbClr val="FF33B1"/>
                </a:solidFill>
              </a:rPr>
              <a:t>this</a:t>
            </a:r>
            <a:r>
              <a:rPr lang="tr-TR" sz="2800" b="1" dirty="0">
                <a:solidFill>
                  <a:srgbClr val="FF33B1"/>
                </a:solidFill>
              </a:rPr>
              <a:t>?</a:t>
            </a:r>
            <a:r>
              <a:rPr lang="tr-TR" sz="2800" dirty="0">
                <a:solidFill>
                  <a:schemeClr val="tx1"/>
                </a:solidFill>
              </a:rPr>
              <a:t>»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000" dirty="0"/>
              <a:t>kalıbını kullanırız.</a:t>
            </a:r>
          </a:p>
          <a:p>
            <a:r>
              <a:rPr lang="tr-TR" sz="2000" dirty="0"/>
              <a:t>Türkçe karşılığı: «Bu nedir?» </a:t>
            </a:r>
            <a:r>
              <a:rPr lang="tr-TR" sz="2000" dirty="0" err="1"/>
              <a:t>dir</a:t>
            </a:r>
            <a:r>
              <a:rPr lang="tr-TR" sz="2000" dirty="0"/>
              <a:t>.</a:t>
            </a:r>
          </a:p>
        </p:txBody>
      </p:sp>
      <p:sp>
        <p:nvSpPr>
          <p:cNvPr id="4" name="Konuşma Balonu: Dikdörtgen 3">
            <a:extLst>
              <a:ext uri="{FF2B5EF4-FFF2-40B4-BE49-F238E27FC236}">
                <a16:creationId xmlns:a16="http://schemas.microsoft.com/office/drawing/2014/main" id="{1B79F81C-DBE5-6F68-161A-4FBFABC761F8}"/>
              </a:ext>
            </a:extLst>
          </p:cNvPr>
          <p:cNvSpPr/>
          <p:nvPr/>
        </p:nvSpPr>
        <p:spPr>
          <a:xfrm>
            <a:off x="71124" y="1914658"/>
            <a:ext cx="6024875" cy="1171163"/>
          </a:xfrm>
          <a:prstGeom prst="wedgeRectCallout">
            <a:avLst>
              <a:gd name="adj1" fmla="val -13487"/>
              <a:gd name="adj2" fmla="val 888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</a:rPr>
              <a:t>What</a:t>
            </a:r>
            <a:r>
              <a:rPr lang="tr-TR" sz="4000" b="1" dirty="0">
                <a:solidFill>
                  <a:schemeClr val="tx1"/>
                </a:solidFill>
              </a:rPr>
              <a:t> is </a:t>
            </a:r>
            <a:r>
              <a:rPr lang="tr-TR" sz="4000" b="1" dirty="0" err="1">
                <a:solidFill>
                  <a:schemeClr val="tx1"/>
                </a:solidFill>
              </a:rPr>
              <a:t>this</a:t>
            </a:r>
            <a:r>
              <a:rPr lang="tr-TR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Konuşma Balonu: Dikdörtgen 4">
            <a:extLst>
              <a:ext uri="{FF2B5EF4-FFF2-40B4-BE49-F238E27FC236}">
                <a16:creationId xmlns:a16="http://schemas.microsoft.com/office/drawing/2014/main" id="{38221D34-E8B1-8DC7-347F-391A68122E97}"/>
              </a:ext>
            </a:extLst>
          </p:cNvPr>
          <p:cNvSpPr/>
          <p:nvPr/>
        </p:nvSpPr>
        <p:spPr>
          <a:xfrm>
            <a:off x="71123" y="1442198"/>
            <a:ext cx="6024877" cy="618614"/>
          </a:xfrm>
          <a:prstGeom prst="wedgeRectCallout">
            <a:avLst>
              <a:gd name="adj1" fmla="val -9541"/>
              <a:gd name="adj2" fmla="val 38650"/>
            </a:avLst>
          </a:prstGeom>
          <a:solidFill>
            <a:srgbClr val="FFD1E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Bu nedir?</a:t>
            </a:r>
          </a:p>
        </p:txBody>
      </p:sp>
      <p:sp>
        <p:nvSpPr>
          <p:cNvPr id="6" name="Konuşma Balonu: Dikdörtgen 5">
            <a:extLst>
              <a:ext uri="{FF2B5EF4-FFF2-40B4-BE49-F238E27FC236}">
                <a16:creationId xmlns:a16="http://schemas.microsoft.com/office/drawing/2014/main" id="{EBA04263-75E7-7A23-F29B-E08DC4411E0C}"/>
              </a:ext>
            </a:extLst>
          </p:cNvPr>
          <p:cNvSpPr/>
          <p:nvPr/>
        </p:nvSpPr>
        <p:spPr>
          <a:xfrm>
            <a:off x="4024245" y="3891871"/>
            <a:ext cx="4318071" cy="1171163"/>
          </a:xfrm>
          <a:prstGeom prst="wedgeRectCallout">
            <a:avLst>
              <a:gd name="adj1" fmla="val 65601"/>
              <a:gd name="adj2" fmla="val -3560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</a:rPr>
              <a:t>This</a:t>
            </a:r>
            <a:r>
              <a:rPr lang="tr-TR" sz="4000" b="1" dirty="0">
                <a:solidFill>
                  <a:schemeClr val="tx1"/>
                </a:solidFill>
              </a:rPr>
              <a:t> is </a:t>
            </a:r>
            <a:r>
              <a:rPr lang="tr-TR" sz="4000" b="1" dirty="0" err="1">
                <a:solidFill>
                  <a:schemeClr val="tx1"/>
                </a:solidFill>
              </a:rPr>
              <a:t>my</a:t>
            </a:r>
            <a:r>
              <a:rPr lang="tr-TR" sz="4000" b="1" dirty="0">
                <a:solidFill>
                  <a:schemeClr val="tx1"/>
                </a:solidFill>
              </a:rPr>
              <a:t> </a:t>
            </a:r>
            <a:r>
              <a:rPr lang="tr-TR" sz="4000" b="1" u="sng" dirty="0" err="1">
                <a:solidFill>
                  <a:schemeClr val="tx1"/>
                </a:solidFill>
              </a:rPr>
              <a:t>head</a:t>
            </a:r>
            <a:r>
              <a:rPr lang="tr-TR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Konuşma Balonu: Dikdörtgen 6">
            <a:extLst>
              <a:ext uri="{FF2B5EF4-FFF2-40B4-BE49-F238E27FC236}">
                <a16:creationId xmlns:a16="http://schemas.microsoft.com/office/drawing/2014/main" id="{F0C4683A-1A58-D052-073F-8D30C78A7D89}"/>
              </a:ext>
            </a:extLst>
          </p:cNvPr>
          <p:cNvSpPr/>
          <p:nvPr/>
        </p:nvSpPr>
        <p:spPr>
          <a:xfrm>
            <a:off x="4024244" y="3419411"/>
            <a:ext cx="4318073" cy="618614"/>
          </a:xfrm>
          <a:prstGeom prst="wedgeRectCallout">
            <a:avLst>
              <a:gd name="adj1" fmla="val -9541"/>
              <a:gd name="adj2" fmla="val 38650"/>
            </a:avLst>
          </a:prstGeom>
          <a:solidFill>
            <a:srgbClr val="FFD1E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Bu benim başım.</a:t>
            </a:r>
          </a:p>
        </p:txBody>
      </p:sp>
    </p:spTree>
    <p:extLst>
      <p:ext uri="{BB962C8B-B14F-4D97-AF65-F5344CB8AC3E}">
        <p14:creationId xmlns:p14="http://schemas.microsoft.com/office/powerpoint/2010/main" val="401490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0C99F37E-3909-B5E3-9A14-4C669B20034F}"/>
              </a:ext>
            </a:extLst>
          </p:cNvPr>
          <p:cNvSpPr txBox="1"/>
          <p:nvPr/>
        </p:nvSpPr>
        <p:spPr>
          <a:xfrm>
            <a:off x="6613207" y="872811"/>
            <a:ext cx="5043638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sz="2000" dirty="0"/>
              <a:t>Vücudumuzun bir bölümünü gösterirken </a:t>
            </a:r>
          </a:p>
          <a:p>
            <a:r>
              <a:rPr lang="tr-TR" sz="2000" dirty="0"/>
              <a:t>«</a:t>
            </a:r>
            <a:r>
              <a:rPr lang="tr-TR" sz="2800" b="1" dirty="0" err="1">
                <a:solidFill>
                  <a:srgbClr val="FF33B1"/>
                </a:solidFill>
              </a:rPr>
              <a:t>It</a:t>
            </a:r>
            <a:r>
              <a:rPr lang="tr-TR" sz="2800" b="1" dirty="0">
                <a:solidFill>
                  <a:srgbClr val="FF33B1"/>
                </a:solidFill>
              </a:rPr>
              <a:t> is </a:t>
            </a:r>
            <a:r>
              <a:rPr lang="tr-TR" sz="2800" b="1" dirty="0" err="1">
                <a:solidFill>
                  <a:srgbClr val="FF33B1"/>
                </a:solidFill>
              </a:rPr>
              <a:t>my</a:t>
            </a:r>
            <a:r>
              <a:rPr lang="tr-TR" sz="2800" b="1" dirty="0">
                <a:solidFill>
                  <a:srgbClr val="FF33B1"/>
                </a:solidFill>
              </a:rPr>
              <a:t> …</a:t>
            </a:r>
            <a:r>
              <a:rPr lang="tr-TR" sz="2400" dirty="0">
                <a:solidFill>
                  <a:schemeClr val="tx1"/>
                </a:solidFill>
              </a:rPr>
              <a:t>»</a:t>
            </a:r>
            <a:r>
              <a:rPr lang="tr-TR" sz="2800" b="1" dirty="0">
                <a:solidFill>
                  <a:srgbClr val="FF0000"/>
                </a:solidFill>
              </a:rPr>
              <a:t> </a:t>
            </a:r>
            <a:r>
              <a:rPr lang="tr-TR" sz="2000" dirty="0"/>
              <a:t>kalıbını da kullanırız.</a:t>
            </a:r>
          </a:p>
          <a:p>
            <a:r>
              <a:rPr lang="tr-TR" sz="2000" dirty="0"/>
              <a:t>Türkçe karşılığı: «O benim …» </a:t>
            </a:r>
            <a:r>
              <a:rPr lang="tr-TR" sz="2000" dirty="0" err="1"/>
              <a:t>dır</a:t>
            </a:r>
            <a:r>
              <a:rPr lang="tr-TR" sz="2000" dirty="0"/>
              <a:t>.</a:t>
            </a:r>
          </a:p>
        </p:txBody>
      </p:sp>
      <p:sp>
        <p:nvSpPr>
          <p:cNvPr id="3" name="Konuşma Balonu: Dikdörtgen 2">
            <a:extLst>
              <a:ext uri="{FF2B5EF4-FFF2-40B4-BE49-F238E27FC236}">
                <a16:creationId xmlns:a16="http://schemas.microsoft.com/office/drawing/2014/main" id="{7674F77B-166C-4499-81A6-03AE627F0490}"/>
              </a:ext>
            </a:extLst>
          </p:cNvPr>
          <p:cNvSpPr/>
          <p:nvPr/>
        </p:nvSpPr>
        <p:spPr>
          <a:xfrm>
            <a:off x="71124" y="1914658"/>
            <a:ext cx="6024875" cy="1171163"/>
          </a:xfrm>
          <a:prstGeom prst="wedgeRectCallout">
            <a:avLst>
              <a:gd name="adj1" fmla="val -13487"/>
              <a:gd name="adj2" fmla="val 888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</a:rPr>
              <a:t>What</a:t>
            </a:r>
            <a:r>
              <a:rPr lang="tr-TR" sz="4000" b="1" dirty="0">
                <a:solidFill>
                  <a:schemeClr val="tx1"/>
                </a:solidFill>
              </a:rPr>
              <a:t> is </a:t>
            </a:r>
            <a:r>
              <a:rPr lang="tr-TR" sz="4000" b="1" dirty="0" err="1">
                <a:solidFill>
                  <a:schemeClr val="tx1"/>
                </a:solidFill>
              </a:rPr>
              <a:t>this</a:t>
            </a:r>
            <a:r>
              <a:rPr lang="tr-TR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Konuşma Balonu: Dikdörtgen 3">
            <a:extLst>
              <a:ext uri="{FF2B5EF4-FFF2-40B4-BE49-F238E27FC236}">
                <a16:creationId xmlns:a16="http://schemas.microsoft.com/office/drawing/2014/main" id="{BB73D27C-C0F9-5F78-7E64-24F7C92F295A}"/>
              </a:ext>
            </a:extLst>
          </p:cNvPr>
          <p:cNvSpPr/>
          <p:nvPr/>
        </p:nvSpPr>
        <p:spPr>
          <a:xfrm>
            <a:off x="71123" y="1442198"/>
            <a:ext cx="6024877" cy="618614"/>
          </a:xfrm>
          <a:prstGeom prst="wedgeRectCallout">
            <a:avLst>
              <a:gd name="adj1" fmla="val -9541"/>
              <a:gd name="adj2" fmla="val 38650"/>
            </a:avLst>
          </a:prstGeom>
          <a:solidFill>
            <a:srgbClr val="FFD1E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Bu nedir?</a:t>
            </a:r>
          </a:p>
        </p:txBody>
      </p:sp>
      <p:sp>
        <p:nvSpPr>
          <p:cNvPr id="5" name="Konuşma Balonu: Dikdörtgen 4">
            <a:extLst>
              <a:ext uri="{FF2B5EF4-FFF2-40B4-BE49-F238E27FC236}">
                <a16:creationId xmlns:a16="http://schemas.microsoft.com/office/drawing/2014/main" id="{61952532-61A0-6B9A-B7E7-3729833918A2}"/>
              </a:ext>
            </a:extLst>
          </p:cNvPr>
          <p:cNvSpPr/>
          <p:nvPr/>
        </p:nvSpPr>
        <p:spPr>
          <a:xfrm>
            <a:off x="4024245" y="3891871"/>
            <a:ext cx="4318071" cy="1171163"/>
          </a:xfrm>
          <a:prstGeom prst="wedgeRectCallout">
            <a:avLst>
              <a:gd name="adj1" fmla="val 65601"/>
              <a:gd name="adj2" fmla="val -35600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</a:rPr>
              <a:t>It</a:t>
            </a:r>
            <a:r>
              <a:rPr lang="tr-TR" sz="4000" b="1" dirty="0">
                <a:solidFill>
                  <a:schemeClr val="tx1"/>
                </a:solidFill>
              </a:rPr>
              <a:t> is </a:t>
            </a:r>
            <a:r>
              <a:rPr lang="tr-TR" sz="4000" b="1" dirty="0" err="1">
                <a:solidFill>
                  <a:schemeClr val="tx1"/>
                </a:solidFill>
              </a:rPr>
              <a:t>my</a:t>
            </a:r>
            <a:r>
              <a:rPr lang="tr-TR" sz="4000" b="1" dirty="0">
                <a:solidFill>
                  <a:schemeClr val="tx1"/>
                </a:solidFill>
              </a:rPr>
              <a:t> </a:t>
            </a:r>
            <a:r>
              <a:rPr lang="tr-TR" sz="4000" b="1" u="sng" dirty="0" err="1">
                <a:solidFill>
                  <a:schemeClr val="tx1"/>
                </a:solidFill>
              </a:rPr>
              <a:t>ear</a:t>
            </a:r>
            <a:r>
              <a:rPr lang="tr-TR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Konuşma Balonu: Dikdörtgen 5">
            <a:extLst>
              <a:ext uri="{FF2B5EF4-FFF2-40B4-BE49-F238E27FC236}">
                <a16:creationId xmlns:a16="http://schemas.microsoft.com/office/drawing/2014/main" id="{2892E2D4-092D-6E4B-4FD3-340D6CB63064}"/>
              </a:ext>
            </a:extLst>
          </p:cNvPr>
          <p:cNvSpPr/>
          <p:nvPr/>
        </p:nvSpPr>
        <p:spPr>
          <a:xfrm>
            <a:off x="4024244" y="3419411"/>
            <a:ext cx="4318073" cy="618614"/>
          </a:xfrm>
          <a:prstGeom prst="wedgeRectCallout">
            <a:avLst>
              <a:gd name="adj1" fmla="val -9541"/>
              <a:gd name="adj2" fmla="val 38650"/>
            </a:avLst>
          </a:prstGeom>
          <a:solidFill>
            <a:srgbClr val="FFD1E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O benim kulağım.</a:t>
            </a:r>
          </a:p>
        </p:txBody>
      </p:sp>
    </p:spTree>
    <p:extLst>
      <p:ext uri="{BB962C8B-B14F-4D97-AF65-F5344CB8AC3E}">
        <p14:creationId xmlns:p14="http://schemas.microsoft.com/office/powerpoint/2010/main" val="3875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nuşma Balonu: Dikdörtgen 1">
            <a:extLst>
              <a:ext uri="{FF2B5EF4-FFF2-40B4-BE49-F238E27FC236}">
                <a16:creationId xmlns:a16="http://schemas.microsoft.com/office/drawing/2014/main" id="{A6D92870-5765-7689-7A2F-31BFAD74138C}"/>
              </a:ext>
            </a:extLst>
          </p:cNvPr>
          <p:cNvSpPr/>
          <p:nvPr/>
        </p:nvSpPr>
        <p:spPr>
          <a:xfrm>
            <a:off x="71124" y="1914658"/>
            <a:ext cx="6024875" cy="1171163"/>
          </a:xfrm>
          <a:prstGeom prst="wedgeRectCallout">
            <a:avLst>
              <a:gd name="adj1" fmla="val -13487"/>
              <a:gd name="adj2" fmla="val 888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</a:rPr>
              <a:t>What</a:t>
            </a:r>
            <a:r>
              <a:rPr lang="tr-TR" sz="4000" b="1" dirty="0">
                <a:solidFill>
                  <a:schemeClr val="tx1"/>
                </a:solidFill>
              </a:rPr>
              <a:t> is </a:t>
            </a:r>
            <a:r>
              <a:rPr lang="tr-TR" sz="4000" b="1" dirty="0" err="1">
                <a:solidFill>
                  <a:schemeClr val="tx1"/>
                </a:solidFill>
              </a:rPr>
              <a:t>this</a:t>
            </a:r>
            <a:r>
              <a:rPr lang="tr-TR" sz="40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Konuşma Balonu: Dikdörtgen 2">
            <a:extLst>
              <a:ext uri="{FF2B5EF4-FFF2-40B4-BE49-F238E27FC236}">
                <a16:creationId xmlns:a16="http://schemas.microsoft.com/office/drawing/2014/main" id="{136EA89E-2899-3C88-FDCE-A896AEA2FC74}"/>
              </a:ext>
            </a:extLst>
          </p:cNvPr>
          <p:cNvSpPr/>
          <p:nvPr/>
        </p:nvSpPr>
        <p:spPr>
          <a:xfrm>
            <a:off x="71123" y="1442198"/>
            <a:ext cx="6024877" cy="618614"/>
          </a:xfrm>
          <a:prstGeom prst="wedgeRectCallout">
            <a:avLst>
              <a:gd name="adj1" fmla="val -9541"/>
              <a:gd name="adj2" fmla="val 38650"/>
            </a:avLst>
          </a:prstGeom>
          <a:solidFill>
            <a:srgbClr val="FFD1E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Bu nedir?</a:t>
            </a:r>
          </a:p>
        </p:txBody>
      </p:sp>
      <p:sp>
        <p:nvSpPr>
          <p:cNvPr id="4" name="Konuşma Balonu: Dikdörtgen 3">
            <a:extLst>
              <a:ext uri="{FF2B5EF4-FFF2-40B4-BE49-F238E27FC236}">
                <a16:creationId xmlns:a16="http://schemas.microsoft.com/office/drawing/2014/main" id="{033C70ED-3C1E-2888-6BE8-6BD260194E9A}"/>
              </a:ext>
            </a:extLst>
          </p:cNvPr>
          <p:cNvSpPr/>
          <p:nvPr/>
        </p:nvSpPr>
        <p:spPr>
          <a:xfrm>
            <a:off x="6532667" y="1905670"/>
            <a:ext cx="5132110" cy="1171163"/>
          </a:xfrm>
          <a:prstGeom prst="wedgeRectCallout">
            <a:avLst>
              <a:gd name="adj1" fmla="val 7334"/>
              <a:gd name="adj2" fmla="val 80459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000" b="1" dirty="0" err="1">
                <a:solidFill>
                  <a:schemeClr val="tx1"/>
                </a:solidFill>
              </a:rPr>
              <a:t>This</a:t>
            </a:r>
            <a:r>
              <a:rPr lang="tr-TR" sz="4000" b="1" dirty="0">
                <a:solidFill>
                  <a:schemeClr val="tx1"/>
                </a:solidFill>
              </a:rPr>
              <a:t> is </a:t>
            </a:r>
            <a:r>
              <a:rPr lang="tr-TR" sz="4000" b="1" dirty="0" err="1">
                <a:solidFill>
                  <a:schemeClr val="tx1"/>
                </a:solidFill>
              </a:rPr>
              <a:t>my</a:t>
            </a:r>
            <a:r>
              <a:rPr lang="tr-TR" sz="4000" b="1" dirty="0">
                <a:solidFill>
                  <a:schemeClr val="tx1"/>
                </a:solidFill>
              </a:rPr>
              <a:t> </a:t>
            </a:r>
            <a:r>
              <a:rPr lang="tr-TR" sz="4000" b="1" u="sng" dirty="0" err="1">
                <a:solidFill>
                  <a:schemeClr val="tx1"/>
                </a:solidFill>
              </a:rPr>
              <a:t>nose</a:t>
            </a:r>
            <a:r>
              <a:rPr lang="tr-TR" sz="4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Konuşma Balonu: Dikdörtgen 4">
            <a:extLst>
              <a:ext uri="{FF2B5EF4-FFF2-40B4-BE49-F238E27FC236}">
                <a16:creationId xmlns:a16="http://schemas.microsoft.com/office/drawing/2014/main" id="{2A71FAD5-0FF9-1008-AC2E-D75AC070D479}"/>
              </a:ext>
            </a:extLst>
          </p:cNvPr>
          <p:cNvSpPr/>
          <p:nvPr/>
        </p:nvSpPr>
        <p:spPr>
          <a:xfrm>
            <a:off x="6532666" y="1433210"/>
            <a:ext cx="5132112" cy="618614"/>
          </a:xfrm>
          <a:prstGeom prst="wedgeRectCallout">
            <a:avLst>
              <a:gd name="adj1" fmla="val -9541"/>
              <a:gd name="adj2" fmla="val 38650"/>
            </a:avLst>
          </a:prstGeom>
          <a:solidFill>
            <a:srgbClr val="FFD1ED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solidFill>
                  <a:sysClr val="windowText" lastClr="000000"/>
                </a:solidFill>
              </a:rPr>
              <a:t>Bu benim burnum.</a:t>
            </a:r>
          </a:p>
        </p:txBody>
      </p:sp>
    </p:spTree>
    <p:extLst>
      <p:ext uri="{BB962C8B-B14F-4D97-AF65-F5344CB8AC3E}">
        <p14:creationId xmlns:p14="http://schemas.microsoft.com/office/powerpoint/2010/main" val="12419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EA5C5D9-AB85-91E0-4B1A-7E098173FE66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https://www.egetolgayaltinay.com/lessons/559</a:t>
            </a:r>
            <a:r>
              <a:rPr lang="tr-TR" sz="2400" b="1" dirty="0"/>
              <a:t> 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E5F9BE8A-5253-38B5-6321-B1CB9DEED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1262">
            <a:off x="8832125" y="3443512"/>
            <a:ext cx="2966584" cy="283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71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A856C3C1-DDE4-E16B-DDF9-127993DAD127}"/>
              </a:ext>
            </a:extLst>
          </p:cNvPr>
          <p:cNvSpPr txBox="1"/>
          <p:nvPr/>
        </p:nvSpPr>
        <p:spPr>
          <a:xfrm>
            <a:off x="414067" y="1742536"/>
            <a:ext cx="110331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8800" b="1" dirty="0" err="1">
                <a:solidFill>
                  <a:srgbClr val="FF84CF"/>
                </a:solidFill>
              </a:rPr>
              <a:t>Important</a:t>
            </a:r>
            <a:r>
              <a:rPr lang="tr-TR" sz="8800" b="1" dirty="0">
                <a:solidFill>
                  <a:srgbClr val="FF84CF"/>
                </a:solidFill>
              </a:rPr>
              <a:t> </a:t>
            </a:r>
            <a:r>
              <a:rPr lang="tr-TR" sz="8800" b="1" dirty="0" err="1">
                <a:solidFill>
                  <a:srgbClr val="FF84CF"/>
                </a:solidFill>
              </a:rPr>
              <a:t>Actions</a:t>
            </a:r>
            <a:endParaRPr lang="tr-TR" sz="8800" b="1" dirty="0">
              <a:solidFill>
                <a:srgbClr val="FF84C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840C87E-A468-6F7F-8343-7D04A7E612A9}"/>
              </a:ext>
            </a:extLst>
          </p:cNvPr>
          <p:cNvSpPr txBox="1"/>
          <p:nvPr/>
        </p:nvSpPr>
        <p:spPr>
          <a:xfrm>
            <a:off x="579407" y="2875002"/>
            <a:ext cx="11033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>
                <a:solidFill>
                  <a:srgbClr val="86674A"/>
                </a:solidFill>
              </a:rPr>
              <a:t>(Önemli Eylemler)</a:t>
            </a:r>
          </a:p>
        </p:txBody>
      </p:sp>
    </p:spTree>
    <p:extLst>
      <p:ext uri="{BB962C8B-B14F-4D97-AF65-F5344CB8AC3E}">
        <p14:creationId xmlns:p14="http://schemas.microsoft.com/office/powerpoint/2010/main" val="254822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A1CF5BB0-FB22-69FB-BFE9-31AF30CBE008}"/>
              </a:ext>
            </a:extLst>
          </p:cNvPr>
          <p:cNvSpPr/>
          <p:nvPr/>
        </p:nvSpPr>
        <p:spPr>
          <a:xfrm>
            <a:off x="336857" y="4690138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Touch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7371C93F-34D2-EF23-C766-0D279308EA9D}"/>
              </a:ext>
            </a:extLst>
          </p:cNvPr>
          <p:cNvSpPr/>
          <p:nvPr/>
        </p:nvSpPr>
        <p:spPr>
          <a:xfrm>
            <a:off x="336857" y="5612660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Dokun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4DADED8A-3DF5-D5BD-E4B5-8DE1DC695347}"/>
              </a:ext>
            </a:extLst>
          </p:cNvPr>
          <p:cNvSpPr/>
          <p:nvPr/>
        </p:nvSpPr>
        <p:spPr>
          <a:xfrm>
            <a:off x="6400520" y="4690139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Raise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A5E24849-E718-9748-5BC6-61AE3A3C49B4}"/>
              </a:ext>
            </a:extLst>
          </p:cNvPr>
          <p:cNvSpPr/>
          <p:nvPr/>
        </p:nvSpPr>
        <p:spPr>
          <a:xfrm>
            <a:off x="6400520" y="5612660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Havaya kaldır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7652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2EB6CF26-4BCD-2994-288B-E6DCDEB1A0E6}"/>
              </a:ext>
            </a:extLst>
          </p:cNvPr>
          <p:cNvSpPr/>
          <p:nvPr/>
        </p:nvSpPr>
        <p:spPr>
          <a:xfrm>
            <a:off x="307981" y="4353254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/>
              <a:t>Show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D40152E5-40BD-7941-88A5-718316CACB23}"/>
              </a:ext>
            </a:extLst>
          </p:cNvPr>
          <p:cNvSpPr/>
          <p:nvPr/>
        </p:nvSpPr>
        <p:spPr>
          <a:xfrm>
            <a:off x="307981" y="5275776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Göster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1935625C-4100-9CE0-CFC0-B3CF7E56E74B}"/>
              </a:ext>
            </a:extLst>
          </p:cNvPr>
          <p:cNvSpPr/>
          <p:nvPr/>
        </p:nvSpPr>
        <p:spPr>
          <a:xfrm>
            <a:off x="6371644" y="4353255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Look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823E8D2-0D9F-4863-F7B8-559C24555D81}"/>
              </a:ext>
            </a:extLst>
          </p:cNvPr>
          <p:cNvSpPr/>
          <p:nvPr/>
        </p:nvSpPr>
        <p:spPr>
          <a:xfrm>
            <a:off x="6371644" y="5275776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Bak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2959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598FFE13-DA63-2894-2DD4-3E47B6DFD9F1}"/>
              </a:ext>
            </a:extLst>
          </p:cNvPr>
          <p:cNvSpPr txBox="1"/>
          <p:nvPr/>
        </p:nvSpPr>
        <p:spPr>
          <a:xfrm>
            <a:off x="548822" y="2459504"/>
            <a:ext cx="77152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Ünite kelimelerinin olduğu zar yapma aktivite kağıdına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https://www.egetolgayaltinay.com/lessons/561</a:t>
            </a:r>
            <a:r>
              <a:rPr lang="tr-TR" sz="2400" b="1" dirty="0"/>
              <a:t>  </a:t>
            </a:r>
          </a:p>
          <a:p>
            <a:endParaRPr lang="tr-TR" sz="2400" b="1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EBF49FD-5D5B-E40E-29CC-B371F71D6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4993">
            <a:off x="8314765" y="2227730"/>
            <a:ext cx="3043518" cy="304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72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CF9C6F8-D684-FD81-0A4A-F354239CFEE9}"/>
              </a:ext>
            </a:extLst>
          </p:cNvPr>
          <p:cNvSpPr/>
          <p:nvPr/>
        </p:nvSpPr>
        <p:spPr>
          <a:xfrm>
            <a:off x="3368688" y="4382129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/>
              <a:t>Point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C9C5311F-16A0-4772-1957-E7E82FD9E313}"/>
              </a:ext>
            </a:extLst>
          </p:cNvPr>
          <p:cNvSpPr/>
          <p:nvPr/>
        </p:nvSpPr>
        <p:spPr>
          <a:xfrm>
            <a:off x="3368688" y="5304651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İşaret et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588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680E259-D3AC-5D0C-632C-99C8208DD19B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https://www.egetolgayaltinay.com/lessons/552</a:t>
            </a:r>
            <a:r>
              <a:rPr lang="tr-TR" sz="2400" b="1" dirty="0"/>
              <a:t> 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2558FB2B-5FA1-4C14-AC81-A9B1AF9DF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003">
            <a:off x="8712691" y="3388661"/>
            <a:ext cx="2988656" cy="281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9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9680E259-D3AC-5D0C-632C-99C8208DD19B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https://www.egetolgayaltinay.com/lessons/558</a:t>
            </a:r>
            <a:r>
              <a:rPr lang="tr-TR" sz="2400" b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24608E-0DF2-55DD-C8CC-7D2351F2C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1697">
            <a:off x="8599718" y="3429000"/>
            <a:ext cx="3128359" cy="295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92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44A3049-9168-1529-74DC-FF5A3BC79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8" y="555466"/>
            <a:ext cx="4855893" cy="4855893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99C882DF-C8C1-612C-1A43-4027EDD82D50}"/>
              </a:ext>
            </a:extLst>
          </p:cNvPr>
          <p:cNvSpPr txBox="1"/>
          <p:nvPr/>
        </p:nvSpPr>
        <p:spPr>
          <a:xfrm>
            <a:off x="6476466" y="2793684"/>
            <a:ext cx="4101332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tr-TR" sz="3200" b="1" i="1" u="sng" dirty="0">
                <a:solidFill>
                  <a:schemeClr val="tx1"/>
                </a:solidFill>
              </a:rPr>
            </a:br>
            <a:r>
              <a:rPr lang="tr-TR" sz="4000" b="1" dirty="0">
                <a:solidFill>
                  <a:schemeClr val="tx1"/>
                </a:solidFill>
              </a:rPr>
              <a:t>Ege </a:t>
            </a:r>
            <a:r>
              <a:rPr lang="tr-TR" sz="4000" b="1" dirty="0" err="1">
                <a:solidFill>
                  <a:schemeClr val="tx1"/>
                </a:solidFill>
              </a:rPr>
              <a:t>Tolgay</a:t>
            </a:r>
            <a:r>
              <a:rPr lang="tr-TR" sz="4000" b="1" dirty="0">
                <a:solidFill>
                  <a:schemeClr val="tx1"/>
                </a:solidFill>
              </a:rPr>
              <a:t> Altınay</a:t>
            </a:r>
            <a:br>
              <a:rPr lang="tr-TR" sz="3200" b="1" dirty="0">
                <a:solidFill>
                  <a:schemeClr val="tx1"/>
                </a:solidFill>
              </a:rPr>
            </a:br>
            <a:endParaRPr lang="tr-TR" sz="3200" b="1" dirty="0">
              <a:solidFill>
                <a:schemeClr val="tx1"/>
              </a:solidFill>
            </a:endParaRPr>
          </a:p>
          <a:p>
            <a:pPr algn="r"/>
            <a:r>
              <a:rPr lang="tr-TR" sz="2800" b="1" dirty="0" err="1">
                <a:solidFill>
                  <a:schemeClr val="tx1"/>
                </a:solidFill>
              </a:rPr>
              <a:t>Akköprü</a:t>
            </a:r>
            <a:r>
              <a:rPr lang="tr-TR" sz="2800" b="1" dirty="0">
                <a:solidFill>
                  <a:schemeClr val="tx1"/>
                </a:solidFill>
              </a:rPr>
              <a:t> Ortaokulu  </a:t>
            </a:r>
            <a:r>
              <a:rPr lang="tr-TR" sz="2800" b="1" dirty="0" err="1">
                <a:solidFill>
                  <a:schemeClr val="tx1"/>
                </a:solidFill>
              </a:rPr>
              <a:t>Tuşba</a:t>
            </a:r>
            <a:r>
              <a:rPr lang="tr-TR" sz="2800" b="1" dirty="0">
                <a:solidFill>
                  <a:schemeClr val="tx1"/>
                </a:solidFill>
              </a:rPr>
              <a:t>/VAN</a:t>
            </a:r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FF20715D-663C-2B9D-8672-95B906C16CD2}"/>
              </a:ext>
            </a:extLst>
          </p:cNvPr>
          <p:cNvSpPr txBox="1"/>
          <p:nvPr/>
        </p:nvSpPr>
        <p:spPr>
          <a:xfrm>
            <a:off x="4633319" y="5411359"/>
            <a:ext cx="6092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/>
              <a:t>Bu, ve benzeri içerikler için:</a:t>
            </a:r>
            <a:br>
              <a:rPr lang="tr-TR" sz="2000" b="1" dirty="0"/>
            </a:br>
            <a:r>
              <a:rPr lang="tr-TR" sz="20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www.egetolgayaltinay.com</a:t>
            </a:r>
            <a:r>
              <a:rPr lang="tr-TR" sz="2000" b="1" dirty="0"/>
              <a:t> adresini ziyaret edebilirsiniz.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92D3D79-19C2-6FC3-2979-C3C7FFE2A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077" y="498188"/>
            <a:ext cx="2295496" cy="22954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89F08F3A-CC0F-B4BF-0936-C2632F0CA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989" y="346663"/>
            <a:ext cx="2548225" cy="25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67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877247D4-B3BA-326C-FD07-FA1C99F479B4}"/>
              </a:ext>
            </a:extLst>
          </p:cNvPr>
          <p:cNvSpPr txBox="1"/>
          <p:nvPr/>
        </p:nvSpPr>
        <p:spPr>
          <a:xfrm>
            <a:off x="414067" y="1742536"/>
            <a:ext cx="110331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13800" b="1" dirty="0">
                <a:solidFill>
                  <a:srgbClr val="FF84CF"/>
                </a:solidFill>
              </a:rPr>
              <a:t>Body </a:t>
            </a:r>
            <a:r>
              <a:rPr lang="tr-TR" sz="13800" b="1" dirty="0" err="1">
                <a:solidFill>
                  <a:srgbClr val="FF84CF"/>
                </a:solidFill>
              </a:rPr>
              <a:t>Parts</a:t>
            </a:r>
            <a:endParaRPr lang="tr-TR" sz="13800" b="1" dirty="0">
              <a:solidFill>
                <a:srgbClr val="FF84CF"/>
              </a:solidFill>
            </a:endParaRP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2F2DCB52-33AE-6A60-76BF-ADE9C959C538}"/>
              </a:ext>
            </a:extLst>
          </p:cNvPr>
          <p:cNvSpPr txBox="1"/>
          <p:nvPr/>
        </p:nvSpPr>
        <p:spPr>
          <a:xfrm>
            <a:off x="579407" y="3429000"/>
            <a:ext cx="11033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6600" b="1" dirty="0">
                <a:solidFill>
                  <a:srgbClr val="86674A"/>
                </a:solidFill>
              </a:rPr>
              <a:t>(Vücut Bölümleri)</a:t>
            </a:r>
          </a:p>
        </p:txBody>
      </p:sp>
    </p:spTree>
    <p:extLst>
      <p:ext uri="{BB962C8B-B14F-4D97-AF65-F5344CB8AC3E}">
        <p14:creationId xmlns:p14="http://schemas.microsoft.com/office/powerpoint/2010/main" val="32627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D1FA05D0-EF60-72A3-4705-AA2679164B2C}"/>
              </a:ext>
            </a:extLst>
          </p:cNvPr>
          <p:cNvSpPr/>
          <p:nvPr/>
        </p:nvSpPr>
        <p:spPr>
          <a:xfrm>
            <a:off x="259855" y="4642013"/>
            <a:ext cx="5530180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Head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C0A9B712-EAD5-C581-67F3-7343F65DF739}"/>
              </a:ext>
            </a:extLst>
          </p:cNvPr>
          <p:cNvSpPr/>
          <p:nvPr/>
        </p:nvSpPr>
        <p:spPr>
          <a:xfrm>
            <a:off x="259855" y="5564534"/>
            <a:ext cx="5530180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Baş / Kafa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A182EBDE-7B29-4319-9226-E67753590CEE}"/>
              </a:ext>
            </a:extLst>
          </p:cNvPr>
          <p:cNvSpPr/>
          <p:nvPr/>
        </p:nvSpPr>
        <p:spPr>
          <a:xfrm>
            <a:off x="6294642" y="4025996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Hair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81F62D83-83D7-79CC-16D8-BA4C9ADEE70C}"/>
              </a:ext>
            </a:extLst>
          </p:cNvPr>
          <p:cNvSpPr/>
          <p:nvPr/>
        </p:nvSpPr>
        <p:spPr>
          <a:xfrm>
            <a:off x="6294642" y="4948517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Saç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18055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F6803EDE-1628-3E64-C110-00C578F0BD53}"/>
              </a:ext>
            </a:extLst>
          </p:cNvPr>
          <p:cNvSpPr/>
          <p:nvPr/>
        </p:nvSpPr>
        <p:spPr>
          <a:xfrm>
            <a:off x="367179" y="4025996"/>
            <a:ext cx="5530180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Ears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28101891-FA63-44FF-0241-F782F38D44E4}"/>
              </a:ext>
            </a:extLst>
          </p:cNvPr>
          <p:cNvSpPr/>
          <p:nvPr/>
        </p:nvSpPr>
        <p:spPr>
          <a:xfrm>
            <a:off x="367179" y="4948517"/>
            <a:ext cx="5530180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Kulaklar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2A1E9A0-1A25-9C6C-7288-122744BB9E91}"/>
              </a:ext>
            </a:extLst>
          </p:cNvPr>
          <p:cNvSpPr/>
          <p:nvPr/>
        </p:nvSpPr>
        <p:spPr>
          <a:xfrm>
            <a:off x="6294642" y="4025996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Eyes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2980E061-1AAF-C8FB-75B8-B6D3E5534C02}"/>
              </a:ext>
            </a:extLst>
          </p:cNvPr>
          <p:cNvSpPr/>
          <p:nvPr/>
        </p:nvSpPr>
        <p:spPr>
          <a:xfrm>
            <a:off x="6294642" y="4948517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Gözler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927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0E50A2C3-8DB6-881E-7A04-F9123EE5832D}"/>
              </a:ext>
            </a:extLst>
          </p:cNvPr>
          <p:cNvSpPr/>
          <p:nvPr/>
        </p:nvSpPr>
        <p:spPr>
          <a:xfrm>
            <a:off x="367179" y="4025996"/>
            <a:ext cx="5530180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Mouth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5CDA894F-F42A-FC85-88F8-BDEF4D399CA3}"/>
              </a:ext>
            </a:extLst>
          </p:cNvPr>
          <p:cNvSpPr/>
          <p:nvPr/>
        </p:nvSpPr>
        <p:spPr>
          <a:xfrm>
            <a:off x="367179" y="4948517"/>
            <a:ext cx="5530180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Ağız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0DCDC1A4-9A74-16E4-BB42-FB4871668100}"/>
              </a:ext>
            </a:extLst>
          </p:cNvPr>
          <p:cNvSpPr/>
          <p:nvPr/>
        </p:nvSpPr>
        <p:spPr>
          <a:xfrm>
            <a:off x="6294642" y="4025996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Nose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4FA6B1FE-4165-E68B-7971-3BC5F67CE5C3}"/>
              </a:ext>
            </a:extLst>
          </p:cNvPr>
          <p:cNvSpPr/>
          <p:nvPr/>
        </p:nvSpPr>
        <p:spPr>
          <a:xfrm>
            <a:off x="6294642" y="4948517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Burun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938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1609DA19-F012-FAB9-3010-05B2FC7BA8F8}"/>
              </a:ext>
            </a:extLst>
          </p:cNvPr>
          <p:cNvSpPr/>
          <p:nvPr/>
        </p:nvSpPr>
        <p:spPr>
          <a:xfrm>
            <a:off x="203549" y="4642012"/>
            <a:ext cx="5530180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Tooth</a:t>
            </a:r>
            <a:endParaRPr lang="en-US" sz="6000" b="1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9372030F-57DB-B201-6EC3-D298BF379B7A}"/>
              </a:ext>
            </a:extLst>
          </p:cNvPr>
          <p:cNvSpPr/>
          <p:nvPr/>
        </p:nvSpPr>
        <p:spPr>
          <a:xfrm>
            <a:off x="203549" y="5564533"/>
            <a:ext cx="5530180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Diş</a:t>
            </a:r>
            <a:endParaRPr lang="en-US" sz="4800" dirty="0"/>
          </a:p>
        </p:txBody>
      </p:sp>
      <p:sp>
        <p:nvSpPr>
          <p:cNvPr id="4" name="Dikdörtgen: Köşeleri Yuvarlatılmış 3">
            <a:extLst>
              <a:ext uri="{FF2B5EF4-FFF2-40B4-BE49-F238E27FC236}">
                <a16:creationId xmlns:a16="http://schemas.microsoft.com/office/drawing/2014/main" id="{218FD00E-F334-4A1B-3DC7-461EB60BBDB4}"/>
              </a:ext>
            </a:extLst>
          </p:cNvPr>
          <p:cNvSpPr/>
          <p:nvPr/>
        </p:nvSpPr>
        <p:spPr>
          <a:xfrm>
            <a:off x="6333144" y="4093372"/>
            <a:ext cx="5454623" cy="922521"/>
          </a:xfrm>
          <a:prstGeom prst="roundRect">
            <a:avLst/>
          </a:prstGeom>
          <a:solidFill>
            <a:srgbClr val="FFB2E1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6000" b="1" dirty="0" err="1"/>
              <a:t>Shoulder</a:t>
            </a:r>
            <a:endParaRPr lang="en-US" sz="6000" b="1" dirty="0"/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B0140EDC-1F44-6735-82DA-2D2352FECFD2}"/>
              </a:ext>
            </a:extLst>
          </p:cNvPr>
          <p:cNvSpPr/>
          <p:nvPr/>
        </p:nvSpPr>
        <p:spPr>
          <a:xfrm>
            <a:off x="6333144" y="5015893"/>
            <a:ext cx="5454623" cy="922521"/>
          </a:xfrm>
          <a:prstGeom prst="roundRect">
            <a:avLst/>
          </a:prstGeom>
          <a:solidFill>
            <a:srgbClr val="FFD1ED"/>
          </a:solidFill>
          <a:ln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4800" dirty="0"/>
              <a:t>Omuz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6710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4D3926E4-B2A6-9576-AEF5-E8828B884D03}"/>
              </a:ext>
            </a:extLst>
          </p:cNvPr>
          <p:cNvSpPr txBox="1"/>
          <p:nvPr/>
        </p:nvSpPr>
        <p:spPr>
          <a:xfrm>
            <a:off x="463923" y="2963396"/>
            <a:ext cx="7715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/>
              <a:t>Konu ile ilgili etkinliğe aşağıdaki bağlantıdan ulaşabilirsiniz:</a:t>
            </a:r>
          </a:p>
          <a:p>
            <a:endParaRPr lang="tr-TR" sz="2400" b="1" dirty="0"/>
          </a:p>
          <a:p>
            <a:r>
              <a:rPr lang="tr-TR" sz="2400" b="1" dirty="0">
                <a:hlinkClick r:id="rId3"/>
              </a:rPr>
              <a:t>https://www.egetolgayaltinay.com/lessons/550</a:t>
            </a:r>
            <a:r>
              <a:rPr lang="tr-TR" sz="2400" b="1" dirty="0"/>
              <a:t> 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D86DB73-5055-520F-DCAA-74677D799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991">
            <a:off x="8905408" y="3429000"/>
            <a:ext cx="2542298" cy="239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273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494</Words>
  <Application>Microsoft Office PowerPoint</Application>
  <PresentationFormat>Geniş ekran</PresentationFormat>
  <Paragraphs>114</Paragraphs>
  <Slides>33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Modi Waph</dc:creator>
  <cp:lastModifiedBy>Modi Waph</cp:lastModifiedBy>
  <cp:revision>16</cp:revision>
  <dcterms:created xsi:type="dcterms:W3CDTF">2024-07-13T07:46:50Z</dcterms:created>
  <dcterms:modified xsi:type="dcterms:W3CDTF">2024-07-14T15:22:42Z</dcterms:modified>
</cp:coreProperties>
</file>