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85" r:id="rId9"/>
    <p:sldId id="280" r:id="rId10"/>
    <p:sldId id="284" r:id="rId11"/>
    <p:sldId id="263" r:id="rId12"/>
    <p:sldId id="264" r:id="rId13"/>
    <p:sldId id="265" r:id="rId14"/>
    <p:sldId id="266" r:id="rId15"/>
    <p:sldId id="281" r:id="rId16"/>
    <p:sldId id="286" r:id="rId17"/>
    <p:sldId id="287" r:id="rId18"/>
    <p:sldId id="288" r:id="rId19"/>
    <p:sldId id="289" r:id="rId20"/>
    <p:sldId id="267" r:id="rId21"/>
    <p:sldId id="268" r:id="rId22"/>
    <p:sldId id="269" r:id="rId23"/>
    <p:sldId id="282" r:id="rId24"/>
    <p:sldId id="270" r:id="rId25"/>
    <p:sldId id="274" r:id="rId26"/>
    <p:sldId id="271" r:id="rId27"/>
    <p:sldId id="272" r:id="rId28"/>
    <p:sldId id="273" r:id="rId29"/>
    <p:sldId id="290" r:id="rId30"/>
    <p:sldId id="283" r:id="rId31"/>
    <p:sldId id="279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1C2"/>
    <a:srgbClr val="CDB29A"/>
    <a:srgbClr val="7E5C3E"/>
    <a:srgbClr val="AF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75D7C6-4267-2315-2937-961A92E9C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98CB5BE-6478-D090-A6B9-A7546218C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121CF7-9875-0307-4A95-8E1E6B61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E46F-5BF2-4B52-83C8-756CCDB9165B}" type="datetimeFigureOut">
              <a:rPr lang="tr-TR" smtClean="0"/>
              <a:t>18.07.2024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755D13-853C-83EA-9B86-B7222807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1C2924-66EF-9E48-6BF1-EA2418078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1EC-80E0-4D46-A2BB-7B1CBD8EBD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008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331A32-3289-BE24-0B15-BFD0ED62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3080AA3-E3FA-AD32-3F9E-B67E7E242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A72BD8-9548-28BE-A587-73FCC52F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E46F-5BF2-4B52-83C8-756CCDB9165B}" type="datetimeFigureOut">
              <a:rPr lang="tr-TR" smtClean="0"/>
              <a:t>18.07.2024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E618EB-13CA-198C-6A19-0A8A2F87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4A6063-49B3-F873-1A29-8D386B61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1EC-80E0-4D46-A2BB-7B1CBD8EBD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048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BD83BC7-6F7F-0E35-1672-4D1FFABE8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6EFEE41-2578-4A34-B933-C200E0D89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31AFDE-E517-5D67-72CD-3DE7A885B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E46F-5BF2-4B52-83C8-756CCDB9165B}" type="datetimeFigureOut">
              <a:rPr lang="tr-TR" smtClean="0"/>
              <a:t>18.07.2024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E7367C-3AE9-4F6E-1DD5-31DF10CA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7229E7-5EB1-E11C-5680-E0FE8407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1EC-80E0-4D46-A2BB-7B1CBD8EBD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48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CB6E6A-325F-7A68-B950-97455F46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A6537D-D17C-1323-6ADA-6FB687DA2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599627-2172-81A0-CE3B-89C68343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E46F-5BF2-4B52-83C8-756CCDB9165B}" type="datetimeFigureOut">
              <a:rPr lang="tr-TR" smtClean="0"/>
              <a:t>18.07.2024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235A02-D22E-254B-FEF0-5C39C740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9E5571-F74C-060D-2DC9-CAAC59A5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1EC-80E0-4D46-A2BB-7B1CBD8EBD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12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10A072-FE65-DE79-B1FF-5F5213544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EF30E8-21F3-9790-03AB-DF35B69E9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3DCD21-49F3-C40D-9B0B-951C36BF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E46F-5BF2-4B52-83C8-756CCDB9165B}" type="datetimeFigureOut">
              <a:rPr lang="tr-TR" smtClean="0"/>
              <a:t>18.07.2024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8C27AC-5DD1-C292-3561-279C7667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650743-3B33-6C40-5D38-F87FDEE4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1EC-80E0-4D46-A2BB-7B1CBD8EBD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842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D67C34-35EE-7430-0A9B-D614F099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8E19FF-0B0D-914C-4CCA-434D800A4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7186237-0557-E102-D93B-04DAD3DC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4034F1-0161-7E7A-DE7F-9A64FC88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E46F-5BF2-4B52-83C8-756CCDB9165B}" type="datetimeFigureOut">
              <a:rPr lang="tr-TR" smtClean="0"/>
              <a:t>18.07.2024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E5191D6-4FE7-E75A-3FCC-31D657C4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E27FE95-988C-7FB3-8E66-5E51B9AE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1EC-80E0-4D46-A2BB-7B1CBD8EBD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94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8E5491-DA6E-E6E6-CFEF-F3059636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1AAAE30-A520-B89D-E734-D547CC44F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64D3E9C-46FE-8B82-3A2B-671869CAC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BC119B6-673C-2CFA-4FE7-B2FDF7054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FC73FB4-69F3-15DA-F463-C2B3443BD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B90773C-982F-A76D-073E-28D2A028B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E46F-5BF2-4B52-83C8-756CCDB9165B}" type="datetimeFigureOut">
              <a:rPr lang="tr-TR" smtClean="0"/>
              <a:t>18.07.2024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7C1C469-3482-8EB1-86F6-ACC9278F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E0535C6-FEB2-A744-FF5F-298A25CB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1EC-80E0-4D46-A2BB-7B1CBD8EBD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15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9F5880-03AB-23CB-F387-BB5C170D1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9DB1EF6-03EC-784F-8A90-CF1D4FC2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E46F-5BF2-4B52-83C8-756CCDB9165B}" type="datetimeFigureOut">
              <a:rPr lang="tr-TR" smtClean="0"/>
              <a:t>18.07.2024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3960B1C-F8EA-F13A-A43D-46D954D6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86438C0-441D-DF4B-E74C-E8FD1A55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1EC-80E0-4D46-A2BB-7B1CBD8EBD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76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99A3BE1-F554-396D-A1BD-E5F3FA54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E46F-5BF2-4B52-83C8-756CCDB9165B}" type="datetimeFigureOut">
              <a:rPr lang="tr-TR" smtClean="0"/>
              <a:t>18.07.2024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2972468-2FAF-1CFF-A711-7BB634D3B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AC351F-3803-AA5A-659B-D488C64A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1EC-80E0-4D46-A2BB-7B1CBD8EBD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61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405E9D-50D5-7E39-E6BE-A746C315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B9CB61-3777-1BC7-6BAC-F83A7511A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D63D0A8-A4F4-CFD0-24D3-7A2885D24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2B23312-6658-1498-5F93-17AB8B7A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E46F-5BF2-4B52-83C8-756CCDB9165B}" type="datetimeFigureOut">
              <a:rPr lang="tr-TR" smtClean="0"/>
              <a:t>18.07.2024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EFA8B8-4868-27EA-7E17-253A1DA7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29204AC-E897-DEF1-B14C-0B3427972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1EC-80E0-4D46-A2BB-7B1CBD8EBD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84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66D366-56EA-D889-CE79-BC87E4B1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EF08541-42E3-E9CC-C509-3C124AFB9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190E7DE-EF29-C410-BCF7-64FB7680B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D83F91D-5FD4-00E1-A84E-2DF1A788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E46F-5BF2-4B52-83C8-756CCDB9165B}" type="datetimeFigureOut">
              <a:rPr lang="tr-TR" smtClean="0"/>
              <a:t>18.07.2024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C53E7D1-A7F5-445E-627B-273C0E2DD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EFEBFC0-A9CD-3B39-E853-BAAE7A38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41EC-80E0-4D46-A2BB-7B1CBD8EBD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42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67517B7-FA7F-61B6-D190-7CCFC554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D67FFE8-72F9-6A12-CF74-2124876CB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E404E6-BB0D-A7D7-DF55-23FD40B5B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AE46F-5BF2-4B52-83C8-756CCDB9165B}" type="datetimeFigureOut">
              <a:rPr lang="tr-TR" smtClean="0"/>
              <a:t>18.07.2024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B082A89-8551-5AF8-69EB-D6A5AE331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77394F6-FE67-9C1D-825A-00F111579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D41EC-80E0-4D46-A2BB-7B1CBD8EBD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246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8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8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8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8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8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8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8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8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8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9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lessons/588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7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7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01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3818829-B5F3-6A98-246C-6D1A375CEBC2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https://www.egetolgayaltinay.com/lessons/580</a:t>
            </a:r>
            <a:r>
              <a:rPr lang="tr-TR" sz="2400" b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6872EED-30AC-3D5E-85E8-539841821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276">
            <a:off x="8677395" y="3161919"/>
            <a:ext cx="2985687" cy="28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3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FD5B315-65A5-AA96-2111-C4F98AD9055E}"/>
              </a:ext>
            </a:extLst>
          </p:cNvPr>
          <p:cNvSpPr/>
          <p:nvPr/>
        </p:nvSpPr>
        <p:spPr>
          <a:xfrm>
            <a:off x="316002" y="4668252"/>
            <a:ext cx="5362903" cy="809654"/>
          </a:xfrm>
          <a:prstGeom prst="roundRect">
            <a:avLst/>
          </a:prstGeom>
          <a:solidFill>
            <a:srgbClr val="CDB29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Cherry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CDF4816-CB45-3812-5E5C-94A7E9351C93}"/>
              </a:ext>
            </a:extLst>
          </p:cNvPr>
          <p:cNvSpPr/>
          <p:nvPr/>
        </p:nvSpPr>
        <p:spPr>
          <a:xfrm>
            <a:off x="316002" y="5477906"/>
            <a:ext cx="5362903" cy="809654"/>
          </a:xfrm>
          <a:prstGeom prst="roundRect">
            <a:avLst/>
          </a:prstGeom>
          <a:solidFill>
            <a:srgbClr val="E1D1C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Kiraz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B0D6866-A0C6-34A8-E2F3-1B0EE2A2321A}"/>
              </a:ext>
            </a:extLst>
          </p:cNvPr>
          <p:cNvSpPr/>
          <p:nvPr/>
        </p:nvSpPr>
        <p:spPr>
          <a:xfrm>
            <a:off x="6339812" y="4668252"/>
            <a:ext cx="5362903" cy="809654"/>
          </a:xfrm>
          <a:prstGeom prst="roundRect">
            <a:avLst/>
          </a:prstGeom>
          <a:solidFill>
            <a:srgbClr val="CDB29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/>
              <a:t>Melon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46081D6-15A1-0152-AA7C-E65FEA32C9F6}"/>
              </a:ext>
            </a:extLst>
          </p:cNvPr>
          <p:cNvSpPr/>
          <p:nvPr/>
        </p:nvSpPr>
        <p:spPr>
          <a:xfrm>
            <a:off x="6339812" y="5477906"/>
            <a:ext cx="5362903" cy="809654"/>
          </a:xfrm>
          <a:prstGeom prst="roundRect">
            <a:avLst/>
          </a:prstGeom>
          <a:solidFill>
            <a:srgbClr val="E1D1C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Kavun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7398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EBDFBEE-14DB-1094-D587-9562A94761E1}"/>
              </a:ext>
            </a:extLst>
          </p:cNvPr>
          <p:cNvSpPr/>
          <p:nvPr/>
        </p:nvSpPr>
        <p:spPr>
          <a:xfrm>
            <a:off x="316002" y="4668252"/>
            <a:ext cx="5362903" cy="809654"/>
          </a:xfrm>
          <a:prstGeom prst="roundRect">
            <a:avLst/>
          </a:prstGeom>
          <a:solidFill>
            <a:srgbClr val="CDB29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Watermelon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30F7550-3269-CAA2-B7EF-19AEA119E354}"/>
              </a:ext>
            </a:extLst>
          </p:cNvPr>
          <p:cNvSpPr/>
          <p:nvPr/>
        </p:nvSpPr>
        <p:spPr>
          <a:xfrm>
            <a:off x="316002" y="5477906"/>
            <a:ext cx="5362903" cy="809654"/>
          </a:xfrm>
          <a:prstGeom prst="roundRect">
            <a:avLst/>
          </a:prstGeom>
          <a:solidFill>
            <a:srgbClr val="E1D1C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Karpuz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AD00A10-9180-7BBB-5261-30E8092BA80C}"/>
              </a:ext>
            </a:extLst>
          </p:cNvPr>
          <p:cNvSpPr/>
          <p:nvPr/>
        </p:nvSpPr>
        <p:spPr>
          <a:xfrm>
            <a:off x="6339812" y="4668252"/>
            <a:ext cx="5362903" cy="809654"/>
          </a:xfrm>
          <a:prstGeom prst="roundRect">
            <a:avLst/>
          </a:prstGeom>
          <a:solidFill>
            <a:srgbClr val="CDB29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Strawberry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43E2F0A-CAC4-6758-4FA9-459F726EEB61}"/>
              </a:ext>
            </a:extLst>
          </p:cNvPr>
          <p:cNvSpPr/>
          <p:nvPr/>
        </p:nvSpPr>
        <p:spPr>
          <a:xfrm>
            <a:off x="6339812" y="5477906"/>
            <a:ext cx="5362903" cy="809654"/>
          </a:xfrm>
          <a:prstGeom prst="roundRect">
            <a:avLst/>
          </a:prstGeom>
          <a:solidFill>
            <a:srgbClr val="E1D1C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Çilek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907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C7789BF-370C-0980-1CF7-A5574724E21E}"/>
              </a:ext>
            </a:extLst>
          </p:cNvPr>
          <p:cNvSpPr/>
          <p:nvPr/>
        </p:nvSpPr>
        <p:spPr>
          <a:xfrm>
            <a:off x="316002" y="4668252"/>
            <a:ext cx="5362903" cy="809654"/>
          </a:xfrm>
          <a:prstGeom prst="roundRect">
            <a:avLst/>
          </a:prstGeom>
          <a:solidFill>
            <a:srgbClr val="CDB29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Grapes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2F51F07-1699-7AF2-8C12-F2B6F5A59195}"/>
              </a:ext>
            </a:extLst>
          </p:cNvPr>
          <p:cNvSpPr/>
          <p:nvPr/>
        </p:nvSpPr>
        <p:spPr>
          <a:xfrm>
            <a:off x="316002" y="5477906"/>
            <a:ext cx="5362903" cy="809654"/>
          </a:xfrm>
          <a:prstGeom prst="roundRect">
            <a:avLst/>
          </a:prstGeom>
          <a:solidFill>
            <a:srgbClr val="E1D1C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Üzüm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9FA5999-2CC8-569E-E495-8D48C06507B2}"/>
              </a:ext>
            </a:extLst>
          </p:cNvPr>
          <p:cNvSpPr/>
          <p:nvPr/>
        </p:nvSpPr>
        <p:spPr>
          <a:xfrm>
            <a:off x="6339812" y="4668252"/>
            <a:ext cx="5362903" cy="809654"/>
          </a:xfrm>
          <a:prstGeom prst="roundRect">
            <a:avLst/>
          </a:prstGeom>
          <a:solidFill>
            <a:srgbClr val="CDB29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Lemon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D853D34-DEA3-C46A-0B86-11E1DE065EDB}"/>
              </a:ext>
            </a:extLst>
          </p:cNvPr>
          <p:cNvSpPr/>
          <p:nvPr/>
        </p:nvSpPr>
        <p:spPr>
          <a:xfrm>
            <a:off x="6339812" y="5477906"/>
            <a:ext cx="5362903" cy="809654"/>
          </a:xfrm>
          <a:prstGeom prst="roundRect">
            <a:avLst/>
          </a:prstGeom>
          <a:solidFill>
            <a:srgbClr val="E1D1C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Limon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9651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2387D4F-6DF5-5295-2B27-C8AA66D1A58E}"/>
              </a:ext>
            </a:extLst>
          </p:cNvPr>
          <p:cNvSpPr/>
          <p:nvPr/>
        </p:nvSpPr>
        <p:spPr>
          <a:xfrm>
            <a:off x="3290208" y="4292867"/>
            <a:ext cx="5362903" cy="809654"/>
          </a:xfrm>
          <a:prstGeom prst="roundRect">
            <a:avLst/>
          </a:prstGeom>
          <a:solidFill>
            <a:srgbClr val="CDB29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Pear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563B036-A11F-195A-A3BC-2E5727EAE8E9}"/>
              </a:ext>
            </a:extLst>
          </p:cNvPr>
          <p:cNvSpPr/>
          <p:nvPr/>
        </p:nvSpPr>
        <p:spPr>
          <a:xfrm>
            <a:off x="3290208" y="5102521"/>
            <a:ext cx="5362903" cy="809654"/>
          </a:xfrm>
          <a:prstGeom prst="roundRect">
            <a:avLst/>
          </a:prstGeom>
          <a:solidFill>
            <a:srgbClr val="E1D1C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Armut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6728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2861419-F3D2-B83E-8CD0-EA1B63C07FC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https://www.egetolgayaltinay.com/lessons/581</a:t>
            </a:r>
            <a:r>
              <a:rPr lang="tr-TR" sz="2400" b="1" dirty="0"/>
              <a:t>  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1E2260D-D800-6410-743A-DA17A43624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039">
            <a:off x="8634558" y="3156434"/>
            <a:ext cx="2919133" cy="26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33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2861419-F3D2-B83E-8CD0-EA1B63C07FC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https://www.egetolgayaltinay.com/lessons/582</a:t>
            </a:r>
            <a:r>
              <a:rPr lang="tr-TR" sz="2400" b="1" dirty="0"/>
              <a:t> 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54ACB53-A538-7CBB-3725-2503C8CAC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615">
            <a:off x="8515469" y="3518204"/>
            <a:ext cx="2824884" cy="26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93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2861419-F3D2-B83E-8CD0-EA1B63C07FC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https://www.egetolgayaltinay.com/lessons/583</a:t>
            </a:r>
            <a:r>
              <a:rPr lang="tr-TR" sz="2400" b="1" dirty="0"/>
              <a:t> 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257CCF9-16D4-9A7B-E89B-481871545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360">
            <a:off x="8658067" y="3189287"/>
            <a:ext cx="3070010" cy="29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3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2861419-F3D2-B83E-8CD0-EA1B63C07FC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https://www.egetolgayaltinay.com/lessons/584</a:t>
            </a:r>
            <a:r>
              <a:rPr lang="tr-TR" sz="2400" b="1" dirty="0"/>
              <a:t> 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C7AD5E7-6A8D-E691-09B2-94DECE7C4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267">
            <a:off x="8694201" y="3153984"/>
            <a:ext cx="2888199" cy="26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3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2861419-F3D2-B83E-8CD0-EA1B63C07FC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https://www.egetolgayaltinay.com/lessons/586</a:t>
            </a:r>
            <a:r>
              <a:rPr lang="tr-TR" sz="2400" b="1" dirty="0"/>
              <a:t>    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B7F3C77-42BD-D4EC-3F05-30A5F6433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274">
            <a:off x="8759656" y="3276599"/>
            <a:ext cx="2783865" cy="26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7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F91ADB3-0FA7-554B-11E2-73CC6AC504AF}"/>
              </a:ext>
            </a:extLst>
          </p:cNvPr>
          <p:cNvSpPr txBox="1"/>
          <p:nvPr/>
        </p:nvSpPr>
        <p:spPr>
          <a:xfrm>
            <a:off x="721133" y="2512494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Ünite kelime kartlarına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https://www.egetolgayaltinay.com/lessons/589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BA797D8-167D-4A17-7CFF-79E15ED71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578">
            <a:off x="7550909" y="1758159"/>
            <a:ext cx="3555241" cy="35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40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5BD089D-F76B-35D7-0352-FF9FE734D287}"/>
              </a:ext>
            </a:extLst>
          </p:cNvPr>
          <p:cNvSpPr txBox="1"/>
          <p:nvPr/>
        </p:nvSpPr>
        <p:spPr>
          <a:xfrm>
            <a:off x="423693" y="2166048"/>
            <a:ext cx="11033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err="1">
                <a:solidFill>
                  <a:srgbClr val="AF855E"/>
                </a:solidFill>
              </a:rPr>
              <a:t>Important</a:t>
            </a:r>
            <a:r>
              <a:rPr lang="tr-TR" sz="8800" b="1" dirty="0">
                <a:solidFill>
                  <a:srgbClr val="AF855E"/>
                </a:solidFill>
              </a:rPr>
              <a:t> </a:t>
            </a:r>
            <a:r>
              <a:rPr lang="tr-TR" sz="8800" b="1" dirty="0" err="1">
                <a:solidFill>
                  <a:srgbClr val="AF855E"/>
                </a:solidFill>
              </a:rPr>
              <a:t>Actions</a:t>
            </a:r>
            <a:endParaRPr lang="tr-TR" sz="8800" b="1" dirty="0">
              <a:solidFill>
                <a:srgbClr val="AF855E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B3FCA17-46D1-9275-CFAE-42EE11F7A066}"/>
              </a:ext>
            </a:extLst>
          </p:cNvPr>
          <p:cNvSpPr txBox="1"/>
          <p:nvPr/>
        </p:nvSpPr>
        <p:spPr>
          <a:xfrm>
            <a:off x="579407" y="3373792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(Önemli Eylemler)</a:t>
            </a:r>
          </a:p>
        </p:txBody>
      </p:sp>
    </p:spTree>
    <p:extLst>
      <p:ext uri="{BB962C8B-B14F-4D97-AF65-F5344CB8AC3E}">
        <p14:creationId xmlns:p14="http://schemas.microsoft.com/office/powerpoint/2010/main" val="32834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F650DD4-C64D-58F0-86B5-254A2FC77381}"/>
              </a:ext>
            </a:extLst>
          </p:cNvPr>
          <p:cNvSpPr/>
          <p:nvPr/>
        </p:nvSpPr>
        <p:spPr>
          <a:xfrm>
            <a:off x="296751" y="4726004"/>
            <a:ext cx="5362903" cy="809654"/>
          </a:xfrm>
          <a:prstGeom prst="roundRect">
            <a:avLst/>
          </a:prstGeom>
          <a:solidFill>
            <a:srgbClr val="CDB29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Cut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D9C56A8-9C82-E765-A89B-90DA64218D7B}"/>
              </a:ext>
            </a:extLst>
          </p:cNvPr>
          <p:cNvSpPr/>
          <p:nvPr/>
        </p:nvSpPr>
        <p:spPr>
          <a:xfrm>
            <a:off x="296751" y="5535658"/>
            <a:ext cx="5362903" cy="809654"/>
          </a:xfrm>
          <a:prstGeom prst="roundRect">
            <a:avLst/>
          </a:prstGeom>
          <a:solidFill>
            <a:srgbClr val="E1D1C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Kes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DF1FDD0-4489-FC9A-291E-BE2E6E6814BF}"/>
              </a:ext>
            </a:extLst>
          </p:cNvPr>
          <p:cNvSpPr/>
          <p:nvPr/>
        </p:nvSpPr>
        <p:spPr>
          <a:xfrm>
            <a:off x="6532348" y="4195010"/>
            <a:ext cx="5362903" cy="809654"/>
          </a:xfrm>
          <a:prstGeom prst="roundRect">
            <a:avLst/>
          </a:prstGeom>
          <a:solidFill>
            <a:srgbClr val="CDB29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Eat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C0FB163-74AC-CCC8-89A6-FAD23772BB4D}"/>
              </a:ext>
            </a:extLst>
          </p:cNvPr>
          <p:cNvSpPr/>
          <p:nvPr/>
        </p:nvSpPr>
        <p:spPr>
          <a:xfrm>
            <a:off x="6532348" y="5004664"/>
            <a:ext cx="5362903" cy="809654"/>
          </a:xfrm>
          <a:prstGeom prst="roundRect">
            <a:avLst/>
          </a:prstGeom>
          <a:solidFill>
            <a:srgbClr val="E1D1C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Ye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7027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74A41FF-B239-EF92-85A4-A1ACA6C61E05}"/>
              </a:ext>
            </a:extLst>
          </p:cNvPr>
          <p:cNvSpPr/>
          <p:nvPr/>
        </p:nvSpPr>
        <p:spPr>
          <a:xfrm>
            <a:off x="296751" y="4726004"/>
            <a:ext cx="5362903" cy="809654"/>
          </a:xfrm>
          <a:prstGeom prst="roundRect">
            <a:avLst/>
          </a:prstGeom>
          <a:solidFill>
            <a:srgbClr val="CDB29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Give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13D703E-8019-5F2F-CFCE-E143BBC03CB9}"/>
              </a:ext>
            </a:extLst>
          </p:cNvPr>
          <p:cNvSpPr/>
          <p:nvPr/>
        </p:nvSpPr>
        <p:spPr>
          <a:xfrm>
            <a:off x="296751" y="5535658"/>
            <a:ext cx="5362903" cy="809654"/>
          </a:xfrm>
          <a:prstGeom prst="roundRect">
            <a:avLst/>
          </a:prstGeom>
          <a:solidFill>
            <a:srgbClr val="E1D1C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Ver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CDDBACA-8068-DAFE-5FF9-64C553C27805}"/>
              </a:ext>
            </a:extLst>
          </p:cNvPr>
          <p:cNvSpPr/>
          <p:nvPr/>
        </p:nvSpPr>
        <p:spPr>
          <a:xfrm>
            <a:off x="6378344" y="4474142"/>
            <a:ext cx="5362903" cy="809654"/>
          </a:xfrm>
          <a:prstGeom prst="roundRect">
            <a:avLst/>
          </a:prstGeom>
          <a:solidFill>
            <a:srgbClr val="CDB29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Colour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11D20F7-A6BB-E209-DF94-7995FF81543E}"/>
              </a:ext>
            </a:extLst>
          </p:cNvPr>
          <p:cNvSpPr/>
          <p:nvPr/>
        </p:nvSpPr>
        <p:spPr>
          <a:xfrm>
            <a:off x="6378344" y="5283796"/>
            <a:ext cx="5362903" cy="809654"/>
          </a:xfrm>
          <a:prstGeom prst="roundRect">
            <a:avLst/>
          </a:prstGeom>
          <a:solidFill>
            <a:srgbClr val="E1D1C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Boya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6967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4E77AB3-5C47-D4EF-357B-B91994D1012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https://www.egetolgayaltinay.com/lessons/585</a:t>
            </a:r>
            <a:r>
              <a:rPr lang="tr-TR" sz="2400" b="1" dirty="0"/>
              <a:t>   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B1A193C-5848-A32E-121F-93D52E5F7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636">
            <a:off x="8723230" y="3128683"/>
            <a:ext cx="3004847" cy="29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2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B5A3FB1-3A36-AD1D-D9A6-DE039536E0D1}"/>
              </a:ext>
            </a:extLst>
          </p:cNvPr>
          <p:cNvSpPr txBox="1"/>
          <p:nvPr/>
        </p:nvSpPr>
        <p:spPr>
          <a:xfrm>
            <a:off x="423693" y="2166048"/>
            <a:ext cx="11033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>
                <a:solidFill>
                  <a:srgbClr val="AF855E"/>
                </a:solidFill>
              </a:rPr>
              <a:t>Do </a:t>
            </a:r>
            <a:r>
              <a:rPr lang="tr-TR" sz="8800" b="1" dirty="0" err="1">
                <a:solidFill>
                  <a:srgbClr val="AF855E"/>
                </a:solidFill>
              </a:rPr>
              <a:t>you</a:t>
            </a:r>
            <a:r>
              <a:rPr lang="tr-TR" sz="8800" b="1" dirty="0">
                <a:solidFill>
                  <a:srgbClr val="AF855E"/>
                </a:solidFill>
              </a:rPr>
              <a:t> </a:t>
            </a:r>
            <a:r>
              <a:rPr lang="tr-TR" sz="8800" b="1" dirty="0" err="1">
                <a:solidFill>
                  <a:srgbClr val="AF855E"/>
                </a:solidFill>
              </a:rPr>
              <a:t>like</a:t>
            </a:r>
            <a:r>
              <a:rPr lang="tr-TR" sz="8800" b="1" dirty="0">
                <a:solidFill>
                  <a:srgbClr val="AF855E"/>
                </a:solidFill>
              </a:rPr>
              <a:t> …?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1839D4D-B925-0A66-42E1-E1CF89D5A0CC}"/>
              </a:ext>
            </a:extLst>
          </p:cNvPr>
          <p:cNvSpPr txBox="1"/>
          <p:nvPr/>
        </p:nvSpPr>
        <p:spPr>
          <a:xfrm>
            <a:off x="579407" y="3373792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(… sever misin?)</a:t>
            </a:r>
          </a:p>
        </p:txBody>
      </p:sp>
    </p:spTree>
    <p:extLst>
      <p:ext uri="{BB962C8B-B14F-4D97-AF65-F5344CB8AC3E}">
        <p14:creationId xmlns:p14="http://schemas.microsoft.com/office/powerpoint/2010/main" val="10059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1421E56A-5F75-E6F4-61AC-13B8287F9056}"/>
              </a:ext>
            </a:extLst>
          </p:cNvPr>
          <p:cNvSpPr/>
          <p:nvPr/>
        </p:nvSpPr>
        <p:spPr>
          <a:xfrm>
            <a:off x="385011" y="2411533"/>
            <a:ext cx="4867172" cy="868647"/>
          </a:xfrm>
          <a:prstGeom prst="wedgeRectCallout">
            <a:avLst>
              <a:gd name="adj1" fmla="val -595"/>
              <a:gd name="adj2" fmla="val 175148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I </a:t>
            </a:r>
            <a:r>
              <a:rPr lang="tr-TR" sz="4000" b="1" dirty="0" err="1">
                <a:solidFill>
                  <a:srgbClr val="FF0000"/>
                </a:solidFill>
              </a:rPr>
              <a:t>like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apples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C16D3233-D1FE-869C-6CC8-706E60346FC4}"/>
              </a:ext>
            </a:extLst>
          </p:cNvPr>
          <p:cNvSpPr/>
          <p:nvPr/>
        </p:nvSpPr>
        <p:spPr>
          <a:xfrm>
            <a:off x="385010" y="1939073"/>
            <a:ext cx="4867174" cy="47246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DB29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Elma severim.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ABCF62DA-5916-C689-12A8-844EEFCE1BF6}"/>
              </a:ext>
            </a:extLst>
          </p:cNvPr>
          <p:cNvSpPr/>
          <p:nvPr/>
        </p:nvSpPr>
        <p:spPr>
          <a:xfrm>
            <a:off x="6939817" y="2411533"/>
            <a:ext cx="4867172" cy="868647"/>
          </a:xfrm>
          <a:prstGeom prst="wedgeRectCallout">
            <a:avLst>
              <a:gd name="adj1" fmla="val 4335"/>
              <a:gd name="adj2" fmla="val 17403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I </a:t>
            </a:r>
            <a:r>
              <a:rPr lang="tr-TR" sz="4000" b="1" dirty="0" err="1">
                <a:solidFill>
                  <a:srgbClr val="FF0000"/>
                </a:solidFill>
              </a:rPr>
              <a:t>don’t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err="1">
                <a:solidFill>
                  <a:srgbClr val="FF0000"/>
                </a:solidFill>
              </a:rPr>
              <a:t>like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oranges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9DA473BF-340E-594A-1481-5CCBD37EC49C}"/>
              </a:ext>
            </a:extLst>
          </p:cNvPr>
          <p:cNvSpPr/>
          <p:nvPr/>
        </p:nvSpPr>
        <p:spPr>
          <a:xfrm>
            <a:off x="6939816" y="1939073"/>
            <a:ext cx="4867174" cy="47246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DB29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Portakal sevmem.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8BD7F77-87D0-1D38-5D27-DE0D7BA33C35}"/>
              </a:ext>
            </a:extLst>
          </p:cNvPr>
          <p:cNvSpPr txBox="1"/>
          <p:nvPr/>
        </p:nvSpPr>
        <p:spPr>
          <a:xfrm>
            <a:off x="296778" y="467144"/>
            <a:ext cx="5043638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Sevdiğimiz bir şeyden bahsederken</a:t>
            </a:r>
          </a:p>
          <a:p>
            <a:r>
              <a:rPr lang="tr-TR" sz="2000" dirty="0"/>
              <a:t>«</a:t>
            </a:r>
            <a:r>
              <a:rPr lang="tr-TR" sz="2800" b="1" dirty="0">
                <a:solidFill>
                  <a:srgbClr val="7E5C3E"/>
                </a:solidFill>
              </a:rPr>
              <a:t>I </a:t>
            </a:r>
            <a:r>
              <a:rPr lang="tr-TR" sz="2800" b="1" dirty="0" err="1">
                <a:solidFill>
                  <a:srgbClr val="7E5C3E"/>
                </a:solidFill>
              </a:rPr>
              <a:t>like</a:t>
            </a:r>
            <a:r>
              <a:rPr lang="tr-TR" sz="2800" b="1" dirty="0">
                <a:solidFill>
                  <a:srgbClr val="7E5C3E"/>
                </a:solidFill>
              </a:rPr>
              <a:t> …</a:t>
            </a:r>
            <a:r>
              <a:rPr lang="tr-TR" sz="2400" dirty="0">
                <a:solidFill>
                  <a:schemeClr val="tx1"/>
                </a:solidFill>
              </a:rPr>
              <a:t>»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kalıbını kullanabiliriz.</a:t>
            </a:r>
          </a:p>
          <a:p>
            <a:r>
              <a:rPr lang="tr-TR" sz="2000" dirty="0"/>
              <a:t>Türkçe karşılığı: «…’</a:t>
            </a:r>
            <a:r>
              <a:rPr lang="tr-TR" sz="2000" dirty="0" err="1"/>
              <a:t>yı</a:t>
            </a:r>
            <a:r>
              <a:rPr lang="tr-TR" sz="2000" dirty="0"/>
              <a:t> severim» </a:t>
            </a:r>
            <a:r>
              <a:rPr lang="tr-TR" sz="2000" dirty="0" err="1"/>
              <a:t>dir</a:t>
            </a:r>
            <a:r>
              <a:rPr lang="tr-TR" sz="2000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A6320BB-256C-C670-88B5-1AA246450E46}"/>
              </a:ext>
            </a:extLst>
          </p:cNvPr>
          <p:cNvSpPr txBox="1"/>
          <p:nvPr/>
        </p:nvSpPr>
        <p:spPr>
          <a:xfrm>
            <a:off x="6763351" y="467143"/>
            <a:ext cx="5043638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Sevmediğimiz bir şeyden bahsederken</a:t>
            </a:r>
          </a:p>
          <a:p>
            <a:r>
              <a:rPr lang="tr-TR" sz="2000" dirty="0"/>
              <a:t>«</a:t>
            </a:r>
            <a:r>
              <a:rPr lang="tr-TR" sz="2800" b="1" dirty="0">
                <a:solidFill>
                  <a:srgbClr val="7E5C3E"/>
                </a:solidFill>
              </a:rPr>
              <a:t>I </a:t>
            </a:r>
            <a:r>
              <a:rPr lang="tr-TR" sz="2800" b="1" dirty="0" err="1">
                <a:solidFill>
                  <a:srgbClr val="7E5C3E"/>
                </a:solidFill>
              </a:rPr>
              <a:t>don’t</a:t>
            </a:r>
            <a:r>
              <a:rPr lang="tr-TR" sz="2800" b="1" dirty="0">
                <a:solidFill>
                  <a:srgbClr val="7E5C3E"/>
                </a:solidFill>
              </a:rPr>
              <a:t> </a:t>
            </a:r>
            <a:r>
              <a:rPr lang="tr-TR" sz="2800" b="1" dirty="0" err="1">
                <a:solidFill>
                  <a:srgbClr val="7E5C3E"/>
                </a:solidFill>
              </a:rPr>
              <a:t>like</a:t>
            </a:r>
            <a:r>
              <a:rPr lang="tr-TR" sz="2800" b="1" dirty="0">
                <a:solidFill>
                  <a:srgbClr val="7E5C3E"/>
                </a:solidFill>
              </a:rPr>
              <a:t> …</a:t>
            </a:r>
            <a:r>
              <a:rPr lang="tr-TR" sz="2400" dirty="0">
                <a:solidFill>
                  <a:schemeClr val="tx1"/>
                </a:solidFill>
              </a:rPr>
              <a:t>»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kalıbını kullanabiliriz.</a:t>
            </a:r>
          </a:p>
          <a:p>
            <a:r>
              <a:rPr lang="tr-TR" sz="2000" dirty="0"/>
              <a:t>Türkçe karşılığı: «…’</a:t>
            </a:r>
            <a:r>
              <a:rPr lang="tr-TR" sz="2000" dirty="0" err="1"/>
              <a:t>yı</a:t>
            </a:r>
            <a:r>
              <a:rPr lang="tr-TR" sz="2000" dirty="0"/>
              <a:t> sevmem» </a:t>
            </a:r>
            <a:r>
              <a:rPr lang="tr-TR" sz="2000" dirty="0" err="1"/>
              <a:t>dir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3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AA183A41-DCC6-A34D-9B49-4659B1144A78}"/>
              </a:ext>
            </a:extLst>
          </p:cNvPr>
          <p:cNvSpPr/>
          <p:nvPr/>
        </p:nvSpPr>
        <p:spPr>
          <a:xfrm>
            <a:off x="268225" y="2184166"/>
            <a:ext cx="5756651" cy="1171163"/>
          </a:xfrm>
          <a:prstGeom prst="wedgeRectCallout">
            <a:avLst>
              <a:gd name="adj1" fmla="val -11250"/>
              <a:gd name="adj2" fmla="val 7240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Do </a:t>
            </a:r>
            <a:r>
              <a:rPr lang="tr-TR" sz="4000" b="1" dirty="0" err="1">
                <a:solidFill>
                  <a:schemeClr val="tx1"/>
                </a:solidFill>
              </a:rPr>
              <a:t>you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like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cherry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F1FE81FF-7923-A15E-C081-E0D826B6CE1C}"/>
              </a:ext>
            </a:extLst>
          </p:cNvPr>
          <p:cNvSpPr/>
          <p:nvPr/>
        </p:nvSpPr>
        <p:spPr>
          <a:xfrm>
            <a:off x="268224" y="1711706"/>
            <a:ext cx="5756653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DB29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Kiraz sever misin?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F4729F35-1D14-98DA-2270-60FAD53B44E6}"/>
              </a:ext>
            </a:extLst>
          </p:cNvPr>
          <p:cNvSpPr/>
          <p:nvPr/>
        </p:nvSpPr>
        <p:spPr>
          <a:xfrm>
            <a:off x="4398746" y="4981478"/>
            <a:ext cx="4295001" cy="868647"/>
          </a:xfrm>
          <a:prstGeom prst="wedgeRectCallout">
            <a:avLst>
              <a:gd name="adj1" fmla="val 58568"/>
              <a:gd name="adj2" fmla="val -4092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Yes</a:t>
            </a:r>
            <a:r>
              <a:rPr lang="tr-TR" sz="4000" b="1" dirty="0">
                <a:solidFill>
                  <a:schemeClr val="tx1"/>
                </a:solidFill>
              </a:rPr>
              <a:t>, I do.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D3CFAC87-C302-B9D0-C8FF-CC1AA8EA9872}"/>
              </a:ext>
            </a:extLst>
          </p:cNvPr>
          <p:cNvSpPr/>
          <p:nvPr/>
        </p:nvSpPr>
        <p:spPr>
          <a:xfrm>
            <a:off x="4398745" y="4509018"/>
            <a:ext cx="4295003" cy="47246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DB29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Evet, severim.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9B0EEE5-1DF4-0690-7C50-27BEA54C74C7}"/>
              </a:ext>
            </a:extLst>
          </p:cNvPr>
          <p:cNvSpPr txBox="1"/>
          <p:nvPr/>
        </p:nvSpPr>
        <p:spPr>
          <a:xfrm>
            <a:off x="102669" y="176746"/>
            <a:ext cx="5590995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Birinin bir şeyi sevip sevmediğini sormak için </a:t>
            </a:r>
          </a:p>
          <a:p>
            <a:r>
              <a:rPr lang="tr-TR" sz="2000" dirty="0"/>
              <a:t>«</a:t>
            </a:r>
            <a:r>
              <a:rPr lang="tr-TR" sz="2800" b="1" dirty="0">
                <a:solidFill>
                  <a:srgbClr val="7E5C3E"/>
                </a:solidFill>
              </a:rPr>
              <a:t>Do </a:t>
            </a:r>
            <a:r>
              <a:rPr lang="tr-TR" sz="2800" b="1" dirty="0" err="1">
                <a:solidFill>
                  <a:srgbClr val="7E5C3E"/>
                </a:solidFill>
              </a:rPr>
              <a:t>you</a:t>
            </a:r>
            <a:r>
              <a:rPr lang="tr-TR" sz="2800" b="1" dirty="0">
                <a:solidFill>
                  <a:srgbClr val="7E5C3E"/>
                </a:solidFill>
              </a:rPr>
              <a:t> </a:t>
            </a:r>
            <a:r>
              <a:rPr lang="tr-TR" sz="2800" b="1" dirty="0" err="1">
                <a:solidFill>
                  <a:srgbClr val="7E5C3E"/>
                </a:solidFill>
              </a:rPr>
              <a:t>like</a:t>
            </a:r>
            <a:r>
              <a:rPr lang="tr-TR" sz="2800" b="1" dirty="0">
                <a:solidFill>
                  <a:srgbClr val="7E5C3E"/>
                </a:solidFill>
              </a:rPr>
              <a:t> …?</a:t>
            </a:r>
            <a:r>
              <a:rPr lang="tr-TR" sz="2800" dirty="0">
                <a:solidFill>
                  <a:schemeClr val="tx1"/>
                </a:solidFill>
              </a:rPr>
              <a:t>»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kalıbını kullanırız.</a:t>
            </a:r>
          </a:p>
          <a:p>
            <a:r>
              <a:rPr lang="tr-TR" sz="2000" dirty="0"/>
              <a:t>Türkçe karşılığı: «… sever misin?» </a:t>
            </a:r>
            <a:r>
              <a:rPr lang="tr-TR" sz="2000" dirty="0" err="1"/>
              <a:t>dir</a:t>
            </a:r>
            <a:r>
              <a:rPr lang="tr-TR" sz="2000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425140E-9971-B1BE-0253-FB34FFDC6C0F}"/>
              </a:ext>
            </a:extLst>
          </p:cNvPr>
          <p:cNvSpPr txBox="1"/>
          <p:nvPr/>
        </p:nvSpPr>
        <p:spPr>
          <a:xfrm>
            <a:off x="6613207" y="872811"/>
            <a:ext cx="5043638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Sorulan şeyi seviyorsak</a:t>
            </a:r>
          </a:p>
          <a:p>
            <a:r>
              <a:rPr lang="tr-TR" sz="2000" dirty="0"/>
              <a:t>«</a:t>
            </a:r>
            <a:r>
              <a:rPr lang="tr-TR" sz="2800" b="1" dirty="0" err="1">
                <a:solidFill>
                  <a:srgbClr val="7E5C3E"/>
                </a:solidFill>
              </a:rPr>
              <a:t>Yes</a:t>
            </a:r>
            <a:r>
              <a:rPr lang="tr-TR" sz="2800" b="1" dirty="0">
                <a:solidFill>
                  <a:srgbClr val="7E5C3E"/>
                </a:solidFill>
              </a:rPr>
              <a:t>, I do.</a:t>
            </a:r>
            <a:r>
              <a:rPr lang="tr-TR" sz="2400" dirty="0">
                <a:solidFill>
                  <a:schemeClr val="tx1"/>
                </a:solidFill>
              </a:rPr>
              <a:t>»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diyerek yanıt verebiliriz.</a:t>
            </a:r>
          </a:p>
          <a:p>
            <a:r>
              <a:rPr lang="tr-TR" sz="2000" dirty="0"/>
              <a:t>Türkçe karşılığı: «Evet, severim» </a:t>
            </a:r>
            <a:r>
              <a:rPr lang="tr-TR" sz="2000" dirty="0" err="1"/>
              <a:t>dir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01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CCD89CD5-DAF8-4358-678E-88D0946499EB}"/>
              </a:ext>
            </a:extLst>
          </p:cNvPr>
          <p:cNvSpPr/>
          <p:nvPr/>
        </p:nvSpPr>
        <p:spPr>
          <a:xfrm>
            <a:off x="377953" y="2184166"/>
            <a:ext cx="5646923" cy="1171163"/>
          </a:xfrm>
          <a:prstGeom prst="wedgeRectCallout">
            <a:avLst>
              <a:gd name="adj1" fmla="val -11250"/>
              <a:gd name="adj2" fmla="val 7240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Do </a:t>
            </a:r>
            <a:r>
              <a:rPr lang="tr-TR" sz="4000" b="1" dirty="0" err="1">
                <a:solidFill>
                  <a:schemeClr val="tx1"/>
                </a:solidFill>
              </a:rPr>
              <a:t>you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like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lemon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0FB1AE89-D051-7682-EF6F-EA5D122014C3}"/>
              </a:ext>
            </a:extLst>
          </p:cNvPr>
          <p:cNvSpPr/>
          <p:nvPr/>
        </p:nvSpPr>
        <p:spPr>
          <a:xfrm>
            <a:off x="377952" y="1711706"/>
            <a:ext cx="5646925" cy="618614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DB29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Limon sever misin?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2328CEC6-E694-C2B8-2F47-6FB73A06B7CE}"/>
              </a:ext>
            </a:extLst>
          </p:cNvPr>
          <p:cNvSpPr/>
          <p:nvPr/>
        </p:nvSpPr>
        <p:spPr>
          <a:xfrm>
            <a:off x="4398746" y="4981478"/>
            <a:ext cx="4295001" cy="868647"/>
          </a:xfrm>
          <a:prstGeom prst="wedgeRectCallout">
            <a:avLst>
              <a:gd name="adj1" fmla="val 58568"/>
              <a:gd name="adj2" fmla="val -4092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chemeClr val="tx1"/>
                </a:solidFill>
              </a:rPr>
              <a:t>No, I </a:t>
            </a:r>
            <a:r>
              <a:rPr lang="tr-TR" sz="4000" b="1" dirty="0" err="1">
                <a:solidFill>
                  <a:schemeClr val="tx1"/>
                </a:solidFill>
              </a:rPr>
              <a:t>don’t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16F68E5E-07BC-C80A-8DDC-165AEA0F8EB0}"/>
              </a:ext>
            </a:extLst>
          </p:cNvPr>
          <p:cNvSpPr/>
          <p:nvPr/>
        </p:nvSpPr>
        <p:spPr>
          <a:xfrm>
            <a:off x="4398745" y="4509018"/>
            <a:ext cx="4295003" cy="47246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DB29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Hayır, sevmem.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A78F603-56FC-0783-482E-E88E6EFDAE8A}"/>
              </a:ext>
            </a:extLst>
          </p:cNvPr>
          <p:cNvSpPr txBox="1"/>
          <p:nvPr/>
        </p:nvSpPr>
        <p:spPr>
          <a:xfrm>
            <a:off x="6613207" y="872811"/>
            <a:ext cx="5043638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Sorulan şeyi sevmiyorsak</a:t>
            </a:r>
          </a:p>
          <a:p>
            <a:r>
              <a:rPr lang="tr-TR" sz="2000" dirty="0"/>
              <a:t>«</a:t>
            </a:r>
            <a:r>
              <a:rPr lang="tr-TR" sz="2800" b="1" dirty="0">
                <a:solidFill>
                  <a:srgbClr val="7E5C3E"/>
                </a:solidFill>
              </a:rPr>
              <a:t>No, I </a:t>
            </a:r>
            <a:r>
              <a:rPr lang="tr-TR" sz="2800" b="1" dirty="0" err="1">
                <a:solidFill>
                  <a:srgbClr val="7E5C3E"/>
                </a:solidFill>
              </a:rPr>
              <a:t>don’t</a:t>
            </a:r>
            <a:r>
              <a:rPr lang="tr-TR" sz="2800" b="1" dirty="0">
                <a:solidFill>
                  <a:srgbClr val="7E5C3E"/>
                </a:solidFill>
              </a:rPr>
              <a:t>.</a:t>
            </a:r>
            <a:r>
              <a:rPr lang="tr-TR" sz="2400" dirty="0">
                <a:solidFill>
                  <a:schemeClr val="tx1"/>
                </a:solidFill>
              </a:rPr>
              <a:t>»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diyerek yanıt verebiliriz.</a:t>
            </a:r>
          </a:p>
          <a:p>
            <a:r>
              <a:rPr lang="tr-TR" sz="2000" dirty="0"/>
              <a:t>Türkçe karşılığı: «Hayır, sevmem.» </a:t>
            </a:r>
            <a:r>
              <a:rPr lang="tr-TR" sz="2000" dirty="0" err="1"/>
              <a:t>dir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480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6943CDF6-50A4-1E19-4E70-ED2453CF088B}"/>
              </a:ext>
            </a:extLst>
          </p:cNvPr>
          <p:cNvSpPr/>
          <p:nvPr/>
        </p:nvSpPr>
        <p:spPr>
          <a:xfrm>
            <a:off x="170689" y="3331464"/>
            <a:ext cx="4023360" cy="1057656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DB29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Do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you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like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watermelon</a:t>
            </a:r>
            <a:r>
              <a:rPr lang="tr-TR" sz="28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A9A0B853-B701-5B6F-15E2-60511C705045}"/>
              </a:ext>
            </a:extLst>
          </p:cNvPr>
          <p:cNvSpPr/>
          <p:nvPr/>
        </p:nvSpPr>
        <p:spPr>
          <a:xfrm>
            <a:off x="4431793" y="3331464"/>
            <a:ext cx="3480815" cy="1057656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DB29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Do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you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like</a:t>
            </a:r>
            <a:r>
              <a:rPr lang="tr-TR" sz="2800" b="1" dirty="0">
                <a:solidFill>
                  <a:sysClr val="windowText" lastClr="000000"/>
                </a:solidFill>
              </a:rPr>
              <a:t> banana?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48A235F8-7F57-E7BF-DAC0-7CBEBEC42E49}"/>
              </a:ext>
            </a:extLst>
          </p:cNvPr>
          <p:cNvSpPr/>
          <p:nvPr/>
        </p:nvSpPr>
        <p:spPr>
          <a:xfrm>
            <a:off x="8302753" y="3331464"/>
            <a:ext cx="3718558" cy="1057656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CDB29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ysClr val="windowText" lastClr="000000"/>
                </a:solidFill>
              </a:rPr>
              <a:t>Do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you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like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pear</a:t>
            </a:r>
            <a:r>
              <a:rPr lang="tr-TR" sz="28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F1FB3D79-E705-D5DB-AAF9-E3C4EAD5879D}"/>
              </a:ext>
            </a:extLst>
          </p:cNvPr>
          <p:cNvSpPr/>
          <p:nvPr/>
        </p:nvSpPr>
        <p:spPr>
          <a:xfrm>
            <a:off x="170690" y="4594362"/>
            <a:ext cx="4023360" cy="879846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E1D1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ysClr val="windowText" lastClr="000000"/>
                </a:solidFill>
              </a:rPr>
              <a:t>No, I </a:t>
            </a:r>
            <a:r>
              <a:rPr lang="tr-TR" sz="4000" b="1" dirty="0" err="1">
                <a:solidFill>
                  <a:sysClr val="windowText" lastClr="000000"/>
                </a:solidFill>
              </a:rPr>
              <a:t>don’t</a:t>
            </a:r>
            <a:r>
              <a:rPr lang="tr-TR" sz="4000" b="1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C678A2B7-7DB6-50B6-5E55-06138FF25396}"/>
              </a:ext>
            </a:extLst>
          </p:cNvPr>
          <p:cNvSpPr/>
          <p:nvPr/>
        </p:nvSpPr>
        <p:spPr>
          <a:xfrm>
            <a:off x="4431793" y="4594362"/>
            <a:ext cx="3480815" cy="879846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E1D1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ysClr val="windowText" lastClr="000000"/>
                </a:solidFill>
              </a:rPr>
              <a:t>Yes</a:t>
            </a:r>
            <a:r>
              <a:rPr lang="tr-TR" sz="4000" b="1" dirty="0">
                <a:solidFill>
                  <a:sysClr val="windowText" lastClr="000000"/>
                </a:solidFill>
              </a:rPr>
              <a:t>, I do.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E4541EA2-1A56-B8E4-5FC5-AD1390F68A8A}"/>
              </a:ext>
            </a:extLst>
          </p:cNvPr>
          <p:cNvSpPr/>
          <p:nvPr/>
        </p:nvSpPr>
        <p:spPr>
          <a:xfrm>
            <a:off x="8302753" y="4594362"/>
            <a:ext cx="3718557" cy="879846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E1D1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ysClr val="windowText" lastClr="000000"/>
                </a:solidFill>
              </a:rPr>
              <a:t>No, I </a:t>
            </a:r>
            <a:r>
              <a:rPr lang="tr-TR" sz="4000" b="1" dirty="0" err="1">
                <a:solidFill>
                  <a:sysClr val="windowText" lastClr="000000"/>
                </a:solidFill>
              </a:rPr>
              <a:t>don’t</a:t>
            </a:r>
            <a:r>
              <a:rPr lang="tr-TR" sz="4000" b="1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CB295AD-49FF-8EC2-5E2B-4E1100FACE15}"/>
              </a:ext>
            </a:extLst>
          </p:cNvPr>
          <p:cNvSpPr txBox="1"/>
          <p:nvPr/>
        </p:nvSpPr>
        <p:spPr>
          <a:xfrm>
            <a:off x="418699" y="211112"/>
            <a:ext cx="727445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 err="1"/>
              <a:t>Answer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questions</a:t>
            </a:r>
            <a:r>
              <a:rPr lang="tr-TR" sz="2000" dirty="0"/>
              <a:t> </a:t>
            </a:r>
            <a:r>
              <a:rPr lang="tr-TR" sz="2000" dirty="0" err="1"/>
              <a:t>according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pictures</a:t>
            </a:r>
            <a:r>
              <a:rPr lang="tr-TR" sz="2000" dirty="0"/>
              <a:t> </a:t>
            </a:r>
            <a:r>
              <a:rPr lang="tr-TR" sz="2000" dirty="0" err="1"/>
              <a:t>given</a:t>
            </a:r>
            <a:r>
              <a:rPr lang="tr-TR" sz="2000" dirty="0"/>
              <a:t> </a:t>
            </a:r>
            <a:r>
              <a:rPr lang="tr-TR" sz="2000" dirty="0" err="1"/>
              <a:t>below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654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4E77AB3-5C47-D4EF-357B-B91994D10121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https://www.egetolgayaltinay.com/lessons/587</a:t>
            </a:r>
            <a:r>
              <a:rPr lang="tr-TR" sz="2400" b="1" dirty="0"/>
              <a:t>    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4807D2E-FE73-0AF6-3895-9F9DC65F8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949">
            <a:off x="8505112" y="3699121"/>
            <a:ext cx="2503548" cy="24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3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1C0859C-BDAE-B30A-D733-EF2DE2762C4E}"/>
              </a:ext>
            </a:extLst>
          </p:cNvPr>
          <p:cNvSpPr txBox="1"/>
          <p:nvPr/>
        </p:nvSpPr>
        <p:spPr>
          <a:xfrm>
            <a:off x="435047" y="2987492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https://www.egetolgayaltinay.com/lessons/590</a:t>
            </a:r>
            <a:r>
              <a:rPr lang="tr-TR" sz="24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29952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651C07C-B63F-709F-9078-D40520A3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8787">
            <a:off x="8683282" y="3079984"/>
            <a:ext cx="2845330" cy="2785047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B441027-CA8F-2747-5960-65252A1E6B15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4"/>
              </a:rPr>
              <a:t>https://www.egetolgayaltinay.com/lessons/588</a:t>
            </a:r>
            <a:r>
              <a:rPr lang="tr-TR" sz="2400" b="1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473189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4DBF075-4723-A834-2BAD-EEA4EB07C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7A89B3CC-9B5A-459D-BC0D-AF9F99424E25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A756F37-A39B-C964-6ED3-D636D6FEB32E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2E948BE-4607-BF16-1549-905E4CF6D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BA2BFB0-61A8-ECB5-0F2B-D33659049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3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B8CC11D-19D8-3D2B-1267-37EE3B690141}"/>
              </a:ext>
            </a:extLst>
          </p:cNvPr>
          <p:cNvSpPr txBox="1"/>
          <p:nvPr/>
        </p:nvSpPr>
        <p:spPr>
          <a:xfrm>
            <a:off x="414067" y="1742536"/>
            <a:ext cx="110331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800" b="1" dirty="0" err="1">
                <a:solidFill>
                  <a:srgbClr val="AF855E"/>
                </a:solidFill>
              </a:rPr>
              <a:t>Fruit</a:t>
            </a:r>
            <a:endParaRPr lang="tr-TR" sz="13800" b="1" dirty="0">
              <a:solidFill>
                <a:srgbClr val="AF855E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A0409E0-D63A-CBEE-B6F9-665D04D60D9E}"/>
              </a:ext>
            </a:extLst>
          </p:cNvPr>
          <p:cNvSpPr txBox="1"/>
          <p:nvPr/>
        </p:nvSpPr>
        <p:spPr>
          <a:xfrm>
            <a:off x="579407" y="3373792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(Meyveler)</a:t>
            </a:r>
          </a:p>
        </p:txBody>
      </p:sp>
    </p:spTree>
    <p:extLst>
      <p:ext uri="{BB962C8B-B14F-4D97-AF65-F5344CB8AC3E}">
        <p14:creationId xmlns:p14="http://schemas.microsoft.com/office/powerpoint/2010/main" val="7157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0AFD617-81A5-1C9B-19B7-BCBDB26A4F4A}"/>
              </a:ext>
            </a:extLst>
          </p:cNvPr>
          <p:cNvSpPr/>
          <p:nvPr/>
        </p:nvSpPr>
        <p:spPr>
          <a:xfrm>
            <a:off x="316002" y="4668252"/>
            <a:ext cx="5362903" cy="809654"/>
          </a:xfrm>
          <a:prstGeom prst="roundRect">
            <a:avLst/>
          </a:prstGeom>
          <a:solidFill>
            <a:srgbClr val="CDB29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Fruit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7568F3A-588F-6CC8-F0F8-CF8947A22BE1}"/>
              </a:ext>
            </a:extLst>
          </p:cNvPr>
          <p:cNvSpPr/>
          <p:nvPr/>
        </p:nvSpPr>
        <p:spPr>
          <a:xfrm>
            <a:off x="316002" y="5477906"/>
            <a:ext cx="5362903" cy="809654"/>
          </a:xfrm>
          <a:prstGeom prst="roundRect">
            <a:avLst/>
          </a:prstGeom>
          <a:solidFill>
            <a:srgbClr val="E1D1C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Meyve</a:t>
            </a:r>
            <a:endParaRPr lang="en-US" sz="4800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85EE915-3D45-FFD6-CDE6-2FAA05977785}"/>
              </a:ext>
            </a:extLst>
          </p:cNvPr>
          <p:cNvSpPr/>
          <p:nvPr/>
        </p:nvSpPr>
        <p:spPr>
          <a:xfrm>
            <a:off x="6339812" y="4668252"/>
            <a:ext cx="5362903" cy="809654"/>
          </a:xfrm>
          <a:prstGeom prst="roundRect">
            <a:avLst/>
          </a:prstGeom>
          <a:solidFill>
            <a:srgbClr val="CDB29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/>
              <a:t>Apple</a:t>
            </a:r>
            <a:endParaRPr lang="en-US" sz="6000" b="1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334600B-003E-A353-7EDC-57BF3C450F1E}"/>
              </a:ext>
            </a:extLst>
          </p:cNvPr>
          <p:cNvSpPr/>
          <p:nvPr/>
        </p:nvSpPr>
        <p:spPr>
          <a:xfrm>
            <a:off x="6339812" y="5477906"/>
            <a:ext cx="5362903" cy="809654"/>
          </a:xfrm>
          <a:prstGeom prst="roundRect">
            <a:avLst/>
          </a:prstGeom>
          <a:solidFill>
            <a:srgbClr val="E1D1C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Elma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496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2909398-4F6B-DC11-000A-710C36613C0C}"/>
              </a:ext>
            </a:extLst>
          </p:cNvPr>
          <p:cNvSpPr/>
          <p:nvPr/>
        </p:nvSpPr>
        <p:spPr>
          <a:xfrm>
            <a:off x="316002" y="4668252"/>
            <a:ext cx="5362903" cy="809654"/>
          </a:xfrm>
          <a:prstGeom prst="roundRect">
            <a:avLst/>
          </a:prstGeom>
          <a:solidFill>
            <a:srgbClr val="CDB29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Peach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0E24D96-1E1A-804E-3B73-E627DB61576F}"/>
              </a:ext>
            </a:extLst>
          </p:cNvPr>
          <p:cNvSpPr/>
          <p:nvPr/>
        </p:nvSpPr>
        <p:spPr>
          <a:xfrm>
            <a:off x="316002" y="5477906"/>
            <a:ext cx="5362903" cy="809654"/>
          </a:xfrm>
          <a:prstGeom prst="roundRect">
            <a:avLst/>
          </a:prstGeom>
          <a:solidFill>
            <a:srgbClr val="E1D1C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Şeftali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C2D5A7C-8CC9-1453-DA54-4E43C95B3AE8}"/>
              </a:ext>
            </a:extLst>
          </p:cNvPr>
          <p:cNvSpPr/>
          <p:nvPr/>
        </p:nvSpPr>
        <p:spPr>
          <a:xfrm>
            <a:off x="6339812" y="4668252"/>
            <a:ext cx="5362903" cy="809654"/>
          </a:xfrm>
          <a:prstGeom prst="roundRect">
            <a:avLst/>
          </a:prstGeom>
          <a:solidFill>
            <a:srgbClr val="CDB29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Apricot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8CC4B28-9135-AF16-1A62-9EC61B77E44D}"/>
              </a:ext>
            </a:extLst>
          </p:cNvPr>
          <p:cNvSpPr/>
          <p:nvPr/>
        </p:nvSpPr>
        <p:spPr>
          <a:xfrm>
            <a:off x="6339812" y="5477906"/>
            <a:ext cx="5362903" cy="809654"/>
          </a:xfrm>
          <a:prstGeom prst="roundRect">
            <a:avLst/>
          </a:prstGeom>
          <a:solidFill>
            <a:srgbClr val="E1D1C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Kayısı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752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B8526ED-502E-F2DD-E9D8-0330E4EC9270}"/>
              </a:ext>
            </a:extLst>
          </p:cNvPr>
          <p:cNvSpPr/>
          <p:nvPr/>
        </p:nvSpPr>
        <p:spPr>
          <a:xfrm>
            <a:off x="316002" y="4668252"/>
            <a:ext cx="5362903" cy="809654"/>
          </a:xfrm>
          <a:prstGeom prst="roundRect">
            <a:avLst/>
          </a:prstGeom>
          <a:solidFill>
            <a:srgbClr val="CDB29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/>
              <a:t>Banana</a:t>
            </a:r>
            <a:endParaRPr lang="en-US" sz="60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31805C8-07AA-897F-8CF9-D5A3087760F9}"/>
              </a:ext>
            </a:extLst>
          </p:cNvPr>
          <p:cNvSpPr/>
          <p:nvPr/>
        </p:nvSpPr>
        <p:spPr>
          <a:xfrm>
            <a:off x="316002" y="5477906"/>
            <a:ext cx="5362903" cy="809654"/>
          </a:xfrm>
          <a:prstGeom prst="roundRect">
            <a:avLst/>
          </a:prstGeom>
          <a:solidFill>
            <a:srgbClr val="E1D1C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Muz</a:t>
            </a:r>
            <a:endParaRPr lang="en-US" sz="48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AB7C0DF-2A23-0A15-4387-EC973F2F61BA}"/>
              </a:ext>
            </a:extLst>
          </p:cNvPr>
          <p:cNvSpPr/>
          <p:nvPr/>
        </p:nvSpPr>
        <p:spPr>
          <a:xfrm>
            <a:off x="6339812" y="4668252"/>
            <a:ext cx="5362903" cy="809654"/>
          </a:xfrm>
          <a:prstGeom prst="roundRect">
            <a:avLst/>
          </a:prstGeom>
          <a:solidFill>
            <a:srgbClr val="CDB29A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dirty="0" err="1"/>
              <a:t>Orange</a:t>
            </a:r>
            <a:endParaRPr lang="en-US" sz="6000" b="1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D29DF34-0975-A9B1-3FBE-122594509097}"/>
              </a:ext>
            </a:extLst>
          </p:cNvPr>
          <p:cNvSpPr/>
          <p:nvPr/>
        </p:nvSpPr>
        <p:spPr>
          <a:xfrm>
            <a:off x="6339812" y="5477906"/>
            <a:ext cx="5362903" cy="809654"/>
          </a:xfrm>
          <a:prstGeom prst="roundRect">
            <a:avLst/>
          </a:prstGeom>
          <a:solidFill>
            <a:srgbClr val="E1D1C2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800" dirty="0"/>
              <a:t>Portakal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1905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3818829-B5F3-6A98-246C-6D1A375CEBC2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https://www.egetolgayaltinay.com/lessons/578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754785C-2D13-DA69-0AB0-63CB94373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40">
            <a:off x="8669011" y="3234453"/>
            <a:ext cx="2896039" cy="271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2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3818829-B5F3-6A98-246C-6D1A375CEBC2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/>
              <a:t> </a:t>
            </a:r>
            <a:r>
              <a:rPr lang="tr-TR" sz="2400" b="1" dirty="0">
                <a:hlinkClick r:id="rId3"/>
              </a:rPr>
              <a:t>https://www.egetolgayaltinay.com/lessons/579</a:t>
            </a:r>
            <a:r>
              <a:rPr lang="tr-TR" sz="2400" b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7C1FE88-27B8-D1B5-B562-26708F5F3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966">
            <a:off x="8417127" y="3218904"/>
            <a:ext cx="2824947" cy="26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36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538</Words>
  <Application>Microsoft Office PowerPoint</Application>
  <PresentationFormat>Geniş ekran</PresentationFormat>
  <Paragraphs>116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Modi Waph</dc:creator>
  <cp:lastModifiedBy>Modi Waph</cp:lastModifiedBy>
  <cp:revision>7</cp:revision>
  <dcterms:created xsi:type="dcterms:W3CDTF">2024-07-17T10:02:34Z</dcterms:created>
  <dcterms:modified xsi:type="dcterms:W3CDTF">2024-07-18T11:04:50Z</dcterms:modified>
</cp:coreProperties>
</file>