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80" r:id="rId7"/>
    <p:sldId id="261" r:id="rId8"/>
    <p:sldId id="262" r:id="rId9"/>
    <p:sldId id="289" r:id="rId10"/>
    <p:sldId id="283" r:id="rId11"/>
    <p:sldId id="263" r:id="rId12"/>
    <p:sldId id="264" r:id="rId13"/>
    <p:sldId id="288" r:id="rId14"/>
    <p:sldId id="284" r:id="rId15"/>
    <p:sldId id="285" r:id="rId16"/>
    <p:sldId id="286" r:id="rId17"/>
    <p:sldId id="287" r:id="rId18"/>
    <p:sldId id="290" r:id="rId19"/>
    <p:sldId id="267" r:id="rId20"/>
    <p:sldId id="266" r:id="rId21"/>
    <p:sldId id="268" r:id="rId22"/>
    <p:sldId id="269" r:id="rId23"/>
    <p:sldId id="270" r:id="rId24"/>
    <p:sldId id="271" r:id="rId25"/>
    <p:sldId id="281" r:id="rId26"/>
    <p:sldId id="291" r:id="rId27"/>
    <p:sldId id="272" r:id="rId28"/>
    <p:sldId id="273" r:id="rId29"/>
    <p:sldId id="274" r:id="rId30"/>
    <p:sldId id="282" r:id="rId31"/>
    <p:sldId id="279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DDEC"/>
    <a:srgbClr val="FBCFE0"/>
    <a:srgbClr val="F381AD"/>
    <a:srgbClr val="E81666"/>
    <a:srgbClr val="F7B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D8013E-BF47-AAD6-FD2D-3EEA3391A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BF0A7D5-B82E-6548-EB91-FEB9D26F5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FF97789-A809-B89F-1365-69826C53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F20E-EB1F-4344-AC4E-F682165D896E}" type="datetimeFigureOut">
              <a:rPr lang="tr-TR" smtClean="0"/>
              <a:t>24.07.2024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3F4564B-43EA-B8A0-A36A-67F7C754F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15E8EC-0295-4B2E-4704-F84580EA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711F-8688-4461-9E21-2F0A50400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146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A957DF-FD66-3745-F69C-7A23C78E4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2977A4B-0F15-5988-3777-B96A97D71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D315062-E93E-0786-4967-63381114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F20E-EB1F-4344-AC4E-F682165D896E}" type="datetimeFigureOut">
              <a:rPr lang="tr-TR" smtClean="0"/>
              <a:t>24.07.2024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23EA998-CB53-5207-2906-85F38184E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DE4FED6-3DAF-DAC9-C4C9-0E2CA2273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711F-8688-4461-9E21-2F0A50400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60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1412BD2-9767-50BB-8EF2-1B50569B2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FE00D70-76AF-BF8E-3B3B-8C0CA747B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1745244-E6F6-B0E2-A757-9394CCB9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F20E-EB1F-4344-AC4E-F682165D896E}" type="datetimeFigureOut">
              <a:rPr lang="tr-TR" smtClean="0"/>
              <a:t>24.07.2024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2C3CB84-A779-960F-C5AC-AEE31CFB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569E607-A728-4AE4-9813-69A46E39C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711F-8688-4461-9E21-2F0A50400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739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7A2FBD-0C71-C61D-7C0E-0A206DFD4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688B92-6A36-8706-672E-FBFDDF5E8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47D79D-DE7A-AA2E-F90C-C20F9CF3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F20E-EB1F-4344-AC4E-F682165D896E}" type="datetimeFigureOut">
              <a:rPr lang="tr-TR" smtClean="0"/>
              <a:t>24.07.2024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71C3D0-F98F-3FBE-4808-09A6315F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E872844-A30E-8453-145D-6F38BF714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711F-8688-4461-9E21-2F0A50400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485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8AB115-0FE0-21FA-B09B-88955B78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B90B35F-13DF-2BB6-9C62-87CD6E22F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18DFEBC-9047-5F00-201A-EA040BDE4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F20E-EB1F-4344-AC4E-F682165D896E}" type="datetimeFigureOut">
              <a:rPr lang="tr-TR" smtClean="0"/>
              <a:t>24.07.2024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34C7B6A-19DB-7A5D-1B42-DCC807553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BC057D4-0CE7-3B03-E5F4-5766471F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711F-8688-4461-9E21-2F0A50400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476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271E4B-1BBC-2FD6-FDB2-7384EB0E7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3CE57B-C9B6-DD5D-8A3C-740DF8339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B413A2E-B99D-471E-EA55-D4CA2552F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F04E00F-3D24-F9F5-B875-E496F2DE1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F20E-EB1F-4344-AC4E-F682165D896E}" type="datetimeFigureOut">
              <a:rPr lang="tr-TR" smtClean="0"/>
              <a:t>24.07.2024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1DB0276-A4AE-A5B0-EE0C-42D1616F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3998861-C0B2-EBC4-7D39-A73E0D041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711F-8688-4461-9E21-2F0A50400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699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8203FC-4E10-D206-4C5E-A6CC537F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431003B-0F3E-5421-89FF-3BDE0ECDA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A27FB68-A777-A829-91CC-A91E5FDFA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4D1E5BA-F266-C3F3-96AF-1F57D44B9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054C4CC-6041-7B20-94FB-BFEF78E93D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A6F1C97-EB05-0667-ECDC-9A3DD2AD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F20E-EB1F-4344-AC4E-F682165D896E}" type="datetimeFigureOut">
              <a:rPr lang="tr-TR" smtClean="0"/>
              <a:t>24.07.2024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487CB8C-B961-CB1E-6E1C-757117CAB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09A5A9B-F10D-83CF-1B22-11F20DC99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711F-8688-4461-9E21-2F0A50400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322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CE44DC-3856-E2D6-E2CF-2F141BA80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EB17247-5973-CE2E-11DC-123CCFB83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F20E-EB1F-4344-AC4E-F682165D896E}" type="datetimeFigureOut">
              <a:rPr lang="tr-TR" smtClean="0"/>
              <a:t>24.07.2024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753CF84-E13E-CBAB-F40F-8CC4F7C15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F24C8FC-D48B-FEC7-68B6-14FFF97C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711F-8688-4461-9E21-2F0A50400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368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3DC0500-6258-F0A7-1062-BAC9DDDC7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F20E-EB1F-4344-AC4E-F682165D896E}" type="datetimeFigureOut">
              <a:rPr lang="tr-TR" smtClean="0"/>
              <a:t>24.07.2024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DDCB1EF-7088-7A80-15B5-E10D7D5C4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FB816F1-217B-7020-BB66-B84FCDEB4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711F-8688-4461-9E21-2F0A50400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006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C86065-4373-1E17-513E-37445C09B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9D4196-A56F-0F6D-19E3-CF3313C18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90CD97A-674F-CB9E-36A6-49E215BC9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DFDCE22-AD57-BADA-B691-222D564D0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F20E-EB1F-4344-AC4E-F682165D896E}" type="datetimeFigureOut">
              <a:rPr lang="tr-TR" smtClean="0"/>
              <a:t>24.07.2024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92A4DB2-6115-B75A-E67C-019561C5B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EB5BC8C-CB5A-28FD-448E-A22DD89A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711F-8688-4461-9E21-2F0A50400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0583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1E6E91-DFFF-4DBB-6C7F-206F49625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DAB57C4-4FF1-C31C-928E-CAF3A2ABCF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1BBF6B5-E78E-7F41-CEF9-D3CB47707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7056BD0-47BC-63AC-16A9-4BED518D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F20E-EB1F-4344-AC4E-F682165D896E}" type="datetimeFigureOut">
              <a:rPr lang="tr-TR" smtClean="0"/>
              <a:t>24.07.2024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1D82B23-753B-2C76-8D4B-A852126ED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28E1087-4673-5B24-F184-80BF41FD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711F-8688-4461-9E21-2F0A50400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58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485D414-F5F3-FA9C-36A9-ED9C325D5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C7731B7-9C92-CDC7-E905-BFFFF080C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C9159B4-DE59-3487-4642-97597CE7B8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CF20E-EB1F-4344-AC4E-F682165D896E}" type="datetimeFigureOut">
              <a:rPr lang="tr-TR" smtClean="0"/>
              <a:t>24.07.2024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865EA96-1755-4186-3B7F-3D6A239CA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08078DE-A4B5-5A79-6648-56967AFAE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F711F-8688-4461-9E21-2F0A50400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29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25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26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27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2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2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3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3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3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3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3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32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3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2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264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F849E8A-8F26-0027-9731-6FE78950AEC9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/>
              <a:t> </a:t>
            </a:r>
            <a:r>
              <a:rPr lang="tr-TR" sz="2400" b="1" dirty="0">
                <a:hlinkClick r:id="rId3"/>
              </a:rPr>
              <a:t>https://www.egetolgayaltinay.com/lessons/625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BAA84DF-9031-3B61-A74D-DFD7440D5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483">
            <a:off x="8831388" y="3434537"/>
            <a:ext cx="2896689" cy="276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3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ED5BBFA-EEF1-38DA-23F1-FE795988AA92}"/>
              </a:ext>
            </a:extLst>
          </p:cNvPr>
          <p:cNvSpPr/>
          <p:nvPr/>
        </p:nvSpPr>
        <p:spPr>
          <a:xfrm>
            <a:off x="486395" y="4235116"/>
            <a:ext cx="5062889" cy="687564"/>
          </a:xfrm>
          <a:prstGeom prst="roundRect">
            <a:avLst/>
          </a:prstGeom>
          <a:solidFill>
            <a:srgbClr val="FBCFE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dirty="0"/>
              <a:t>Teyze</a:t>
            </a:r>
            <a:endParaRPr lang="en-US" sz="4000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B60A2F2E-8F55-3DEF-36A2-88F2FA3F86ED}"/>
              </a:ext>
            </a:extLst>
          </p:cNvPr>
          <p:cNvSpPr/>
          <p:nvPr/>
        </p:nvSpPr>
        <p:spPr>
          <a:xfrm>
            <a:off x="486395" y="3429000"/>
            <a:ext cx="5062889" cy="806116"/>
          </a:xfrm>
          <a:prstGeom prst="roundRect">
            <a:avLst/>
          </a:prstGeom>
          <a:solidFill>
            <a:srgbClr val="F7B0CC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Aunt</a:t>
            </a:r>
            <a:endParaRPr lang="en-US" sz="4800" b="1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C0BB742-6070-5AEE-36EC-D3C369909682}"/>
              </a:ext>
            </a:extLst>
          </p:cNvPr>
          <p:cNvSpPr/>
          <p:nvPr/>
        </p:nvSpPr>
        <p:spPr>
          <a:xfrm>
            <a:off x="486393" y="4922680"/>
            <a:ext cx="5062889" cy="687564"/>
          </a:xfrm>
          <a:prstGeom prst="roundRect">
            <a:avLst/>
          </a:prstGeom>
          <a:solidFill>
            <a:srgbClr val="FBCFE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dirty="0"/>
              <a:t>Hala</a:t>
            </a:r>
            <a:endParaRPr lang="en-US" sz="4000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1C6BCF06-A4C6-497E-476B-7494294F4700}"/>
              </a:ext>
            </a:extLst>
          </p:cNvPr>
          <p:cNvSpPr/>
          <p:nvPr/>
        </p:nvSpPr>
        <p:spPr>
          <a:xfrm>
            <a:off x="486393" y="5620030"/>
            <a:ext cx="5062889" cy="687564"/>
          </a:xfrm>
          <a:prstGeom prst="roundRect">
            <a:avLst/>
          </a:prstGeom>
          <a:solidFill>
            <a:srgbClr val="FBCFE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dirty="0"/>
              <a:t>Yenge</a:t>
            </a:r>
            <a:endParaRPr lang="en-US" sz="4000" dirty="0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B9E91C6-9544-02BF-2B1D-5F09A8857C13}"/>
              </a:ext>
            </a:extLst>
          </p:cNvPr>
          <p:cNvSpPr/>
          <p:nvPr/>
        </p:nvSpPr>
        <p:spPr>
          <a:xfrm>
            <a:off x="6813404" y="4235116"/>
            <a:ext cx="5062889" cy="687564"/>
          </a:xfrm>
          <a:prstGeom prst="roundRect">
            <a:avLst/>
          </a:prstGeom>
          <a:solidFill>
            <a:srgbClr val="FBCFE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dirty="0"/>
              <a:t>Dayı</a:t>
            </a:r>
            <a:endParaRPr lang="en-US" sz="4000" dirty="0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CC959ED7-CDB3-F7EA-B044-C9E036604D6C}"/>
              </a:ext>
            </a:extLst>
          </p:cNvPr>
          <p:cNvSpPr/>
          <p:nvPr/>
        </p:nvSpPr>
        <p:spPr>
          <a:xfrm>
            <a:off x="6813404" y="3429000"/>
            <a:ext cx="5062889" cy="806116"/>
          </a:xfrm>
          <a:prstGeom prst="roundRect">
            <a:avLst/>
          </a:prstGeom>
          <a:solidFill>
            <a:srgbClr val="F7B0CC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Uncle</a:t>
            </a:r>
            <a:endParaRPr lang="en-US" sz="4800" b="1" dirty="0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9DEFFB9-A94D-D1DC-920D-A9B7EDD9FFA6}"/>
              </a:ext>
            </a:extLst>
          </p:cNvPr>
          <p:cNvSpPr/>
          <p:nvPr/>
        </p:nvSpPr>
        <p:spPr>
          <a:xfrm>
            <a:off x="6813402" y="4922680"/>
            <a:ext cx="5062889" cy="687564"/>
          </a:xfrm>
          <a:prstGeom prst="roundRect">
            <a:avLst/>
          </a:prstGeom>
          <a:solidFill>
            <a:srgbClr val="FBCFE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dirty="0"/>
              <a:t>Amca</a:t>
            </a:r>
            <a:endParaRPr lang="en-US" sz="4000" dirty="0"/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2E7BC51-0A15-4F22-0FF1-F63E44F41323}"/>
              </a:ext>
            </a:extLst>
          </p:cNvPr>
          <p:cNvSpPr/>
          <p:nvPr/>
        </p:nvSpPr>
        <p:spPr>
          <a:xfrm>
            <a:off x="6813402" y="5620030"/>
            <a:ext cx="5062889" cy="687564"/>
          </a:xfrm>
          <a:prstGeom prst="roundRect">
            <a:avLst/>
          </a:prstGeom>
          <a:solidFill>
            <a:srgbClr val="FBCFE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dirty="0"/>
              <a:t>Enişte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6506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74D4107-A783-562B-0040-5EA225CFE291}"/>
              </a:ext>
            </a:extLst>
          </p:cNvPr>
          <p:cNvSpPr/>
          <p:nvPr/>
        </p:nvSpPr>
        <p:spPr>
          <a:xfrm>
            <a:off x="134113" y="4454572"/>
            <a:ext cx="3767328" cy="687564"/>
          </a:xfrm>
          <a:prstGeom prst="roundRect">
            <a:avLst/>
          </a:prstGeom>
          <a:solidFill>
            <a:srgbClr val="FBCFE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dirty="0"/>
              <a:t>Erkek kardeş</a:t>
            </a:r>
            <a:endParaRPr lang="en-US" sz="4000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6ACB158-A953-60E9-700B-E785F26151A9}"/>
              </a:ext>
            </a:extLst>
          </p:cNvPr>
          <p:cNvSpPr/>
          <p:nvPr/>
        </p:nvSpPr>
        <p:spPr>
          <a:xfrm>
            <a:off x="134113" y="3648456"/>
            <a:ext cx="3767328" cy="806116"/>
          </a:xfrm>
          <a:prstGeom prst="roundRect">
            <a:avLst/>
          </a:prstGeom>
          <a:solidFill>
            <a:srgbClr val="F7B0CC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Brother</a:t>
            </a:r>
            <a:endParaRPr lang="en-US" sz="4800" b="1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AFC9355-BE2E-985B-517C-DD8C642A8EAA}"/>
              </a:ext>
            </a:extLst>
          </p:cNvPr>
          <p:cNvSpPr/>
          <p:nvPr/>
        </p:nvSpPr>
        <p:spPr>
          <a:xfrm>
            <a:off x="4212336" y="4454572"/>
            <a:ext cx="3870960" cy="687564"/>
          </a:xfrm>
          <a:prstGeom prst="roundRect">
            <a:avLst/>
          </a:prstGeom>
          <a:solidFill>
            <a:srgbClr val="FBCFE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dirty="0"/>
              <a:t>Kız kardeş</a:t>
            </a:r>
            <a:endParaRPr lang="en-US" sz="4000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3DC4A31F-C025-DB23-629A-503D481444D1}"/>
              </a:ext>
            </a:extLst>
          </p:cNvPr>
          <p:cNvSpPr/>
          <p:nvPr/>
        </p:nvSpPr>
        <p:spPr>
          <a:xfrm>
            <a:off x="4212336" y="3648456"/>
            <a:ext cx="3870960" cy="806116"/>
          </a:xfrm>
          <a:prstGeom prst="roundRect">
            <a:avLst/>
          </a:prstGeom>
          <a:solidFill>
            <a:srgbClr val="F7B0CC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Sister</a:t>
            </a:r>
            <a:endParaRPr lang="en-US" sz="4800" b="1" dirty="0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BD3AF309-0DA0-96F5-5984-DA78098FF8A7}"/>
              </a:ext>
            </a:extLst>
          </p:cNvPr>
          <p:cNvSpPr/>
          <p:nvPr/>
        </p:nvSpPr>
        <p:spPr>
          <a:xfrm>
            <a:off x="8394191" y="4454572"/>
            <a:ext cx="3663696" cy="687564"/>
          </a:xfrm>
          <a:prstGeom prst="roundRect">
            <a:avLst/>
          </a:prstGeom>
          <a:solidFill>
            <a:srgbClr val="FBCFE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dirty="0"/>
              <a:t>Kuzen</a:t>
            </a:r>
            <a:endParaRPr lang="en-US" sz="4000" dirty="0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249CAA71-1075-6EA2-6619-C582B8EE3012}"/>
              </a:ext>
            </a:extLst>
          </p:cNvPr>
          <p:cNvSpPr/>
          <p:nvPr/>
        </p:nvSpPr>
        <p:spPr>
          <a:xfrm>
            <a:off x="8394191" y="3648456"/>
            <a:ext cx="3663696" cy="806116"/>
          </a:xfrm>
          <a:prstGeom prst="roundRect">
            <a:avLst/>
          </a:prstGeom>
          <a:solidFill>
            <a:srgbClr val="F7B0CC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Cousin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27983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F849E8A-8F26-0027-9731-6FE78950AEC9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/>
              <a:t> </a:t>
            </a:r>
            <a:r>
              <a:rPr lang="tr-TR" sz="2400" b="1" dirty="0">
                <a:hlinkClick r:id="rId3"/>
              </a:rPr>
              <a:t>https://www.egetolgayaltinay.com/lessons/626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459BBCC-7240-DB99-D48E-059E38A3D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1059">
            <a:off x="8543205" y="3284431"/>
            <a:ext cx="2859901" cy="276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21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F849E8A-8F26-0027-9731-6FE78950AEC9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https://www.egetolgayaltinay.com/lessons/627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4F46A39-4012-B412-9AC5-D3D2523165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0952">
            <a:off x="8792785" y="3412141"/>
            <a:ext cx="2722631" cy="26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20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F849E8A-8F26-0027-9731-6FE78950AEC9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/>
              <a:t> </a:t>
            </a:r>
            <a:r>
              <a:rPr lang="tr-TR" sz="2400" b="1" dirty="0">
                <a:hlinkClick r:id="rId3"/>
              </a:rPr>
              <a:t>https://www.egetolgayaltinay.com/lessons/628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672F8BB-2A25-F82A-0244-D8AF70A4C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3994">
            <a:off x="8495580" y="3429000"/>
            <a:ext cx="3029175" cy="291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29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F849E8A-8F26-0027-9731-6FE78950AEC9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/>
              <a:t> </a:t>
            </a:r>
            <a:r>
              <a:rPr lang="tr-TR" sz="2400" b="1" dirty="0">
                <a:hlinkClick r:id="rId3"/>
              </a:rPr>
              <a:t>https://www.egetolgayaltinay.com/lessons/629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AE538EC-5624-BA8F-64CC-3BC36B5A0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0912">
            <a:off x="8811185" y="3517402"/>
            <a:ext cx="2995333" cy="284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44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F849E8A-8F26-0027-9731-6FE78950AEC9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/>
              <a:t> </a:t>
            </a:r>
            <a:r>
              <a:rPr lang="tr-TR" sz="2400" b="1" dirty="0">
                <a:hlinkClick r:id="rId3"/>
              </a:rPr>
              <a:t>https://www.egetolgayaltinay.com/lessons/630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4E64FCC-166D-2A32-1A16-4E6158D5C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7403">
            <a:off x="8394445" y="3429000"/>
            <a:ext cx="3089344" cy="302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99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892E40C5-9E8A-EF50-3695-CD2A7FE9B0A3}"/>
              </a:ext>
            </a:extLst>
          </p:cNvPr>
          <p:cNvSpPr/>
          <p:nvPr/>
        </p:nvSpPr>
        <p:spPr>
          <a:xfrm>
            <a:off x="3234286" y="2629152"/>
            <a:ext cx="5398724" cy="828289"/>
          </a:xfrm>
          <a:prstGeom prst="wedgeRectCallout">
            <a:avLst>
              <a:gd name="adj1" fmla="val -64151"/>
              <a:gd name="adj2" fmla="val 5939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u="sng" dirty="0" err="1">
                <a:solidFill>
                  <a:schemeClr val="tx1"/>
                </a:solidFill>
              </a:rPr>
              <a:t>Who</a:t>
            </a:r>
            <a:r>
              <a:rPr lang="tr-TR" sz="4000" b="1" dirty="0">
                <a:solidFill>
                  <a:schemeClr val="tx1"/>
                </a:solidFill>
              </a:rPr>
              <a:t> is </a:t>
            </a:r>
            <a:r>
              <a:rPr lang="tr-TR" sz="4000" b="1" dirty="0" err="1">
                <a:solidFill>
                  <a:schemeClr val="tx1"/>
                </a:solidFill>
              </a:rPr>
              <a:t>this</a:t>
            </a:r>
            <a:r>
              <a:rPr lang="tr-TR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0FCB0BF1-B612-6247-6030-7359DABFD3AA}"/>
              </a:ext>
            </a:extLst>
          </p:cNvPr>
          <p:cNvSpPr/>
          <p:nvPr/>
        </p:nvSpPr>
        <p:spPr>
          <a:xfrm>
            <a:off x="3234285" y="2156438"/>
            <a:ext cx="5398725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FBCFE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Bu </a:t>
            </a:r>
            <a:r>
              <a:rPr lang="tr-TR" sz="2800" b="1" u="sng" dirty="0">
                <a:solidFill>
                  <a:sysClr val="windowText" lastClr="000000"/>
                </a:solidFill>
              </a:rPr>
              <a:t>kim</a:t>
            </a:r>
            <a:r>
              <a:rPr lang="tr-TR" sz="2800" b="1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FD67EE09-5EE1-75CD-54BD-540297B354C6}"/>
              </a:ext>
            </a:extLst>
          </p:cNvPr>
          <p:cNvSpPr/>
          <p:nvPr/>
        </p:nvSpPr>
        <p:spPr>
          <a:xfrm>
            <a:off x="3234287" y="4114445"/>
            <a:ext cx="5398724" cy="828289"/>
          </a:xfrm>
          <a:prstGeom prst="wedgeRectCallout">
            <a:avLst>
              <a:gd name="adj1" fmla="val -67140"/>
              <a:gd name="adj2" fmla="val -29900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u="sng" dirty="0" err="1">
                <a:solidFill>
                  <a:schemeClr val="tx1"/>
                </a:solidFill>
              </a:rPr>
              <a:t>Who</a:t>
            </a:r>
            <a:r>
              <a:rPr lang="tr-TR" sz="4000" b="1" dirty="0">
                <a:solidFill>
                  <a:schemeClr val="tx1"/>
                </a:solidFill>
              </a:rPr>
              <a:t> is he?</a:t>
            </a:r>
          </a:p>
        </p:txBody>
      </p:sp>
      <p:sp>
        <p:nvSpPr>
          <p:cNvPr id="7" name="Konuşma Balonu: Dikdörtgen 6">
            <a:extLst>
              <a:ext uri="{FF2B5EF4-FFF2-40B4-BE49-F238E27FC236}">
                <a16:creationId xmlns:a16="http://schemas.microsoft.com/office/drawing/2014/main" id="{9002D752-261A-DB0F-CECE-7CB406525D37}"/>
              </a:ext>
            </a:extLst>
          </p:cNvPr>
          <p:cNvSpPr/>
          <p:nvPr/>
        </p:nvSpPr>
        <p:spPr>
          <a:xfrm>
            <a:off x="3234286" y="3628725"/>
            <a:ext cx="5398725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FBCFE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O (erkek) </a:t>
            </a:r>
            <a:r>
              <a:rPr lang="tr-TR" sz="2800" b="1" u="sng" dirty="0">
                <a:solidFill>
                  <a:sysClr val="windowText" lastClr="000000"/>
                </a:solidFill>
              </a:rPr>
              <a:t>kim</a:t>
            </a:r>
            <a:r>
              <a:rPr lang="tr-TR" sz="2800" b="1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8" name="Konuşma Balonu: Dikdörtgen 7">
            <a:extLst>
              <a:ext uri="{FF2B5EF4-FFF2-40B4-BE49-F238E27FC236}">
                <a16:creationId xmlns:a16="http://schemas.microsoft.com/office/drawing/2014/main" id="{EA07FB39-BB57-77F9-982B-2627D7E574AF}"/>
              </a:ext>
            </a:extLst>
          </p:cNvPr>
          <p:cNvSpPr/>
          <p:nvPr/>
        </p:nvSpPr>
        <p:spPr>
          <a:xfrm>
            <a:off x="3234287" y="5706598"/>
            <a:ext cx="5398724" cy="828289"/>
          </a:xfrm>
          <a:prstGeom prst="wedgeRectCallout">
            <a:avLst>
              <a:gd name="adj1" fmla="val -69382"/>
              <a:gd name="adj2" fmla="val -41264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u="sng" dirty="0" err="1">
                <a:solidFill>
                  <a:schemeClr val="tx1"/>
                </a:solidFill>
              </a:rPr>
              <a:t>Who</a:t>
            </a:r>
            <a:r>
              <a:rPr lang="tr-TR" sz="4000" b="1" dirty="0">
                <a:solidFill>
                  <a:schemeClr val="tx1"/>
                </a:solidFill>
              </a:rPr>
              <a:t> is </a:t>
            </a:r>
            <a:r>
              <a:rPr lang="tr-TR" sz="4000" b="1" dirty="0" err="1">
                <a:solidFill>
                  <a:schemeClr val="tx1"/>
                </a:solidFill>
              </a:rPr>
              <a:t>she</a:t>
            </a:r>
            <a:r>
              <a:rPr lang="tr-TR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Konuşma Balonu: Dikdörtgen 8">
            <a:extLst>
              <a:ext uri="{FF2B5EF4-FFF2-40B4-BE49-F238E27FC236}">
                <a16:creationId xmlns:a16="http://schemas.microsoft.com/office/drawing/2014/main" id="{0BB83A69-82EC-B5AC-7EDB-2E0B42140D22}"/>
              </a:ext>
            </a:extLst>
          </p:cNvPr>
          <p:cNvSpPr/>
          <p:nvPr/>
        </p:nvSpPr>
        <p:spPr>
          <a:xfrm>
            <a:off x="3234286" y="5220878"/>
            <a:ext cx="5398725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FBCFE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O (kadın) </a:t>
            </a:r>
            <a:r>
              <a:rPr lang="tr-TR" sz="2800" b="1" u="sng" dirty="0">
                <a:solidFill>
                  <a:sysClr val="windowText" lastClr="000000"/>
                </a:solidFill>
              </a:rPr>
              <a:t>kim</a:t>
            </a:r>
            <a:r>
              <a:rPr lang="tr-TR" sz="2800" b="1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2F32BDF3-873A-5C67-AE42-828B51840356}"/>
              </a:ext>
            </a:extLst>
          </p:cNvPr>
          <p:cNvSpPr txBox="1"/>
          <p:nvPr/>
        </p:nvSpPr>
        <p:spPr>
          <a:xfrm>
            <a:off x="147161" y="835351"/>
            <a:ext cx="848584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Birinin kim olduğunu sormak için «</a:t>
            </a:r>
            <a:r>
              <a:rPr lang="tr-TR" sz="2800" b="1" dirty="0" err="1">
                <a:solidFill>
                  <a:srgbClr val="E81666"/>
                </a:solidFill>
              </a:rPr>
              <a:t>Who</a:t>
            </a:r>
            <a:r>
              <a:rPr lang="tr-TR" sz="2400" dirty="0">
                <a:solidFill>
                  <a:schemeClr val="tx1"/>
                </a:solidFill>
              </a:rPr>
              <a:t>»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soru yapısını kullanabiliriz.</a:t>
            </a:r>
          </a:p>
          <a:p>
            <a:r>
              <a:rPr lang="tr-TR" sz="2000" dirty="0"/>
              <a:t>Türkçe karşılığı: «Kim» </a:t>
            </a:r>
            <a:r>
              <a:rPr lang="tr-TR" sz="2000" dirty="0" err="1"/>
              <a:t>dir</a:t>
            </a:r>
            <a:r>
              <a:rPr lang="tr-TR" sz="2000" dirty="0"/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0529BCF-2C9D-500C-AA90-53A2703610C7}"/>
              </a:ext>
            </a:extLst>
          </p:cNvPr>
          <p:cNvSpPr txBox="1"/>
          <p:nvPr/>
        </p:nvSpPr>
        <p:spPr>
          <a:xfrm>
            <a:off x="4939840" y="-160424"/>
            <a:ext cx="6345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err="1">
                <a:solidFill>
                  <a:srgbClr val="E81666"/>
                </a:solidFill>
              </a:rPr>
              <a:t>Who</a:t>
            </a:r>
            <a:r>
              <a:rPr lang="tr-TR" sz="6000" b="1" dirty="0">
                <a:solidFill>
                  <a:srgbClr val="E81666"/>
                </a:solidFill>
              </a:rPr>
              <a:t> </a:t>
            </a:r>
            <a:r>
              <a:rPr lang="tr-TR" sz="4000" b="1" dirty="0">
                <a:solidFill>
                  <a:srgbClr val="E81666"/>
                </a:solidFill>
              </a:rPr>
              <a:t>(Kim)</a:t>
            </a:r>
            <a:endParaRPr lang="tr-TR" sz="6000" b="1" dirty="0">
              <a:solidFill>
                <a:srgbClr val="E81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3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CA8A81C-E2F2-308E-5042-8A90110985CD}"/>
              </a:ext>
            </a:extLst>
          </p:cNvPr>
          <p:cNvSpPr txBox="1"/>
          <p:nvPr/>
        </p:nvSpPr>
        <p:spPr>
          <a:xfrm>
            <a:off x="609887" y="0"/>
            <a:ext cx="6345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>
                <a:solidFill>
                  <a:srgbClr val="E81666"/>
                </a:solidFill>
              </a:rPr>
              <a:t>My </a:t>
            </a:r>
            <a:r>
              <a:rPr lang="tr-TR" sz="4000" b="1" dirty="0">
                <a:solidFill>
                  <a:srgbClr val="E81666"/>
                </a:solidFill>
              </a:rPr>
              <a:t>(Benim)</a:t>
            </a:r>
            <a:endParaRPr lang="tr-TR" sz="6000" b="1" dirty="0">
              <a:solidFill>
                <a:srgbClr val="E81666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D2E865A-0B38-7112-2D7B-B46104654394}"/>
              </a:ext>
            </a:extLst>
          </p:cNvPr>
          <p:cNvSpPr txBox="1"/>
          <p:nvPr/>
        </p:nvSpPr>
        <p:spPr>
          <a:xfrm>
            <a:off x="160610" y="1125391"/>
            <a:ext cx="6598024" cy="11387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Bir kişi ile bağımızı veya bir eşyanın bize ait olduğunu</a:t>
            </a:r>
          </a:p>
          <a:p>
            <a:r>
              <a:rPr lang="tr-TR" sz="2000" dirty="0"/>
              <a:t>«</a:t>
            </a:r>
            <a:r>
              <a:rPr lang="tr-TR" sz="2800" b="1" dirty="0">
                <a:solidFill>
                  <a:srgbClr val="E81666"/>
                </a:solidFill>
              </a:rPr>
              <a:t>My …</a:t>
            </a:r>
            <a:r>
              <a:rPr lang="tr-TR" sz="2400" dirty="0">
                <a:solidFill>
                  <a:schemeClr val="tx1"/>
                </a:solidFill>
              </a:rPr>
              <a:t>»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diyerek ifade edebiliriz..</a:t>
            </a:r>
          </a:p>
          <a:p>
            <a:r>
              <a:rPr lang="tr-TR" sz="2000" dirty="0"/>
              <a:t>Türkçe karşılığı: «Benim …» </a:t>
            </a:r>
            <a:r>
              <a:rPr lang="tr-TR" sz="2000" dirty="0" err="1"/>
              <a:t>dir</a:t>
            </a:r>
            <a:r>
              <a:rPr lang="tr-TR" sz="2000" dirty="0"/>
              <a:t>.</a:t>
            </a: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CB796C20-D138-B888-30CF-661381691F9E}"/>
              </a:ext>
            </a:extLst>
          </p:cNvPr>
          <p:cNvSpPr/>
          <p:nvPr/>
        </p:nvSpPr>
        <p:spPr>
          <a:xfrm>
            <a:off x="4619334" y="3765548"/>
            <a:ext cx="6268121" cy="828289"/>
          </a:xfrm>
          <a:prstGeom prst="wedgeRectCallout">
            <a:avLst>
              <a:gd name="adj1" fmla="val -75189"/>
              <a:gd name="adj2" fmla="val 17180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chemeClr val="tx1"/>
                </a:solidFill>
              </a:rPr>
              <a:t>Karen is </a:t>
            </a:r>
            <a:r>
              <a:rPr lang="tr-TR" sz="4000" b="1" u="sng" dirty="0" err="1">
                <a:solidFill>
                  <a:schemeClr val="tx1"/>
                </a:solidFill>
              </a:rPr>
              <a:t>my</a:t>
            </a:r>
            <a:r>
              <a:rPr lang="tr-TR" sz="4000" b="1" u="sng" dirty="0">
                <a:solidFill>
                  <a:schemeClr val="tx1"/>
                </a:solidFill>
              </a:rPr>
              <a:t> </a:t>
            </a:r>
            <a:r>
              <a:rPr lang="tr-TR" sz="4000" b="1" u="sng" dirty="0" err="1">
                <a:solidFill>
                  <a:schemeClr val="tx1"/>
                </a:solidFill>
              </a:rPr>
              <a:t>mother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2315E939-34AD-1386-E711-DC63A3AD7B74}"/>
              </a:ext>
            </a:extLst>
          </p:cNvPr>
          <p:cNvSpPr/>
          <p:nvPr/>
        </p:nvSpPr>
        <p:spPr>
          <a:xfrm>
            <a:off x="4619334" y="3279828"/>
            <a:ext cx="6268122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FBCFE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Karen </a:t>
            </a:r>
            <a:r>
              <a:rPr lang="tr-TR" sz="2800" b="1" u="sng" dirty="0">
                <a:solidFill>
                  <a:sysClr val="windowText" lastClr="000000"/>
                </a:solidFill>
              </a:rPr>
              <a:t>benim annem</a:t>
            </a:r>
            <a:r>
              <a:rPr lang="tr-TR" sz="2800" b="1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8445A903-D60B-EED8-3AF7-8428CB6360E1}"/>
              </a:ext>
            </a:extLst>
          </p:cNvPr>
          <p:cNvSpPr/>
          <p:nvPr/>
        </p:nvSpPr>
        <p:spPr>
          <a:xfrm>
            <a:off x="4619334" y="5318464"/>
            <a:ext cx="6268121" cy="828289"/>
          </a:xfrm>
          <a:prstGeom prst="wedgeRectCallout">
            <a:avLst>
              <a:gd name="adj1" fmla="val -75967"/>
              <a:gd name="adj2" fmla="val -47586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chemeClr val="tx1"/>
                </a:solidFill>
              </a:rPr>
              <a:t>Steve is </a:t>
            </a:r>
            <a:r>
              <a:rPr lang="tr-TR" sz="4000" b="1" u="sng" dirty="0" err="1">
                <a:solidFill>
                  <a:schemeClr val="tx1"/>
                </a:solidFill>
              </a:rPr>
              <a:t>my</a:t>
            </a:r>
            <a:r>
              <a:rPr lang="tr-TR" sz="4000" b="1" u="sng" dirty="0">
                <a:solidFill>
                  <a:schemeClr val="tx1"/>
                </a:solidFill>
              </a:rPr>
              <a:t> </a:t>
            </a:r>
            <a:r>
              <a:rPr lang="tr-TR" sz="4000" b="1" u="sng" dirty="0" err="1">
                <a:solidFill>
                  <a:schemeClr val="tx1"/>
                </a:solidFill>
              </a:rPr>
              <a:t>father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Konuşma Balonu: Dikdörtgen 6">
            <a:extLst>
              <a:ext uri="{FF2B5EF4-FFF2-40B4-BE49-F238E27FC236}">
                <a16:creationId xmlns:a16="http://schemas.microsoft.com/office/drawing/2014/main" id="{FD9D8A4C-52F7-9A2C-7966-D79C84EAF2BC}"/>
              </a:ext>
            </a:extLst>
          </p:cNvPr>
          <p:cNvSpPr/>
          <p:nvPr/>
        </p:nvSpPr>
        <p:spPr>
          <a:xfrm>
            <a:off x="4619334" y="4832744"/>
            <a:ext cx="6268122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FBCFE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Steve </a:t>
            </a:r>
            <a:r>
              <a:rPr lang="tr-TR" sz="2800" b="1" u="sng" dirty="0">
                <a:solidFill>
                  <a:sysClr val="windowText" lastClr="000000"/>
                </a:solidFill>
              </a:rPr>
              <a:t>benim babam</a:t>
            </a:r>
            <a:r>
              <a:rPr lang="tr-TR" sz="2800" b="1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8" name="Konuşma Balonu: Dikdörtgen 7">
            <a:extLst>
              <a:ext uri="{FF2B5EF4-FFF2-40B4-BE49-F238E27FC236}">
                <a16:creationId xmlns:a16="http://schemas.microsoft.com/office/drawing/2014/main" id="{1EE2ADBF-7983-D071-A54E-48AE683146F5}"/>
              </a:ext>
            </a:extLst>
          </p:cNvPr>
          <p:cNvSpPr/>
          <p:nvPr/>
        </p:nvSpPr>
        <p:spPr>
          <a:xfrm>
            <a:off x="7283286" y="2503370"/>
            <a:ext cx="1690026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F381AD"/>
                </a:solidFill>
              </a:rPr>
              <a:t>Karen</a:t>
            </a:r>
          </a:p>
        </p:txBody>
      </p:sp>
      <p:sp>
        <p:nvSpPr>
          <p:cNvPr id="9" name="Konuşma Balonu: Dikdörtgen 8">
            <a:extLst>
              <a:ext uri="{FF2B5EF4-FFF2-40B4-BE49-F238E27FC236}">
                <a16:creationId xmlns:a16="http://schemas.microsoft.com/office/drawing/2014/main" id="{C1F82705-6933-2118-CF65-3600F58D1951}"/>
              </a:ext>
            </a:extLst>
          </p:cNvPr>
          <p:cNvSpPr/>
          <p:nvPr/>
        </p:nvSpPr>
        <p:spPr>
          <a:xfrm>
            <a:off x="7283286" y="229154"/>
            <a:ext cx="1690026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rgbClr val="F381AD"/>
                </a:solidFill>
              </a:rPr>
              <a:t>Mother</a:t>
            </a:r>
            <a:endParaRPr lang="tr-TR" sz="2800" b="1" dirty="0">
              <a:solidFill>
                <a:srgbClr val="F381AD"/>
              </a:solidFill>
            </a:endParaRPr>
          </a:p>
        </p:txBody>
      </p:sp>
      <p:sp>
        <p:nvSpPr>
          <p:cNvPr id="10" name="Konuşma Balonu: Dikdörtgen 9">
            <a:extLst>
              <a:ext uri="{FF2B5EF4-FFF2-40B4-BE49-F238E27FC236}">
                <a16:creationId xmlns:a16="http://schemas.microsoft.com/office/drawing/2014/main" id="{2A41A1CE-4F35-C133-17DF-0B8F664E2936}"/>
              </a:ext>
            </a:extLst>
          </p:cNvPr>
          <p:cNvSpPr/>
          <p:nvPr/>
        </p:nvSpPr>
        <p:spPr>
          <a:xfrm>
            <a:off x="9301062" y="2470905"/>
            <a:ext cx="1690026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70DDEC"/>
                </a:solidFill>
              </a:rPr>
              <a:t>Steve</a:t>
            </a:r>
          </a:p>
        </p:txBody>
      </p:sp>
      <p:sp>
        <p:nvSpPr>
          <p:cNvPr id="11" name="Konuşma Balonu: Dikdörtgen 10">
            <a:extLst>
              <a:ext uri="{FF2B5EF4-FFF2-40B4-BE49-F238E27FC236}">
                <a16:creationId xmlns:a16="http://schemas.microsoft.com/office/drawing/2014/main" id="{1DDF7367-2771-1211-C82F-0C4698165D18}"/>
              </a:ext>
            </a:extLst>
          </p:cNvPr>
          <p:cNvSpPr/>
          <p:nvPr/>
        </p:nvSpPr>
        <p:spPr>
          <a:xfrm>
            <a:off x="9301062" y="196689"/>
            <a:ext cx="1690026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rgbClr val="70DDEC"/>
                </a:solidFill>
              </a:rPr>
              <a:t>Father</a:t>
            </a:r>
            <a:endParaRPr lang="tr-TR" sz="2800" b="1" dirty="0">
              <a:solidFill>
                <a:srgbClr val="70DD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24B13FA-2289-FA7B-9A6D-B30A4B7B6473}"/>
              </a:ext>
            </a:extLst>
          </p:cNvPr>
          <p:cNvSpPr txBox="1"/>
          <p:nvPr/>
        </p:nvSpPr>
        <p:spPr>
          <a:xfrm>
            <a:off x="682632" y="2512494"/>
            <a:ext cx="7715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Ünite kelime kartlarına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https://www.egetolgayaltinay.com/lessons/635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4F3CF35-C46A-629A-9ACE-8A55C1854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4578">
            <a:off x="7550909" y="1758159"/>
            <a:ext cx="3555241" cy="355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03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26662888-0149-876F-6D02-ADDB9C93A4BE}"/>
              </a:ext>
            </a:extLst>
          </p:cNvPr>
          <p:cNvSpPr/>
          <p:nvPr/>
        </p:nvSpPr>
        <p:spPr>
          <a:xfrm>
            <a:off x="1719072" y="1346872"/>
            <a:ext cx="3043698" cy="485720"/>
          </a:xfrm>
          <a:prstGeom prst="wedgeRectCallout">
            <a:avLst>
              <a:gd name="adj1" fmla="val -9541"/>
              <a:gd name="adj2" fmla="val 3865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1) My </a:t>
            </a:r>
            <a:r>
              <a:rPr lang="tr-TR" sz="2800" b="1" dirty="0" err="1">
                <a:solidFill>
                  <a:schemeClr val="tx1"/>
                </a:solidFill>
              </a:rPr>
              <a:t>grandma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F3D6D1AA-0F4A-A883-ADBA-F26223838FAE}"/>
              </a:ext>
            </a:extLst>
          </p:cNvPr>
          <p:cNvSpPr/>
          <p:nvPr/>
        </p:nvSpPr>
        <p:spPr>
          <a:xfrm>
            <a:off x="7933764" y="1346872"/>
            <a:ext cx="3563292" cy="485720"/>
          </a:xfrm>
          <a:prstGeom prst="wedgeRectCallout">
            <a:avLst>
              <a:gd name="adj1" fmla="val -9541"/>
              <a:gd name="adj2" fmla="val 3865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2) My </a:t>
            </a:r>
            <a:r>
              <a:rPr lang="tr-TR" sz="2800" b="1" dirty="0" err="1">
                <a:solidFill>
                  <a:schemeClr val="tx1"/>
                </a:solidFill>
              </a:rPr>
              <a:t>grandpa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FAAF8DAD-2973-1773-B263-A86F9B838DA2}"/>
              </a:ext>
            </a:extLst>
          </p:cNvPr>
          <p:cNvSpPr/>
          <p:nvPr/>
        </p:nvSpPr>
        <p:spPr>
          <a:xfrm>
            <a:off x="2751627" y="6372280"/>
            <a:ext cx="1776804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Ben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46127392-1AC8-C129-C8BF-AD3B844259A9}"/>
              </a:ext>
            </a:extLst>
          </p:cNvPr>
          <p:cNvSpPr/>
          <p:nvPr/>
        </p:nvSpPr>
        <p:spPr>
          <a:xfrm>
            <a:off x="22950" y="6372280"/>
            <a:ext cx="2534502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Benim erkek kardeşim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D7FB3093-A7F3-C4E9-DCDC-2FC1CB6C2281}"/>
              </a:ext>
            </a:extLst>
          </p:cNvPr>
          <p:cNvSpPr/>
          <p:nvPr/>
        </p:nvSpPr>
        <p:spPr>
          <a:xfrm>
            <a:off x="4972902" y="6372280"/>
            <a:ext cx="2439834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Benim kız kardeşim</a:t>
            </a:r>
          </a:p>
        </p:txBody>
      </p:sp>
      <p:sp>
        <p:nvSpPr>
          <p:cNvPr id="7" name="Konuşma Balonu: Dikdörtgen 6">
            <a:extLst>
              <a:ext uri="{FF2B5EF4-FFF2-40B4-BE49-F238E27FC236}">
                <a16:creationId xmlns:a16="http://schemas.microsoft.com/office/drawing/2014/main" id="{4A3AB074-4B2C-5FFC-9931-388C06182974}"/>
              </a:ext>
            </a:extLst>
          </p:cNvPr>
          <p:cNvSpPr/>
          <p:nvPr/>
        </p:nvSpPr>
        <p:spPr>
          <a:xfrm>
            <a:off x="541470" y="3935522"/>
            <a:ext cx="2850774" cy="485720"/>
          </a:xfrm>
          <a:prstGeom prst="wedgeRectCallout">
            <a:avLst>
              <a:gd name="adj1" fmla="val -9541"/>
              <a:gd name="adj2" fmla="val 3865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3) My </a:t>
            </a:r>
            <a:r>
              <a:rPr lang="tr-TR" sz="2800" b="1" dirty="0" err="1">
                <a:solidFill>
                  <a:schemeClr val="tx1"/>
                </a:solidFill>
              </a:rPr>
              <a:t>father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8" name="Konuşma Balonu: Dikdörtgen 7">
            <a:extLst>
              <a:ext uri="{FF2B5EF4-FFF2-40B4-BE49-F238E27FC236}">
                <a16:creationId xmlns:a16="http://schemas.microsoft.com/office/drawing/2014/main" id="{D811A4C7-CB7D-6675-AC8D-18D5714D422C}"/>
              </a:ext>
            </a:extLst>
          </p:cNvPr>
          <p:cNvSpPr/>
          <p:nvPr/>
        </p:nvSpPr>
        <p:spPr>
          <a:xfrm>
            <a:off x="3849804" y="3935522"/>
            <a:ext cx="2613390" cy="485720"/>
          </a:xfrm>
          <a:prstGeom prst="wedgeRectCallout">
            <a:avLst>
              <a:gd name="adj1" fmla="val -9541"/>
              <a:gd name="adj2" fmla="val 3865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4) My </a:t>
            </a:r>
            <a:r>
              <a:rPr lang="tr-TR" sz="2800" b="1" dirty="0" err="1">
                <a:solidFill>
                  <a:schemeClr val="tx1"/>
                </a:solidFill>
              </a:rPr>
              <a:t>mother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Konuşma Balonu: Dikdörtgen 8">
            <a:extLst>
              <a:ext uri="{FF2B5EF4-FFF2-40B4-BE49-F238E27FC236}">
                <a16:creationId xmlns:a16="http://schemas.microsoft.com/office/drawing/2014/main" id="{120F0376-3896-8449-DE79-BE76B2F9B137}"/>
              </a:ext>
            </a:extLst>
          </p:cNvPr>
          <p:cNvSpPr/>
          <p:nvPr/>
        </p:nvSpPr>
        <p:spPr>
          <a:xfrm>
            <a:off x="6810666" y="4053968"/>
            <a:ext cx="2246196" cy="485720"/>
          </a:xfrm>
          <a:prstGeom prst="wedgeRectCallout">
            <a:avLst>
              <a:gd name="adj1" fmla="val -9541"/>
              <a:gd name="adj2" fmla="val 3865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5) My </a:t>
            </a:r>
            <a:r>
              <a:rPr lang="tr-TR" sz="2800" b="1" dirty="0" err="1">
                <a:solidFill>
                  <a:schemeClr val="tx1"/>
                </a:solidFill>
              </a:rPr>
              <a:t>aunt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0" name="Konuşma Balonu: Dikdörtgen 9">
            <a:extLst>
              <a:ext uri="{FF2B5EF4-FFF2-40B4-BE49-F238E27FC236}">
                <a16:creationId xmlns:a16="http://schemas.microsoft.com/office/drawing/2014/main" id="{47C44572-BE9E-C615-87D3-4E67537826D7}"/>
              </a:ext>
            </a:extLst>
          </p:cNvPr>
          <p:cNvSpPr/>
          <p:nvPr/>
        </p:nvSpPr>
        <p:spPr>
          <a:xfrm>
            <a:off x="9404334" y="4053968"/>
            <a:ext cx="2246196" cy="485720"/>
          </a:xfrm>
          <a:prstGeom prst="wedgeRectCallout">
            <a:avLst>
              <a:gd name="adj1" fmla="val -9541"/>
              <a:gd name="adj2" fmla="val 3865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6) My </a:t>
            </a:r>
            <a:r>
              <a:rPr lang="tr-TR" sz="2800" b="1" dirty="0" err="1">
                <a:solidFill>
                  <a:schemeClr val="tx1"/>
                </a:solidFill>
              </a:rPr>
              <a:t>uncle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Konuşma Balonu: Dikdörtgen 10">
            <a:extLst>
              <a:ext uri="{FF2B5EF4-FFF2-40B4-BE49-F238E27FC236}">
                <a16:creationId xmlns:a16="http://schemas.microsoft.com/office/drawing/2014/main" id="{58AEAB9D-3AE4-55DB-9029-23DBEEFB050E}"/>
              </a:ext>
            </a:extLst>
          </p:cNvPr>
          <p:cNvSpPr/>
          <p:nvPr/>
        </p:nvSpPr>
        <p:spPr>
          <a:xfrm>
            <a:off x="9539880" y="6160562"/>
            <a:ext cx="2534502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Benim kuzenim</a:t>
            </a:r>
          </a:p>
        </p:txBody>
      </p:sp>
      <p:sp>
        <p:nvSpPr>
          <p:cNvPr id="13" name="Konuşma Balonu: Dikdörtgen 12">
            <a:extLst>
              <a:ext uri="{FF2B5EF4-FFF2-40B4-BE49-F238E27FC236}">
                <a16:creationId xmlns:a16="http://schemas.microsoft.com/office/drawing/2014/main" id="{7B679495-2517-BBAF-1976-7857DAD8542D}"/>
              </a:ext>
            </a:extLst>
          </p:cNvPr>
          <p:cNvSpPr/>
          <p:nvPr/>
        </p:nvSpPr>
        <p:spPr>
          <a:xfrm>
            <a:off x="1719072" y="1832592"/>
            <a:ext cx="3043698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Benim büyük annem</a:t>
            </a:r>
          </a:p>
        </p:txBody>
      </p:sp>
      <p:sp>
        <p:nvSpPr>
          <p:cNvPr id="14" name="Konuşma Balonu: Dikdörtgen 13">
            <a:extLst>
              <a:ext uri="{FF2B5EF4-FFF2-40B4-BE49-F238E27FC236}">
                <a16:creationId xmlns:a16="http://schemas.microsoft.com/office/drawing/2014/main" id="{0BC7FA81-0DF2-0ED5-FBC0-9BEC00F35A31}"/>
              </a:ext>
            </a:extLst>
          </p:cNvPr>
          <p:cNvSpPr/>
          <p:nvPr/>
        </p:nvSpPr>
        <p:spPr>
          <a:xfrm>
            <a:off x="7933764" y="1832592"/>
            <a:ext cx="3563292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Benim büyük babam</a:t>
            </a:r>
          </a:p>
        </p:txBody>
      </p:sp>
      <p:sp>
        <p:nvSpPr>
          <p:cNvPr id="15" name="Konuşma Balonu: Dikdörtgen 14">
            <a:extLst>
              <a:ext uri="{FF2B5EF4-FFF2-40B4-BE49-F238E27FC236}">
                <a16:creationId xmlns:a16="http://schemas.microsoft.com/office/drawing/2014/main" id="{19F9154F-E2EA-21C7-3459-1C5EBB5BC54D}"/>
              </a:ext>
            </a:extLst>
          </p:cNvPr>
          <p:cNvSpPr/>
          <p:nvPr/>
        </p:nvSpPr>
        <p:spPr>
          <a:xfrm>
            <a:off x="2751627" y="5886560"/>
            <a:ext cx="1776804" cy="485720"/>
          </a:xfrm>
          <a:prstGeom prst="wedgeRectCallout">
            <a:avLst>
              <a:gd name="adj1" fmla="val -9541"/>
              <a:gd name="adj2" fmla="val 3865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8) Me</a:t>
            </a:r>
          </a:p>
        </p:txBody>
      </p:sp>
      <p:sp>
        <p:nvSpPr>
          <p:cNvPr id="16" name="Konuşma Balonu: Dikdörtgen 15">
            <a:extLst>
              <a:ext uri="{FF2B5EF4-FFF2-40B4-BE49-F238E27FC236}">
                <a16:creationId xmlns:a16="http://schemas.microsoft.com/office/drawing/2014/main" id="{B837DF9F-42DB-7205-75FE-FFB270295A34}"/>
              </a:ext>
            </a:extLst>
          </p:cNvPr>
          <p:cNvSpPr/>
          <p:nvPr/>
        </p:nvSpPr>
        <p:spPr>
          <a:xfrm>
            <a:off x="22950" y="5886560"/>
            <a:ext cx="2534502" cy="485720"/>
          </a:xfrm>
          <a:prstGeom prst="wedgeRectCallout">
            <a:avLst>
              <a:gd name="adj1" fmla="val -9541"/>
              <a:gd name="adj2" fmla="val 3865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7) My </a:t>
            </a:r>
            <a:r>
              <a:rPr lang="tr-TR" sz="2800" b="1" dirty="0" err="1">
                <a:solidFill>
                  <a:schemeClr val="tx1"/>
                </a:solidFill>
              </a:rPr>
              <a:t>brother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7" name="Konuşma Balonu: Dikdörtgen 16">
            <a:extLst>
              <a:ext uri="{FF2B5EF4-FFF2-40B4-BE49-F238E27FC236}">
                <a16:creationId xmlns:a16="http://schemas.microsoft.com/office/drawing/2014/main" id="{505B7098-6454-18EB-306F-D10B8E3F707B}"/>
              </a:ext>
            </a:extLst>
          </p:cNvPr>
          <p:cNvSpPr/>
          <p:nvPr/>
        </p:nvSpPr>
        <p:spPr>
          <a:xfrm>
            <a:off x="4972902" y="5886560"/>
            <a:ext cx="2439834" cy="485720"/>
          </a:xfrm>
          <a:prstGeom prst="wedgeRectCallout">
            <a:avLst>
              <a:gd name="adj1" fmla="val -9541"/>
              <a:gd name="adj2" fmla="val 3865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9) My </a:t>
            </a:r>
            <a:r>
              <a:rPr lang="tr-TR" sz="2800" b="1" dirty="0" err="1">
                <a:solidFill>
                  <a:schemeClr val="tx1"/>
                </a:solidFill>
              </a:rPr>
              <a:t>sister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8" name="Konuşma Balonu: Dikdörtgen 17">
            <a:extLst>
              <a:ext uri="{FF2B5EF4-FFF2-40B4-BE49-F238E27FC236}">
                <a16:creationId xmlns:a16="http://schemas.microsoft.com/office/drawing/2014/main" id="{5DC31299-D721-C871-D5D2-0E77ED6CE5EB}"/>
              </a:ext>
            </a:extLst>
          </p:cNvPr>
          <p:cNvSpPr/>
          <p:nvPr/>
        </p:nvSpPr>
        <p:spPr>
          <a:xfrm>
            <a:off x="541470" y="4421242"/>
            <a:ext cx="2850774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Benim babam</a:t>
            </a:r>
          </a:p>
        </p:txBody>
      </p:sp>
      <p:sp>
        <p:nvSpPr>
          <p:cNvPr id="19" name="Konuşma Balonu: Dikdörtgen 18">
            <a:extLst>
              <a:ext uri="{FF2B5EF4-FFF2-40B4-BE49-F238E27FC236}">
                <a16:creationId xmlns:a16="http://schemas.microsoft.com/office/drawing/2014/main" id="{A9F588B8-E42D-BD2E-3E02-9E0DDD8C411E}"/>
              </a:ext>
            </a:extLst>
          </p:cNvPr>
          <p:cNvSpPr/>
          <p:nvPr/>
        </p:nvSpPr>
        <p:spPr>
          <a:xfrm>
            <a:off x="3849804" y="4421242"/>
            <a:ext cx="2613390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Benim annem</a:t>
            </a:r>
          </a:p>
        </p:txBody>
      </p:sp>
      <p:sp>
        <p:nvSpPr>
          <p:cNvPr id="20" name="Konuşma Balonu: Dikdörtgen 19">
            <a:extLst>
              <a:ext uri="{FF2B5EF4-FFF2-40B4-BE49-F238E27FC236}">
                <a16:creationId xmlns:a16="http://schemas.microsoft.com/office/drawing/2014/main" id="{FFDD2C34-4C18-77B8-7BF8-2C6685C7B26F}"/>
              </a:ext>
            </a:extLst>
          </p:cNvPr>
          <p:cNvSpPr/>
          <p:nvPr/>
        </p:nvSpPr>
        <p:spPr>
          <a:xfrm>
            <a:off x="6810666" y="4539688"/>
            <a:ext cx="2246196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Benim teyzem</a:t>
            </a:r>
          </a:p>
        </p:txBody>
      </p:sp>
      <p:sp>
        <p:nvSpPr>
          <p:cNvPr id="21" name="Konuşma Balonu: Dikdörtgen 20">
            <a:extLst>
              <a:ext uri="{FF2B5EF4-FFF2-40B4-BE49-F238E27FC236}">
                <a16:creationId xmlns:a16="http://schemas.microsoft.com/office/drawing/2014/main" id="{375CA3C1-7CAD-CBE9-4C2E-6B071D9C9041}"/>
              </a:ext>
            </a:extLst>
          </p:cNvPr>
          <p:cNvSpPr/>
          <p:nvPr/>
        </p:nvSpPr>
        <p:spPr>
          <a:xfrm>
            <a:off x="9404334" y="4539688"/>
            <a:ext cx="2246196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Benim eniştem</a:t>
            </a:r>
          </a:p>
        </p:txBody>
      </p:sp>
      <p:sp>
        <p:nvSpPr>
          <p:cNvPr id="22" name="Konuşma Balonu: Dikdörtgen 21">
            <a:extLst>
              <a:ext uri="{FF2B5EF4-FFF2-40B4-BE49-F238E27FC236}">
                <a16:creationId xmlns:a16="http://schemas.microsoft.com/office/drawing/2014/main" id="{0FE685AB-FC99-5D39-F392-B3E325065670}"/>
              </a:ext>
            </a:extLst>
          </p:cNvPr>
          <p:cNvSpPr/>
          <p:nvPr/>
        </p:nvSpPr>
        <p:spPr>
          <a:xfrm>
            <a:off x="9539880" y="5674842"/>
            <a:ext cx="2534502" cy="485720"/>
          </a:xfrm>
          <a:prstGeom prst="wedgeRectCallout">
            <a:avLst>
              <a:gd name="adj1" fmla="val -9541"/>
              <a:gd name="adj2" fmla="val 3865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10) My </a:t>
            </a:r>
            <a:r>
              <a:rPr lang="tr-TR" sz="2800" b="1" dirty="0" err="1">
                <a:solidFill>
                  <a:schemeClr val="tx1"/>
                </a:solidFill>
              </a:rPr>
              <a:t>cousin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2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C07C18D-AAB7-B408-F337-E37EDA30E178}"/>
              </a:ext>
            </a:extLst>
          </p:cNvPr>
          <p:cNvSpPr txBox="1"/>
          <p:nvPr/>
        </p:nvSpPr>
        <p:spPr>
          <a:xfrm>
            <a:off x="682632" y="2512494"/>
            <a:ext cx="7715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Aile ağacı çalışma kağıdına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https://www.egetolgayaltinay.com/lessons/636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F10552F-96E0-C62D-A8B0-81E6C6620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3624">
            <a:off x="8826402" y="1947399"/>
            <a:ext cx="2343621" cy="331488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1712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A5326-15A9-D2D4-809A-3A901D16D29F}"/>
              </a:ext>
            </a:extLst>
          </p:cNvPr>
          <p:cNvSpPr txBox="1"/>
          <p:nvPr/>
        </p:nvSpPr>
        <p:spPr>
          <a:xfrm>
            <a:off x="1652303" y="-109728"/>
            <a:ext cx="2846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err="1">
                <a:solidFill>
                  <a:srgbClr val="E81666"/>
                </a:solidFill>
              </a:rPr>
              <a:t>She</a:t>
            </a:r>
            <a:r>
              <a:rPr lang="tr-TR" sz="6000" b="1" dirty="0">
                <a:solidFill>
                  <a:srgbClr val="E81666"/>
                </a:solidFill>
              </a:rPr>
              <a:t> </a:t>
            </a:r>
            <a:r>
              <a:rPr lang="tr-TR" sz="4800" i="1" dirty="0">
                <a:solidFill>
                  <a:srgbClr val="E81666"/>
                </a:solidFill>
              </a:rPr>
              <a:t>(O)</a:t>
            </a:r>
            <a:endParaRPr lang="tr-TR" sz="6000" i="1" dirty="0">
              <a:solidFill>
                <a:srgbClr val="E81666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03D7A22-BB62-A33C-954A-AA81C4E61CEB}"/>
              </a:ext>
            </a:extLst>
          </p:cNvPr>
          <p:cNvSpPr txBox="1"/>
          <p:nvPr/>
        </p:nvSpPr>
        <p:spPr>
          <a:xfrm>
            <a:off x="7693153" y="-109729"/>
            <a:ext cx="2846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solidFill>
                  <a:srgbClr val="E81666"/>
                </a:solidFill>
              </a:rPr>
              <a:t>He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109360C0-CAE9-EA64-EBBD-C62CB58A0284}"/>
              </a:ext>
            </a:extLst>
          </p:cNvPr>
          <p:cNvSpPr/>
          <p:nvPr/>
        </p:nvSpPr>
        <p:spPr>
          <a:xfrm>
            <a:off x="2401825" y="1697009"/>
            <a:ext cx="3572253" cy="17319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err="1">
                <a:solidFill>
                  <a:schemeClr val="tx1"/>
                </a:solidFill>
              </a:rPr>
              <a:t>She</a:t>
            </a:r>
            <a:r>
              <a:rPr lang="tr-TR" sz="3600" b="1" dirty="0">
                <a:solidFill>
                  <a:schemeClr val="tx1"/>
                </a:solidFill>
              </a:rPr>
              <a:t> is </a:t>
            </a:r>
            <a:r>
              <a:rPr lang="tr-TR" sz="3600" b="1" dirty="0" err="1">
                <a:solidFill>
                  <a:schemeClr val="tx1"/>
                </a:solidFill>
              </a:rPr>
              <a:t>my</a:t>
            </a:r>
            <a:r>
              <a:rPr lang="tr-TR" sz="3600" b="1" dirty="0">
                <a:solidFill>
                  <a:schemeClr val="tx1"/>
                </a:solidFill>
              </a:rPr>
              <a:t> </a:t>
            </a:r>
            <a:r>
              <a:rPr lang="tr-TR" sz="3600" b="1" dirty="0" err="1">
                <a:solidFill>
                  <a:schemeClr val="tx1"/>
                </a:solidFill>
              </a:rPr>
              <a:t>grandmother</a:t>
            </a:r>
            <a:endParaRPr lang="tr-TR" sz="3600" b="1" dirty="0">
              <a:solidFill>
                <a:schemeClr val="tx1"/>
              </a:solidFill>
            </a:endParaRP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A81C903C-EB02-738F-F748-4831535C9A8C}"/>
              </a:ext>
            </a:extLst>
          </p:cNvPr>
          <p:cNvSpPr/>
          <p:nvPr/>
        </p:nvSpPr>
        <p:spPr>
          <a:xfrm>
            <a:off x="2401824" y="896790"/>
            <a:ext cx="3572254" cy="1015663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FBCFE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O benim büyük annem.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C0EC8C8D-F2B1-09C4-CFF7-E49B81ABF172}"/>
              </a:ext>
            </a:extLst>
          </p:cNvPr>
          <p:cNvSpPr/>
          <p:nvPr/>
        </p:nvSpPr>
        <p:spPr>
          <a:xfrm>
            <a:off x="2401824" y="4409729"/>
            <a:ext cx="3572253" cy="17319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err="1">
                <a:solidFill>
                  <a:schemeClr val="tx1"/>
                </a:solidFill>
              </a:rPr>
              <a:t>She</a:t>
            </a:r>
            <a:r>
              <a:rPr lang="tr-TR" sz="3600" b="1" dirty="0">
                <a:solidFill>
                  <a:schemeClr val="tx1"/>
                </a:solidFill>
              </a:rPr>
              <a:t> is </a:t>
            </a:r>
            <a:r>
              <a:rPr lang="tr-TR" sz="3600" b="1" dirty="0" err="1">
                <a:solidFill>
                  <a:schemeClr val="tx1"/>
                </a:solidFill>
              </a:rPr>
              <a:t>my</a:t>
            </a:r>
            <a:r>
              <a:rPr lang="tr-TR" sz="3600" b="1" dirty="0">
                <a:solidFill>
                  <a:schemeClr val="tx1"/>
                </a:solidFill>
              </a:rPr>
              <a:t> </a:t>
            </a:r>
            <a:r>
              <a:rPr lang="tr-TR" sz="3600" b="1" dirty="0" err="1">
                <a:solidFill>
                  <a:schemeClr val="tx1"/>
                </a:solidFill>
              </a:rPr>
              <a:t>mother</a:t>
            </a:r>
            <a:endParaRPr lang="tr-TR" sz="3600" b="1" dirty="0">
              <a:solidFill>
                <a:schemeClr val="tx1"/>
              </a:solidFill>
            </a:endParaRPr>
          </a:p>
        </p:txBody>
      </p:sp>
      <p:sp>
        <p:nvSpPr>
          <p:cNvPr id="7" name="Konuşma Balonu: Dikdörtgen 6">
            <a:extLst>
              <a:ext uri="{FF2B5EF4-FFF2-40B4-BE49-F238E27FC236}">
                <a16:creationId xmlns:a16="http://schemas.microsoft.com/office/drawing/2014/main" id="{88FA8B7B-2066-1778-ADF7-E0CA4EA8BCBA}"/>
              </a:ext>
            </a:extLst>
          </p:cNvPr>
          <p:cNvSpPr/>
          <p:nvPr/>
        </p:nvSpPr>
        <p:spPr>
          <a:xfrm>
            <a:off x="2401823" y="3609510"/>
            <a:ext cx="3572254" cy="1015663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FBCFE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O benim annem.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F41B269C-151D-8C7F-7706-17DC818CA0FE}"/>
              </a:ext>
            </a:extLst>
          </p:cNvPr>
          <p:cNvSpPr/>
          <p:nvPr/>
        </p:nvSpPr>
        <p:spPr>
          <a:xfrm>
            <a:off x="8284465" y="1697009"/>
            <a:ext cx="3736847" cy="17319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chemeClr val="tx1"/>
                </a:solidFill>
              </a:rPr>
              <a:t>He is </a:t>
            </a:r>
            <a:r>
              <a:rPr lang="tr-TR" sz="3600" b="1" dirty="0" err="1">
                <a:solidFill>
                  <a:schemeClr val="tx1"/>
                </a:solidFill>
              </a:rPr>
              <a:t>my</a:t>
            </a:r>
            <a:r>
              <a:rPr lang="tr-TR" sz="3600" b="1" dirty="0">
                <a:solidFill>
                  <a:schemeClr val="tx1"/>
                </a:solidFill>
              </a:rPr>
              <a:t> </a:t>
            </a:r>
            <a:r>
              <a:rPr lang="tr-TR" sz="3600" b="1" dirty="0" err="1">
                <a:solidFill>
                  <a:schemeClr val="tx1"/>
                </a:solidFill>
              </a:rPr>
              <a:t>grandfather</a:t>
            </a:r>
            <a:endParaRPr lang="tr-TR" sz="3600" b="1" dirty="0">
              <a:solidFill>
                <a:schemeClr val="tx1"/>
              </a:solidFill>
            </a:endParaRPr>
          </a:p>
        </p:txBody>
      </p:sp>
      <p:sp>
        <p:nvSpPr>
          <p:cNvPr id="9" name="Konuşma Balonu: Dikdörtgen 8">
            <a:extLst>
              <a:ext uri="{FF2B5EF4-FFF2-40B4-BE49-F238E27FC236}">
                <a16:creationId xmlns:a16="http://schemas.microsoft.com/office/drawing/2014/main" id="{9D26B850-31FD-534E-BA72-BEE281D28FFE}"/>
              </a:ext>
            </a:extLst>
          </p:cNvPr>
          <p:cNvSpPr/>
          <p:nvPr/>
        </p:nvSpPr>
        <p:spPr>
          <a:xfrm>
            <a:off x="8284464" y="896790"/>
            <a:ext cx="3736848" cy="1015663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FBCFE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O benim büyük babam.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420F972E-2CE2-928A-B8A0-6C3B3FF27F74}"/>
              </a:ext>
            </a:extLst>
          </p:cNvPr>
          <p:cNvSpPr/>
          <p:nvPr/>
        </p:nvSpPr>
        <p:spPr>
          <a:xfrm>
            <a:off x="8284464" y="4409729"/>
            <a:ext cx="3736845" cy="17319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chemeClr val="tx1"/>
                </a:solidFill>
              </a:rPr>
              <a:t>He is </a:t>
            </a:r>
            <a:r>
              <a:rPr lang="tr-TR" sz="3600" b="1" dirty="0" err="1">
                <a:solidFill>
                  <a:schemeClr val="tx1"/>
                </a:solidFill>
              </a:rPr>
              <a:t>my</a:t>
            </a:r>
            <a:r>
              <a:rPr lang="tr-TR" sz="3600" b="1" dirty="0">
                <a:solidFill>
                  <a:schemeClr val="tx1"/>
                </a:solidFill>
              </a:rPr>
              <a:t> </a:t>
            </a:r>
            <a:r>
              <a:rPr lang="tr-TR" sz="3600" b="1" dirty="0" err="1">
                <a:solidFill>
                  <a:schemeClr val="tx1"/>
                </a:solidFill>
              </a:rPr>
              <a:t>father</a:t>
            </a:r>
            <a:endParaRPr lang="tr-TR" sz="3600" b="1" dirty="0">
              <a:solidFill>
                <a:schemeClr val="tx1"/>
              </a:solidFill>
            </a:endParaRPr>
          </a:p>
        </p:txBody>
      </p:sp>
      <p:sp>
        <p:nvSpPr>
          <p:cNvPr id="11" name="Konuşma Balonu: Dikdörtgen 10">
            <a:extLst>
              <a:ext uri="{FF2B5EF4-FFF2-40B4-BE49-F238E27FC236}">
                <a16:creationId xmlns:a16="http://schemas.microsoft.com/office/drawing/2014/main" id="{21CC6765-DB5C-5642-B056-52760001D734}"/>
              </a:ext>
            </a:extLst>
          </p:cNvPr>
          <p:cNvSpPr/>
          <p:nvPr/>
        </p:nvSpPr>
        <p:spPr>
          <a:xfrm>
            <a:off x="8284463" y="3609510"/>
            <a:ext cx="3736846" cy="1015663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FBCFE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O benim babam.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C5CE757E-DED1-E6D4-CA2A-3D6940C8844D}"/>
              </a:ext>
            </a:extLst>
          </p:cNvPr>
          <p:cNvSpPr txBox="1"/>
          <p:nvPr/>
        </p:nvSpPr>
        <p:spPr>
          <a:xfrm>
            <a:off x="8589547" y="-632"/>
            <a:ext cx="2846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i="1" dirty="0">
                <a:solidFill>
                  <a:srgbClr val="E81666"/>
                </a:solidFill>
              </a:rPr>
              <a:t>(O)</a:t>
            </a:r>
            <a:endParaRPr lang="tr-TR" sz="6000" i="1" dirty="0">
              <a:solidFill>
                <a:srgbClr val="E81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7EA9A585-AC06-0785-0036-503A558B550C}"/>
              </a:ext>
            </a:extLst>
          </p:cNvPr>
          <p:cNvSpPr txBox="1"/>
          <p:nvPr/>
        </p:nvSpPr>
        <p:spPr>
          <a:xfrm>
            <a:off x="182881" y="5066378"/>
            <a:ext cx="771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4) _________ is </a:t>
            </a:r>
            <a:r>
              <a:rPr lang="tr-TR" sz="3600" b="1" dirty="0" err="1"/>
              <a:t>my</a:t>
            </a:r>
            <a:r>
              <a:rPr lang="tr-TR" sz="3600" b="1" dirty="0"/>
              <a:t> </a:t>
            </a:r>
            <a:r>
              <a:rPr lang="tr-TR" sz="3600" b="1" dirty="0" err="1"/>
              <a:t>sister</a:t>
            </a:r>
            <a:r>
              <a:rPr lang="tr-TR" sz="3600" b="1" dirty="0"/>
              <a:t>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EDAF145-20D9-855D-CA8E-C2AB69EDAB72}"/>
              </a:ext>
            </a:extLst>
          </p:cNvPr>
          <p:cNvSpPr txBox="1"/>
          <p:nvPr/>
        </p:nvSpPr>
        <p:spPr>
          <a:xfrm>
            <a:off x="182881" y="4193156"/>
            <a:ext cx="771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3) _________ is </a:t>
            </a:r>
            <a:r>
              <a:rPr lang="tr-TR" sz="3600" b="1" dirty="0" err="1"/>
              <a:t>my</a:t>
            </a:r>
            <a:r>
              <a:rPr lang="tr-TR" sz="3600" b="1" dirty="0"/>
              <a:t> </a:t>
            </a:r>
            <a:r>
              <a:rPr lang="tr-TR" sz="3600" b="1" dirty="0" err="1"/>
              <a:t>brother</a:t>
            </a:r>
            <a:r>
              <a:rPr lang="tr-TR" sz="3600" b="1" dirty="0"/>
              <a:t>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DC9DFDD-88F7-75E6-FCE9-AE5B7A534A9C}"/>
              </a:ext>
            </a:extLst>
          </p:cNvPr>
          <p:cNvSpPr txBox="1"/>
          <p:nvPr/>
        </p:nvSpPr>
        <p:spPr>
          <a:xfrm>
            <a:off x="215591" y="3370642"/>
            <a:ext cx="771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2) _________ is </a:t>
            </a:r>
            <a:r>
              <a:rPr lang="tr-TR" sz="3600" b="1" dirty="0" err="1"/>
              <a:t>my</a:t>
            </a:r>
            <a:r>
              <a:rPr lang="tr-TR" sz="3600" b="1" dirty="0"/>
              <a:t> </a:t>
            </a:r>
            <a:r>
              <a:rPr lang="tr-TR" sz="3600" b="1" dirty="0" err="1"/>
              <a:t>mother</a:t>
            </a:r>
            <a:r>
              <a:rPr lang="tr-TR" sz="3600" b="1" dirty="0"/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EF64FAA-5070-7444-6837-C61E3B409E22}"/>
              </a:ext>
            </a:extLst>
          </p:cNvPr>
          <p:cNvSpPr txBox="1"/>
          <p:nvPr/>
        </p:nvSpPr>
        <p:spPr>
          <a:xfrm>
            <a:off x="215591" y="2547682"/>
            <a:ext cx="771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1) _________ is </a:t>
            </a:r>
            <a:r>
              <a:rPr lang="tr-TR" sz="3600" b="1" dirty="0" err="1"/>
              <a:t>my</a:t>
            </a:r>
            <a:r>
              <a:rPr lang="tr-TR" sz="3600" b="1" dirty="0"/>
              <a:t> </a:t>
            </a:r>
            <a:r>
              <a:rPr lang="tr-TR" sz="3600" b="1" dirty="0" err="1"/>
              <a:t>father</a:t>
            </a:r>
            <a:r>
              <a:rPr lang="tr-TR" sz="3600" b="1" dirty="0"/>
              <a:t>.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49526C34-E57B-4A56-0AFE-32EF05CEFFA6}"/>
              </a:ext>
            </a:extLst>
          </p:cNvPr>
          <p:cNvSpPr/>
          <p:nvPr/>
        </p:nvSpPr>
        <p:spPr>
          <a:xfrm>
            <a:off x="3199503" y="1228674"/>
            <a:ext cx="1380206" cy="646331"/>
          </a:xfrm>
          <a:prstGeom prst="roundRect">
            <a:avLst/>
          </a:prstGeom>
          <a:solidFill>
            <a:srgbClr val="70DDE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tx1"/>
                </a:solidFill>
              </a:rPr>
              <a:t>He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9C52870F-1916-A63C-1044-21889AAB24D3}"/>
              </a:ext>
            </a:extLst>
          </p:cNvPr>
          <p:cNvSpPr/>
          <p:nvPr/>
        </p:nvSpPr>
        <p:spPr>
          <a:xfrm>
            <a:off x="182882" y="1228675"/>
            <a:ext cx="1380206" cy="646331"/>
          </a:xfrm>
          <a:prstGeom prst="roundRect">
            <a:avLst/>
          </a:prstGeom>
          <a:solidFill>
            <a:srgbClr val="FBCFE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err="1">
                <a:solidFill>
                  <a:schemeClr val="tx1"/>
                </a:solidFill>
              </a:rPr>
              <a:t>She</a:t>
            </a:r>
            <a:endParaRPr lang="tr-TR" sz="48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913A22BE-231A-EF3F-03BA-E9B1AC9B1C3A}"/>
              </a:ext>
            </a:extLst>
          </p:cNvPr>
          <p:cNvSpPr/>
          <p:nvPr/>
        </p:nvSpPr>
        <p:spPr>
          <a:xfrm>
            <a:off x="4761334" y="1221599"/>
            <a:ext cx="1380206" cy="646331"/>
          </a:xfrm>
          <a:prstGeom prst="roundRect">
            <a:avLst/>
          </a:prstGeom>
          <a:solidFill>
            <a:srgbClr val="70DDE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tx1"/>
                </a:solidFill>
              </a:rPr>
              <a:t>He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5BD035B7-2A3B-AC3A-11AC-99ED373FD47B}"/>
              </a:ext>
            </a:extLst>
          </p:cNvPr>
          <p:cNvSpPr/>
          <p:nvPr/>
        </p:nvSpPr>
        <p:spPr>
          <a:xfrm>
            <a:off x="1683573" y="1228675"/>
            <a:ext cx="1380206" cy="646331"/>
          </a:xfrm>
          <a:prstGeom prst="roundRect">
            <a:avLst/>
          </a:prstGeom>
          <a:solidFill>
            <a:srgbClr val="FBCFE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err="1">
                <a:solidFill>
                  <a:schemeClr val="tx1"/>
                </a:solidFill>
              </a:rPr>
              <a:t>She</a:t>
            </a:r>
            <a:endParaRPr lang="tr-TR" sz="4800" b="1" dirty="0">
              <a:solidFill>
                <a:schemeClr val="tx1"/>
              </a:solidFill>
            </a:endParaRPr>
          </a:p>
        </p:txBody>
      </p:sp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7871C137-755D-4BED-9277-A827C574B3B3}"/>
              </a:ext>
            </a:extLst>
          </p:cNvPr>
          <p:cNvSpPr/>
          <p:nvPr/>
        </p:nvSpPr>
        <p:spPr>
          <a:xfrm>
            <a:off x="7287948" y="997250"/>
            <a:ext cx="1977972" cy="485720"/>
          </a:xfrm>
          <a:prstGeom prst="wedgeRectCallout">
            <a:avLst>
              <a:gd name="adj1" fmla="val -9541"/>
              <a:gd name="adj2" fmla="val 3865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Father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7A1980A0-61F7-6E0D-FA09-852644204304}"/>
              </a:ext>
            </a:extLst>
          </p:cNvPr>
          <p:cNvSpPr/>
          <p:nvPr/>
        </p:nvSpPr>
        <p:spPr>
          <a:xfrm>
            <a:off x="9476412" y="997250"/>
            <a:ext cx="1977972" cy="485720"/>
          </a:xfrm>
          <a:prstGeom prst="wedgeRectCallout">
            <a:avLst>
              <a:gd name="adj1" fmla="val -9541"/>
              <a:gd name="adj2" fmla="val 3865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Mother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16B25949-D3DD-70DD-1A8D-C9CF94A5F856}"/>
              </a:ext>
            </a:extLst>
          </p:cNvPr>
          <p:cNvSpPr/>
          <p:nvPr/>
        </p:nvSpPr>
        <p:spPr>
          <a:xfrm>
            <a:off x="6096000" y="3186140"/>
            <a:ext cx="1977972" cy="485720"/>
          </a:xfrm>
          <a:prstGeom prst="wedgeRectCallout">
            <a:avLst>
              <a:gd name="adj1" fmla="val -9541"/>
              <a:gd name="adj2" fmla="val 3865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Brother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92931818-1EEA-8A30-AB2E-4D0967FE557E}"/>
              </a:ext>
            </a:extLst>
          </p:cNvPr>
          <p:cNvSpPr/>
          <p:nvPr/>
        </p:nvSpPr>
        <p:spPr>
          <a:xfrm>
            <a:off x="8503203" y="3186140"/>
            <a:ext cx="1525434" cy="485720"/>
          </a:xfrm>
          <a:prstGeom prst="wedgeRectCallout">
            <a:avLst>
              <a:gd name="adj1" fmla="val -9541"/>
              <a:gd name="adj2" fmla="val 3865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(Me)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58303A39-0F9C-1363-833A-886C388797F1}"/>
              </a:ext>
            </a:extLst>
          </p:cNvPr>
          <p:cNvSpPr/>
          <p:nvPr/>
        </p:nvSpPr>
        <p:spPr>
          <a:xfrm>
            <a:off x="10338098" y="3186140"/>
            <a:ext cx="1671021" cy="485720"/>
          </a:xfrm>
          <a:prstGeom prst="wedgeRectCallout">
            <a:avLst>
              <a:gd name="adj1" fmla="val -9541"/>
              <a:gd name="adj2" fmla="val 3865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Sister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CF6DB1B9-BC2A-188F-30C5-CBDF461EE721}"/>
              </a:ext>
            </a:extLst>
          </p:cNvPr>
          <p:cNvSpPr txBox="1"/>
          <p:nvPr/>
        </p:nvSpPr>
        <p:spPr>
          <a:xfrm>
            <a:off x="196115" y="174536"/>
            <a:ext cx="6716749" cy="400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 err="1"/>
              <a:t>Fill</a:t>
            </a:r>
            <a:r>
              <a:rPr lang="tr-TR" sz="2000" dirty="0"/>
              <a:t> in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blanks</a:t>
            </a:r>
            <a:r>
              <a:rPr lang="tr-TR" sz="2000" dirty="0"/>
              <a:t> </a:t>
            </a:r>
            <a:r>
              <a:rPr lang="tr-TR" sz="2000" dirty="0" err="1"/>
              <a:t>with</a:t>
            </a:r>
            <a:r>
              <a:rPr lang="tr-TR" sz="2000" dirty="0"/>
              <a:t> «He» </a:t>
            </a:r>
            <a:r>
              <a:rPr lang="tr-TR" sz="2000" dirty="0" err="1"/>
              <a:t>or</a:t>
            </a:r>
            <a:r>
              <a:rPr lang="tr-TR" sz="2000" dirty="0"/>
              <a:t> «</a:t>
            </a:r>
            <a:r>
              <a:rPr lang="tr-TR" sz="2000" dirty="0" err="1"/>
              <a:t>She</a:t>
            </a:r>
            <a:r>
              <a:rPr lang="tr-TR" sz="2000" dirty="0"/>
              <a:t>» </a:t>
            </a:r>
            <a:r>
              <a:rPr lang="tr-TR" sz="2000" dirty="0" err="1"/>
              <a:t>pronouns</a:t>
            </a:r>
            <a:r>
              <a:rPr lang="tr-TR" sz="2000" dirty="0"/>
              <a:t> </a:t>
            </a:r>
            <a:r>
              <a:rPr lang="tr-TR" sz="2000" dirty="0" err="1"/>
              <a:t>correctly</a:t>
            </a:r>
            <a:r>
              <a:rPr lang="tr-T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20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-0.17956 0.177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06654 0.30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30274 0.424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43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-0.05651 0.546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4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60B4FE51-5164-D87A-58C2-6C28F611D92E}"/>
              </a:ext>
            </a:extLst>
          </p:cNvPr>
          <p:cNvSpPr/>
          <p:nvPr/>
        </p:nvSpPr>
        <p:spPr>
          <a:xfrm>
            <a:off x="7287948" y="997250"/>
            <a:ext cx="1977972" cy="485720"/>
          </a:xfrm>
          <a:prstGeom prst="wedgeRectCallout">
            <a:avLst>
              <a:gd name="adj1" fmla="val -9541"/>
              <a:gd name="adj2" fmla="val 3865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Aunt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963FDCFC-5828-E3B6-7348-96A2FACAFD55}"/>
              </a:ext>
            </a:extLst>
          </p:cNvPr>
          <p:cNvSpPr/>
          <p:nvPr/>
        </p:nvSpPr>
        <p:spPr>
          <a:xfrm>
            <a:off x="9732444" y="997250"/>
            <a:ext cx="1977972" cy="485720"/>
          </a:xfrm>
          <a:prstGeom prst="wedgeRectCallout">
            <a:avLst>
              <a:gd name="adj1" fmla="val -9541"/>
              <a:gd name="adj2" fmla="val 3865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Uncle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CCE17C8C-1E94-470F-16B8-E55C0F8A0E0A}"/>
              </a:ext>
            </a:extLst>
          </p:cNvPr>
          <p:cNvSpPr/>
          <p:nvPr/>
        </p:nvSpPr>
        <p:spPr>
          <a:xfrm>
            <a:off x="8868963" y="3429000"/>
            <a:ext cx="1525434" cy="485720"/>
          </a:xfrm>
          <a:prstGeom prst="wedgeRectCallout">
            <a:avLst>
              <a:gd name="adj1" fmla="val -9541"/>
              <a:gd name="adj2" fmla="val 3865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Cousin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2CA6484-5823-500D-F361-3E0C4E12EE5A}"/>
              </a:ext>
            </a:extLst>
          </p:cNvPr>
          <p:cNvSpPr txBox="1"/>
          <p:nvPr/>
        </p:nvSpPr>
        <p:spPr>
          <a:xfrm>
            <a:off x="182881" y="4193156"/>
            <a:ext cx="771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7) _________ is </a:t>
            </a:r>
            <a:r>
              <a:rPr lang="tr-TR" sz="3600" b="1" dirty="0" err="1"/>
              <a:t>my</a:t>
            </a:r>
            <a:r>
              <a:rPr lang="tr-TR" sz="3600" b="1" dirty="0"/>
              <a:t> </a:t>
            </a:r>
            <a:r>
              <a:rPr lang="tr-TR" sz="3600" b="1" dirty="0" err="1"/>
              <a:t>cousin</a:t>
            </a:r>
            <a:r>
              <a:rPr lang="tr-TR" sz="3600" b="1" dirty="0"/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CCF1023-716E-2FF2-E669-75EC61A7631F}"/>
              </a:ext>
            </a:extLst>
          </p:cNvPr>
          <p:cNvSpPr txBox="1"/>
          <p:nvPr/>
        </p:nvSpPr>
        <p:spPr>
          <a:xfrm>
            <a:off x="215591" y="3370642"/>
            <a:ext cx="771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6) _________ is </a:t>
            </a:r>
            <a:r>
              <a:rPr lang="tr-TR" sz="3600" b="1" dirty="0" err="1"/>
              <a:t>my</a:t>
            </a:r>
            <a:r>
              <a:rPr lang="tr-TR" sz="3600" b="1" dirty="0"/>
              <a:t> </a:t>
            </a:r>
            <a:r>
              <a:rPr lang="tr-TR" sz="3600" b="1" dirty="0" err="1"/>
              <a:t>uncle</a:t>
            </a:r>
            <a:r>
              <a:rPr lang="tr-TR" sz="3600" b="1" dirty="0"/>
              <a:t>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DDCD697-577B-4CCC-3CBB-AD5AE240EC4C}"/>
              </a:ext>
            </a:extLst>
          </p:cNvPr>
          <p:cNvSpPr txBox="1"/>
          <p:nvPr/>
        </p:nvSpPr>
        <p:spPr>
          <a:xfrm>
            <a:off x="215591" y="2547682"/>
            <a:ext cx="771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5) _________ is </a:t>
            </a:r>
            <a:r>
              <a:rPr lang="tr-TR" sz="3600" b="1" dirty="0" err="1"/>
              <a:t>my</a:t>
            </a:r>
            <a:r>
              <a:rPr lang="tr-TR" sz="3600" b="1" dirty="0"/>
              <a:t> </a:t>
            </a:r>
            <a:r>
              <a:rPr lang="tr-TR" sz="3600" b="1" dirty="0" err="1"/>
              <a:t>aunt</a:t>
            </a:r>
            <a:r>
              <a:rPr lang="tr-TR" sz="3600" b="1" dirty="0"/>
              <a:t>.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1B729D65-C384-DBFA-F39D-2FC19439DE12}"/>
              </a:ext>
            </a:extLst>
          </p:cNvPr>
          <p:cNvSpPr/>
          <p:nvPr/>
        </p:nvSpPr>
        <p:spPr>
          <a:xfrm>
            <a:off x="446086" y="1405317"/>
            <a:ext cx="1380206" cy="646331"/>
          </a:xfrm>
          <a:prstGeom prst="roundRect">
            <a:avLst/>
          </a:prstGeom>
          <a:solidFill>
            <a:srgbClr val="FBCFE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err="1">
                <a:solidFill>
                  <a:schemeClr val="tx1"/>
                </a:solidFill>
              </a:rPr>
              <a:t>She</a:t>
            </a:r>
            <a:endParaRPr lang="tr-TR" sz="4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25625E3-1FEE-B0A6-AEC1-4AD173322BB4}"/>
              </a:ext>
            </a:extLst>
          </p:cNvPr>
          <p:cNvSpPr/>
          <p:nvPr/>
        </p:nvSpPr>
        <p:spPr>
          <a:xfrm>
            <a:off x="1962016" y="1405316"/>
            <a:ext cx="1380206" cy="646331"/>
          </a:xfrm>
          <a:prstGeom prst="roundRect">
            <a:avLst/>
          </a:prstGeom>
          <a:solidFill>
            <a:srgbClr val="70DDE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tx1"/>
                </a:solidFill>
              </a:rPr>
              <a:t>He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848BB389-2368-7B2C-27FC-31F669698CDA}"/>
              </a:ext>
            </a:extLst>
          </p:cNvPr>
          <p:cNvSpPr/>
          <p:nvPr/>
        </p:nvSpPr>
        <p:spPr>
          <a:xfrm>
            <a:off x="3523847" y="1398241"/>
            <a:ext cx="1380206" cy="646331"/>
          </a:xfrm>
          <a:prstGeom prst="roundRect">
            <a:avLst/>
          </a:prstGeom>
          <a:solidFill>
            <a:srgbClr val="70DDE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tx1"/>
                </a:solidFill>
              </a:rPr>
              <a:t>He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D051B3EE-8582-A15C-483C-723801AFD13C}"/>
              </a:ext>
            </a:extLst>
          </p:cNvPr>
          <p:cNvSpPr txBox="1"/>
          <p:nvPr/>
        </p:nvSpPr>
        <p:spPr>
          <a:xfrm>
            <a:off x="196115" y="174536"/>
            <a:ext cx="6716749" cy="400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 err="1"/>
              <a:t>Fill</a:t>
            </a:r>
            <a:r>
              <a:rPr lang="tr-TR" sz="2000" dirty="0"/>
              <a:t> in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blanks</a:t>
            </a:r>
            <a:r>
              <a:rPr lang="tr-TR" sz="2000" dirty="0"/>
              <a:t> </a:t>
            </a:r>
            <a:r>
              <a:rPr lang="tr-TR" sz="2000" dirty="0" err="1"/>
              <a:t>with</a:t>
            </a:r>
            <a:r>
              <a:rPr lang="tr-TR" sz="2000" dirty="0"/>
              <a:t> «He» </a:t>
            </a:r>
            <a:r>
              <a:rPr lang="tr-TR" sz="2000" dirty="0" err="1"/>
              <a:t>or</a:t>
            </a:r>
            <a:r>
              <a:rPr lang="tr-TR" sz="2000" dirty="0"/>
              <a:t> «</a:t>
            </a:r>
            <a:r>
              <a:rPr lang="tr-TR" sz="2000" dirty="0" err="1"/>
              <a:t>She</a:t>
            </a:r>
            <a:r>
              <a:rPr lang="tr-TR" sz="2000" dirty="0"/>
              <a:t>» </a:t>
            </a:r>
            <a:r>
              <a:rPr lang="tr-TR" sz="2000" dirty="0" err="1"/>
              <a:t>pronouns</a:t>
            </a:r>
            <a:r>
              <a:rPr lang="tr-TR" sz="2000" dirty="0"/>
              <a:t> </a:t>
            </a:r>
            <a:r>
              <a:rPr lang="tr-TR" sz="2000" dirty="0" err="1"/>
              <a:t>correctly</a:t>
            </a:r>
            <a:r>
              <a:rPr lang="tr-T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228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05299 0.144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-0.07005 0.268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" y="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-0.19817 0.39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9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F849E8A-8F26-0027-9731-6FE78950AEC9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/>
              <a:t> </a:t>
            </a:r>
            <a:r>
              <a:rPr lang="tr-TR" sz="2400" b="1" dirty="0">
                <a:hlinkClick r:id="rId3"/>
              </a:rPr>
              <a:t>https://www.egetolgayaltinay.com/lessons/631</a:t>
            </a:r>
            <a:r>
              <a:rPr lang="tr-TR" sz="2400" b="1" dirty="0"/>
              <a:t>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12E9EAC-5B8D-A83C-43F0-084B1407B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5898">
            <a:off x="8713254" y="3429000"/>
            <a:ext cx="2891558" cy="279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66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4DB0874-D01B-9B76-CF44-CEC24FD43BA9}"/>
              </a:ext>
            </a:extLst>
          </p:cNvPr>
          <p:cNvSpPr txBox="1"/>
          <p:nvPr/>
        </p:nvSpPr>
        <p:spPr>
          <a:xfrm>
            <a:off x="435047" y="2987492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şarkıya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https://www.egetolgayaltinay.com/lessons/633</a:t>
            </a:r>
            <a:r>
              <a:rPr lang="tr-TR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7326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B05B5A3-B3A0-533A-8F3A-F088BD25010C}"/>
              </a:ext>
            </a:extLst>
          </p:cNvPr>
          <p:cNvSpPr txBox="1"/>
          <p:nvPr/>
        </p:nvSpPr>
        <p:spPr>
          <a:xfrm>
            <a:off x="579406" y="1732911"/>
            <a:ext cx="110331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 err="1">
                <a:solidFill>
                  <a:srgbClr val="E81666"/>
                </a:solidFill>
              </a:rPr>
              <a:t>This</a:t>
            </a:r>
            <a:r>
              <a:rPr lang="tr-TR" sz="11500" b="1" dirty="0">
                <a:solidFill>
                  <a:srgbClr val="E81666"/>
                </a:solidFill>
              </a:rPr>
              <a:t> / </a:t>
            </a:r>
            <a:r>
              <a:rPr lang="tr-TR" sz="11500" b="1" dirty="0" err="1">
                <a:solidFill>
                  <a:srgbClr val="E81666"/>
                </a:solidFill>
              </a:rPr>
              <a:t>That</a:t>
            </a:r>
            <a:endParaRPr lang="tr-TR" sz="11500" b="1" dirty="0">
              <a:solidFill>
                <a:srgbClr val="E81666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A915135-29E6-9A08-2764-56270968DC9B}"/>
              </a:ext>
            </a:extLst>
          </p:cNvPr>
          <p:cNvSpPr txBox="1"/>
          <p:nvPr/>
        </p:nvSpPr>
        <p:spPr>
          <a:xfrm>
            <a:off x="579406" y="3219788"/>
            <a:ext cx="11033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rgbClr val="86674A"/>
                </a:solidFill>
              </a:rPr>
              <a:t>(Bu / Şu)</a:t>
            </a:r>
          </a:p>
        </p:txBody>
      </p:sp>
    </p:spTree>
    <p:extLst>
      <p:ext uri="{BB962C8B-B14F-4D97-AF65-F5344CB8AC3E}">
        <p14:creationId xmlns:p14="http://schemas.microsoft.com/office/powerpoint/2010/main" val="90692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A3DCA1D-9132-5739-3A8C-D88A2A518380}"/>
              </a:ext>
            </a:extLst>
          </p:cNvPr>
          <p:cNvSpPr txBox="1"/>
          <p:nvPr/>
        </p:nvSpPr>
        <p:spPr>
          <a:xfrm>
            <a:off x="1652301" y="-109728"/>
            <a:ext cx="2846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err="1">
                <a:solidFill>
                  <a:srgbClr val="E81666"/>
                </a:solidFill>
              </a:rPr>
              <a:t>This</a:t>
            </a:r>
            <a:r>
              <a:rPr lang="tr-TR" sz="6000" b="1" dirty="0">
                <a:solidFill>
                  <a:srgbClr val="E81666"/>
                </a:solidFill>
              </a:rPr>
              <a:t> </a:t>
            </a:r>
            <a:r>
              <a:rPr lang="tr-TR" sz="4800" i="1" dirty="0">
                <a:solidFill>
                  <a:srgbClr val="E81666"/>
                </a:solidFill>
              </a:rPr>
              <a:t>(Bu)</a:t>
            </a:r>
            <a:endParaRPr lang="tr-TR" sz="6000" i="1" dirty="0">
              <a:solidFill>
                <a:srgbClr val="E81666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15A24E-C317-4D0D-20ED-02FFB31348C8}"/>
              </a:ext>
            </a:extLst>
          </p:cNvPr>
          <p:cNvSpPr txBox="1"/>
          <p:nvPr/>
        </p:nvSpPr>
        <p:spPr>
          <a:xfrm>
            <a:off x="7693153" y="-109728"/>
            <a:ext cx="2846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err="1">
                <a:solidFill>
                  <a:srgbClr val="E81666"/>
                </a:solidFill>
              </a:rPr>
              <a:t>That</a:t>
            </a:r>
            <a:r>
              <a:rPr lang="tr-TR" sz="4800" i="1" dirty="0">
                <a:solidFill>
                  <a:srgbClr val="E81666"/>
                </a:solidFill>
              </a:rPr>
              <a:t> (Şu)</a:t>
            </a:r>
            <a:endParaRPr lang="tr-TR" sz="6000" i="1" dirty="0">
              <a:solidFill>
                <a:srgbClr val="E81666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912BCA0-9A60-4F90-CFB1-84FEBBC51FD8}"/>
              </a:ext>
            </a:extLst>
          </p:cNvPr>
          <p:cNvSpPr txBox="1"/>
          <p:nvPr/>
        </p:nvSpPr>
        <p:spPr>
          <a:xfrm>
            <a:off x="282691" y="798358"/>
            <a:ext cx="5585766" cy="1046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Yakınında olduğumuz şeyleri işaret ederken</a:t>
            </a:r>
          </a:p>
          <a:p>
            <a:r>
              <a:rPr lang="tr-TR" dirty="0"/>
              <a:t>«</a:t>
            </a:r>
            <a:r>
              <a:rPr lang="tr-TR" sz="2400" b="1" dirty="0" err="1">
                <a:solidFill>
                  <a:srgbClr val="E81666"/>
                </a:solidFill>
              </a:rPr>
              <a:t>This</a:t>
            </a:r>
            <a:r>
              <a:rPr lang="tr-TR" sz="2000" dirty="0">
                <a:solidFill>
                  <a:schemeClr val="tx1"/>
                </a:solidFill>
              </a:rPr>
              <a:t>»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dirty="0"/>
              <a:t>işaret sıfatını/zamirini kullanırız.</a:t>
            </a:r>
          </a:p>
          <a:p>
            <a:r>
              <a:rPr lang="tr-TR" dirty="0"/>
              <a:t>Türkçe karşılığı: «Bu» dur.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98B976D5-999D-9461-1B7D-6123F7498004}"/>
              </a:ext>
            </a:extLst>
          </p:cNvPr>
          <p:cNvSpPr/>
          <p:nvPr/>
        </p:nvSpPr>
        <p:spPr>
          <a:xfrm>
            <a:off x="282692" y="5139170"/>
            <a:ext cx="5418862" cy="8282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u="sng" dirty="0" err="1">
                <a:solidFill>
                  <a:schemeClr val="tx1"/>
                </a:solidFill>
              </a:rPr>
              <a:t>This</a:t>
            </a:r>
            <a:r>
              <a:rPr lang="tr-TR" sz="4000" b="1" dirty="0">
                <a:solidFill>
                  <a:schemeClr val="tx1"/>
                </a:solidFill>
              </a:rPr>
              <a:t> is a </a:t>
            </a:r>
            <a:r>
              <a:rPr lang="tr-TR" sz="4000" b="1" dirty="0" err="1">
                <a:solidFill>
                  <a:schemeClr val="tx1"/>
                </a:solidFill>
              </a:rPr>
              <a:t>pencil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90EB74EB-EDBF-182E-F4FF-6FAFB741F367}"/>
              </a:ext>
            </a:extLst>
          </p:cNvPr>
          <p:cNvSpPr/>
          <p:nvPr/>
        </p:nvSpPr>
        <p:spPr>
          <a:xfrm>
            <a:off x="282691" y="4653450"/>
            <a:ext cx="5418863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FBCFE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u="sng" dirty="0">
                <a:solidFill>
                  <a:sysClr val="windowText" lastClr="000000"/>
                </a:solidFill>
              </a:rPr>
              <a:t>Bu</a:t>
            </a:r>
            <a:r>
              <a:rPr lang="tr-TR" sz="2800" b="1" dirty="0">
                <a:solidFill>
                  <a:sysClr val="windowText" lastClr="000000"/>
                </a:solidFill>
              </a:rPr>
              <a:t> bir kurşun kalemdir.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A2AAC84-2A52-3A19-D0BB-F59291BF0161}"/>
              </a:ext>
            </a:extLst>
          </p:cNvPr>
          <p:cNvSpPr txBox="1"/>
          <p:nvPr/>
        </p:nvSpPr>
        <p:spPr>
          <a:xfrm>
            <a:off x="6208361" y="798358"/>
            <a:ext cx="5585766" cy="1046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Uzakta olduğumuz şeyleri işaret ederken</a:t>
            </a:r>
          </a:p>
          <a:p>
            <a:r>
              <a:rPr lang="tr-TR" dirty="0"/>
              <a:t>«</a:t>
            </a:r>
            <a:r>
              <a:rPr lang="tr-TR" sz="2400" b="1" dirty="0" err="1">
                <a:solidFill>
                  <a:srgbClr val="E81666"/>
                </a:solidFill>
              </a:rPr>
              <a:t>That</a:t>
            </a:r>
            <a:r>
              <a:rPr lang="tr-TR" sz="2000" dirty="0">
                <a:solidFill>
                  <a:schemeClr val="tx1"/>
                </a:solidFill>
              </a:rPr>
              <a:t>»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dirty="0"/>
              <a:t>işaret sıfatını/zamirini kullanırız.</a:t>
            </a:r>
          </a:p>
          <a:p>
            <a:r>
              <a:rPr lang="tr-TR" dirty="0"/>
              <a:t>Türkçe karşılığı: «Şu» dur.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FF57DE61-892A-F217-1EF4-F536325A2F0E}"/>
              </a:ext>
            </a:extLst>
          </p:cNvPr>
          <p:cNvSpPr/>
          <p:nvPr/>
        </p:nvSpPr>
        <p:spPr>
          <a:xfrm>
            <a:off x="6375265" y="5116437"/>
            <a:ext cx="5418862" cy="8282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u="sng" dirty="0" err="1">
                <a:solidFill>
                  <a:schemeClr val="tx1"/>
                </a:solidFill>
              </a:rPr>
              <a:t>That</a:t>
            </a:r>
            <a:r>
              <a:rPr lang="tr-TR" sz="4000" b="1" dirty="0">
                <a:solidFill>
                  <a:schemeClr val="tx1"/>
                </a:solidFill>
              </a:rPr>
              <a:t> is a </a:t>
            </a:r>
            <a:r>
              <a:rPr lang="tr-TR" sz="4000" b="1" dirty="0" err="1">
                <a:solidFill>
                  <a:schemeClr val="tx1"/>
                </a:solidFill>
              </a:rPr>
              <a:t>pencil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Konuşma Balonu: Dikdörtgen 8">
            <a:extLst>
              <a:ext uri="{FF2B5EF4-FFF2-40B4-BE49-F238E27FC236}">
                <a16:creationId xmlns:a16="http://schemas.microsoft.com/office/drawing/2014/main" id="{8AD672D3-9B0C-E9E0-8567-752640467205}"/>
              </a:ext>
            </a:extLst>
          </p:cNvPr>
          <p:cNvSpPr/>
          <p:nvPr/>
        </p:nvSpPr>
        <p:spPr>
          <a:xfrm>
            <a:off x="6375264" y="4630717"/>
            <a:ext cx="5418863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FBCFE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u="sng" dirty="0">
                <a:solidFill>
                  <a:sysClr val="windowText" lastClr="000000"/>
                </a:solidFill>
              </a:rPr>
              <a:t>Şu</a:t>
            </a:r>
            <a:r>
              <a:rPr lang="tr-TR" sz="2800" b="1" dirty="0">
                <a:solidFill>
                  <a:sysClr val="windowText" lastClr="000000"/>
                </a:solidFill>
              </a:rPr>
              <a:t> bir kurşun kalemdir.</a:t>
            </a:r>
          </a:p>
        </p:txBody>
      </p:sp>
    </p:spTree>
    <p:extLst>
      <p:ext uri="{BB962C8B-B14F-4D97-AF65-F5344CB8AC3E}">
        <p14:creationId xmlns:p14="http://schemas.microsoft.com/office/powerpoint/2010/main" val="419742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EDE25F99-A2CC-1192-0A03-E4654A8FAB35}"/>
              </a:ext>
            </a:extLst>
          </p:cNvPr>
          <p:cNvSpPr/>
          <p:nvPr/>
        </p:nvSpPr>
        <p:spPr>
          <a:xfrm>
            <a:off x="363375" y="4681970"/>
            <a:ext cx="5418862" cy="8282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u="sng" dirty="0" err="1">
                <a:solidFill>
                  <a:schemeClr val="tx1"/>
                </a:solidFill>
              </a:rPr>
              <a:t>This</a:t>
            </a:r>
            <a:r>
              <a:rPr lang="tr-TR" sz="4000" b="1" dirty="0">
                <a:solidFill>
                  <a:schemeClr val="tx1"/>
                </a:solidFill>
              </a:rPr>
              <a:t> is a </a:t>
            </a:r>
            <a:r>
              <a:rPr lang="tr-TR" sz="4000" b="1" dirty="0" err="1">
                <a:solidFill>
                  <a:schemeClr val="tx1"/>
                </a:solidFill>
              </a:rPr>
              <a:t>cat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80F7922F-98E5-9A3A-E2C9-1B7D6FF2A27D}"/>
              </a:ext>
            </a:extLst>
          </p:cNvPr>
          <p:cNvSpPr/>
          <p:nvPr/>
        </p:nvSpPr>
        <p:spPr>
          <a:xfrm>
            <a:off x="363374" y="4196250"/>
            <a:ext cx="5418863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FBCFE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u="sng" dirty="0">
                <a:solidFill>
                  <a:sysClr val="windowText" lastClr="000000"/>
                </a:solidFill>
              </a:rPr>
              <a:t>Bu</a:t>
            </a:r>
            <a:r>
              <a:rPr lang="tr-TR" sz="2800" b="1" dirty="0">
                <a:solidFill>
                  <a:sysClr val="windowText" lastClr="000000"/>
                </a:solidFill>
              </a:rPr>
              <a:t> bir kedidir.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0283DED2-F52E-B36D-627B-287A83035F9F}"/>
              </a:ext>
            </a:extLst>
          </p:cNvPr>
          <p:cNvSpPr/>
          <p:nvPr/>
        </p:nvSpPr>
        <p:spPr>
          <a:xfrm>
            <a:off x="6409766" y="4681970"/>
            <a:ext cx="5418862" cy="8282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u="sng" dirty="0" err="1">
                <a:solidFill>
                  <a:schemeClr val="tx1"/>
                </a:solidFill>
              </a:rPr>
              <a:t>That</a:t>
            </a:r>
            <a:r>
              <a:rPr lang="tr-TR" sz="4000" b="1" dirty="0">
                <a:solidFill>
                  <a:schemeClr val="tx1"/>
                </a:solidFill>
              </a:rPr>
              <a:t> is a </a:t>
            </a:r>
            <a:r>
              <a:rPr lang="tr-TR" sz="4000" b="1" dirty="0" err="1">
                <a:solidFill>
                  <a:schemeClr val="tx1"/>
                </a:solidFill>
              </a:rPr>
              <a:t>cat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E771F3D8-8C05-1402-B57C-D7C0DAB98EE0}"/>
              </a:ext>
            </a:extLst>
          </p:cNvPr>
          <p:cNvSpPr/>
          <p:nvPr/>
        </p:nvSpPr>
        <p:spPr>
          <a:xfrm>
            <a:off x="6409765" y="4196250"/>
            <a:ext cx="5418863" cy="48572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FBCFE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u="sng" dirty="0">
                <a:solidFill>
                  <a:sysClr val="windowText" lastClr="000000"/>
                </a:solidFill>
              </a:rPr>
              <a:t>Şu</a:t>
            </a:r>
            <a:r>
              <a:rPr lang="tr-TR" sz="2800" b="1" dirty="0">
                <a:solidFill>
                  <a:sysClr val="windowText" lastClr="000000"/>
                </a:solidFill>
              </a:rPr>
              <a:t> bir kedidir.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8DB571F-B500-B25B-B380-B720F7ED4384}"/>
              </a:ext>
            </a:extLst>
          </p:cNvPr>
          <p:cNvSpPr txBox="1"/>
          <p:nvPr/>
        </p:nvSpPr>
        <p:spPr>
          <a:xfrm>
            <a:off x="196115" y="174536"/>
            <a:ext cx="6716749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 err="1"/>
              <a:t>Make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sentences</a:t>
            </a:r>
            <a:r>
              <a:rPr lang="tr-TR" sz="2000" dirty="0"/>
              <a:t> </a:t>
            </a:r>
            <a:r>
              <a:rPr lang="tr-TR" sz="2000" dirty="0" err="1"/>
              <a:t>by</a:t>
            </a:r>
            <a:r>
              <a:rPr lang="tr-TR" sz="2000" dirty="0"/>
              <a:t> </a:t>
            </a:r>
            <a:r>
              <a:rPr lang="tr-TR" sz="2000" dirty="0" err="1"/>
              <a:t>using</a:t>
            </a:r>
            <a:r>
              <a:rPr lang="tr-TR" sz="2000" dirty="0"/>
              <a:t> «</a:t>
            </a:r>
            <a:r>
              <a:rPr lang="tr-TR" sz="2000" dirty="0" err="1"/>
              <a:t>this</a:t>
            </a:r>
            <a:r>
              <a:rPr lang="tr-TR" sz="2000" dirty="0"/>
              <a:t>» </a:t>
            </a:r>
            <a:r>
              <a:rPr lang="tr-TR" sz="2000" dirty="0" err="1"/>
              <a:t>or</a:t>
            </a:r>
            <a:r>
              <a:rPr lang="tr-TR" sz="2000" dirty="0"/>
              <a:t> «</a:t>
            </a:r>
            <a:r>
              <a:rPr lang="tr-TR" sz="2000" dirty="0" err="1"/>
              <a:t>that</a:t>
            </a:r>
            <a:r>
              <a:rPr lang="tr-TR" sz="2000" dirty="0"/>
              <a:t>» </a:t>
            </a:r>
            <a:r>
              <a:rPr lang="tr-TR" sz="2000" dirty="0" err="1"/>
              <a:t>correctly</a:t>
            </a:r>
            <a:r>
              <a:rPr lang="tr-TR" sz="2000" dirty="0"/>
              <a:t>. </a:t>
            </a:r>
            <a:r>
              <a:rPr lang="tr-TR" sz="2000" dirty="0" err="1"/>
              <a:t>Translate</a:t>
            </a:r>
            <a:r>
              <a:rPr lang="tr-TR" sz="2000" dirty="0"/>
              <a:t> </a:t>
            </a:r>
            <a:r>
              <a:rPr lang="tr-TR" sz="2000" dirty="0" err="1"/>
              <a:t>them</a:t>
            </a:r>
            <a:r>
              <a:rPr lang="tr-TR" sz="2000" dirty="0"/>
              <a:t> </a:t>
            </a:r>
            <a:r>
              <a:rPr lang="tr-TR" sz="2000" dirty="0" err="1"/>
              <a:t>into</a:t>
            </a:r>
            <a:r>
              <a:rPr lang="tr-TR" sz="2000" dirty="0"/>
              <a:t> </a:t>
            </a:r>
            <a:r>
              <a:rPr lang="tr-TR" sz="2000" dirty="0" err="1"/>
              <a:t>Turkish</a:t>
            </a:r>
            <a:r>
              <a:rPr lang="tr-TR" sz="2000" dirty="0"/>
              <a:t> </a:t>
            </a:r>
            <a:r>
              <a:rPr lang="tr-TR" sz="2000" dirty="0" err="1"/>
              <a:t>later</a:t>
            </a:r>
            <a:r>
              <a:rPr lang="tr-T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811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4D15B4B-A1C2-4112-0084-ACF869CF1F63}"/>
              </a:ext>
            </a:extLst>
          </p:cNvPr>
          <p:cNvSpPr txBox="1"/>
          <p:nvPr/>
        </p:nvSpPr>
        <p:spPr>
          <a:xfrm>
            <a:off x="579406" y="1732911"/>
            <a:ext cx="110331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 err="1">
                <a:solidFill>
                  <a:srgbClr val="E81666"/>
                </a:solidFill>
              </a:rPr>
              <a:t>Family</a:t>
            </a:r>
            <a:r>
              <a:rPr lang="tr-TR" sz="11500" b="1" dirty="0">
                <a:solidFill>
                  <a:srgbClr val="E81666"/>
                </a:solidFill>
              </a:rPr>
              <a:t> </a:t>
            </a:r>
            <a:r>
              <a:rPr lang="tr-TR" sz="11500" b="1" dirty="0" err="1">
                <a:solidFill>
                  <a:srgbClr val="E81666"/>
                </a:solidFill>
              </a:rPr>
              <a:t>Members</a:t>
            </a:r>
            <a:endParaRPr lang="tr-TR" sz="11500" b="1" dirty="0">
              <a:solidFill>
                <a:srgbClr val="E81666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CEC200F-B5B0-05F7-B085-8892D91C4383}"/>
              </a:ext>
            </a:extLst>
          </p:cNvPr>
          <p:cNvSpPr txBox="1"/>
          <p:nvPr/>
        </p:nvSpPr>
        <p:spPr>
          <a:xfrm>
            <a:off x="579406" y="3219788"/>
            <a:ext cx="11033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rgbClr val="86674A"/>
                </a:solidFill>
              </a:rPr>
              <a:t>(Aile Üyeleri)</a:t>
            </a:r>
          </a:p>
        </p:txBody>
      </p:sp>
    </p:spTree>
    <p:extLst>
      <p:ext uri="{BB962C8B-B14F-4D97-AF65-F5344CB8AC3E}">
        <p14:creationId xmlns:p14="http://schemas.microsoft.com/office/powerpoint/2010/main" val="110749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F849E8A-8F26-0027-9731-6FE78950AEC9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/>
              <a:t> </a:t>
            </a:r>
            <a:r>
              <a:rPr lang="tr-TR" sz="2400" b="1" dirty="0">
                <a:hlinkClick r:id="rId3"/>
              </a:rPr>
              <a:t>https://www.egetolgayaltinay.com/lessons/632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CEFC8C7-186C-8677-AC5E-0AE53880E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6675">
            <a:off x="8645457" y="3576243"/>
            <a:ext cx="2941426" cy="28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75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8F1E358-19B2-60AE-659F-B25861870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" y="555466"/>
            <a:ext cx="4855893" cy="4855893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3E4F09FD-86BC-5F24-2E6A-0FF3D93CB4B3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5EE1E71-3E2F-720F-5DCA-F37939137483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D538008-84AE-6131-6B54-ED69EF443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71E2B5A-A020-3AA2-492F-328DC2EC3F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67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4DB0874-D01B-9B76-CF44-CEC24FD43BA9}"/>
              </a:ext>
            </a:extLst>
          </p:cNvPr>
          <p:cNvSpPr txBox="1"/>
          <p:nvPr/>
        </p:nvSpPr>
        <p:spPr>
          <a:xfrm>
            <a:off x="435047" y="2987492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şarkıya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https://www.egetolgayaltinay.com/lessons/634</a:t>
            </a:r>
            <a:r>
              <a:rPr lang="tr-TR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0398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79370CB-7690-F614-647E-27FC8DB152F3}"/>
              </a:ext>
            </a:extLst>
          </p:cNvPr>
          <p:cNvSpPr/>
          <p:nvPr/>
        </p:nvSpPr>
        <p:spPr>
          <a:xfrm>
            <a:off x="6776185" y="2198096"/>
            <a:ext cx="5062889" cy="961396"/>
          </a:xfrm>
          <a:prstGeom prst="roundRect">
            <a:avLst/>
          </a:prstGeom>
          <a:solidFill>
            <a:srgbClr val="F7B0CC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Family</a:t>
            </a:r>
            <a:endParaRPr lang="en-US" sz="60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B9866C18-4C3F-9340-A5EF-72F6C1BB6375}"/>
              </a:ext>
            </a:extLst>
          </p:cNvPr>
          <p:cNvSpPr/>
          <p:nvPr/>
        </p:nvSpPr>
        <p:spPr>
          <a:xfrm>
            <a:off x="6776185" y="3159492"/>
            <a:ext cx="5062889" cy="961396"/>
          </a:xfrm>
          <a:prstGeom prst="roundRect">
            <a:avLst/>
          </a:prstGeom>
          <a:solidFill>
            <a:srgbClr val="FBCFE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dirty="0"/>
              <a:t>Aile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8890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721BAA2-B92E-CD9E-33FF-4CD71D6F9976}"/>
              </a:ext>
            </a:extLst>
          </p:cNvPr>
          <p:cNvSpPr/>
          <p:nvPr/>
        </p:nvSpPr>
        <p:spPr>
          <a:xfrm>
            <a:off x="3776953" y="4246352"/>
            <a:ext cx="5062889" cy="961396"/>
          </a:xfrm>
          <a:prstGeom prst="roundRect">
            <a:avLst/>
          </a:prstGeom>
          <a:solidFill>
            <a:srgbClr val="F7B0CC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/>
              <a:t>Me</a:t>
            </a:r>
            <a:endParaRPr lang="en-US" sz="60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07C25B37-1EEC-457F-9902-95B440C97576}"/>
              </a:ext>
            </a:extLst>
          </p:cNvPr>
          <p:cNvSpPr/>
          <p:nvPr/>
        </p:nvSpPr>
        <p:spPr>
          <a:xfrm>
            <a:off x="3776953" y="5207748"/>
            <a:ext cx="5062889" cy="961396"/>
          </a:xfrm>
          <a:prstGeom prst="roundRect">
            <a:avLst/>
          </a:prstGeom>
          <a:solidFill>
            <a:srgbClr val="FBCFE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dirty="0"/>
              <a:t>Ben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5239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2061AB2-3503-D986-5F8D-09B25F0FE63F}"/>
              </a:ext>
            </a:extLst>
          </p:cNvPr>
          <p:cNvSpPr/>
          <p:nvPr/>
        </p:nvSpPr>
        <p:spPr>
          <a:xfrm>
            <a:off x="644892" y="3959519"/>
            <a:ext cx="5062889" cy="806116"/>
          </a:xfrm>
          <a:prstGeom prst="roundRect">
            <a:avLst/>
          </a:prstGeom>
          <a:solidFill>
            <a:srgbClr val="F7B0CC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Grandpa</a:t>
            </a:r>
            <a:endParaRPr lang="en-US" sz="48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3EB4680-0442-BCE8-97A9-BC7B4996610A}"/>
              </a:ext>
            </a:extLst>
          </p:cNvPr>
          <p:cNvSpPr/>
          <p:nvPr/>
        </p:nvSpPr>
        <p:spPr>
          <a:xfrm>
            <a:off x="644891" y="5571751"/>
            <a:ext cx="5062889" cy="806116"/>
          </a:xfrm>
          <a:prstGeom prst="roundRect">
            <a:avLst/>
          </a:prstGeom>
          <a:solidFill>
            <a:srgbClr val="FBCFE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dirty="0"/>
              <a:t>Büyük baba</a:t>
            </a:r>
            <a:endParaRPr lang="en-US" sz="40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F42E406B-AE57-764C-1724-3A85A0F3BF12}"/>
              </a:ext>
            </a:extLst>
          </p:cNvPr>
          <p:cNvSpPr/>
          <p:nvPr/>
        </p:nvSpPr>
        <p:spPr>
          <a:xfrm>
            <a:off x="644891" y="4765635"/>
            <a:ext cx="5062889" cy="806116"/>
          </a:xfrm>
          <a:prstGeom prst="roundRect">
            <a:avLst/>
          </a:prstGeom>
          <a:solidFill>
            <a:srgbClr val="F7B0CC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Grandfather</a:t>
            </a:r>
            <a:endParaRPr lang="en-US" sz="48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23D979F2-FCAD-88AC-7860-7EF30039742E}"/>
              </a:ext>
            </a:extLst>
          </p:cNvPr>
          <p:cNvSpPr/>
          <p:nvPr/>
        </p:nvSpPr>
        <p:spPr>
          <a:xfrm>
            <a:off x="6637260" y="3959519"/>
            <a:ext cx="5062889" cy="806116"/>
          </a:xfrm>
          <a:prstGeom prst="roundRect">
            <a:avLst/>
          </a:prstGeom>
          <a:solidFill>
            <a:srgbClr val="F7B0CC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Grandma</a:t>
            </a:r>
            <a:endParaRPr lang="en-US" sz="4800" b="1" dirty="0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1ADF81BC-B49F-A556-006B-27B792CB6FCD}"/>
              </a:ext>
            </a:extLst>
          </p:cNvPr>
          <p:cNvSpPr/>
          <p:nvPr/>
        </p:nvSpPr>
        <p:spPr>
          <a:xfrm>
            <a:off x="6637259" y="5571751"/>
            <a:ext cx="5062889" cy="806116"/>
          </a:xfrm>
          <a:prstGeom prst="roundRect">
            <a:avLst/>
          </a:prstGeom>
          <a:solidFill>
            <a:srgbClr val="FBCFE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dirty="0"/>
              <a:t>Büyük anne</a:t>
            </a:r>
            <a:endParaRPr lang="en-US" sz="4000" dirty="0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9BCBF87B-8952-5E18-85E8-703E54944CC6}"/>
              </a:ext>
            </a:extLst>
          </p:cNvPr>
          <p:cNvSpPr/>
          <p:nvPr/>
        </p:nvSpPr>
        <p:spPr>
          <a:xfrm>
            <a:off x="6637259" y="4765635"/>
            <a:ext cx="5062889" cy="806116"/>
          </a:xfrm>
          <a:prstGeom prst="roundRect">
            <a:avLst/>
          </a:prstGeom>
          <a:solidFill>
            <a:srgbClr val="F7B0CC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Grandmother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25631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A1E0FB0-98C0-FB83-901A-B7FB377A6311}"/>
              </a:ext>
            </a:extLst>
          </p:cNvPr>
          <p:cNvSpPr/>
          <p:nvPr/>
        </p:nvSpPr>
        <p:spPr>
          <a:xfrm>
            <a:off x="388860" y="3959519"/>
            <a:ext cx="5062889" cy="806116"/>
          </a:xfrm>
          <a:prstGeom prst="roundRect">
            <a:avLst/>
          </a:prstGeom>
          <a:solidFill>
            <a:srgbClr val="F7B0CC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Mom</a:t>
            </a:r>
            <a:endParaRPr lang="en-US" sz="48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A984451-462E-F677-D5D0-7E4DADD30ADE}"/>
              </a:ext>
            </a:extLst>
          </p:cNvPr>
          <p:cNvSpPr/>
          <p:nvPr/>
        </p:nvSpPr>
        <p:spPr>
          <a:xfrm>
            <a:off x="388859" y="5571751"/>
            <a:ext cx="5062889" cy="806116"/>
          </a:xfrm>
          <a:prstGeom prst="roundRect">
            <a:avLst/>
          </a:prstGeom>
          <a:solidFill>
            <a:srgbClr val="FBCFE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dirty="0"/>
              <a:t>Anne</a:t>
            </a:r>
            <a:endParaRPr lang="en-US" sz="40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E3D095E-DE3C-7290-C027-6FFD01533F61}"/>
              </a:ext>
            </a:extLst>
          </p:cNvPr>
          <p:cNvSpPr/>
          <p:nvPr/>
        </p:nvSpPr>
        <p:spPr>
          <a:xfrm>
            <a:off x="388859" y="4765635"/>
            <a:ext cx="5062889" cy="806116"/>
          </a:xfrm>
          <a:prstGeom prst="roundRect">
            <a:avLst/>
          </a:prstGeom>
          <a:solidFill>
            <a:srgbClr val="F7B0CC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Mother</a:t>
            </a:r>
            <a:endParaRPr lang="en-US" sz="48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53F87461-5695-7170-43DE-7A843C998BFB}"/>
              </a:ext>
            </a:extLst>
          </p:cNvPr>
          <p:cNvSpPr/>
          <p:nvPr/>
        </p:nvSpPr>
        <p:spPr>
          <a:xfrm>
            <a:off x="6637260" y="3959519"/>
            <a:ext cx="5062889" cy="806116"/>
          </a:xfrm>
          <a:prstGeom prst="roundRect">
            <a:avLst/>
          </a:prstGeom>
          <a:solidFill>
            <a:srgbClr val="F7B0CC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Dad</a:t>
            </a:r>
            <a:endParaRPr lang="en-US" sz="4800" b="1" dirty="0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65E836A5-5600-1A78-A027-DBC3DE78003C}"/>
              </a:ext>
            </a:extLst>
          </p:cNvPr>
          <p:cNvSpPr/>
          <p:nvPr/>
        </p:nvSpPr>
        <p:spPr>
          <a:xfrm>
            <a:off x="6637259" y="5571751"/>
            <a:ext cx="5062889" cy="806116"/>
          </a:xfrm>
          <a:prstGeom prst="roundRect">
            <a:avLst/>
          </a:prstGeom>
          <a:solidFill>
            <a:srgbClr val="FBCFE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dirty="0"/>
              <a:t>Baba</a:t>
            </a:r>
            <a:endParaRPr lang="en-US" sz="4000" dirty="0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FAEC46C6-D28D-E2B8-A111-AB69C9D7958B}"/>
              </a:ext>
            </a:extLst>
          </p:cNvPr>
          <p:cNvSpPr/>
          <p:nvPr/>
        </p:nvSpPr>
        <p:spPr>
          <a:xfrm>
            <a:off x="6637259" y="4765635"/>
            <a:ext cx="5062889" cy="806116"/>
          </a:xfrm>
          <a:prstGeom prst="roundRect">
            <a:avLst/>
          </a:prstGeom>
          <a:solidFill>
            <a:srgbClr val="F7B0CC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Father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13663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F849E8A-8F26-0027-9731-6FE78950AEC9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/>
              <a:t> </a:t>
            </a:r>
            <a:r>
              <a:rPr lang="tr-TR" sz="2400" b="1" dirty="0">
                <a:hlinkClick r:id="rId3"/>
              </a:rPr>
              <a:t>https://www.egetolgayaltinay.com/lessons/624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F3B334A-51FE-E7D6-AC27-588C9FF4C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777">
            <a:off x="8466159" y="3253958"/>
            <a:ext cx="3036029" cy="286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38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741</Words>
  <Application>Microsoft Office PowerPoint</Application>
  <PresentationFormat>Geniş ekran</PresentationFormat>
  <Paragraphs>169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Modi Waph</dc:creator>
  <cp:lastModifiedBy>Modi Waph</cp:lastModifiedBy>
  <cp:revision>16</cp:revision>
  <dcterms:created xsi:type="dcterms:W3CDTF">2024-07-23T12:59:58Z</dcterms:created>
  <dcterms:modified xsi:type="dcterms:W3CDTF">2024-07-24T10:06:51Z</dcterms:modified>
</cp:coreProperties>
</file>