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2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97" r:id="rId10"/>
    <p:sldId id="298" r:id="rId11"/>
    <p:sldId id="299" r:id="rId12"/>
    <p:sldId id="256" r:id="rId13"/>
    <p:sldId id="257" r:id="rId14"/>
    <p:sldId id="258" r:id="rId15"/>
    <p:sldId id="259" r:id="rId16"/>
    <p:sldId id="300" r:id="rId17"/>
    <p:sldId id="301" r:id="rId18"/>
    <p:sldId id="302" r:id="rId19"/>
    <p:sldId id="303" r:id="rId20"/>
    <p:sldId id="304" r:id="rId21"/>
    <p:sldId id="261" r:id="rId22"/>
    <p:sldId id="260" r:id="rId23"/>
    <p:sldId id="262" r:id="rId24"/>
    <p:sldId id="263" r:id="rId25"/>
    <p:sldId id="265" r:id="rId26"/>
    <p:sldId id="264" r:id="rId27"/>
    <p:sldId id="292" r:id="rId28"/>
    <p:sldId id="293" r:id="rId29"/>
    <p:sldId id="294" r:id="rId30"/>
    <p:sldId id="295" r:id="rId31"/>
    <p:sldId id="312" r:id="rId32"/>
    <p:sldId id="296" r:id="rId33"/>
    <p:sldId id="266" r:id="rId34"/>
    <p:sldId id="267" r:id="rId35"/>
    <p:sldId id="268" r:id="rId36"/>
    <p:sldId id="269" r:id="rId37"/>
    <p:sldId id="270" r:id="rId38"/>
    <p:sldId id="306" r:id="rId39"/>
    <p:sldId id="307" r:id="rId40"/>
    <p:sldId id="308" r:id="rId41"/>
    <p:sldId id="309" r:id="rId42"/>
    <p:sldId id="314" r:id="rId43"/>
    <p:sldId id="313" r:id="rId44"/>
    <p:sldId id="283" r:id="rId45"/>
    <p:sldId id="282" r:id="rId46"/>
    <p:sldId id="271" r:id="rId47"/>
    <p:sldId id="280" r:id="rId48"/>
    <p:sldId id="310" r:id="rId49"/>
    <p:sldId id="305" r:id="rId50"/>
    <p:sldId id="311" r:id="rId51"/>
    <p:sldId id="291" r:id="rId5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9D3"/>
    <a:srgbClr val="ABDBB8"/>
    <a:srgbClr val="DFF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9C9D-E827-4DA2-8D1B-7A49A62B87FA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A6DD5-9A4A-4059-AE90-07BECBD4A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41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A6DD5-9A4A-4059-AE90-07BECBD4A04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C14E64-56BD-3702-D105-89272147C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B011415-CA3C-B487-D6F1-0B2A0A75C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D47E85-CC47-4F6E-19DB-2987967C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CA43D2-F291-EDB7-4847-C086B4BF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BD2E48-CFBF-2644-D50D-BD6A3B3A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18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B0A3BE-F0D0-B122-11DA-1979A1F5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7EE05D-CFCA-3CEB-F88B-2957CB514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E667FB-A893-A53F-D715-22E175A8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A05A4C-D561-9A0B-84B0-6636A1B0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C90F5B-F030-7133-3D8B-36C661AA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0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42BC3E3-C2A7-3E38-D447-907EE75CF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2CBFB3-53A4-BF1D-26AD-3D8D73C04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DD9145-0775-7D1C-B3A7-024CD525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C7941D-20A0-80AF-3DBF-B0EA7CE7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8870EA-A64F-3E07-4CD5-1BF979E1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94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D09FA4-A45F-BA5D-5E63-5E78696D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F80B44-5DC9-921D-6A6C-231D1A7B9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544F40-512E-AE73-D4B1-415935BA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9D32F9-AE80-DD95-645F-C2338697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688EC2-55A3-3013-1021-43C44528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437022-BB86-72FA-3842-D78E541F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7804353-69A9-CA4F-52DE-BB73E8BE6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3A8E9D-8A79-422A-4E91-30BC7242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62CA8B-C33B-13C2-A5AB-51A03A7E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8E7B27-93AF-E2BD-74DD-86459062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17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E24C33-A732-8A82-CB4C-A46A2793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72C5F8-3D35-D89A-85D5-BBF98E89A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45C31D-0C11-8FE5-2F51-30ADE490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5706F-5279-188A-29A3-E7BA1B78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C75935-0033-91E4-C351-8385FBBB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3471F12-F082-B4E9-C18F-FE579B01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1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52FCC7-AE73-B16E-1571-06C8AE79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92FD16-C34E-523D-C5E5-887E73F9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6ECC3AB-2A23-E329-DDDE-2425DB823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841DD75-6303-539A-A214-862D78A55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A12062F-19F0-1DBA-D755-D4E71584D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C2D2252-15B7-1B5A-BB5A-76E3BB8F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D590C0C-069A-8BEA-41D9-9785FC1D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5D243AD-301C-ECFD-2A50-44C7BD084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25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5B4D35-DD90-6D67-12B0-A810680D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09FF1CF-5D34-F8E7-B1BD-BB50F93D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C475D60-C3C7-EEDD-01C3-7EAFB84B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822B472-6945-33C4-432C-2CCA63D4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97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0C11DC7-6C27-776D-0E5E-A001BA02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5488284-688F-4333-E0F2-AFAAB329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CFFC664-80DD-06C8-1D10-B955947D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5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CCA147-8BB3-8D4D-0652-F032A245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BA5616-4374-B113-04BD-919AF2F7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E44C12-520F-B026-55BA-72A33B5B6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866002-275A-F158-FC07-D982BC6B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4432073-F460-DFCA-C1ED-C0A7C1F1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F63F834-6D40-8323-39C7-3C1E4F50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38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113EA5-5065-06BA-4125-50E45518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A207CCA-090A-B9BF-5A51-7D9A71BCA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2EF07E-8696-5ABC-9875-DBB006245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EE01C9A-2356-4B8B-BD9A-632CDC5D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3E0D0F-528C-7921-B7E2-8EBDB2B7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BEF1B9D-C3D5-F71B-22F7-D7FA59C1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06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571A616-F425-1C99-F47C-5D2A70E8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55843C-1B6A-DEFC-71E0-E2BFE05DB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465B42-DFA7-34C5-F940-5C85E5FCC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8FD0-00D7-4C39-9010-731875218F65}" type="datetimeFigureOut">
              <a:rPr lang="tr-TR" smtClean="0"/>
              <a:t>28.07.2024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466A14-F1A3-C85C-5F53-B44D249C8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B006B4-58EB-D739-8E4E-BD86276E5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3EE78-4E16-478B-AC2F-8A2142A12E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4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5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5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5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5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5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5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56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https://www.egetolgayaltinay.com/lessons/638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9914C4-BF37-0E5C-964A-DE19756C8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787">
            <a:off x="8542362" y="3513741"/>
            <a:ext cx="2914531" cy="28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9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https://www.egetolgayaltinay.com/lessons/639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66411C5-330A-1E75-5986-C79E8155A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96">
            <a:off x="8541239" y="3397446"/>
            <a:ext cx="3026467" cy="28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2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D00FC2E-FA30-10F3-EBAA-AEBE0F635AC3}"/>
              </a:ext>
            </a:extLst>
          </p:cNvPr>
          <p:cNvSpPr/>
          <p:nvPr/>
        </p:nvSpPr>
        <p:spPr>
          <a:xfrm>
            <a:off x="537315" y="4971116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Güçlü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44348AA-A830-6F6A-C369-73B24CE2E408}"/>
              </a:ext>
            </a:extLst>
          </p:cNvPr>
          <p:cNvSpPr/>
          <p:nvPr/>
        </p:nvSpPr>
        <p:spPr>
          <a:xfrm>
            <a:off x="537315" y="416500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Strong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70D3495-5228-7A99-22A3-293E2B0E6C1B}"/>
              </a:ext>
            </a:extLst>
          </p:cNvPr>
          <p:cNvSpPr/>
          <p:nvPr/>
        </p:nvSpPr>
        <p:spPr>
          <a:xfrm>
            <a:off x="6627658" y="4971116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Güçsüz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B50870-0383-B61E-B5A1-6B54B3C7C5DF}"/>
              </a:ext>
            </a:extLst>
          </p:cNvPr>
          <p:cNvSpPr/>
          <p:nvPr/>
        </p:nvSpPr>
        <p:spPr>
          <a:xfrm>
            <a:off x="6627658" y="416500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Weak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738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84E732E-F0B6-3BE5-2F38-9CF579C69EED}"/>
              </a:ext>
            </a:extLst>
          </p:cNvPr>
          <p:cNvSpPr/>
          <p:nvPr/>
        </p:nvSpPr>
        <p:spPr>
          <a:xfrm>
            <a:off x="591103" y="5482104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Şişman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129A9D3-7220-D973-1266-21AE3420053F}"/>
              </a:ext>
            </a:extLst>
          </p:cNvPr>
          <p:cNvSpPr/>
          <p:nvPr/>
        </p:nvSpPr>
        <p:spPr>
          <a:xfrm>
            <a:off x="591103" y="4675988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Fat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2A3CCA3-A5E2-DE10-4FB9-BB6DFDFE6163}"/>
              </a:ext>
            </a:extLst>
          </p:cNvPr>
          <p:cNvSpPr/>
          <p:nvPr/>
        </p:nvSpPr>
        <p:spPr>
          <a:xfrm>
            <a:off x="6681443" y="5719148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Zayıf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E3D6705-E16D-23FD-C813-4B8D869706DF}"/>
              </a:ext>
            </a:extLst>
          </p:cNvPr>
          <p:cNvSpPr/>
          <p:nvPr/>
        </p:nvSpPr>
        <p:spPr>
          <a:xfrm>
            <a:off x="6681444" y="412053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Thin</a:t>
            </a:r>
            <a:endParaRPr lang="en-US" sz="54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27216A9-F982-E37A-E870-BA2E9EAC138F}"/>
              </a:ext>
            </a:extLst>
          </p:cNvPr>
          <p:cNvSpPr/>
          <p:nvPr/>
        </p:nvSpPr>
        <p:spPr>
          <a:xfrm>
            <a:off x="6681443" y="4926646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Slim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441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74D9851-B9C3-E969-F19C-9CB2C11B4A56}"/>
              </a:ext>
            </a:extLst>
          </p:cNvPr>
          <p:cNvSpPr/>
          <p:nvPr/>
        </p:nvSpPr>
        <p:spPr>
          <a:xfrm>
            <a:off x="546840" y="5285441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Büyük</a:t>
            </a:r>
            <a:endParaRPr lang="en-US" sz="44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C58A66D-C6FF-14D4-1EEB-0E756F326668}"/>
              </a:ext>
            </a:extLst>
          </p:cNvPr>
          <p:cNvSpPr/>
          <p:nvPr/>
        </p:nvSpPr>
        <p:spPr>
          <a:xfrm>
            <a:off x="546840" y="4479325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Big</a:t>
            </a:r>
            <a:endParaRPr lang="en-US" sz="5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7A748B2-94D4-1E66-38CD-26FF85531649}"/>
              </a:ext>
            </a:extLst>
          </p:cNvPr>
          <p:cNvSpPr/>
          <p:nvPr/>
        </p:nvSpPr>
        <p:spPr>
          <a:xfrm>
            <a:off x="6637183" y="5285441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Küçük</a:t>
            </a:r>
            <a:endParaRPr lang="en-US" sz="4400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8A2C08C-0360-593C-A45D-44C5FD3E69C1}"/>
              </a:ext>
            </a:extLst>
          </p:cNvPr>
          <p:cNvSpPr/>
          <p:nvPr/>
        </p:nvSpPr>
        <p:spPr>
          <a:xfrm>
            <a:off x="6637183" y="4479325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Small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532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A2EA6F6-B253-205C-B167-6DE93C212402}"/>
              </a:ext>
            </a:extLst>
          </p:cNvPr>
          <p:cNvSpPr/>
          <p:nvPr/>
        </p:nvSpPr>
        <p:spPr>
          <a:xfrm>
            <a:off x="381000" y="4942541"/>
            <a:ext cx="5392892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Uzun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5F7095C-6FF4-10E7-0EB3-C04569EA2413}"/>
              </a:ext>
            </a:extLst>
          </p:cNvPr>
          <p:cNvSpPr/>
          <p:nvPr/>
        </p:nvSpPr>
        <p:spPr>
          <a:xfrm>
            <a:off x="381000" y="4136425"/>
            <a:ext cx="5392892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Tall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639039B-0C65-68ED-A702-93A745108AC1}"/>
              </a:ext>
            </a:extLst>
          </p:cNvPr>
          <p:cNvSpPr/>
          <p:nvPr/>
        </p:nvSpPr>
        <p:spPr>
          <a:xfrm>
            <a:off x="6418108" y="4942541"/>
            <a:ext cx="5392892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Kısa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A3EA0AC-B3C3-EE6B-4C07-E8C7955F21AB}"/>
              </a:ext>
            </a:extLst>
          </p:cNvPr>
          <p:cNvSpPr/>
          <p:nvPr/>
        </p:nvSpPr>
        <p:spPr>
          <a:xfrm>
            <a:off x="6418108" y="4136425"/>
            <a:ext cx="5392892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Short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254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https://www.egetolgayaltinay.com/lessons/640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F4FD0E5-ED45-66F6-560E-05072879E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732">
            <a:off x="8794217" y="3505660"/>
            <a:ext cx="2770535" cy="27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4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https://www.egetolgayaltinay.com/lessons/641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683F94B-2A56-F006-9491-82C5F47FE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608">
            <a:off x="8815505" y="3605992"/>
            <a:ext cx="2569671" cy="24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5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https://www.egetolgayaltinay.com/lessons/642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72D7130-F0F3-A375-D688-1A7C99393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952">
            <a:off x="8788773" y="3429000"/>
            <a:ext cx="2721909" cy="25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34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https://www.egetolgayaltinay.com/lessons/643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5B1BF32-B500-F108-3DCD-2975759B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874">
            <a:off x="8618844" y="3587179"/>
            <a:ext cx="2802192" cy="26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8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BA3829E-6971-407A-2A7B-48265FD9BC39}"/>
              </a:ext>
            </a:extLst>
          </p:cNvPr>
          <p:cNvSpPr txBox="1"/>
          <p:nvPr/>
        </p:nvSpPr>
        <p:spPr>
          <a:xfrm>
            <a:off x="682632" y="2512494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kelime kartlarına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https://www.egetolgayaltinay.com/lessons/655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2203077-57D3-CAE4-645C-DC1740F23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578">
            <a:off x="7550909" y="1758159"/>
            <a:ext cx="3555241" cy="3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31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https://www.egetolgayaltinay.com/lessons/644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86163EB-132E-3518-43E5-FAE911EF0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89">
            <a:off x="8928407" y="3541059"/>
            <a:ext cx="2433930" cy="23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3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3000F0A-EB58-6D19-5C84-1AF095CFFEB8}"/>
              </a:ext>
            </a:extLst>
          </p:cNvPr>
          <p:cNvSpPr txBox="1"/>
          <p:nvPr/>
        </p:nvSpPr>
        <p:spPr>
          <a:xfrm>
            <a:off x="579406" y="1732911"/>
            <a:ext cx="11033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50"/>
                </a:solidFill>
              </a:rPr>
              <a:t>Describing</a:t>
            </a:r>
            <a:r>
              <a:rPr lang="tr-TR" sz="9600" b="1" dirty="0">
                <a:solidFill>
                  <a:srgbClr val="00B050"/>
                </a:solidFill>
              </a:rPr>
              <a:t> People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106106-E372-F526-5DDB-D184F03F5273}"/>
              </a:ext>
            </a:extLst>
          </p:cNvPr>
          <p:cNvSpPr txBox="1"/>
          <p:nvPr/>
        </p:nvSpPr>
        <p:spPr>
          <a:xfrm>
            <a:off x="579405" y="309786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(İnsanları tarif etme)</a:t>
            </a:r>
          </a:p>
        </p:txBody>
      </p:sp>
    </p:spTree>
    <p:extLst>
      <p:ext uri="{BB962C8B-B14F-4D97-AF65-F5344CB8AC3E}">
        <p14:creationId xmlns:p14="http://schemas.microsoft.com/office/powerpoint/2010/main" val="130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4A42D950-0EA8-689C-F025-EC0C1E84A0A8}"/>
              </a:ext>
            </a:extLst>
          </p:cNvPr>
          <p:cNvSpPr/>
          <p:nvPr/>
        </p:nvSpPr>
        <p:spPr>
          <a:xfrm>
            <a:off x="4137457" y="3415994"/>
            <a:ext cx="5398724" cy="828289"/>
          </a:xfrm>
          <a:prstGeom prst="wedgeRectCallout">
            <a:avLst>
              <a:gd name="adj1" fmla="val 56550"/>
              <a:gd name="adj2" fmla="val 11981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>
                <a:solidFill>
                  <a:schemeClr val="tx1"/>
                </a:solidFill>
              </a:rPr>
              <a:t>He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chemeClr val="tx1"/>
                </a:solidFill>
              </a:rPr>
              <a:t>strong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17B1638A-3D3C-8788-5315-D01B20528DD8}"/>
              </a:ext>
            </a:extLst>
          </p:cNvPr>
          <p:cNvSpPr/>
          <p:nvPr/>
        </p:nvSpPr>
        <p:spPr>
          <a:xfrm>
            <a:off x="4137456" y="2943280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ysClr val="windowText" lastClr="000000"/>
                </a:solidFill>
              </a:rPr>
              <a:t>O</a:t>
            </a:r>
            <a:r>
              <a:rPr lang="tr-TR" sz="2800" b="1" dirty="0">
                <a:solidFill>
                  <a:sysClr val="windowText" lastClr="000000"/>
                </a:solidFill>
              </a:rPr>
              <a:t> (erkek) güçlü.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6CE244E-625F-001F-9EA3-0EC0A86DE176}"/>
              </a:ext>
            </a:extLst>
          </p:cNvPr>
          <p:cNvSpPr txBox="1"/>
          <p:nvPr/>
        </p:nvSpPr>
        <p:spPr>
          <a:xfrm>
            <a:off x="4857738" y="509375"/>
            <a:ext cx="659802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He: </a:t>
            </a:r>
            <a:r>
              <a:rPr lang="tr-TR" sz="2800" dirty="0"/>
              <a:t>O (erkekler için)</a:t>
            </a:r>
          </a:p>
          <a:p>
            <a:r>
              <a:rPr lang="tr-TR" sz="3600" b="1" dirty="0" err="1">
                <a:solidFill>
                  <a:srgbClr val="00B050"/>
                </a:solidFill>
              </a:rPr>
              <a:t>She</a:t>
            </a:r>
            <a:r>
              <a:rPr lang="tr-TR" sz="3600" b="1" dirty="0">
                <a:solidFill>
                  <a:srgbClr val="00B050"/>
                </a:solidFill>
              </a:rPr>
              <a:t>: </a:t>
            </a:r>
            <a:r>
              <a:rPr lang="tr-TR" sz="2800" dirty="0"/>
              <a:t>O (kızlar için)</a:t>
            </a:r>
          </a:p>
          <a:p>
            <a:r>
              <a:rPr lang="tr-TR" sz="3600" b="1" dirty="0" err="1">
                <a:solidFill>
                  <a:srgbClr val="00B050"/>
                </a:solidFill>
              </a:rPr>
              <a:t>It</a:t>
            </a:r>
            <a:r>
              <a:rPr lang="tr-TR" sz="3600" b="1" dirty="0">
                <a:solidFill>
                  <a:srgbClr val="00B050"/>
                </a:solidFill>
              </a:rPr>
              <a:t>: </a:t>
            </a:r>
            <a:r>
              <a:rPr lang="tr-TR" sz="2800" dirty="0"/>
              <a:t>O (Hayvanlar veya cansız varlıklar için)</a:t>
            </a:r>
          </a:p>
        </p:txBody>
      </p:sp>
    </p:spTree>
    <p:extLst>
      <p:ext uri="{BB962C8B-B14F-4D97-AF65-F5344CB8AC3E}">
        <p14:creationId xmlns:p14="http://schemas.microsoft.com/office/powerpoint/2010/main" val="33297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E17081C4-83D6-CAA9-F5CF-BD5B3AD55939}"/>
              </a:ext>
            </a:extLst>
          </p:cNvPr>
          <p:cNvSpPr/>
          <p:nvPr/>
        </p:nvSpPr>
        <p:spPr>
          <a:xfrm>
            <a:off x="4137457" y="3415994"/>
            <a:ext cx="5398724" cy="828289"/>
          </a:xfrm>
          <a:prstGeom prst="wedgeRectCallout">
            <a:avLst>
              <a:gd name="adj1" fmla="val 56550"/>
              <a:gd name="adj2" fmla="val 11981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 err="1">
                <a:solidFill>
                  <a:schemeClr val="tx1"/>
                </a:solidFill>
              </a:rPr>
              <a:t>She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chemeClr val="tx1"/>
                </a:solidFill>
              </a:rPr>
              <a:t>fast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40724D10-10CE-F131-4A95-B5003F269CB8}"/>
              </a:ext>
            </a:extLst>
          </p:cNvPr>
          <p:cNvSpPr/>
          <p:nvPr/>
        </p:nvSpPr>
        <p:spPr>
          <a:xfrm>
            <a:off x="4137456" y="2943280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ysClr val="windowText" lastClr="000000"/>
                </a:solidFill>
              </a:rPr>
              <a:t>O</a:t>
            </a:r>
            <a:r>
              <a:rPr lang="tr-TR" sz="2800" b="1" dirty="0">
                <a:solidFill>
                  <a:sysClr val="windowText" lastClr="000000"/>
                </a:solidFill>
              </a:rPr>
              <a:t> (kız) uzun.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879921F-6A52-F057-CAC5-2790F75D2990}"/>
              </a:ext>
            </a:extLst>
          </p:cNvPr>
          <p:cNvSpPr txBox="1"/>
          <p:nvPr/>
        </p:nvSpPr>
        <p:spPr>
          <a:xfrm>
            <a:off x="4857738" y="509375"/>
            <a:ext cx="659802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He: </a:t>
            </a:r>
            <a:r>
              <a:rPr lang="tr-TR" sz="2800" dirty="0"/>
              <a:t>O (erkekler için)</a:t>
            </a:r>
          </a:p>
          <a:p>
            <a:r>
              <a:rPr lang="tr-TR" sz="3600" b="1" dirty="0" err="1">
                <a:solidFill>
                  <a:srgbClr val="00B050"/>
                </a:solidFill>
              </a:rPr>
              <a:t>She</a:t>
            </a:r>
            <a:r>
              <a:rPr lang="tr-TR" sz="3600" b="1" dirty="0">
                <a:solidFill>
                  <a:srgbClr val="00B050"/>
                </a:solidFill>
              </a:rPr>
              <a:t>: </a:t>
            </a:r>
            <a:r>
              <a:rPr lang="tr-TR" sz="2800" dirty="0"/>
              <a:t>O (kızlar için)</a:t>
            </a:r>
          </a:p>
          <a:p>
            <a:r>
              <a:rPr lang="tr-TR" sz="3600" b="1" dirty="0" err="1">
                <a:solidFill>
                  <a:srgbClr val="00B050"/>
                </a:solidFill>
              </a:rPr>
              <a:t>It</a:t>
            </a:r>
            <a:r>
              <a:rPr lang="tr-TR" sz="3600" b="1" dirty="0">
                <a:solidFill>
                  <a:srgbClr val="00B050"/>
                </a:solidFill>
              </a:rPr>
              <a:t>: </a:t>
            </a:r>
            <a:r>
              <a:rPr lang="tr-TR" sz="2800" dirty="0"/>
              <a:t>O (hayvanlar veya cansız varlıklar için)</a:t>
            </a:r>
          </a:p>
        </p:txBody>
      </p:sp>
    </p:spTree>
    <p:extLst>
      <p:ext uri="{BB962C8B-B14F-4D97-AF65-F5344CB8AC3E}">
        <p14:creationId xmlns:p14="http://schemas.microsoft.com/office/powerpoint/2010/main" val="22519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B2D630A2-96C9-9AEC-26FE-A7FA7BDEF12C}"/>
              </a:ext>
            </a:extLst>
          </p:cNvPr>
          <p:cNvSpPr/>
          <p:nvPr/>
        </p:nvSpPr>
        <p:spPr>
          <a:xfrm>
            <a:off x="4137457" y="3415994"/>
            <a:ext cx="5398724" cy="828289"/>
          </a:xfrm>
          <a:prstGeom prst="wedgeRectCallout">
            <a:avLst>
              <a:gd name="adj1" fmla="val 56550"/>
              <a:gd name="adj2" fmla="val 11981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 err="1">
                <a:solidFill>
                  <a:schemeClr val="tx1"/>
                </a:solidFill>
              </a:rPr>
              <a:t>It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chemeClr val="tx1"/>
                </a:solidFill>
              </a:rPr>
              <a:t>tall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50E39818-79CB-8151-7FF0-34DB8EDB5BD4}"/>
              </a:ext>
            </a:extLst>
          </p:cNvPr>
          <p:cNvSpPr/>
          <p:nvPr/>
        </p:nvSpPr>
        <p:spPr>
          <a:xfrm>
            <a:off x="4137456" y="2943280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ysClr val="windowText" lastClr="000000"/>
                </a:solidFill>
              </a:rPr>
              <a:t>O</a:t>
            </a:r>
            <a:r>
              <a:rPr lang="tr-TR" sz="2800" b="1" dirty="0">
                <a:solidFill>
                  <a:sysClr val="windowText" lastClr="000000"/>
                </a:solidFill>
              </a:rPr>
              <a:t> (hayvan) uzun.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E7E00D6-44A7-FE8E-42C0-523CAD77ABB9}"/>
              </a:ext>
            </a:extLst>
          </p:cNvPr>
          <p:cNvSpPr txBox="1"/>
          <p:nvPr/>
        </p:nvSpPr>
        <p:spPr>
          <a:xfrm>
            <a:off x="4857738" y="509375"/>
            <a:ext cx="659802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He: </a:t>
            </a:r>
            <a:r>
              <a:rPr lang="tr-TR" sz="2800" dirty="0"/>
              <a:t>O (erkekler için)</a:t>
            </a:r>
          </a:p>
          <a:p>
            <a:r>
              <a:rPr lang="tr-TR" sz="3600" b="1" dirty="0" err="1">
                <a:solidFill>
                  <a:srgbClr val="00B050"/>
                </a:solidFill>
              </a:rPr>
              <a:t>She</a:t>
            </a:r>
            <a:r>
              <a:rPr lang="tr-TR" sz="3600" b="1" dirty="0">
                <a:solidFill>
                  <a:srgbClr val="00B050"/>
                </a:solidFill>
              </a:rPr>
              <a:t>: </a:t>
            </a:r>
            <a:r>
              <a:rPr lang="tr-TR" sz="2800" dirty="0"/>
              <a:t>O (kızlar için)</a:t>
            </a:r>
          </a:p>
          <a:p>
            <a:r>
              <a:rPr lang="tr-TR" sz="3600" b="1" dirty="0" err="1">
                <a:solidFill>
                  <a:srgbClr val="00B050"/>
                </a:solidFill>
              </a:rPr>
              <a:t>It</a:t>
            </a:r>
            <a:r>
              <a:rPr lang="tr-TR" sz="3600" b="1" dirty="0">
                <a:solidFill>
                  <a:srgbClr val="00B050"/>
                </a:solidFill>
              </a:rPr>
              <a:t>: </a:t>
            </a:r>
            <a:r>
              <a:rPr lang="tr-TR" sz="2800" dirty="0"/>
              <a:t>O (Hayvanlar veya cansız varlıklar için)</a:t>
            </a:r>
          </a:p>
        </p:txBody>
      </p:sp>
    </p:spTree>
    <p:extLst>
      <p:ext uri="{BB962C8B-B14F-4D97-AF65-F5344CB8AC3E}">
        <p14:creationId xmlns:p14="http://schemas.microsoft.com/office/powerpoint/2010/main" val="3868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DA890CA-6E4B-E02E-94C9-375989098AD3}"/>
              </a:ext>
            </a:extLst>
          </p:cNvPr>
          <p:cNvSpPr/>
          <p:nvPr/>
        </p:nvSpPr>
        <p:spPr>
          <a:xfrm>
            <a:off x="146304" y="3617976"/>
            <a:ext cx="3685031" cy="16672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It</a:t>
            </a:r>
            <a:r>
              <a:rPr lang="tr-TR" sz="4000" b="1" dirty="0">
                <a:solidFill>
                  <a:schemeClr val="tx1"/>
                </a:solidFill>
              </a:rPr>
              <a:t> is ______ 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474658C-BB64-7131-D5CE-FC9704B791CD}"/>
              </a:ext>
            </a:extLst>
          </p:cNvPr>
          <p:cNvSpPr/>
          <p:nvPr/>
        </p:nvSpPr>
        <p:spPr>
          <a:xfrm>
            <a:off x="8360662" y="3617976"/>
            <a:ext cx="3685031" cy="16672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She</a:t>
            </a:r>
            <a:r>
              <a:rPr lang="tr-TR" sz="4000" b="1" dirty="0">
                <a:solidFill>
                  <a:schemeClr val="tx1"/>
                </a:solidFill>
              </a:rPr>
              <a:t> is ______ 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DF0C83B-D978-2FCB-11CA-AC3E7AA03205}"/>
              </a:ext>
            </a:extLst>
          </p:cNvPr>
          <p:cNvSpPr/>
          <p:nvPr/>
        </p:nvSpPr>
        <p:spPr>
          <a:xfrm>
            <a:off x="4253483" y="3617976"/>
            <a:ext cx="3685031" cy="16672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He is _______ 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2A6BA96-0753-0E12-FBB5-C52755145BEE}"/>
              </a:ext>
            </a:extLst>
          </p:cNvPr>
          <p:cNvSpPr/>
          <p:nvPr/>
        </p:nvSpPr>
        <p:spPr>
          <a:xfrm>
            <a:off x="2974848" y="5413248"/>
            <a:ext cx="6242304" cy="10607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D730887-A699-E27E-C898-52A8610CB1B6}"/>
              </a:ext>
            </a:extLst>
          </p:cNvPr>
          <p:cNvSpPr/>
          <p:nvPr/>
        </p:nvSpPr>
        <p:spPr>
          <a:xfrm>
            <a:off x="3270502" y="5541264"/>
            <a:ext cx="1648967" cy="804672"/>
          </a:xfrm>
          <a:prstGeom prst="roundRect">
            <a:avLst/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err="1">
                <a:solidFill>
                  <a:schemeClr val="tx1"/>
                </a:solidFill>
              </a:rPr>
              <a:t>fat</a:t>
            </a:r>
            <a:endParaRPr lang="tr-TR" sz="48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1B82C37-683E-AB1E-3F80-3E0B3900C48C}"/>
              </a:ext>
            </a:extLst>
          </p:cNvPr>
          <p:cNvSpPr/>
          <p:nvPr/>
        </p:nvSpPr>
        <p:spPr>
          <a:xfrm>
            <a:off x="5271516" y="5541264"/>
            <a:ext cx="1648967" cy="804672"/>
          </a:xfrm>
          <a:prstGeom prst="roundRect">
            <a:avLst/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chemeClr val="tx1"/>
                </a:solidFill>
              </a:rPr>
              <a:t>happy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246AFBE-8D7A-B026-03B5-941A8B1D6604}"/>
              </a:ext>
            </a:extLst>
          </p:cNvPr>
          <p:cNvSpPr/>
          <p:nvPr/>
        </p:nvSpPr>
        <p:spPr>
          <a:xfrm>
            <a:off x="7272530" y="5571744"/>
            <a:ext cx="1648967" cy="804672"/>
          </a:xfrm>
          <a:prstGeom prst="roundRect">
            <a:avLst/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>
                <a:solidFill>
                  <a:schemeClr val="tx1"/>
                </a:solidFill>
              </a:rPr>
              <a:t>slow</a:t>
            </a:r>
            <a:endParaRPr lang="tr-TR" sz="4400" b="1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6FFBBE5-D970-A07A-7292-F3753E4B75C0}"/>
              </a:ext>
            </a:extLst>
          </p:cNvPr>
          <p:cNvSpPr txBox="1"/>
          <p:nvPr/>
        </p:nvSpPr>
        <p:spPr>
          <a:xfrm>
            <a:off x="196115" y="174536"/>
            <a:ext cx="7216621" cy="400110"/>
          </a:xfrm>
          <a:prstGeom prst="rect">
            <a:avLst/>
          </a:prstGeom>
          <a:solidFill>
            <a:srgbClr val="CAE9D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err="1"/>
              <a:t>Fill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blanks</a:t>
            </a:r>
            <a:r>
              <a:rPr lang="tr-TR" sz="2000" dirty="0"/>
              <a:t> </a:t>
            </a:r>
            <a:r>
              <a:rPr lang="tr-TR" sz="2000" dirty="0" err="1"/>
              <a:t>according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pictures</a:t>
            </a:r>
            <a:r>
              <a:rPr lang="tr-TR" sz="2000" dirty="0"/>
              <a:t> </a:t>
            </a:r>
            <a:r>
              <a:rPr lang="tr-TR" sz="2000" dirty="0" err="1"/>
              <a:t>given</a:t>
            </a:r>
            <a:r>
              <a:rPr lang="tr-TR" sz="2000" dirty="0"/>
              <a:t> </a:t>
            </a:r>
            <a:r>
              <a:rPr lang="tr-TR" sz="2000" dirty="0" err="1"/>
              <a:t>below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2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47005 -0.2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1523 -0.2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 -0.2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B2EA5152-FA08-6C71-722C-B3F0107A8CB9}"/>
              </a:ext>
            </a:extLst>
          </p:cNvPr>
          <p:cNvSpPr/>
          <p:nvPr/>
        </p:nvSpPr>
        <p:spPr>
          <a:xfrm>
            <a:off x="540817" y="1282394"/>
            <a:ext cx="5398724" cy="828289"/>
          </a:xfrm>
          <a:prstGeom prst="wedgeRectCallout">
            <a:avLst>
              <a:gd name="adj1" fmla="val 2802"/>
              <a:gd name="adj2" fmla="val 13453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Are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you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fat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457B6ADA-CBEB-0FA4-4B2F-0ECC980903F5}"/>
              </a:ext>
            </a:extLst>
          </p:cNvPr>
          <p:cNvSpPr/>
          <p:nvPr/>
        </p:nvSpPr>
        <p:spPr>
          <a:xfrm>
            <a:off x="540816" y="809680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Sen şişman mısın?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6D44DA63-D6F1-7381-3BCC-B5DCC384809A}"/>
              </a:ext>
            </a:extLst>
          </p:cNvPr>
          <p:cNvSpPr/>
          <p:nvPr/>
        </p:nvSpPr>
        <p:spPr>
          <a:xfrm>
            <a:off x="2877313" y="3526536"/>
            <a:ext cx="5169408" cy="828289"/>
          </a:xfrm>
          <a:prstGeom prst="wedgeRectCallout">
            <a:avLst>
              <a:gd name="adj1" fmla="val 55868"/>
              <a:gd name="adj2" fmla="val 647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Yes</a:t>
            </a:r>
            <a:r>
              <a:rPr lang="tr-TR" sz="4000" b="1" dirty="0">
                <a:solidFill>
                  <a:schemeClr val="tx1"/>
                </a:solidFill>
              </a:rPr>
              <a:t>, I am.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79115A73-C65F-CB9D-D500-49899AF0AB76}"/>
              </a:ext>
            </a:extLst>
          </p:cNvPr>
          <p:cNvSpPr/>
          <p:nvPr/>
        </p:nvSpPr>
        <p:spPr>
          <a:xfrm>
            <a:off x="2877312" y="3053822"/>
            <a:ext cx="5169409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Evet, öyleyim.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92BC6ABF-F573-BC8F-4284-5C90F48C37E4}"/>
              </a:ext>
            </a:extLst>
          </p:cNvPr>
          <p:cNvSpPr/>
          <p:nvPr/>
        </p:nvSpPr>
        <p:spPr>
          <a:xfrm>
            <a:off x="6481775" y="1768114"/>
            <a:ext cx="5169408" cy="828289"/>
          </a:xfrm>
          <a:prstGeom prst="wedgeRectCallout">
            <a:avLst>
              <a:gd name="adj1" fmla="val 33698"/>
              <a:gd name="adj2" fmla="val 8743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No, I am not.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A7FCD272-D437-8BF3-C1C7-1EC5E30414A6}"/>
              </a:ext>
            </a:extLst>
          </p:cNvPr>
          <p:cNvSpPr/>
          <p:nvPr/>
        </p:nvSpPr>
        <p:spPr>
          <a:xfrm>
            <a:off x="6481774" y="1295400"/>
            <a:ext cx="5169409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Hayır, öyle değilim.</a:t>
            </a:r>
          </a:p>
        </p:txBody>
      </p:sp>
    </p:spTree>
    <p:extLst>
      <p:ext uri="{BB962C8B-B14F-4D97-AF65-F5344CB8AC3E}">
        <p14:creationId xmlns:p14="http://schemas.microsoft.com/office/powerpoint/2010/main" val="27336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63EAF7E5-81A4-9173-C0EA-4F46EF36A935}"/>
              </a:ext>
            </a:extLst>
          </p:cNvPr>
          <p:cNvSpPr/>
          <p:nvPr/>
        </p:nvSpPr>
        <p:spPr>
          <a:xfrm>
            <a:off x="540817" y="1282394"/>
            <a:ext cx="5398724" cy="828289"/>
          </a:xfrm>
          <a:prstGeom prst="wedgeRectCallout">
            <a:avLst>
              <a:gd name="adj1" fmla="val 2802"/>
              <a:gd name="adj2" fmla="val 13453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Is he </a:t>
            </a:r>
            <a:r>
              <a:rPr lang="tr-TR" sz="4000" b="1" dirty="0" err="1">
                <a:solidFill>
                  <a:schemeClr val="tx1"/>
                </a:solidFill>
              </a:rPr>
              <a:t>strong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9549004A-256F-4F0D-066C-916E5C225324}"/>
              </a:ext>
            </a:extLst>
          </p:cNvPr>
          <p:cNvSpPr/>
          <p:nvPr/>
        </p:nvSpPr>
        <p:spPr>
          <a:xfrm>
            <a:off x="540816" y="809680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(erkek) güçlü mü?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F12DC5F9-100D-3943-E6E0-44E650C4158A}"/>
              </a:ext>
            </a:extLst>
          </p:cNvPr>
          <p:cNvSpPr/>
          <p:nvPr/>
        </p:nvSpPr>
        <p:spPr>
          <a:xfrm>
            <a:off x="3511296" y="3514344"/>
            <a:ext cx="5169408" cy="828289"/>
          </a:xfrm>
          <a:prstGeom prst="wedgeRectCallout">
            <a:avLst>
              <a:gd name="adj1" fmla="val 67896"/>
              <a:gd name="adj2" fmla="val 4916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Yes</a:t>
            </a:r>
            <a:r>
              <a:rPr lang="tr-TR" sz="4000" b="1" dirty="0">
                <a:solidFill>
                  <a:schemeClr val="tx1"/>
                </a:solidFill>
              </a:rPr>
              <a:t>, he is.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82A148C0-D2EC-2B5B-E25A-32F9C3635D28}"/>
              </a:ext>
            </a:extLst>
          </p:cNvPr>
          <p:cNvSpPr/>
          <p:nvPr/>
        </p:nvSpPr>
        <p:spPr>
          <a:xfrm>
            <a:off x="3511295" y="3041630"/>
            <a:ext cx="5169409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Evet, öyle.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BF12149-60F6-3CCD-823A-11E406E3F865}"/>
              </a:ext>
            </a:extLst>
          </p:cNvPr>
          <p:cNvSpPr txBox="1"/>
          <p:nvPr/>
        </p:nvSpPr>
        <p:spPr>
          <a:xfrm>
            <a:off x="4552313" y="5455144"/>
            <a:ext cx="368947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B050"/>
                </a:solidFill>
              </a:rPr>
              <a:t>He: </a:t>
            </a:r>
            <a:r>
              <a:rPr lang="tr-TR" sz="1600" dirty="0"/>
              <a:t>O (erkekler için)</a:t>
            </a:r>
          </a:p>
          <a:p>
            <a:r>
              <a:rPr lang="tr-TR" sz="2000" b="1" dirty="0" err="1">
                <a:solidFill>
                  <a:srgbClr val="00B050"/>
                </a:solidFill>
              </a:rPr>
              <a:t>She</a:t>
            </a:r>
            <a:r>
              <a:rPr lang="tr-TR" sz="2000" b="1" dirty="0">
                <a:solidFill>
                  <a:srgbClr val="00B050"/>
                </a:solidFill>
              </a:rPr>
              <a:t>: </a:t>
            </a:r>
            <a:r>
              <a:rPr lang="tr-TR" sz="1600" dirty="0"/>
              <a:t>O (kızlar için)</a:t>
            </a:r>
          </a:p>
          <a:p>
            <a:r>
              <a:rPr lang="tr-TR" sz="2000" b="1" dirty="0" err="1">
                <a:solidFill>
                  <a:srgbClr val="00B050"/>
                </a:solidFill>
              </a:rPr>
              <a:t>It</a:t>
            </a:r>
            <a:r>
              <a:rPr lang="tr-TR" sz="2000" b="1" dirty="0">
                <a:solidFill>
                  <a:srgbClr val="00B050"/>
                </a:solidFill>
              </a:rPr>
              <a:t>: </a:t>
            </a:r>
            <a:r>
              <a:rPr lang="tr-TR" sz="1600" dirty="0"/>
              <a:t>O (Hayvanlar veya cansızlar için)</a:t>
            </a:r>
          </a:p>
        </p:txBody>
      </p:sp>
    </p:spTree>
    <p:extLst>
      <p:ext uri="{BB962C8B-B14F-4D97-AF65-F5344CB8AC3E}">
        <p14:creationId xmlns:p14="http://schemas.microsoft.com/office/powerpoint/2010/main" val="24363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B2308B54-3890-264D-2700-CE145BCB3C68}"/>
              </a:ext>
            </a:extLst>
          </p:cNvPr>
          <p:cNvSpPr/>
          <p:nvPr/>
        </p:nvSpPr>
        <p:spPr>
          <a:xfrm>
            <a:off x="540817" y="1282394"/>
            <a:ext cx="5398724" cy="828289"/>
          </a:xfrm>
          <a:prstGeom prst="wedgeRectCallout">
            <a:avLst>
              <a:gd name="adj1" fmla="val 2802"/>
              <a:gd name="adj2" fmla="val 13453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Is </a:t>
            </a:r>
            <a:r>
              <a:rPr lang="tr-TR" sz="4000" b="1" dirty="0" err="1">
                <a:solidFill>
                  <a:schemeClr val="tx1"/>
                </a:solidFill>
              </a:rPr>
              <a:t>she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old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87AFD631-2055-C377-73BA-10AC53BBE818}"/>
              </a:ext>
            </a:extLst>
          </p:cNvPr>
          <p:cNvSpPr/>
          <p:nvPr/>
        </p:nvSpPr>
        <p:spPr>
          <a:xfrm>
            <a:off x="540816" y="809680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(kız) yaşlı mı?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AD4252D1-51FF-D103-6346-CE93959C9368}"/>
              </a:ext>
            </a:extLst>
          </p:cNvPr>
          <p:cNvSpPr/>
          <p:nvPr/>
        </p:nvSpPr>
        <p:spPr>
          <a:xfrm>
            <a:off x="3511296" y="3514344"/>
            <a:ext cx="5169408" cy="828289"/>
          </a:xfrm>
          <a:prstGeom prst="wedgeRectCallout">
            <a:avLst>
              <a:gd name="adj1" fmla="val 67896"/>
              <a:gd name="adj2" fmla="val 4916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No, </a:t>
            </a:r>
            <a:r>
              <a:rPr lang="tr-TR" sz="4000" b="1" dirty="0" err="1">
                <a:solidFill>
                  <a:schemeClr val="tx1"/>
                </a:solidFill>
              </a:rPr>
              <a:t>she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isn’t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9ECA9FCC-BB58-B0FC-9285-7F1DCFA32E1A}"/>
              </a:ext>
            </a:extLst>
          </p:cNvPr>
          <p:cNvSpPr/>
          <p:nvPr/>
        </p:nvSpPr>
        <p:spPr>
          <a:xfrm>
            <a:off x="3511295" y="3041630"/>
            <a:ext cx="5169409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Hayır, öyle değil.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C29BDBC-1D62-099F-6201-DF47EE6DBB03}"/>
              </a:ext>
            </a:extLst>
          </p:cNvPr>
          <p:cNvSpPr txBox="1"/>
          <p:nvPr/>
        </p:nvSpPr>
        <p:spPr>
          <a:xfrm>
            <a:off x="4479161" y="5540488"/>
            <a:ext cx="368947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B050"/>
                </a:solidFill>
              </a:rPr>
              <a:t>He: </a:t>
            </a:r>
            <a:r>
              <a:rPr lang="tr-TR" sz="1600" dirty="0"/>
              <a:t>O (erkekler için)</a:t>
            </a:r>
          </a:p>
          <a:p>
            <a:r>
              <a:rPr lang="tr-TR" sz="2000" b="1" dirty="0" err="1">
                <a:solidFill>
                  <a:srgbClr val="00B050"/>
                </a:solidFill>
              </a:rPr>
              <a:t>She</a:t>
            </a:r>
            <a:r>
              <a:rPr lang="tr-TR" sz="2000" b="1" dirty="0">
                <a:solidFill>
                  <a:srgbClr val="00B050"/>
                </a:solidFill>
              </a:rPr>
              <a:t>: </a:t>
            </a:r>
            <a:r>
              <a:rPr lang="tr-TR" sz="1600" dirty="0"/>
              <a:t>O (kızlar için)</a:t>
            </a:r>
          </a:p>
          <a:p>
            <a:r>
              <a:rPr lang="tr-TR" sz="2000" b="1" dirty="0" err="1">
                <a:solidFill>
                  <a:srgbClr val="00B050"/>
                </a:solidFill>
              </a:rPr>
              <a:t>It</a:t>
            </a:r>
            <a:r>
              <a:rPr lang="tr-TR" sz="2000" b="1" dirty="0">
                <a:solidFill>
                  <a:srgbClr val="00B050"/>
                </a:solidFill>
              </a:rPr>
              <a:t>: </a:t>
            </a:r>
            <a:r>
              <a:rPr lang="tr-TR" sz="1600" dirty="0"/>
              <a:t>O (Hayvanlar veya cansızlar için)</a:t>
            </a:r>
          </a:p>
        </p:txBody>
      </p:sp>
    </p:spTree>
    <p:extLst>
      <p:ext uri="{BB962C8B-B14F-4D97-AF65-F5344CB8AC3E}">
        <p14:creationId xmlns:p14="http://schemas.microsoft.com/office/powerpoint/2010/main" val="9759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99ED6CD5-CC50-7740-C395-2D376706A956}"/>
              </a:ext>
            </a:extLst>
          </p:cNvPr>
          <p:cNvSpPr/>
          <p:nvPr/>
        </p:nvSpPr>
        <p:spPr>
          <a:xfrm>
            <a:off x="540817" y="1282394"/>
            <a:ext cx="5398724" cy="828289"/>
          </a:xfrm>
          <a:prstGeom prst="wedgeRectCallout">
            <a:avLst>
              <a:gd name="adj1" fmla="val 2802"/>
              <a:gd name="adj2" fmla="val 13453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Is it </a:t>
            </a:r>
            <a:r>
              <a:rPr lang="tr-TR" sz="4000" b="1" dirty="0" err="1">
                <a:solidFill>
                  <a:schemeClr val="tx1"/>
                </a:solidFill>
              </a:rPr>
              <a:t>slow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42417807-D749-4ACB-9FB8-079598FFE3FB}"/>
              </a:ext>
            </a:extLst>
          </p:cNvPr>
          <p:cNvSpPr/>
          <p:nvPr/>
        </p:nvSpPr>
        <p:spPr>
          <a:xfrm>
            <a:off x="540816" y="809680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(hayvan) yavaş mı?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6C11DED4-E3E9-4511-92F0-3FCD1C5EC5F9}"/>
              </a:ext>
            </a:extLst>
          </p:cNvPr>
          <p:cNvSpPr/>
          <p:nvPr/>
        </p:nvSpPr>
        <p:spPr>
          <a:xfrm>
            <a:off x="3511296" y="3514344"/>
            <a:ext cx="5169408" cy="828289"/>
          </a:xfrm>
          <a:prstGeom prst="wedgeRectCallout">
            <a:avLst>
              <a:gd name="adj1" fmla="val 67896"/>
              <a:gd name="adj2" fmla="val 4916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No, it </a:t>
            </a:r>
            <a:r>
              <a:rPr lang="tr-TR" sz="4000" b="1" dirty="0" err="1">
                <a:solidFill>
                  <a:schemeClr val="tx1"/>
                </a:solidFill>
              </a:rPr>
              <a:t>isn’t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4A1D1A9A-A085-67BB-C5CB-D037481C8AC9}"/>
              </a:ext>
            </a:extLst>
          </p:cNvPr>
          <p:cNvSpPr/>
          <p:nvPr/>
        </p:nvSpPr>
        <p:spPr>
          <a:xfrm>
            <a:off x="3511295" y="3041630"/>
            <a:ext cx="5169409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Hayır, öyle değil.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21A10E5-354F-C2E9-5695-30918B3E22A0}"/>
              </a:ext>
            </a:extLst>
          </p:cNvPr>
          <p:cNvSpPr txBox="1"/>
          <p:nvPr/>
        </p:nvSpPr>
        <p:spPr>
          <a:xfrm>
            <a:off x="4479161" y="5540488"/>
            <a:ext cx="368947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B050"/>
                </a:solidFill>
              </a:rPr>
              <a:t>He: </a:t>
            </a:r>
            <a:r>
              <a:rPr lang="tr-TR" sz="1600" dirty="0"/>
              <a:t>O (erkekler için)</a:t>
            </a:r>
          </a:p>
          <a:p>
            <a:r>
              <a:rPr lang="tr-TR" sz="2000" b="1" dirty="0" err="1">
                <a:solidFill>
                  <a:srgbClr val="00B050"/>
                </a:solidFill>
              </a:rPr>
              <a:t>She</a:t>
            </a:r>
            <a:r>
              <a:rPr lang="tr-TR" sz="2000" b="1" dirty="0">
                <a:solidFill>
                  <a:srgbClr val="00B050"/>
                </a:solidFill>
              </a:rPr>
              <a:t>: </a:t>
            </a:r>
            <a:r>
              <a:rPr lang="tr-TR" sz="1600" dirty="0"/>
              <a:t>O (kızlar için)</a:t>
            </a:r>
          </a:p>
          <a:p>
            <a:r>
              <a:rPr lang="tr-TR" sz="2000" b="1" dirty="0" err="1">
                <a:solidFill>
                  <a:srgbClr val="00B050"/>
                </a:solidFill>
              </a:rPr>
              <a:t>It</a:t>
            </a:r>
            <a:r>
              <a:rPr lang="tr-TR" sz="2000" b="1" dirty="0">
                <a:solidFill>
                  <a:srgbClr val="00B050"/>
                </a:solidFill>
              </a:rPr>
              <a:t>: </a:t>
            </a:r>
            <a:r>
              <a:rPr lang="tr-TR" sz="1600" dirty="0"/>
              <a:t>O (Hayvanlar veya cansızlar için)</a:t>
            </a:r>
          </a:p>
        </p:txBody>
      </p:sp>
    </p:spTree>
    <p:extLst>
      <p:ext uri="{BB962C8B-B14F-4D97-AF65-F5344CB8AC3E}">
        <p14:creationId xmlns:p14="http://schemas.microsoft.com/office/powerpoint/2010/main" val="190145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EFE4CD3-30FD-3692-53AA-290B9942D627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https://www.egetolgayaltinay.com/lessons/653</a:t>
            </a:r>
            <a:r>
              <a:rPr lang="tr-T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704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8CD14C2B-F04B-DA18-7B56-743130CE175C}"/>
              </a:ext>
            </a:extLst>
          </p:cNvPr>
          <p:cNvSpPr/>
          <p:nvPr/>
        </p:nvSpPr>
        <p:spPr>
          <a:xfrm>
            <a:off x="134113" y="3843143"/>
            <a:ext cx="3718560" cy="828289"/>
          </a:xfrm>
          <a:prstGeom prst="rect">
            <a:avLst/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Is </a:t>
            </a:r>
            <a:r>
              <a:rPr lang="tr-TR" sz="4000" b="1" dirty="0" err="1">
                <a:solidFill>
                  <a:schemeClr val="tx1"/>
                </a:solidFill>
              </a:rPr>
              <a:t>she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tall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8A70268-ADDD-A01B-39A7-B0F5F501407F}"/>
              </a:ext>
            </a:extLst>
          </p:cNvPr>
          <p:cNvSpPr/>
          <p:nvPr/>
        </p:nvSpPr>
        <p:spPr>
          <a:xfrm>
            <a:off x="4172712" y="3843142"/>
            <a:ext cx="3846576" cy="828289"/>
          </a:xfrm>
          <a:prstGeom prst="rect">
            <a:avLst/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Is it </a:t>
            </a:r>
            <a:r>
              <a:rPr lang="tr-TR" sz="4000" b="1" dirty="0" err="1">
                <a:solidFill>
                  <a:schemeClr val="tx1"/>
                </a:solidFill>
              </a:rPr>
              <a:t>small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1C4B93C-349F-0193-FE99-0F957F212C22}"/>
              </a:ext>
            </a:extLst>
          </p:cNvPr>
          <p:cNvSpPr/>
          <p:nvPr/>
        </p:nvSpPr>
        <p:spPr>
          <a:xfrm>
            <a:off x="8339327" y="3843142"/>
            <a:ext cx="3742944" cy="828289"/>
          </a:xfrm>
          <a:prstGeom prst="rect">
            <a:avLst/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Is he </a:t>
            </a:r>
            <a:r>
              <a:rPr lang="tr-TR" sz="4000" b="1" dirty="0" err="1">
                <a:solidFill>
                  <a:schemeClr val="tx1"/>
                </a:solidFill>
              </a:rPr>
              <a:t>sad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4969B3A-71FC-7948-F44E-6AD192AAEA79}"/>
              </a:ext>
            </a:extLst>
          </p:cNvPr>
          <p:cNvSpPr/>
          <p:nvPr/>
        </p:nvSpPr>
        <p:spPr>
          <a:xfrm>
            <a:off x="134113" y="4824984"/>
            <a:ext cx="3718560" cy="8282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Yes</a:t>
            </a:r>
            <a:r>
              <a:rPr lang="tr-TR" sz="4000" b="1" dirty="0">
                <a:solidFill>
                  <a:schemeClr val="tx1"/>
                </a:solidFill>
              </a:rPr>
              <a:t>, </a:t>
            </a:r>
            <a:r>
              <a:rPr lang="tr-TR" sz="4000" b="1" dirty="0" err="1">
                <a:solidFill>
                  <a:schemeClr val="tx1"/>
                </a:solidFill>
              </a:rPr>
              <a:t>she</a:t>
            </a:r>
            <a:r>
              <a:rPr lang="tr-TR" sz="4000" b="1" dirty="0">
                <a:solidFill>
                  <a:schemeClr val="tx1"/>
                </a:solidFill>
              </a:rPr>
              <a:t> is.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A1F4DF5-1C44-1E8C-82DC-CF51D515402A}"/>
              </a:ext>
            </a:extLst>
          </p:cNvPr>
          <p:cNvSpPr/>
          <p:nvPr/>
        </p:nvSpPr>
        <p:spPr>
          <a:xfrm>
            <a:off x="4172712" y="4824983"/>
            <a:ext cx="3846576" cy="8282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No, it </a:t>
            </a:r>
            <a:r>
              <a:rPr lang="tr-TR" sz="4000" b="1" dirty="0" err="1">
                <a:solidFill>
                  <a:schemeClr val="tx1"/>
                </a:solidFill>
              </a:rPr>
              <a:t>isn’t</a:t>
            </a:r>
            <a:endParaRPr lang="tr-TR" sz="4000" b="1" dirty="0">
              <a:solidFill>
                <a:schemeClr val="tx1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1192326-6E25-0623-2006-B830583B1860}"/>
              </a:ext>
            </a:extLst>
          </p:cNvPr>
          <p:cNvSpPr/>
          <p:nvPr/>
        </p:nvSpPr>
        <p:spPr>
          <a:xfrm>
            <a:off x="8339327" y="4824983"/>
            <a:ext cx="3718560" cy="8282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Yes</a:t>
            </a:r>
            <a:r>
              <a:rPr lang="tr-TR" sz="4000" b="1" dirty="0">
                <a:solidFill>
                  <a:schemeClr val="tx1"/>
                </a:solidFill>
              </a:rPr>
              <a:t>, he is.</a:t>
            </a:r>
          </a:p>
        </p:txBody>
      </p:sp>
    </p:spTree>
    <p:extLst>
      <p:ext uri="{BB962C8B-B14F-4D97-AF65-F5344CB8AC3E}">
        <p14:creationId xmlns:p14="http://schemas.microsoft.com/office/powerpoint/2010/main" val="5833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https://www.egetolgayaltinay.com/lessons/649</a:t>
            </a:r>
            <a:r>
              <a:rPr lang="tr-TR" sz="2400" b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BCEA381-5FE2-4FA3-6DD2-CC00F7445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154">
            <a:off x="8719810" y="3554505"/>
            <a:ext cx="2796305" cy="26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30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57C981-0D71-4296-822C-0023364DDF4D}"/>
              </a:ext>
            </a:extLst>
          </p:cNvPr>
          <p:cNvSpPr txBox="1"/>
          <p:nvPr/>
        </p:nvSpPr>
        <p:spPr>
          <a:xfrm>
            <a:off x="579406" y="1732911"/>
            <a:ext cx="11033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Actions</a:t>
            </a:r>
            <a:endParaRPr lang="tr-TR" sz="115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B747C55-9B6B-81D3-6F7F-32CC143FF0AA}"/>
              </a:ext>
            </a:extLst>
          </p:cNvPr>
          <p:cNvSpPr txBox="1"/>
          <p:nvPr/>
        </p:nvSpPr>
        <p:spPr>
          <a:xfrm>
            <a:off x="579406" y="321978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(Eylemler)</a:t>
            </a:r>
          </a:p>
        </p:txBody>
      </p:sp>
    </p:spTree>
    <p:extLst>
      <p:ext uri="{BB962C8B-B14F-4D97-AF65-F5344CB8AC3E}">
        <p14:creationId xmlns:p14="http://schemas.microsoft.com/office/powerpoint/2010/main" val="39203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554F8D4-D33D-2183-B92B-A2A715EA798D}"/>
              </a:ext>
            </a:extLst>
          </p:cNvPr>
          <p:cNvSpPr/>
          <p:nvPr/>
        </p:nvSpPr>
        <p:spPr>
          <a:xfrm>
            <a:off x="537315" y="4971116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Uçmak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448D904-0592-A5D7-AF9A-3812683519ED}"/>
              </a:ext>
            </a:extLst>
          </p:cNvPr>
          <p:cNvSpPr/>
          <p:nvPr/>
        </p:nvSpPr>
        <p:spPr>
          <a:xfrm>
            <a:off x="537315" y="416500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Fly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8E9C22D-71E9-673C-6564-4FFB9FBD59EA}"/>
              </a:ext>
            </a:extLst>
          </p:cNvPr>
          <p:cNvSpPr/>
          <p:nvPr/>
        </p:nvSpPr>
        <p:spPr>
          <a:xfrm>
            <a:off x="6627658" y="4971116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Bisiklet sürmek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DCEF4FE-BD78-6954-C971-E9E6C937723B}"/>
              </a:ext>
            </a:extLst>
          </p:cNvPr>
          <p:cNvSpPr/>
          <p:nvPr/>
        </p:nvSpPr>
        <p:spPr>
          <a:xfrm>
            <a:off x="6627658" y="416500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Ride</a:t>
            </a:r>
            <a:r>
              <a:rPr lang="tr-TR" sz="5400" b="1" dirty="0"/>
              <a:t> a </a:t>
            </a:r>
            <a:r>
              <a:rPr lang="tr-TR" sz="5400" b="1" dirty="0" err="1"/>
              <a:t>bike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044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E340471-3BFD-9616-DC1F-27EE43CA0768}"/>
              </a:ext>
            </a:extLst>
          </p:cNvPr>
          <p:cNvSpPr/>
          <p:nvPr/>
        </p:nvSpPr>
        <p:spPr>
          <a:xfrm>
            <a:off x="537315" y="4971116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Yüzmek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B72FD08-632F-2B9C-FA3F-5AF5A469FA07}"/>
              </a:ext>
            </a:extLst>
          </p:cNvPr>
          <p:cNvSpPr/>
          <p:nvPr/>
        </p:nvSpPr>
        <p:spPr>
          <a:xfrm>
            <a:off x="537315" y="416500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Swim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7AD4A60-711A-1FB4-3B54-1DA03AC0AE2D}"/>
              </a:ext>
            </a:extLst>
          </p:cNvPr>
          <p:cNvSpPr/>
          <p:nvPr/>
        </p:nvSpPr>
        <p:spPr>
          <a:xfrm>
            <a:off x="6627658" y="4971116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Hızlı koşmak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09AB3AF-B379-2359-AA8D-524368DCFCCC}"/>
              </a:ext>
            </a:extLst>
          </p:cNvPr>
          <p:cNvSpPr/>
          <p:nvPr/>
        </p:nvSpPr>
        <p:spPr>
          <a:xfrm>
            <a:off x="6627658" y="416500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Run </a:t>
            </a:r>
            <a:r>
              <a:rPr lang="tr-TR" sz="5400" b="1" dirty="0" err="1"/>
              <a:t>fast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550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B03247D-7BE7-28DF-B79D-F5F5C03C091F}"/>
              </a:ext>
            </a:extLst>
          </p:cNvPr>
          <p:cNvSpPr/>
          <p:nvPr/>
        </p:nvSpPr>
        <p:spPr>
          <a:xfrm>
            <a:off x="537315" y="4971116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İp atlamak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D8ABD9E-2F21-2194-10CA-06BCF1C89238}"/>
              </a:ext>
            </a:extLst>
          </p:cNvPr>
          <p:cNvSpPr/>
          <p:nvPr/>
        </p:nvSpPr>
        <p:spPr>
          <a:xfrm>
            <a:off x="537315" y="416500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Jump</a:t>
            </a:r>
            <a:r>
              <a:rPr lang="tr-TR" sz="5400" b="1" dirty="0"/>
              <a:t> </a:t>
            </a:r>
            <a:r>
              <a:rPr lang="tr-TR" sz="5400" b="1" dirty="0" err="1"/>
              <a:t>rope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22830F4-170F-141C-E28F-5D4128E76161}"/>
              </a:ext>
            </a:extLst>
          </p:cNvPr>
          <p:cNvSpPr/>
          <p:nvPr/>
        </p:nvSpPr>
        <p:spPr>
          <a:xfrm>
            <a:off x="6627658" y="4971116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Ağaca tırmanmak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3F09A75-839C-34DA-EC84-EE1D689F5006}"/>
              </a:ext>
            </a:extLst>
          </p:cNvPr>
          <p:cNvSpPr/>
          <p:nvPr/>
        </p:nvSpPr>
        <p:spPr>
          <a:xfrm>
            <a:off x="6627658" y="416500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Climb a </a:t>
            </a:r>
            <a:r>
              <a:rPr lang="tr-TR" sz="5400" b="1" dirty="0" err="1"/>
              <a:t>tree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769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0D11883-1BB7-F509-6716-B2D6657F4B3F}"/>
              </a:ext>
            </a:extLst>
          </p:cNvPr>
          <p:cNvSpPr/>
          <p:nvPr/>
        </p:nvSpPr>
        <p:spPr>
          <a:xfrm>
            <a:off x="537315" y="4971116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Şarkı söylemek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8691EF3-8F87-CB5C-BFD2-D67B99F3E566}"/>
              </a:ext>
            </a:extLst>
          </p:cNvPr>
          <p:cNvSpPr/>
          <p:nvPr/>
        </p:nvSpPr>
        <p:spPr>
          <a:xfrm>
            <a:off x="537315" y="416500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Sing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CBDE3FF-5085-97F1-74B7-AB051513819E}"/>
              </a:ext>
            </a:extLst>
          </p:cNvPr>
          <p:cNvSpPr/>
          <p:nvPr/>
        </p:nvSpPr>
        <p:spPr>
          <a:xfrm>
            <a:off x="6627658" y="4971116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Futbol oynamak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8A53E31-C79F-5468-186E-D51161FFDC62}"/>
              </a:ext>
            </a:extLst>
          </p:cNvPr>
          <p:cNvSpPr/>
          <p:nvPr/>
        </p:nvSpPr>
        <p:spPr>
          <a:xfrm>
            <a:off x="6627658" y="4165000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Play </a:t>
            </a:r>
            <a:r>
              <a:rPr lang="tr-TR" sz="5400" b="1" dirty="0" err="1"/>
              <a:t>football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8815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369474A-96A3-7863-F431-75CF7534EF7C}"/>
              </a:ext>
            </a:extLst>
          </p:cNvPr>
          <p:cNvSpPr/>
          <p:nvPr/>
        </p:nvSpPr>
        <p:spPr>
          <a:xfrm>
            <a:off x="465598" y="5150410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Tenis oynamak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C81D26C-142B-C0D9-76A8-D5FB7C1146BC}"/>
              </a:ext>
            </a:extLst>
          </p:cNvPr>
          <p:cNvSpPr/>
          <p:nvPr/>
        </p:nvSpPr>
        <p:spPr>
          <a:xfrm>
            <a:off x="465598" y="4344294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Play </a:t>
            </a:r>
            <a:r>
              <a:rPr lang="tr-TR" sz="5400" b="1" dirty="0" err="1"/>
              <a:t>tennis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66A05E6-B448-AFC2-8D28-79B38EFDC105}"/>
              </a:ext>
            </a:extLst>
          </p:cNvPr>
          <p:cNvSpPr/>
          <p:nvPr/>
        </p:nvSpPr>
        <p:spPr>
          <a:xfrm>
            <a:off x="6555941" y="5150410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Çizmek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DE1B6F5-0664-CD6B-1136-B9BDDA44BFFF}"/>
              </a:ext>
            </a:extLst>
          </p:cNvPr>
          <p:cNvSpPr/>
          <p:nvPr/>
        </p:nvSpPr>
        <p:spPr>
          <a:xfrm>
            <a:off x="6555941" y="4344294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Draw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33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https://www.egetolgayaltinay.com/lessons/645</a:t>
            </a:r>
            <a:r>
              <a:rPr lang="tr-TR" sz="2400" b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BBD0789-9BC8-D975-E24F-719590F3A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750">
            <a:off x="8832873" y="3585882"/>
            <a:ext cx="2586018" cy="24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0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https://www.egetolgayaltinay.com/lessons/646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435A68-AAC0-8FB3-9793-F0B429161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941">
            <a:off x="8954241" y="3643151"/>
            <a:ext cx="2636063" cy="25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7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D875229-EAB6-DECA-6CDE-B2031EA75246}"/>
              </a:ext>
            </a:extLst>
          </p:cNvPr>
          <p:cNvSpPr txBox="1"/>
          <p:nvPr/>
        </p:nvSpPr>
        <p:spPr>
          <a:xfrm>
            <a:off x="579406" y="1732911"/>
            <a:ext cx="11033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Adjectives</a:t>
            </a:r>
            <a:endParaRPr lang="tr-TR" sz="115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47543F5-DA67-0991-0D25-FFFD60017F6C}"/>
              </a:ext>
            </a:extLst>
          </p:cNvPr>
          <p:cNvSpPr txBox="1"/>
          <p:nvPr/>
        </p:nvSpPr>
        <p:spPr>
          <a:xfrm>
            <a:off x="579406" y="321978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(Sıfatlar)</a:t>
            </a:r>
          </a:p>
        </p:txBody>
      </p:sp>
    </p:spTree>
    <p:extLst>
      <p:ext uri="{BB962C8B-B14F-4D97-AF65-F5344CB8AC3E}">
        <p14:creationId xmlns:p14="http://schemas.microsoft.com/office/powerpoint/2010/main" val="14966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https://www.egetolgayaltinay.com/lessons/647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9D032EB-48FB-5113-571C-3FC8F1057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601">
            <a:off x="8856126" y="3429001"/>
            <a:ext cx="2784131" cy="26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8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https://www.egetolgayaltinay.com/lessons/648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236B26A-5614-986A-6EB9-AC70134C7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594">
            <a:off x="8790856" y="3463917"/>
            <a:ext cx="2660510" cy="25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9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57C981-0D71-4296-822C-0023364DDF4D}"/>
              </a:ext>
            </a:extLst>
          </p:cNvPr>
          <p:cNvSpPr txBox="1"/>
          <p:nvPr/>
        </p:nvSpPr>
        <p:spPr>
          <a:xfrm>
            <a:off x="579406" y="1732911"/>
            <a:ext cx="11033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00B050"/>
                </a:solidFill>
              </a:rPr>
              <a:t>Can / </a:t>
            </a:r>
            <a:r>
              <a:rPr lang="tr-TR" sz="11500" b="1" dirty="0" err="1">
                <a:solidFill>
                  <a:srgbClr val="00B050"/>
                </a:solidFill>
              </a:rPr>
              <a:t>Can’t</a:t>
            </a:r>
            <a:endParaRPr lang="tr-TR" sz="115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B747C55-9B6B-81D3-6F7F-32CC143FF0AA}"/>
              </a:ext>
            </a:extLst>
          </p:cNvPr>
          <p:cNvSpPr txBox="1"/>
          <p:nvPr/>
        </p:nvSpPr>
        <p:spPr>
          <a:xfrm>
            <a:off x="579406" y="321978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(Yapabilmek / Yapamamak)</a:t>
            </a:r>
          </a:p>
        </p:txBody>
      </p:sp>
    </p:spTree>
    <p:extLst>
      <p:ext uri="{BB962C8B-B14F-4D97-AF65-F5344CB8AC3E}">
        <p14:creationId xmlns:p14="http://schemas.microsoft.com/office/powerpoint/2010/main" val="34477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EFE4CD3-30FD-3692-53AA-290B9942D627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https://www.egetolgayaltinay.com/lessons/653</a:t>
            </a:r>
            <a:r>
              <a:rPr lang="tr-T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096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2FB9126C-93C1-DBEF-6560-13DB2B49A3F5}"/>
              </a:ext>
            </a:extLst>
          </p:cNvPr>
          <p:cNvSpPr/>
          <p:nvPr/>
        </p:nvSpPr>
        <p:spPr>
          <a:xfrm>
            <a:off x="310849" y="2467623"/>
            <a:ext cx="5398724" cy="828289"/>
          </a:xfrm>
          <a:prstGeom prst="wedgeRectCallout">
            <a:avLst>
              <a:gd name="adj1" fmla="val -16015"/>
              <a:gd name="adj2" fmla="val 13388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I </a:t>
            </a:r>
            <a:r>
              <a:rPr lang="tr-TR" sz="4000" b="1" dirty="0">
                <a:solidFill>
                  <a:srgbClr val="00B050"/>
                </a:solidFill>
              </a:rPr>
              <a:t>can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play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football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E0BF2C53-9120-4CED-7899-DF432288873C}"/>
              </a:ext>
            </a:extLst>
          </p:cNvPr>
          <p:cNvSpPr/>
          <p:nvPr/>
        </p:nvSpPr>
        <p:spPr>
          <a:xfrm>
            <a:off x="310848" y="1994909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Ben futbol oynayabilirim.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A5DD480-F0E3-663A-8D27-B0310D296590}"/>
              </a:ext>
            </a:extLst>
          </p:cNvPr>
          <p:cNvSpPr txBox="1"/>
          <p:nvPr/>
        </p:nvSpPr>
        <p:spPr>
          <a:xfrm>
            <a:off x="310848" y="590496"/>
            <a:ext cx="55857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Bir şeyi yapabildiğimizi söylemek için</a:t>
            </a:r>
          </a:p>
          <a:p>
            <a:r>
              <a:rPr lang="tr-TR" dirty="0"/>
              <a:t>«</a:t>
            </a:r>
            <a:r>
              <a:rPr lang="tr-TR" sz="2400" b="1" dirty="0">
                <a:solidFill>
                  <a:srgbClr val="00B050"/>
                </a:solidFill>
              </a:rPr>
              <a:t>I can …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dirty="0"/>
              <a:t>yapısı kullanılır.</a:t>
            </a:r>
          </a:p>
          <a:p>
            <a:r>
              <a:rPr lang="tr-TR" dirty="0"/>
              <a:t>Türkçe karşılığı: «Ben … yapabilirim» </a:t>
            </a:r>
            <a:r>
              <a:rPr lang="tr-TR" dirty="0" err="1"/>
              <a:t>dir</a:t>
            </a:r>
            <a:r>
              <a:rPr lang="tr-TR" dirty="0"/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E310E8FE-20A7-3321-5BFB-67CFB4D56A28}"/>
              </a:ext>
            </a:extLst>
          </p:cNvPr>
          <p:cNvSpPr/>
          <p:nvPr/>
        </p:nvSpPr>
        <p:spPr>
          <a:xfrm>
            <a:off x="6295386" y="2467623"/>
            <a:ext cx="5398724" cy="828289"/>
          </a:xfrm>
          <a:prstGeom prst="wedgeRectCallout">
            <a:avLst>
              <a:gd name="adj1" fmla="val 14294"/>
              <a:gd name="adj2" fmla="val 14202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I </a:t>
            </a:r>
            <a:r>
              <a:rPr lang="tr-TR" sz="4000" b="1" dirty="0" err="1">
                <a:solidFill>
                  <a:srgbClr val="FF0000"/>
                </a:solidFill>
              </a:rPr>
              <a:t>can’t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play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football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2A649C01-FEA3-294F-E788-C59A145382A7}"/>
              </a:ext>
            </a:extLst>
          </p:cNvPr>
          <p:cNvSpPr/>
          <p:nvPr/>
        </p:nvSpPr>
        <p:spPr>
          <a:xfrm>
            <a:off x="6295385" y="1994909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Ben futbol oynayamam.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A01CDED-BF53-5019-F858-11402FD834DA}"/>
              </a:ext>
            </a:extLst>
          </p:cNvPr>
          <p:cNvSpPr txBox="1"/>
          <p:nvPr/>
        </p:nvSpPr>
        <p:spPr>
          <a:xfrm>
            <a:off x="6295385" y="590496"/>
            <a:ext cx="55857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Bir şeyi yapamadığımızı söylemek için</a:t>
            </a:r>
          </a:p>
          <a:p>
            <a:r>
              <a:rPr lang="tr-TR" dirty="0"/>
              <a:t>«</a:t>
            </a:r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can’t</a:t>
            </a:r>
            <a:r>
              <a:rPr lang="tr-TR" sz="2400" b="1" dirty="0">
                <a:solidFill>
                  <a:srgbClr val="FF0000"/>
                </a:solidFill>
              </a:rPr>
              <a:t> …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dirty="0"/>
              <a:t>yapısı kullanılır.</a:t>
            </a:r>
          </a:p>
          <a:p>
            <a:r>
              <a:rPr lang="tr-TR" dirty="0"/>
              <a:t>Türkçe karşılığı: «Ben … yapamam» </a:t>
            </a:r>
            <a:r>
              <a:rPr lang="tr-TR" dirty="0" err="1"/>
              <a:t>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2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55EA99ED-8594-E010-60FD-721E515CBE67}"/>
              </a:ext>
            </a:extLst>
          </p:cNvPr>
          <p:cNvSpPr/>
          <p:nvPr/>
        </p:nvSpPr>
        <p:spPr>
          <a:xfrm>
            <a:off x="153364" y="4411097"/>
            <a:ext cx="3718560" cy="8282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chemeClr val="tx1"/>
                </a:solidFill>
              </a:rPr>
              <a:t>She</a:t>
            </a:r>
            <a:r>
              <a:rPr lang="tr-TR" sz="3600" b="1" dirty="0">
                <a:solidFill>
                  <a:schemeClr val="tx1"/>
                </a:solidFill>
              </a:rPr>
              <a:t> can </a:t>
            </a:r>
            <a:r>
              <a:rPr lang="tr-TR" sz="3600" b="1" dirty="0" err="1">
                <a:solidFill>
                  <a:schemeClr val="tx1"/>
                </a:solidFill>
              </a:rPr>
              <a:t>run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fast</a:t>
            </a:r>
            <a:r>
              <a:rPr lang="tr-TR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5FCDF611-49CE-3A44-7FF0-89A0653FC00E}"/>
              </a:ext>
            </a:extLst>
          </p:cNvPr>
          <p:cNvSpPr/>
          <p:nvPr/>
        </p:nvSpPr>
        <p:spPr>
          <a:xfrm>
            <a:off x="153365" y="5239386"/>
            <a:ext cx="3718560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hızlı koşabilir.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B632401-2849-087C-8943-C07BBD3BB07D}"/>
              </a:ext>
            </a:extLst>
          </p:cNvPr>
          <p:cNvSpPr/>
          <p:nvPr/>
        </p:nvSpPr>
        <p:spPr>
          <a:xfrm>
            <a:off x="4126994" y="4411097"/>
            <a:ext cx="3948602" cy="8282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He </a:t>
            </a:r>
            <a:r>
              <a:rPr lang="tr-TR" sz="3600" b="1" dirty="0" err="1">
                <a:solidFill>
                  <a:schemeClr val="tx1"/>
                </a:solidFill>
              </a:rPr>
              <a:t>can’t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run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fast</a:t>
            </a:r>
            <a:r>
              <a:rPr lang="tr-TR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D1A3686F-274C-45B0-ACB5-B6D5602B6306}"/>
              </a:ext>
            </a:extLst>
          </p:cNvPr>
          <p:cNvSpPr/>
          <p:nvPr/>
        </p:nvSpPr>
        <p:spPr>
          <a:xfrm>
            <a:off x="4126995" y="5239386"/>
            <a:ext cx="3948602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hızlı koşamaz.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1031D7B-B83A-450F-AA57-56629AC66EDF}"/>
              </a:ext>
            </a:extLst>
          </p:cNvPr>
          <p:cNvSpPr/>
          <p:nvPr/>
        </p:nvSpPr>
        <p:spPr>
          <a:xfrm>
            <a:off x="8330665" y="4411097"/>
            <a:ext cx="3787541" cy="8282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chemeClr val="tx1"/>
                </a:solidFill>
              </a:rPr>
              <a:t>It</a:t>
            </a:r>
            <a:r>
              <a:rPr lang="tr-TR" sz="3600" b="1" dirty="0">
                <a:solidFill>
                  <a:schemeClr val="tx1"/>
                </a:solidFill>
              </a:rPr>
              <a:t> can </a:t>
            </a:r>
            <a:r>
              <a:rPr lang="tr-TR" sz="3600" b="1" dirty="0" err="1">
                <a:solidFill>
                  <a:schemeClr val="tx1"/>
                </a:solidFill>
              </a:rPr>
              <a:t>run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fast</a:t>
            </a:r>
            <a:r>
              <a:rPr lang="tr-TR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FD93F70B-F0AB-53D6-9E58-69F742B0B934}"/>
              </a:ext>
            </a:extLst>
          </p:cNvPr>
          <p:cNvSpPr/>
          <p:nvPr/>
        </p:nvSpPr>
        <p:spPr>
          <a:xfrm>
            <a:off x="8330666" y="5239386"/>
            <a:ext cx="3787541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hızlı koşabilir.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C46664-1DFB-F3A2-2495-67B9043455E8}"/>
              </a:ext>
            </a:extLst>
          </p:cNvPr>
          <p:cNvSpPr txBox="1"/>
          <p:nvPr/>
        </p:nvSpPr>
        <p:spPr>
          <a:xfrm>
            <a:off x="358973" y="486563"/>
            <a:ext cx="5585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Birinin bir şey yapıp yapamadığını söylerken</a:t>
            </a:r>
          </a:p>
          <a:p>
            <a:r>
              <a:rPr lang="tr-TR" dirty="0"/>
              <a:t>He/</a:t>
            </a:r>
            <a:r>
              <a:rPr lang="tr-TR" dirty="0" err="1"/>
              <a:t>She</a:t>
            </a:r>
            <a:r>
              <a:rPr lang="tr-TR" dirty="0"/>
              <a:t>/</a:t>
            </a:r>
            <a:r>
              <a:rPr lang="tr-TR" dirty="0" err="1"/>
              <a:t>It</a:t>
            </a:r>
            <a:r>
              <a:rPr lang="tr-TR" dirty="0"/>
              <a:t> zamirleri ile kullanılır. </a:t>
            </a:r>
          </a:p>
        </p:txBody>
      </p:sp>
    </p:spTree>
    <p:extLst>
      <p:ext uri="{BB962C8B-B14F-4D97-AF65-F5344CB8AC3E}">
        <p14:creationId xmlns:p14="http://schemas.microsoft.com/office/powerpoint/2010/main" val="38250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5B0DC600-45A2-CF58-3DA0-57E47D519EB2}"/>
              </a:ext>
            </a:extLst>
          </p:cNvPr>
          <p:cNvSpPr/>
          <p:nvPr/>
        </p:nvSpPr>
        <p:spPr>
          <a:xfrm>
            <a:off x="291598" y="2178865"/>
            <a:ext cx="5398724" cy="828289"/>
          </a:xfrm>
          <a:prstGeom prst="wedgeRectCallout">
            <a:avLst>
              <a:gd name="adj1" fmla="val -16015"/>
              <a:gd name="adj2" fmla="val 13388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Can </a:t>
            </a:r>
            <a:r>
              <a:rPr lang="tr-TR" sz="4000" b="1" dirty="0" err="1">
                <a:solidFill>
                  <a:schemeClr val="tx1"/>
                </a:solidFill>
              </a:rPr>
              <a:t>you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play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tennis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9FE77081-6E49-D2D3-AE3E-11C22F9F8198}"/>
              </a:ext>
            </a:extLst>
          </p:cNvPr>
          <p:cNvSpPr/>
          <p:nvPr/>
        </p:nvSpPr>
        <p:spPr>
          <a:xfrm>
            <a:off x="291597" y="1706151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Tenis oynayabilir misin?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E37EAAAD-E845-271E-B7C4-CCE92155BE4D}"/>
              </a:ext>
            </a:extLst>
          </p:cNvPr>
          <p:cNvSpPr/>
          <p:nvPr/>
        </p:nvSpPr>
        <p:spPr>
          <a:xfrm>
            <a:off x="3396638" y="3837841"/>
            <a:ext cx="5398724" cy="828289"/>
          </a:xfrm>
          <a:prstGeom prst="wedgeRectCallout">
            <a:avLst>
              <a:gd name="adj1" fmla="val 67177"/>
              <a:gd name="adj2" fmla="val -140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Yes</a:t>
            </a:r>
            <a:r>
              <a:rPr lang="tr-TR" sz="4000" b="1" dirty="0">
                <a:solidFill>
                  <a:schemeClr val="tx1"/>
                </a:solidFill>
              </a:rPr>
              <a:t>, I can.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D01FF841-EB99-57DD-A425-C259432B91C4}"/>
              </a:ext>
            </a:extLst>
          </p:cNvPr>
          <p:cNvSpPr/>
          <p:nvPr/>
        </p:nvSpPr>
        <p:spPr>
          <a:xfrm>
            <a:off x="3396637" y="3365127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Evet, yapabilirim.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A7F659D-DDE9-C8F8-7AC6-BB6592214E15}"/>
              </a:ext>
            </a:extLst>
          </p:cNvPr>
          <p:cNvSpPr txBox="1"/>
          <p:nvPr/>
        </p:nvSpPr>
        <p:spPr>
          <a:xfrm>
            <a:off x="291597" y="301738"/>
            <a:ext cx="55857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Birinin bir şey yapıp yapamadığını sormak için</a:t>
            </a:r>
          </a:p>
          <a:p>
            <a:r>
              <a:rPr lang="tr-TR" dirty="0"/>
              <a:t>«</a:t>
            </a:r>
            <a:r>
              <a:rPr lang="tr-TR" sz="2400" b="1" dirty="0">
                <a:solidFill>
                  <a:srgbClr val="00B050"/>
                </a:solidFill>
              </a:rPr>
              <a:t>Can </a:t>
            </a:r>
            <a:r>
              <a:rPr lang="tr-TR" sz="2400" b="1" dirty="0" err="1">
                <a:solidFill>
                  <a:srgbClr val="00B050"/>
                </a:solidFill>
              </a:rPr>
              <a:t>you</a:t>
            </a:r>
            <a:r>
              <a:rPr lang="tr-TR" sz="2400" b="1" dirty="0">
                <a:solidFill>
                  <a:srgbClr val="00B050"/>
                </a:solidFill>
              </a:rPr>
              <a:t> …?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dirty="0"/>
              <a:t>yapısı kullanılır.</a:t>
            </a:r>
          </a:p>
          <a:p>
            <a:r>
              <a:rPr lang="tr-TR" dirty="0"/>
              <a:t>Türkçe karşılığı: «Sen … yapabilir misin?» </a:t>
            </a:r>
            <a:r>
              <a:rPr lang="tr-TR" dirty="0" err="1"/>
              <a:t>dir</a:t>
            </a:r>
            <a:r>
              <a:rPr lang="tr-TR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01586DD-7461-D4DD-C6EE-30E8285B67E1}"/>
              </a:ext>
            </a:extLst>
          </p:cNvPr>
          <p:cNvSpPr txBox="1"/>
          <p:nvPr/>
        </p:nvSpPr>
        <p:spPr>
          <a:xfrm>
            <a:off x="6095999" y="301737"/>
            <a:ext cx="55857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Sorulan şeyi yapabiliyorsak</a:t>
            </a:r>
          </a:p>
          <a:p>
            <a:r>
              <a:rPr lang="tr-TR" dirty="0"/>
              <a:t>«</a:t>
            </a:r>
            <a:r>
              <a:rPr lang="tr-TR" sz="2400" b="1" dirty="0" err="1">
                <a:solidFill>
                  <a:srgbClr val="00B050"/>
                </a:solidFill>
              </a:rPr>
              <a:t>Yes</a:t>
            </a:r>
            <a:r>
              <a:rPr lang="tr-TR" sz="2400" b="1" dirty="0">
                <a:solidFill>
                  <a:srgbClr val="00B050"/>
                </a:solidFill>
              </a:rPr>
              <a:t> I can.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dirty="0"/>
              <a:t>yapısı kullanılır.</a:t>
            </a:r>
          </a:p>
          <a:p>
            <a:r>
              <a:rPr lang="tr-TR" dirty="0"/>
              <a:t>Türkçe karşılığı: «Evet, yapabilirim.» </a:t>
            </a:r>
            <a:r>
              <a:rPr lang="tr-TR" dirty="0" err="1"/>
              <a:t>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3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1B370D30-8132-3F1D-3475-E76E132EDFEF}"/>
              </a:ext>
            </a:extLst>
          </p:cNvPr>
          <p:cNvSpPr/>
          <p:nvPr/>
        </p:nvSpPr>
        <p:spPr>
          <a:xfrm>
            <a:off x="291597" y="2178865"/>
            <a:ext cx="6073343" cy="828289"/>
          </a:xfrm>
          <a:prstGeom prst="wedgeRectCallout">
            <a:avLst>
              <a:gd name="adj1" fmla="val -16015"/>
              <a:gd name="adj2" fmla="val 13388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Can </a:t>
            </a:r>
            <a:r>
              <a:rPr lang="tr-TR" sz="4000" b="1" dirty="0" err="1">
                <a:solidFill>
                  <a:schemeClr val="tx1"/>
                </a:solidFill>
              </a:rPr>
              <a:t>you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climb</a:t>
            </a:r>
            <a:r>
              <a:rPr lang="tr-TR" sz="4000" b="1" dirty="0">
                <a:solidFill>
                  <a:schemeClr val="tx1"/>
                </a:solidFill>
              </a:rPr>
              <a:t> a </a:t>
            </a:r>
            <a:r>
              <a:rPr lang="tr-TR" sz="4000" b="1" dirty="0" err="1">
                <a:solidFill>
                  <a:schemeClr val="tx1"/>
                </a:solidFill>
              </a:rPr>
              <a:t>tree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D2059CE5-E0B2-03C1-C144-B05481EA1AD1}"/>
              </a:ext>
            </a:extLst>
          </p:cNvPr>
          <p:cNvSpPr/>
          <p:nvPr/>
        </p:nvSpPr>
        <p:spPr>
          <a:xfrm>
            <a:off x="291597" y="1706151"/>
            <a:ext cx="6073344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Ağaca tırmanabilir misin?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AC78249B-7FDB-3AAE-ECFB-3DD75CD9FC12}"/>
              </a:ext>
            </a:extLst>
          </p:cNvPr>
          <p:cNvSpPr/>
          <p:nvPr/>
        </p:nvSpPr>
        <p:spPr>
          <a:xfrm>
            <a:off x="3396638" y="3837841"/>
            <a:ext cx="5398724" cy="828289"/>
          </a:xfrm>
          <a:prstGeom prst="wedgeRectCallout">
            <a:avLst>
              <a:gd name="adj1" fmla="val 67177"/>
              <a:gd name="adj2" fmla="val -140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No, I </a:t>
            </a:r>
            <a:r>
              <a:rPr lang="tr-TR" sz="4000" b="1" dirty="0" err="1">
                <a:solidFill>
                  <a:schemeClr val="tx1"/>
                </a:solidFill>
              </a:rPr>
              <a:t>can’t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40043862-2A24-2F39-AB3E-130576BBE261}"/>
              </a:ext>
            </a:extLst>
          </p:cNvPr>
          <p:cNvSpPr/>
          <p:nvPr/>
        </p:nvSpPr>
        <p:spPr>
          <a:xfrm>
            <a:off x="3396637" y="3365127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AE9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Hayır, yapamam.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2F638F7-F8E9-727B-5D8C-172287A673BF}"/>
              </a:ext>
            </a:extLst>
          </p:cNvPr>
          <p:cNvSpPr txBox="1"/>
          <p:nvPr/>
        </p:nvSpPr>
        <p:spPr>
          <a:xfrm>
            <a:off x="6095999" y="301737"/>
            <a:ext cx="55857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Sorulan şeyi yapamıyorsak</a:t>
            </a:r>
          </a:p>
          <a:p>
            <a:r>
              <a:rPr lang="tr-TR" dirty="0"/>
              <a:t>«</a:t>
            </a:r>
            <a:r>
              <a:rPr lang="tr-TR" sz="2400" b="1" dirty="0">
                <a:solidFill>
                  <a:srgbClr val="FF0000"/>
                </a:solidFill>
              </a:rPr>
              <a:t>No, I </a:t>
            </a:r>
            <a:r>
              <a:rPr lang="tr-TR" sz="2400" b="1" dirty="0" err="1">
                <a:solidFill>
                  <a:srgbClr val="FF0000"/>
                </a:solidFill>
              </a:rPr>
              <a:t>can’t</a:t>
            </a:r>
            <a:r>
              <a:rPr lang="tr-TR" sz="2400" b="1" dirty="0">
                <a:solidFill>
                  <a:srgbClr val="FF0000"/>
                </a:solidFill>
              </a:rPr>
              <a:t>.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dirty="0"/>
              <a:t>yapısı kullanılır.</a:t>
            </a:r>
          </a:p>
          <a:p>
            <a:r>
              <a:rPr lang="tr-TR" dirty="0"/>
              <a:t>Türkçe karşılığı: «Hayır, yapamam.» </a:t>
            </a:r>
            <a:r>
              <a:rPr lang="tr-TR" dirty="0" err="1"/>
              <a:t>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https://www.egetolgayaltinay.com/lessons/651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71634A9-2266-9311-45ED-B10D10C7F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710">
            <a:off x="8763402" y="3529230"/>
            <a:ext cx="2720386" cy="25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938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https://www.egetolgayaltinay.com/lessons/650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8B50D5C-755F-6DC6-BBF0-D85321117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970">
            <a:off x="8816627" y="3669514"/>
            <a:ext cx="2604407" cy="24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4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9BFB464-29DB-575B-5183-19632125464D}"/>
              </a:ext>
            </a:extLst>
          </p:cNvPr>
          <p:cNvSpPr/>
          <p:nvPr/>
        </p:nvSpPr>
        <p:spPr>
          <a:xfrm>
            <a:off x="617996" y="5168339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Hızlı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E5C0299-960C-4DA6-9489-56BB68B61B6B}"/>
              </a:ext>
            </a:extLst>
          </p:cNvPr>
          <p:cNvSpPr/>
          <p:nvPr/>
        </p:nvSpPr>
        <p:spPr>
          <a:xfrm>
            <a:off x="617996" y="4362223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Fast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CA70AB9-DC48-603A-54EA-0D5D19CDA4F5}"/>
              </a:ext>
            </a:extLst>
          </p:cNvPr>
          <p:cNvSpPr/>
          <p:nvPr/>
        </p:nvSpPr>
        <p:spPr>
          <a:xfrm>
            <a:off x="6511115" y="5168339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Yavaş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4735A6B-D8D5-BE66-B351-523A92E18D6A}"/>
              </a:ext>
            </a:extLst>
          </p:cNvPr>
          <p:cNvSpPr/>
          <p:nvPr/>
        </p:nvSpPr>
        <p:spPr>
          <a:xfrm>
            <a:off x="6511115" y="4362223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Slow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2614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https://www.egetolgayaltinay.com/lessons/652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E8CBF14-289E-D8B8-F008-1362BFCB6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853">
            <a:off x="8602036" y="3810001"/>
            <a:ext cx="2636505" cy="25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07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8C39143-988C-823B-7513-AA4A1E06B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6FD7095-8186-8C0A-5AE6-14EA1949228D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FF69396-FA79-21F6-915C-EE3B17A201B9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4D4966-B22E-FABC-CC01-DE3BD5464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76BBE4F-7278-D4F8-BF91-7A22093B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75B03ED-3822-5040-0FBE-C36ED16A49A0}"/>
              </a:ext>
            </a:extLst>
          </p:cNvPr>
          <p:cNvSpPr/>
          <p:nvPr/>
        </p:nvSpPr>
        <p:spPr>
          <a:xfrm>
            <a:off x="644891" y="5446245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Yaşlı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1E8AD27-04FA-95C1-5DE2-85EA03D20448}"/>
              </a:ext>
            </a:extLst>
          </p:cNvPr>
          <p:cNvSpPr/>
          <p:nvPr/>
        </p:nvSpPr>
        <p:spPr>
          <a:xfrm>
            <a:off x="644891" y="4640129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Old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03FFD59-E62E-5C62-A593-38E0ADCF38EC}"/>
              </a:ext>
            </a:extLst>
          </p:cNvPr>
          <p:cNvSpPr/>
          <p:nvPr/>
        </p:nvSpPr>
        <p:spPr>
          <a:xfrm>
            <a:off x="6538010" y="5446245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Genç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7F34937-CF13-540A-A13F-BEC7767D9680}"/>
              </a:ext>
            </a:extLst>
          </p:cNvPr>
          <p:cNvSpPr/>
          <p:nvPr/>
        </p:nvSpPr>
        <p:spPr>
          <a:xfrm>
            <a:off x="6538010" y="4640129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Young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648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0F01D62-4FFB-C9F7-174C-2D9858026DBF}"/>
              </a:ext>
            </a:extLst>
          </p:cNvPr>
          <p:cNvSpPr/>
          <p:nvPr/>
        </p:nvSpPr>
        <p:spPr>
          <a:xfrm>
            <a:off x="644891" y="5446245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Mutsuz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70F1DAD-39E8-21B5-CD47-74270086EC75}"/>
              </a:ext>
            </a:extLst>
          </p:cNvPr>
          <p:cNvSpPr/>
          <p:nvPr/>
        </p:nvSpPr>
        <p:spPr>
          <a:xfrm>
            <a:off x="644891" y="4640129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Sad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78EE150-8C6B-81D7-5352-36B7508F0110}"/>
              </a:ext>
            </a:extLst>
          </p:cNvPr>
          <p:cNvSpPr/>
          <p:nvPr/>
        </p:nvSpPr>
        <p:spPr>
          <a:xfrm>
            <a:off x="6538010" y="5446245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Mutlu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288A676-AF80-5E0D-D96A-DD42FFF8EA41}"/>
              </a:ext>
            </a:extLst>
          </p:cNvPr>
          <p:cNvSpPr/>
          <p:nvPr/>
        </p:nvSpPr>
        <p:spPr>
          <a:xfrm>
            <a:off x="6538010" y="4640129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Happy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89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D44D923-AC70-955B-3CF4-DE5F63E7D554}"/>
              </a:ext>
            </a:extLst>
          </p:cNvPr>
          <p:cNvSpPr/>
          <p:nvPr/>
        </p:nvSpPr>
        <p:spPr>
          <a:xfrm>
            <a:off x="519385" y="5177304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Ağır</a:t>
            </a:r>
            <a:endParaRPr lang="en-US" sz="44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AFB1694-0FC0-3069-F8E9-11A9BE51CF5C}"/>
              </a:ext>
            </a:extLst>
          </p:cNvPr>
          <p:cNvSpPr/>
          <p:nvPr/>
        </p:nvSpPr>
        <p:spPr>
          <a:xfrm>
            <a:off x="519385" y="4371188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Heavy</a:t>
            </a:r>
            <a:endParaRPr lang="en-US" sz="54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EA3F55A-C015-553E-8299-E70096E0FDE1}"/>
              </a:ext>
            </a:extLst>
          </p:cNvPr>
          <p:cNvSpPr/>
          <p:nvPr/>
        </p:nvSpPr>
        <p:spPr>
          <a:xfrm>
            <a:off x="6609728" y="5177304"/>
            <a:ext cx="5062889" cy="806116"/>
          </a:xfrm>
          <a:prstGeom prst="roundRect">
            <a:avLst/>
          </a:prstGeom>
          <a:solidFill>
            <a:srgbClr val="DFF2E4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Hafif</a:t>
            </a:r>
            <a:endParaRPr lang="en-US" sz="44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AF690FC-172B-2351-0087-8F920EDE7882}"/>
              </a:ext>
            </a:extLst>
          </p:cNvPr>
          <p:cNvSpPr/>
          <p:nvPr/>
        </p:nvSpPr>
        <p:spPr>
          <a:xfrm>
            <a:off x="6609728" y="4371188"/>
            <a:ext cx="5062889" cy="806116"/>
          </a:xfrm>
          <a:prstGeom prst="roundRect">
            <a:avLst/>
          </a:prstGeom>
          <a:solidFill>
            <a:srgbClr val="ABDBB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Light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587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844FA00-4B75-A579-1A4F-5592CAAA3CF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https://www.egetolgayaltinay.com/lessons/637</a:t>
            </a:r>
            <a:r>
              <a:rPr lang="tr-TR" sz="2400" b="1" dirty="0"/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68ACFFA-1CCC-0183-A027-1E7A6C982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547">
            <a:off x="8682976" y="3339966"/>
            <a:ext cx="2787935" cy="26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1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1001</Words>
  <Application>Microsoft Office PowerPoint</Application>
  <PresentationFormat>Geniş ekran</PresentationFormat>
  <Paragraphs>212</Paragraphs>
  <Slides>51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Modi Waph</cp:lastModifiedBy>
  <cp:revision>11</cp:revision>
  <dcterms:created xsi:type="dcterms:W3CDTF">2024-07-25T13:07:39Z</dcterms:created>
  <dcterms:modified xsi:type="dcterms:W3CDTF">2024-07-28T12:40:10Z</dcterms:modified>
</cp:coreProperties>
</file>