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90" r:id="rId9"/>
    <p:sldId id="268" r:id="rId10"/>
    <p:sldId id="269" r:id="rId11"/>
    <p:sldId id="270" r:id="rId12"/>
    <p:sldId id="281" r:id="rId13"/>
    <p:sldId id="267" r:id="rId14"/>
    <p:sldId id="262" r:id="rId15"/>
    <p:sldId id="263" r:id="rId16"/>
    <p:sldId id="264" r:id="rId17"/>
    <p:sldId id="289" r:id="rId18"/>
    <p:sldId id="271" r:id="rId19"/>
    <p:sldId id="272" r:id="rId20"/>
    <p:sldId id="288" r:id="rId21"/>
    <p:sldId id="274" r:id="rId22"/>
    <p:sldId id="275" r:id="rId23"/>
    <p:sldId id="276" r:id="rId24"/>
    <p:sldId id="278" r:id="rId25"/>
    <p:sldId id="277" r:id="rId26"/>
    <p:sldId id="279" r:id="rId27"/>
    <p:sldId id="291" r:id="rId28"/>
    <p:sldId id="287" r:id="rId29"/>
    <p:sldId id="286" r:id="rId30"/>
    <p:sldId id="285" r:id="rId31"/>
    <p:sldId id="284" r:id="rId32"/>
    <p:sldId id="280" r:id="rId33"/>
  </p:sldIdLst>
  <p:sldSz cx="12190413" cy="6859588"/>
  <p:notesSz cx="6858000" cy="9144000"/>
  <p:defaultTextStyle>
    <a:defPPr>
      <a:defRPr lang="tr-T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: HELLO!" id="{B663D064-7F7C-416B-A3A6-2FA093A1B877}">
          <p14:sldIdLst>
            <p14:sldId id="256"/>
          </p14:sldIdLst>
        </p14:section>
        <p14:section name="Warm-up: Introducing Ourselves" id="{2B39CDCA-1EE9-4040-AC97-FE8E271E1599}">
          <p14:sldIdLst>
            <p14:sldId id="258"/>
            <p14:sldId id="257"/>
          </p14:sldIdLst>
        </p14:section>
        <p14:section name="Countries / Nationalities / Languages" id="{F4110B6E-309C-484C-AE21-4CF8FF1B9E16}">
          <p14:sldIdLst>
            <p14:sldId id="265"/>
            <p14:sldId id="259"/>
            <p14:sldId id="260"/>
            <p14:sldId id="261"/>
            <p14:sldId id="290"/>
            <p14:sldId id="268"/>
            <p14:sldId id="269"/>
            <p14:sldId id="270"/>
            <p14:sldId id="281"/>
          </p14:sldIdLst>
        </p14:section>
        <p14:section name="Exercises of Countries / Nationalities / Languages" id="{0B52989E-4DF8-4DD5-8CC3-5F72CB32C0AF}">
          <p14:sldIdLst>
            <p14:sldId id="267"/>
            <p14:sldId id="262"/>
            <p14:sldId id="263"/>
            <p14:sldId id="264"/>
            <p14:sldId id="289"/>
          </p14:sldIdLst>
        </p14:section>
        <p14:section name="School Subjects" id="{AB20A7E8-5E32-4BD4-96E8-045296F50107}">
          <p14:sldIdLst>
            <p14:sldId id="271"/>
            <p14:sldId id="272"/>
            <p14:sldId id="288"/>
            <p14:sldId id="274"/>
            <p14:sldId id="275"/>
            <p14:sldId id="276"/>
          </p14:sldIdLst>
        </p14:section>
        <p14:section name="ID Card" id="{FA261F58-2AA4-4D10-B288-7A830764D389}">
          <p14:sldIdLst>
            <p14:sldId id="278"/>
            <p14:sldId id="277"/>
            <p14:sldId id="279"/>
          </p14:sldIdLst>
        </p14:section>
        <p14:section name="Vocabulary Game" id="{2FC19AFB-2185-4471-8A06-D6D71B448DE5}">
          <p14:sldIdLst>
            <p14:sldId id="291"/>
          </p14:sldIdLst>
        </p14:section>
        <p14:section name="Exercises" id="{E5992F13-9374-4B28-AE7D-31BC9A45A909}">
          <p14:sldIdLst>
            <p14:sldId id="287"/>
            <p14:sldId id="286"/>
            <p14:sldId id="285"/>
            <p14:sldId id="284"/>
          </p14:sldIdLst>
        </p14:section>
        <p14:section name="Thank You!" id="{A8584756-767F-4B90-8EE4-F95EA24A3F7D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05A"/>
    <a:srgbClr val="3D5B5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5B04-81A5-4C7D-A381-BE00B6AD035B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F9CD9-04A0-4B68-B0F3-854C9057B8C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635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F9CD9-04A0-4B68-B0F3-854C9057B8C0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08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F9CD9-04A0-4B68-B0F3-854C9057B8C0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022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6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301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474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521" y="274704"/>
            <a:ext cx="8025355" cy="58528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948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428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979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662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64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653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923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525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525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934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77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8C72-926B-48A6-84C5-80A2FF142224}" type="datetimeFigureOut">
              <a:rPr lang="tr-TR" smtClean="0"/>
              <a:t>30.08.2022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9CA7-FCC4-4A03-A372-40D0B9967C4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61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ownloads\5.1.1 konu anlatım tasarımlar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" y="0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07566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42878" y="33345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Sentences about Nationality</a:t>
            </a:r>
          </a:p>
          <a:p>
            <a:r>
              <a:rPr lang="tr-TR" sz="3200" b="1" dirty="0"/>
              <a:t>(Milliyet İsimleri ile Cümleler)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38250" y="2271569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 am </a:t>
            </a:r>
            <a:r>
              <a:rPr lang="tr-TR" sz="4000" b="1" u="sng" dirty="0">
                <a:solidFill>
                  <a:srgbClr val="FF0000"/>
                </a:solidFill>
              </a:rPr>
              <a:t>Turkish</a:t>
            </a:r>
            <a:r>
              <a:rPr lang="tr-TR" sz="40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511030" y="2271569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Ben </a:t>
            </a:r>
            <a:r>
              <a:rPr lang="tr-TR" sz="4000" b="1" u="sng" dirty="0"/>
              <a:t>Türk’</a:t>
            </a:r>
            <a:r>
              <a:rPr lang="tr-TR" sz="4000" b="1" dirty="0"/>
              <a:t>üm.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94606" y="148557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cümleler </a:t>
            </a:r>
            <a:r>
              <a:rPr lang="tr-TR" b="1" dirty="0"/>
              <a:t>Milliyet(Nationality)</a:t>
            </a:r>
            <a:r>
              <a:rPr lang="tr-TR" dirty="0"/>
              <a:t> isimleri ile kullanılır.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8582" y="2979455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He is </a:t>
            </a:r>
            <a:r>
              <a:rPr lang="tr-TR" sz="4000" b="1" u="sng" dirty="0">
                <a:solidFill>
                  <a:srgbClr val="FF0000"/>
                </a:solidFill>
              </a:rPr>
              <a:t>Japanese</a:t>
            </a:r>
            <a:r>
              <a:rPr lang="tr-TR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511030" y="2979455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O </a:t>
            </a:r>
            <a:r>
              <a:rPr lang="tr-TR" sz="4000" b="1" u="sng" dirty="0"/>
              <a:t>Japon’</a:t>
            </a:r>
            <a:r>
              <a:rPr lang="tr-TR" sz="4000" b="1" dirty="0"/>
              <a:t>dur.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22226" y="3861842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Helene is </a:t>
            </a:r>
            <a:r>
              <a:rPr lang="tr-TR" sz="4000" b="1" u="sng" dirty="0">
                <a:solidFill>
                  <a:srgbClr val="FF0000"/>
                </a:solidFill>
              </a:rPr>
              <a:t>Greek</a:t>
            </a:r>
            <a:r>
              <a:rPr lang="tr-TR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655046" y="3873425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Helene </a:t>
            </a:r>
            <a:r>
              <a:rPr lang="tr-TR" sz="4000" b="1" u="sng" dirty="0"/>
              <a:t>Yunan</a:t>
            </a:r>
            <a:r>
              <a:rPr lang="tr-TR" sz="4000" b="1" dirty="0"/>
              <a:t>’dır.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882197" y="4765781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Gina is </a:t>
            </a:r>
            <a:r>
              <a:rPr lang="tr-TR" sz="4000" b="1" u="sng" dirty="0">
                <a:solidFill>
                  <a:srgbClr val="FF0000"/>
                </a:solidFill>
              </a:rPr>
              <a:t>Italian</a:t>
            </a:r>
            <a:r>
              <a:rPr lang="tr-TR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791076" y="4765220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Gina </a:t>
            </a:r>
            <a:r>
              <a:rPr lang="tr-TR" sz="4000" b="1" u="sng" dirty="0"/>
              <a:t>İtalyan</a:t>
            </a:r>
            <a:r>
              <a:rPr lang="tr-TR" sz="4000" b="1" dirty="0"/>
              <a:t>’dır.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2919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42878" y="33345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Sentences about Language</a:t>
            </a:r>
          </a:p>
          <a:p>
            <a:r>
              <a:rPr lang="tr-TR" sz="3200" b="1" dirty="0"/>
              <a:t>(Dil İsimleri ile Cümleler)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90550" y="1424787"/>
            <a:ext cx="5170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How many languages do you speak?: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367596" y="167860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Sen kaç tane dil konuşursun?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96830" y="2905652"/>
            <a:ext cx="5170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Three. I speak </a:t>
            </a:r>
            <a:r>
              <a:rPr lang="tr-TR" sz="4000" b="1" u="sng" dirty="0">
                <a:solidFill>
                  <a:srgbClr val="FF0000"/>
                </a:solidFill>
              </a:rPr>
              <a:t>Chinese</a:t>
            </a:r>
            <a:r>
              <a:rPr lang="tr-TR" sz="4000" b="1" dirty="0">
                <a:solidFill>
                  <a:srgbClr val="FF0000"/>
                </a:solidFill>
              </a:rPr>
              <a:t>, </a:t>
            </a:r>
            <a:r>
              <a:rPr lang="tr-TR" sz="4000" b="1" u="sng" dirty="0">
                <a:solidFill>
                  <a:srgbClr val="FF0000"/>
                </a:solidFill>
              </a:rPr>
              <a:t>Turkish</a:t>
            </a:r>
            <a:r>
              <a:rPr lang="tr-TR" sz="4000" b="1" dirty="0">
                <a:solidFill>
                  <a:srgbClr val="FF0000"/>
                </a:solidFill>
              </a:rPr>
              <a:t> and </a:t>
            </a:r>
            <a:r>
              <a:rPr lang="tr-TR" sz="4000" b="1" u="sng" dirty="0">
                <a:solidFill>
                  <a:srgbClr val="FF0000"/>
                </a:solidFill>
              </a:rPr>
              <a:t>Indian</a:t>
            </a:r>
            <a:r>
              <a:rPr lang="tr-TR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367596" y="2947693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Üç tane. Ben </a:t>
            </a:r>
            <a:r>
              <a:rPr lang="tr-TR" sz="4000" b="1" u="sng" dirty="0"/>
              <a:t>Çince</a:t>
            </a:r>
            <a:r>
              <a:rPr lang="tr-TR" sz="4000" b="1" dirty="0"/>
              <a:t>, </a:t>
            </a:r>
            <a:r>
              <a:rPr lang="tr-TR" sz="4000" b="1" u="sng" dirty="0"/>
              <a:t>Türkçe</a:t>
            </a:r>
            <a:r>
              <a:rPr lang="tr-TR" sz="4000" b="1" dirty="0"/>
              <a:t> ve </a:t>
            </a:r>
            <a:r>
              <a:rPr lang="tr-TR" sz="4000" b="1" u="sng" dirty="0"/>
              <a:t>Hintçe</a:t>
            </a:r>
            <a:r>
              <a:rPr lang="tr-TR" sz="4000" b="1" dirty="0"/>
              <a:t> konuşurum.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06574" y="4489392"/>
            <a:ext cx="5170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Satoshi speaks </a:t>
            </a:r>
            <a:r>
              <a:rPr lang="tr-TR" sz="4000" b="1" u="sng" dirty="0">
                <a:solidFill>
                  <a:srgbClr val="FF0000"/>
                </a:solidFill>
              </a:rPr>
              <a:t>Japanese</a:t>
            </a:r>
            <a:r>
              <a:rPr lang="tr-TR" sz="4000" b="1" dirty="0">
                <a:solidFill>
                  <a:srgbClr val="FF0000"/>
                </a:solidFill>
              </a:rPr>
              <a:t> and </a:t>
            </a:r>
            <a:r>
              <a:rPr lang="tr-TR" sz="4000" b="1" u="sng" dirty="0">
                <a:solidFill>
                  <a:srgbClr val="FF0000"/>
                </a:solidFill>
              </a:rPr>
              <a:t>English</a:t>
            </a:r>
            <a:r>
              <a:rPr lang="tr-TR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23960" y="4489391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Satoshi </a:t>
            </a:r>
            <a:r>
              <a:rPr lang="tr-TR" sz="4000" b="1" u="sng" dirty="0"/>
              <a:t>Japonca</a:t>
            </a:r>
            <a:r>
              <a:rPr lang="tr-TR" sz="4000" b="1" dirty="0"/>
              <a:t> ve </a:t>
            </a:r>
            <a:r>
              <a:rPr lang="tr-TR" sz="4000" b="1" u="sng" dirty="0"/>
              <a:t>İngilizce</a:t>
            </a:r>
            <a:r>
              <a:rPr lang="tr-TR" sz="4000" b="1" dirty="0"/>
              <a:t> konuşur.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287139" y="4365898"/>
            <a:ext cx="116577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287139" y="2865805"/>
            <a:ext cx="116577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3290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66814" y="189434"/>
            <a:ext cx="731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Sentences about School </a:t>
            </a:r>
          </a:p>
          <a:p>
            <a:pPr algn="ctr"/>
            <a:r>
              <a:rPr lang="tr-TR" sz="3200" b="1" dirty="0"/>
              <a:t>(Okul hakkında Cümleler)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93068" y="2493690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Where do you study? :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398949" y="2493690"/>
            <a:ext cx="564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Nerede okuyorsun?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910630" y="3933849"/>
            <a:ext cx="5141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 study at Akköprü Secondary School: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159102" y="3933850"/>
            <a:ext cx="5648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Akköprü Ortaokulu’nda okuyorum.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80656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Belirtme Çizgisi 1"/>
          <p:cNvSpPr/>
          <p:nvPr/>
        </p:nvSpPr>
        <p:spPr>
          <a:xfrm>
            <a:off x="262558" y="765498"/>
            <a:ext cx="6756832" cy="5904656"/>
          </a:xfrm>
          <a:prstGeom prst="wedgeRectCallout">
            <a:avLst>
              <a:gd name="adj1" fmla="val 65363"/>
              <a:gd name="adj2" fmla="val 637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34283" y="1178221"/>
            <a:ext cx="583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Hello,</a:t>
            </a:r>
          </a:p>
          <a:p>
            <a:endParaRPr lang="tr-TR" sz="3200" b="1" dirty="0"/>
          </a:p>
          <a:p>
            <a:r>
              <a:rPr lang="tr-TR" sz="3200" b="1" dirty="0"/>
              <a:t>My name is </a:t>
            </a:r>
            <a:r>
              <a:rPr lang="tr-TR" sz="3200" b="1" dirty="0">
                <a:solidFill>
                  <a:srgbClr val="FF0000"/>
                </a:solidFill>
              </a:rPr>
              <a:t>Mary</a:t>
            </a:r>
            <a:r>
              <a:rPr lang="tr-TR" sz="3200" b="1" dirty="0"/>
              <a:t>. </a:t>
            </a:r>
          </a:p>
          <a:p>
            <a:endParaRPr lang="tr-TR" sz="3200" b="1" dirty="0"/>
          </a:p>
          <a:p>
            <a:r>
              <a:rPr lang="tr-TR" sz="3200" b="1" dirty="0"/>
              <a:t>I’m </a:t>
            </a:r>
            <a:r>
              <a:rPr lang="tr-TR" sz="3200" b="1" dirty="0">
                <a:solidFill>
                  <a:srgbClr val="FF0000"/>
                </a:solidFill>
              </a:rPr>
              <a:t>German</a:t>
            </a:r>
            <a:r>
              <a:rPr lang="tr-TR" sz="3200" b="1" dirty="0"/>
              <a:t>. </a:t>
            </a:r>
          </a:p>
          <a:p>
            <a:endParaRPr lang="tr-TR" sz="3200" b="1" dirty="0"/>
          </a:p>
          <a:p>
            <a:r>
              <a:rPr lang="tr-TR" sz="3200" b="1" dirty="0"/>
              <a:t>I live in </a:t>
            </a:r>
            <a:r>
              <a:rPr lang="tr-TR" sz="3200" b="1" dirty="0">
                <a:solidFill>
                  <a:srgbClr val="FF0000"/>
                </a:solidFill>
              </a:rPr>
              <a:t>Turkey</a:t>
            </a:r>
            <a:r>
              <a:rPr lang="tr-TR" sz="3200" b="1" dirty="0"/>
              <a:t>.</a:t>
            </a:r>
          </a:p>
          <a:p>
            <a:endParaRPr lang="tr-TR" sz="3200" b="1" dirty="0"/>
          </a:p>
          <a:p>
            <a:r>
              <a:rPr lang="tr-TR" sz="3200" b="1" dirty="0"/>
              <a:t>I speak </a:t>
            </a:r>
            <a:r>
              <a:rPr lang="tr-TR" sz="3200" b="1" dirty="0">
                <a:solidFill>
                  <a:srgbClr val="FF0000"/>
                </a:solidFill>
              </a:rPr>
              <a:t>German</a:t>
            </a:r>
            <a:r>
              <a:rPr lang="tr-TR" sz="3200" b="1" dirty="0"/>
              <a:t> and </a:t>
            </a:r>
            <a:r>
              <a:rPr lang="tr-TR" sz="3200" b="1" dirty="0">
                <a:solidFill>
                  <a:srgbClr val="FF0000"/>
                </a:solidFill>
              </a:rPr>
              <a:t>Turkish</a:t>
            </a:r>
            <a:r>
              <a:rPr lang="tr-TR" sz="3200" b="1" dirty="0"/>
              <a:t>.</a:t>
            </a:r>
          </a:p>
          <a:p>
            <a:endParaRPr lang="tr-TR" sz="32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334566" y="81309"/>
            <a:ext cx="11537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/>
              <a:t>Let’s translate the sentences below. (Hadi aşağıdaki cümleleri çevirelim.)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650829" y="1216867"/>
            <a:ext cx="48965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Merhaba,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654415" y="2164178"/>
            <a:ext cx="26125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Benim adım </a:t>
            </a:r>
            <a:r>
              <a:rPr lang="tr-TR" b="1" dirty="0">
                <a:solidFill>
                  <a:srgbClr val="FF0000"/>
                </a:solidFill>
              </a:rPr>
              <a:t>Mary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854846" y="3187963"/>
            <a:ext cx="381642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Alman</a:t>
            </a:r>
            <a:r>
              <a:rPr lang="tr-TR" b="1" dirty="0">
                <a:solidFill>
                  <a:schemeClr val="bg1"/>
                </a:solidFill>
              </a:rPr>
              <a:t>ım.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202966" y="4149874"/>
            <a:ext cx="381642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Türkiye</a:t>
            </a:r>
            <a:r>
              <a:rPr lang="tr-TR" b="1" dirty="0">
                <a:solidFill>
                  <a:schemeClr val="bg1"/>
                </a:solidFill>
              </a:rPr>
              <a:t>’de yaşıyorum.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33485" y="5748719"/>
            <a:ext cx="586865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Almanca</a:t>
            </a:r>
            <a:r>
              <a:rPr lang="tr-TR" b="1" dirty="0">
                <a:solidFill>
                  <a:schemeClr val="bg1"/>
                </a:solidFill>
              </a:rPr>
              <a:t> ve </a:t>
            </a:r>
            <a:r>
              <a:rPr lang="tr-TR" b="1" dirty="0">
                <a:solidFill>
                  <a:srgbClr val="FF3F3F"/>
                </a:solidFill>
              </a:rPr>
              <a:t>Türkçe</a:t>
            </a:r>
            <a:r>
              <a:rPr lang="tr-TR" b="1" dirty="0">
                <a:solidFill>
                  <a:schemeClr val="bg1"/>
                </a:solidFill>
              </a:rPr>
              <a:t> konuşurum.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7679382" y="6457443"/>
            <a:ext cx="3816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2826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Dikdörtgen Belirtme Çizgisi 2"/>
          <p:cNvSpPr/>
          <p:nvPr/>
        </p:nvSpPr>
        <p:spPr>
          <a:xfrm>
            <a:off x="118542" y="990595"/>
            <a:ext cx="6984776" cy="4558336"/>
          </a:xfrm>
          <a:prstGeom prst="wedgeRectCallout">
            <a:avLst>
              <a:gd name="adj1" fmla="val 54965"/>
              <a:gd name="adj2" fmla="val 20136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06574" y="1269554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This is </a:t>
            </a:r>
            <a:r>
              <a:rPr lang="tr-TR" sz="3600" b="1" dirty="0">
                <a:solidFill>
                  <a:srgbClr val="FF0000"/>
                </a:solidFill>
              </a:rPr>
              <a:t>Emre</a:t>
            </a:r>
            <a:r>
              <a:rPr lang="tr-TR" sz="3600" dirty="0"/>
              <a:t>.</a:t>
            </a:r>
          </a:p>
          <a:p>
            <a:endParaRPr lang="tr-TR" sz="3600" dirty="0"/>
          </a:p>
          <a:p>
            <a:r>
              <a:rPr lang="tr-TR" sz="3600" dirty="0"/>
              <a:t>He is </a:t>
            </a:r>
            <a:r>
              <a:rPr lang="tr-TR" sz="3600" b="1" dirty="0"/>
              <a:t>Turkey / Turkish</a:t>
            </a:r>
            <a:r>
              <a:rPr lang="tr-TR" sz="3600" dirty="0"/>
              <a:t>.</a:t>
            </a:r>
          </a:p>
          <a:p>
            <a:endParaRPr lang="tr-TR" sz="3600" dirty="0"/>
          </a:p>
          <a:p>
            <a:r>
              <a:rPr lang="tr-TR" sz="3600" dirty="0"/>
              <a:t>He speaks Turkish, English and </a:t>
            </a:r>
            <a:r>
              <a:rPr lang="tr-TR" sz="3600" b="1" dirty="0"/>
              <a:t>Japan / Japanese.</a:t>
            </a:r>
            <a:r>
              <a:rPr lang="tr-TR" sz="3600" dirty="0"/>
              <a:t>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34566" y="81309"/>
            <a:ext cx="11537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/>
              <a:t>Circle the correct word. (Doğru kelimeyi yuvarlak içine alınız.)</a:t>
            </a:r>
          </a:p>
        </p:txBody>
      </p:sp>
      <p:sp>
        <p:nvSpPr>
          <p:cNvPr id="7" name="Oval 6"/>
          <p:cNvSpPr/>
          <p:nvPr/>
        </p:nvSpPr>
        <p:spPr>
          <a:xfrm>
            <a:off x="2998862" y="2385110"/>
            <a:ext cx="1728192" cy="592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1877186" y="4093270"/>
            <a:ext cx="1985772" cy="592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91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4" name="Dikdörtgen Belirtme Çizgisi 3"/>
          <p:cNvSpPr/>
          <p:nvPr/>
        </p:nvSpPr>
        <p:spPr>
          <a:xfrm>
            <a:off x="118542" y="983586"/>
            <a:ext cx="6984776" cy="4558336"/>
          </a:xfrm>
          <a:prstGeom prst="wedgeRectCallout">
            <a:avLst>
              <a:gd name="adj1" fmla="val 54965"/>
              <a:gd name="adj2" fmla="val 20136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62558" y="1413570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This is </a:t>
            </a:r>
            <a:r>
              <a:rPr lang="tr-TR" sz="3600" b="1" dirty="0">
                <a:solidFill>
                  <a:srgbClr val="FF0000"/>
                </a:solidFill>
              </a:rPr>
              <a:t>Meera</a:t>
            </a:r>
            <a:r>
              <a:rPr lang="tr-TR" sz="3600" dirty="0"/>
              <a:t>.</a:t>
            </a:r>
          </a:p>
          <a:p>
            <a:endParaRPr lang="tr-TR" sz="3600" dirty="0"/>
          </a:p>
          <a:p>
            <a:r>
              <a:rPr lang="tr-TR" sz="3600" dirty="0"/>
              <a:t>She is from </a:t>
            </a:r>
            <a:r>
              <a:rPr lang="tr-TR" sz="3600" b="1" dirty="0"/>
              <a:t>India / Indian</a:t>
            </a:r>
            <a:r>
              <a:rPr lang="tr-TR" sz="3600" dirty="0"/>
              <a:t>.</a:t>
            </a:r>
          </a:p>
          <a:p>
            <a:endParaRPr lang="tr-TR" sz="3600" dirty="0"/>
          </a:p>
          <a:p>
            <a:r>
              <a:rPr lang="tr-TR" sz="3600" dirty="0"/>
              <a:t>He speaks Indian and </a:t>
            </a:r>
            <a:r>
              <a:rPr lang="tr-TR" sz="3600" b="1" dirty="0"/>
              <a:t>England / English.</a:t>
            </a:r>
            <a:r>
              <a:rPr lang="tr-TR" sz="3600" dirty="0"/>
              <a:t>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34566" y="81309"/>
            <a:ext cx="11537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/>
              <a:t>Circle the correct word. (Doğru kelimeyi yuvarlak içine alınız.)</a:t>
            </a:r>
          </a:p>
        </p:txBody>
      </p:sp>
      <p:sp>
        <p:nvSpPr>
          <p:cNvPr id="7" name="Oval 6"/>
          <p:cNvSpPr/>
          <p:nvPr/>
        </p:nvSpPr>
        <p:spPr>
          <a:xfrm>
            <a:off x="2422798" y="2529126"/>
            <a:ext cx="1188132" cy="592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118542" y="4237286"/>
            <a:ext cx="1800200" cy="592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231382" y="6459478"/>
            <a:ext cx="3816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42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34566" y="81309"/>
            <a:ext cx="11537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/>
              <a:t>Circle the correct word. (Doğru kelimeyi yuvarlak içine alınız.)</a:t>
            </a:r>
          </a:p>
        </p:txBody>
      </p:sp>
      <p:sp>
        <p:nvSpPr>
          <p:cNvPr id="4" name="Dikdörtgen Belirtme Çizgisi 3"/>
          <p:cNvSpPr/>
          <p:nvPr/>
        </p:nvSpPr>
        <p:spPr>
          <a:xfrm>
            <a:off x="118542" y="983586"/>
            <a:ext cx="6984776" cy="4558336"/>
          </a:xfrm>
          <a:prstGeom prst="wedgeRectCallout">
            <a:avLst>
              <a:gd name="adj1" fmla="val 54965"/>
              <a:gd name="adj2" fmla="val 20136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62558" y="1413570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This is </a:t>
            </a:r>
            <a:r>
              <a:rPr lang="tr-TR" sz="3600" b="1" dirty="0">
                <a:solidFill>
                  <a:srgbClr val="FF0000"/>
                </a:solidFill>
              </a:rPr>
              <a:t>Jose</a:t>
            </a:r>
            <a:r>
              <a:rPr lang="tr-TR" sz="3600" dirty="0"/>
              <a:t>.</a:t>
            </a:r>
          </a:p>
          <a:p>
            <a:endParaRPr lang="tr-TR" sz="3600" dirty="0"/>
          </a:p>
          <a:p>
            <a:r>
              <a:rPr lang="tr-TR" sz="3600" dirty="0"/>
              <a:t>He is </a:t>
            </a:r>
            <a:r>
              <a:rPr lang="tr-TR" sz="3600" b="1" dirty="0"/>
              <a:t>Spain / Spanish</a:t>
            </a:r>
            <a:r>
              <a:rPr lang="tr-TR" sz="3600" dirty="0"/>
              <a:t>.</a:t>
            </a:r>
          </a:p>
          <a:p>
            <a:endParaRPr lang="tr-TR" sz="3600" dirty="0"/>
          </a:p>
          <a:p>
            <a:r>
              <a:rPr lang="tr-TR" sz="3600" dirty="0"/>
              <a:t>He lives in </a:t>
            </a:r>
            <a:r>
              <a:rPr lang="tr-TR" sz="3600" b="1" dirty="0"/>
              <a:t>Turkey / Turkish.</a:t>
            </a:r>
            <a:r>
              <a:rPr lang="tr-TR" sz="3600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2510876" y="2529126"/>
            <a:ext cx="1962218" cy="592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2206774" y="3573810"/>
            <a:ext cx="1584176" cy="702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252114" y="6487272"/>
            <a:ext cx="3816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3091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11D8BA3-C743-73C2-6FB3-EFD80AFF0382}"/>
              </a:ext>
            </a:extLst>
          </p:cNvPr>
          <p:cNvSpPr txBox="1"/>
          <p:nvPr/>
        </p:nvSpPr>
        <p:spPr>
          <a:xfrm>
            <a:off x="309102" y="342979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/>
              <a:t>Konu ile ilgili oyuna aşağıdaki linkten ulaşabilirsiniz: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DEE3CCB-50B6-947F-EACA-8033AFBC871B}"/>
              </a:ext>
            </a:extLst>
          </p:cNvPr>
          <p:cNvSpPr txBox="1"/>
          <p:nvPr/>
        </p:nvSpPr>
        <p:spPr>
          <a:xfrm>
            <a:off x="334566" y="4077866"/>
            <a:ext cx="105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3"/>
              </a:rPr>
              <a:t>https://www.egetolgayaltinay.com/lessons/38</a:t>
            </a:r>
            <a:r>
              <a:rPr lang="tr-TR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9D771D-7EFF-C485-D43A-345951EAF349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pic>
        <p:nvPicPr>
          <p:cNvPr id="7" name="Resim 6">
            <a:hlinkClick r:id="rId3"/>
            <a:extLst>
              <a:ext uri="{FF2B5EF4-FFF2-40B4-BE49-F238E27FC236}">
                <a16:creationId xmlns:a16="http://schemas.microsoft.com/office/drawing/2014/main" id="{42A2FB85-6768-D40E-EA7A-9054EADEB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06" y="2434977"/>
            <a:ext cx="3285778" cy="3285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616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78582" y="378983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Art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430910" y="382454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Music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237715" y="382523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Science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543477" y="3893430"/>
            <a:ext cx="3646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P. E.</a:t>
            </a:r>
          </a:p>
          <a:p>
            <a:pPr algn="ctr"/>
            <a:r>
              <a:rPr lang="tr-TR" sz="3200" b="1" dirty="0"/>
              <a:t>(</a:t>
            </a:r>
            <a:r>
              <a:rPr lang="tr-TR" sz="3200" b="1" dirty="0" err="1"/>
              <a:t>Physical</a:t>
            </a:r>
            <a:r>
              <a:rPr lang="tr-TR" sz="3200" b="1" dirty="0"/>
              <a:t> </a:t>
            </a:r>
            <a:r>
              <a:rPr lang="tr-TR" sz="3200" b="1" dirty="0" err="1"/>
              <a:t>Education</a:t>
            </a:r>
            <a:r>
              <a:rPr lang="tr-TR" sz="3200" b="1" dirty="0"/>
              <a:t>)</a:t>
            </a:r>
          </a:p>
          <a:p>
            <a:pPr algn="ctr"/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8582" y="445632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(Resim)</a:t>
            </a:r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3430910" y="449069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(Müzik)</a:t>
            </a:r>
            <a:endParaRPr lang="tr-TR" sz="32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987194" y="4490699"/>
            <a:ext cx="255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(Fen Bilimleri)</a:t>
            </a:r>
            <a:endParaRPr lang="tr-TR" sz="32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831510" y="501391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(Beden Eğitimi)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221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78582" y="3789834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Language Class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430910" y="382454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Maths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237715" y="382523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History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543477" y="3893430"/>
            <a:ext cx="3646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1.Social Studies</a:t>
            </a:r>
          </a:p>
          <a:p>
            <a:pPr algn="ctr"/>
            <a:r>
              <a:rPr lang="tr-TR" sz="3200" b="1" dirty="0"/>
              <a:t>2.Geography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47417" y="4867052"/>
            <a:ext cx="273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(Yabancı Dil Dersi)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142878" y="449069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(Matematik)</a:t>
            </a:r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5987194" y="4490699"/>
            <a:ext cx="255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(Tarih)</a:t>
            </a:r>
            <a:endParaRPr lang="tr-TR" sz="32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818772" y="5082495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(1.Sosyal Bilgiler)</a:t>
            </a:r>
          </a:p>
          <a:p>
            <a:pPr algn="ctr"/>
            <a:r>
              <a:rPr lang="tr-TR" sz="2800" dirty="0"/>
              <a:t>(2.Coğrafya)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379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142887" y="9015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Meeting People </a:t>
            </a:r>
          </a:p>
          <a:p>
            <a:pPr algn="ctr"/>
            <a:r>
              <a:rPr lang="tr-TR" sz="3600" b="1" dirty="0"/>
              <a:t>(İnsanlarla Tanışma)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50590" y="1539971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Hello: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59461" y="152261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Hi: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60622" y="3123302"/>
            <a:ext cx="382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My name is … 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03894" y="3808696"/>
            <a:ext cx="447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Nice to meet you: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202477" y="1533450"/>
            <a:ext cx="382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Merhaba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993162" y="1522610"/>
            <a:ext cx="382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Selam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217377" y="3123302"/>
            <a:ext cx="564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Benim adım …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453092" y="3831188"/>
            <a:ext cx="731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Tanıştığımıza menun oldum.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938250" y="2421682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What is your name? :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079252" y="2421682"/>
            <a:ext cx="564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Senin adın ne?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356189" y="4725820"/>
            <a:ext cx="510865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Nice to meet you, too: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5559461" y="4541154"/>
            <a:ext cx="604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Ben de tanıştığımıza memnun oldum.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867322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11D8BA3-C743-73C2-6FB3-EFD80AFF0382}"/>
              </a:ext>
            </a:extLst>
          </p:cNvPr>
          <p:cNvSpPr txBox="1"/>
          <p:nvPr/>
        </p:nvSpPr>
        <p:spPr>
          <a:xfrm>
            <a:off x="309102" y="342979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/>
              <a:t>Konu ile ilgili oyuna aşağıdaki linkten ulaşabilirsiniz: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DEE3CCB-50B6-947F-EACA-8033AFBC871B}"/>
              </a:ext>
            </a:extLst>
          </p:cNvPr>
          <p:cNvSpPr txBox="1"/>
          <p:nvPr/>
        </p:nvSpPr>
        <p:spPr>
          <a:xfrm>
            <a:off x="334566" y="4077866"/>
            <a:ext cx="105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3"/>
              </a:rPr>
              <a:t>https://www.egetolgayaltinay.com/lessons/39</a:t>
            </a:r>
            <a:r>
              <a:rPr lang="tr-TR" dirty="0"/>
              <a:t> </a:t>
            </a:r>
          </a:p>
        </p:txBody>
      </p:sp>
      <p:pic>
        <p:nvPicPr>
          <p:cNvPr id="5" name="Resim 4">
            <a:hlinkClick r:id="rId3"/>
            <a:extLst>
              <a:ext uri="{FF2B5EF4-FFF2-40B4-BE49-F238E27FC236}">
                <a16:creationId xmlns:a16="http://schemas.microsoft.com/office/drawing/2014/main" id="{055926C8-B6F2-5EA3-BE6B-272E4A5EB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4" y="2651001"/>
            <a:ext cx="2853730" cy="2853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B9D771D-7EFF-C485-D43A-345951EAF349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80497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66814" y="189434"/>
            <a:ext cx="731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Sentences about Classes</a:t>
            </a:r>
          </a:p>
          <a:p>
            <a:pPr algn="ctr"/>
            <a:r>
              <a:rPr lang="tr-TR" sz="3200" b="1" dirty="0"/>
              <a:t>(Ders İsimleri hakkında Cümleler)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76610" y="1685240"/>
            <a:ext cx="6019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What are your favorite classes?: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566814" y="2300793"/>
            <a:ext cx="564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En sevdiğin dersler nedir?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78962" y="3717826"/>
            <a:ext cx="5141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 like Language Class and P.E.: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912645" y="3717826"/>
            <a:ext cx="5648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Yabancı Dil Dersini ve Beden Eğitimini Severim.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33849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Dikdörtgen Belirtme Çizgisi 2"/>
          <p:cNvSpPr/>
          <p:nvPr/>
        </p:nvSpPr>
        <p:spPr>
          <a:xfrm>
            <a:off x="2494805" y="117426"/>
            <a:ext cx="3104647" cy="4320480"/>
          </a:xfrm>
          <a:prstGeom prst="wedgeRectCallout">
            <a:avLst>
              <a:gd name="adj1" fmla="val -58450"/>
              <a:gd name="adj2" fmla="val 3185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638822" y="621482"/>
            <a:ext cx="2960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Hello everyone,</a:t>
            </a:r>
          </a:p>
          <a:p>
            <a:endParaRPr lang="tr-TR" b="1" dirty="0"/>
          </a:p>
          <a:p>
            <a:r>
              <a:rPr lang="tr-TR" b="1" dirty="0"/>
              <a:t>I have </a:t>
            </a:r>
          </a:p>
          <a:p>
            <a:r>
              <a:rPr lang="tr-TR" b="1" dirty="0">
                <a:solidFill>
                  <a:srgbClr val="FF0000"/>
                </a:solidFill>
              </a:rPr>
              <a:t>Double Maths</a:t>
            </a:r>
            <a:r>
              <a:rPr lang="tr-TR" b="1" dirty="0"/>
              <a:t>, </a:t>
            </a:r>
          </a:p>
          <a:p>
            <a:r>
              <a:rPr lang="tr-TR" b="1" dirty="0">
                <a:solidFill>
                  <a:srgbClr val="FF0000"/>
                </a:solidFill>
              </a:rPr>
              <a:t>Double P.E.</a:t>
            </a:r>
            <a:r>
              <a:rPr lang="tr-TR" b="1" dirty="0"/>
              <a:t>, </a:t>
            </a:r>
          </a:p>
          <a:p>
            <a:r>
              <a:rPr lang="tr-TR" b="1" dirty="0">
                <a:solidFill>
                  <a:srgbClr val="FF0000"/>
                </a:solidFill>
              </a:rPr>
              <a:t>Art</a:t>
            </a:r>
            <a:r>
              <a:rPr lang="tr-TR" b="1" dirty="0"/>
              <a:t>,</a:t>
            </a:r>
          </a:p>
          <a:p>
            <a:r>
              <a:rPr lang="tr-TR" b="1" dirty="0"/>
              <a:t>and </a:t>
            </a:r>
          </a:p>
          <a:p>
            <a:r>
              <a:rPr lang="tr-TR" b="1" dirty="0">
                <a:solidFill>
                  <a:srgbClr val="FF0000"/>
                </a:solidFill>
              </a:rPr>
              <a:t>Music</a:t>
            </a:r>
            <a:r>
              <a:rPr lang="tr-TR" b="1" dirty="0"/>
              <a:t> </a:t>
            </a:r>
          </a:p>
          <a:p>
            <a:r>
              <a:rPr lang="tr-TR" b="1" dirty="0"/>
              <a:t>on Monday.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7175326" y="1845618"/>
            <a:ext cx="2952328" cy="484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Maths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7175326" y="2482042"/>
            <a:ext cx="2952328" cy="484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Maths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7186443" y="3118470"/>
            <a:ext cx="2952328" cy="48402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P. E.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7175326" y="3754894"/>
            <a:ext cx="2952328" cy="48402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P. E.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7186443" y="4364158"/>
            <a:ext cx="2952328" cy="484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Art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7175326" y="5000582"/>
            <a:ext cx="2952328" cy="4840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Music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2821639" y="5439324"/>
            <a:ext cx="2888622" cy="877484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Double: Çift, İki</a:t>
            </a:r>
          </a:p>
        </p:txBody>
      </p:sp>
      <p:sp>
        <p:nvSpPr>
          <p:cNvPr id="13" name="5-Nokta Yıldız 12"/>
          <p:cNvSpPr/>
          <p:nvPr/>
        </p:nvSpPr>
        <p:spPr>
          <a:xfrm>
            <a:off x="2806628" y="5287400"/>
            <a:ext cx="504056" cy="3944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12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Dikdörtgen Belirtme Çizgisi 2"/>
          <p:cNvSpPr/>
          <p:nvPr/>
        </p:nvSpPr>
        <p:spPr>
          <a:xfrm>
            <a:off x="2494805" y="117426"/>
            <a:ext cx="3104647" cy="4320480"/>
          </a:xfrm>
          <a:prstGeom prst="wedgeRectCallout">
            <a:avLst>
              <a:gd name="adj1" fmla="val -58450"/>
              <a:gd name="adj2" fmla="val 3185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638822" y="565931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Hello everyone,</a:t>
            </a:r>
          </a:p>
          <a:p>
            <a:endParaRPr lang="tr-TR" b="1" dirty="0"/>
          </a:p>
          <a:p>
            <a:r>
              <a:rPr lang="tr-TR" b="1" dirty="0"/>
              <a:t>I have </a:t>
            </a:r>
          </a:p>
          <a:p>
            <a:r>
              <a:rPr lang="tr-TR" b="1" dirty="0">
                <a:solidFill>
                  <a:srgbClr val="FF0000"/>
                </a:solidFill>
              </a:rPr>
              <a:t>Social Studies</a:t>
            </a:r>
            <a:r>
              <a:rPr lang="tr-TR" b="1" dirty="0"/>
              <a:t>, </a:t>
            </a:r>
          </a:p>
          <a:p>
            <a:r>
              <a:rPr lang="tr-TR" b="1" dirty="0">
                <a:solidFill>
                  <a:srgbClr val="FF0000"/>
                </a:solidFill>
              </a:rPr>
              <a:t>Double History</a:t>
            </a:r>
            <a:r>
              <a:rPr lang="tr-TR" b="1" dirty="0"/>
              <a:t>, </a:t>
            </a:r>
          </a:p>
          <a:p>
            <a:r>
              <a:rPr lang="tr-TR" b="1" dirty="0">
                <a:solidFill>
                  <a:srgbClr val="FF0000"/>
                </a:solidFill>
              </a:rPr>
              <a:t>Geography</a:t>
            </a:r>
            <a:r>
              <a:rPr lang="tr-TR" b="1" dirty="0"/>
              <a:t>,</a:t>
            </a:r>
          </a:p>
          <a:p>
            <a:r>
              <a:rPr lang="tr-TR" b="1" dirty="0"/>
              <a:t>and </a:t>
            </a:r>
          </a:p>
          <a:p>
            <a:r>
              <a:rPr lang="tr-TR" b="1" dirty="0">
                <a:solidFill>
                  <a:srgbClr val="FF0000"/>
                </a:solidFill>
              </a:rPr>
              <a:t>Double Science</a:t>
            </a:r>
            <a:r>
              <a:rPr lang="tr-TR" b="1" dirty="0"/>
              <a:t> </a:t>
            </a:r>
          </a:p>
          <a:p>
            <a:r>
              <a:rPr lang="tr-TR" b="1" dirty="0"/>
              <a:t>on Tuesday.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7175326" y="1845618"/>
            <a:ext cx="2952328" cy="484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Social Studies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7175326" y="2482042"/>
            <a:ext cx="2952328" cy="48402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7186443" y="3118470"/>
            <a:ext cx="2952328" cy="48402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7175326" y="3754894"/>
            <a:ext cx="2952328" cy="484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Geography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7186443" y="4364158"/>
            <a:ext cx="2952328" cy="4840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7175326" y="5000582"/>
            <a:ext cx="2952328" cy="4840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7325492" y="1053530"/>
            <a:ext cx="2651995" cy="4840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9385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65166" y="1760094"/>
            <a:ext cx="7992888" cy="440600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478490" y="17952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ID CARD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738815" y="178890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Name: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65067" y="23736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Age: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776143" y="295897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Country: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796316" y="3548661"/>
            <a:ext cx="27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Nationality: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765067" y="4133436"/>
            <a:ext cx="27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Language: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4655046" y="1795292"/>
            <a:ext cx="0" cy="307466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2065166" y="4869954"/>
            <a:ext cx="258988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4655046" y="4869954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4655046" y="4133436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655046" y="3543745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4655046" y="2958459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4655046" y="2373684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2065166" y="5518026"/>
            <a:ext cx="258988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4655046" y="5518026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2710829" y="4943939"/>
            <a:ext cx="27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School: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2710830" y="552871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Favorite Classes: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6383238" y="176009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(İsim)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5919940" y="239390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(Yaş)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6527254" y="295845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(Ülke)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6857431" y="350752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(Milliyet)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6527254" y="4244701"/>
            <a:ext cx="353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(Dil)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4222998" y="4881624"/>
            <a:ext cx="566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(Okul)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5806676" y="5551490"/>
            <a:ext cx="37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(En Sevdiği Dersler)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2566814" y="189434"/>
            <a:ext cx="731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ID CARD</a:t>
            </a:r>
          </a:p>
          <a:p>
            <a:pPr algn="ctr"/>
            <a:r>
              <a:rPr lang="tr-TR" sz="3200" b="1" dirty="0"/>
              <a:t>(Kimlik Kartı)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478490" y="2503178"/>
            <a:ext cx="1944216" cy="2215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photo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950EA51-D9D0-56AC-3FCF-26CEEF5B8BC2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673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65166" y="1760094"/>
            <a:ext cx="7992888" cy="440600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50000" r="74723" b="35685"/>
          <a:stretch/>
        </p:blipFill>
        <p:spPr bwMode="auto">
          <a:xfrm>
            <a:off x="2514494" y="2571921"/>
            <a:ext cx="1872208" cy="2014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2478490" y="17952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ID CARD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738815" y="178890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Name: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65067" y="23736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Age: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776143" y="295897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Country: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796316" y="3548661"/>
            <a:ext cx="27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Nationality: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765067" y="4133436"/>
            <a:ext cx="27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Language: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4655046" y="1795292"/>
            <a:ext cx="0" cy="307466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2065166" y="4869954"/>
            <a:ext cx="258988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4655046" y="4869954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4655046" y="4133436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655046" y="3543745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4655046" y="2958459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4655046" y="2373684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2065166" y="5518026"/>
            <a:ext cx="258988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4655046" y="5518026"/>
            <a:ext cx="54030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2710829" y="4943939"/>
            <a:ext cx="27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School: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2710830" y="552871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Favorite Classes: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6383238" y="176009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Meera Khatri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5919940" y="239390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11 (Eleven)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6527254" y="295845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India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6857431" y="350752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Indian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6527254" y="4244701"/>
            <a:ext cx="353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Indian and English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4222998" y="4881624"/>
            <a:ext cx="566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Akköprü Secondary School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5806676" y="5551490"/>
            <a:ext cx="37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Maths and Science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2566814" y="189434"/>
            <a:ext cx="731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ID CARD</a:t>
            </a:r>
          </a:p>
          <a:p>
            <a:pPr algn="ctr"/>
            <a:r>
              <a:rPr lang="tr-TR" sz="3200" b="1" dirty="0"/>
              <a:t>(Kimlik Kartı)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0" y="1058973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Example: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E8306DB-9494-E066-7708-2959DFE81101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9503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422798" y="167613"/>
            <a:ext cx="731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Introducing</a:t>
            </a:r>
            <a:r>
              <a:rPr lang="tr-TR" sz="3200" b="1" dirty="0"/>
              <a:t> ID CARD</a:t>
            </a:r>
          </a:p>
          <a:p>
            <a:pPr algn="ctr"/>
            <a:r>
              <a:rPr lang="tr-TR" sz="3200" b="1" dirty="0"/>
              <a:t>(Kimlik Kartını Tanıtma)</a:t>
            </a:r>
          </a:p>
        </p:txBody>
      </p:sp>
      <p:sp>
        <p:nvSpPr>
          <p:cNvPr id="2" name="Oval Belirtme Çizgisi 1"/>
          <p:cNvSpPr/>
          <p:nvPr/>
        </p:nvSpPr>
        <p:spPr>
          <a:xfrm>
            <a:off x="8111430" y="1435057"/>
            <a:ext cx="3816424" cy="1656184"/>
          </a:xfrm>
          <a:prstGeom prst="wedgeEllipseCallout">
            <a:avLst>
              <a:gd name="adj1" fmla="val 11839"/>
              <a:gd name="adj2" fmla="val 892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8111430" y="1786095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This is </a:t>
            </a:r>
            <a:r>
              <a:rPr lang="tr-TR" sz="2800" b="1" i="1" dirty="0">
                <a:solidFill>
                  <a:srgbClr val="FF0000"/>
                </a:solidFill>
              </a:rPr>
              <a:t>Meera Khatri</a:t>
            </a:r>
            <a:r>
              <a:rPr lang="tr-TR" sz="2800" dirty="0"/>
              <a:t>. </a:t>
            </a:r>
          </a:p>
          <a:p>
            <a:pPr algn="ctr"/>
            <a:r>
              <a:rPr lang="tr-TR" sz="2800" dirty="0"/>
              <a:t>She is </a:t>
            </a:r>
            <a:r>
              <a:rPr lang="tr-TR" sz="2800" b="1" dirty="0">
                <a:solidFill>
                  <a:srgbClr val="FF0000"/>
                </a:solidFill>
              </a:rPr>
              <a:t>Indian</a:t>
            </a:r>
            <a:r>
              <a:rPr lang="tr-TR" sz="2800" dirty="0"/>
              <a:t>.</a:t>
            </a:r>
          </a:p>
        </p:txBody>
      </p:sp>
      <p:sp>
        <p:nvSpPr>
          <p:cNvPr id="6" name="Oval Belirtme Çizgisi 5"/>
          <p:cNvSpPr/>
          <p:nvPr/>
        </p:nvSpPr>
        <p:spPr>
          <a:xfrm>
            <a:off x="5087094" y="2562734"/>
            <a:ext cx="4104456" cy="2019188"/>
          </a:xfrm>
          <a:prstGeom prst="wedgeEllipseCallout">
            <a:avLst>
              <a:gd name="adj1" fmla="val 61573"/>
              <a:gd name="adj2" fmla="val 34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375126" y="29137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She is </a:t>
            </a:r>
            <a:r>
              <a:rPr lang="tr-TR" sz="2800" b="1" dirty="0" err="1">
                <a:solidFill>
                  <a:srgbClr val="FF0000"/>
                </a:solidFill>
              </a:rPr>
              <a:t>eleven</a:t>
            </a:r>
            <a:r>
              <a:rPr lang="tr-TR" sz="2800" dirty="0"/>
              <a:t> </a:t>
            </a:r>
            <a:r>
              <a:rPr lang="tr-TR" sz="2800" dirty="0" err="1"/>
              <a:t>years</a:t>
            </a:r>
            <a:r>
              <a:rPr lang="tr-TR" sz="2800" dirty="0"/>
              <a:t> </a:t>
            </a:r>
            <a:r>
              <a:rPr lang="tr-TR" sz="2800" dirty="0" err="1"/>
              <a:t>old</a:t>
            </a:r>
            <a:r>
              <a:rPr lang="tr-TR" sz="2800" dirty="0"/>
              <a:t>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375126" y="343699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She speaks </a:t>
            </a:r>
            <a:r>
              <a:rPr lang="tr-TR" sz="2800" b="1" dirty="0">
                <a:solidFill>
                  <a:srgbClr val="FF0000"/>
                </a:solidFill>
              </a:rPr>
              <a:t>Indian</a:t>
            </a:r>
            <a:r>
              <a:rPr lang="tr-TR" sz="2800" dirty="0"/>
              <a:t> and </a:t>
            </a:r>
            <a:r>
              <a:rPr lang="tr-TR" sz="2800" b="1" dirty="0">
                <a:solidFill>
                  <a:srgbClr val="FF0000"/>
                </a:solidFill>
              </a:rPr>
              <a:t>English</a:t>
            </a:r>
            <a:r>
              <a:rPr lang="tr-TR" sz="2800" dirty="0"/>
              <a:t>.</a:t>
            </a:r>
          </a:p>
          <a:p>
            <a:pPr algn="ctr"/>
            <a:endParaRPr lang="tr-TR" sz="2800" dirty="0"/>
          </a:p>
        </p:txBody>
      </p:sp>
      <p:sp>
        <p:nvSpPr>
          <p:cNvPr id="9" name="Oval Belirtme Çizgisi 8"/>
          <p:cNvSpPr/>
          <p:nvPr/>
        </p:nvSpPr>
        <p:spPr>
          <a:xfrm>
            <a:off x="406574" y="3993895"/>
            <a:ext cx="5184576" cy="1305145"/>
          </a:xfrm>
          <a:prstGeom prst="wedgeEllipseCallout">
            <a:avLst>
              <a:gd name="adj1" fmla="val 130774"/>
              <a:gd name="adj2" fmla="val -111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234666" y="4169413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She </a:t>
            </a:r>
            <a:r>
              <a:rPr lang="tr-TR" sz="2800" dirty="0" err="1"/>
              <a:t>likes</a:t>
            </a:r>
            <a:r>
              <a:rPr lang="tr-TR" sz="2800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Maths</a:t>
            </a:r>
            <a:r>
              <a:rPr lang="tr-TR" sz="2800" dirty="0"/>
              <a:t> and </a:t>
            </a:r>
            <a:r>
              <a:rPr lang="tr-TR" sz="2800" b="1" dirty="0">
                <a:solidFill>
                  <a:srgbClr val="FF0000"/>
                </a:solidFill>
              </a:rPr>
              <a:t>Science</a:t>
            </a:r>
            <a:r>
              <a:rPr lang="tr-TR" sz="2800" b="1" dirty="0"/>
              <a:t>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1" name="Oval Belirtme Çizgisi 10"/>
          <p:cNvSpPr/>
          <p:nvPr/>
        </p:nvSpPr>
        <p:spPr>
          <a:xfrm>
            <a:off x="4763058" y="4821987"/>
            <a:ext cx="4140460" cy="1656184"/>
          </a:xfrm>
          <a:prstGeom prst="wedgeEllipseCallout">
            <a:avLst>
              <a:gd name="adj1" fmla="val 68108"/>
              <a:gd name="adj2" fmla="val -303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4763058" y="5173025"/>
            <a:ext cx="41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She </a:t>
            </a:r>
            <a:r>
              <a:rPr lang="tr-TR" sz="2800" dirty="0" err="1"/>
              <a:t>studies</a:t>
            </a:r>
            <a:r>
              <a:rPr lang="tr-TR" sz="2800" dirty="0"/>
              <a:t> at </a:t>
            </a:r>
            <a:r>
              <a:rPr lang="tr-TR" sz="2800" b="1" dirty="0">
                <a:solidFill>
                  <a:srgbClr val="FF0000"/>
                </a:solidFill>
              </a:rPr>
              <a:t>Akköprü Secondary School</a:t>
            </a:r>
            <a:r>
              <a:rPr lang="tr-TR" sz="2800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B7E7AD5-35D6-6A3F-67E6-F8A700B4409A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0240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5" grpId="0"/>
      <p:bldP spid="9" grpId="0" animBg="1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11D8BA3-C743-73C2-6FB3-EFD80AFF0382}"/>
              </a:ext>
            </a:extLst>
          </p:cNvPr>
          <p:cNvSpPr txBox="1"/>
          <p:nvPr/>
        </p:nvSpPr>
        <p:spPr>
          <a:xfrm>
            <a:off x="309102" y="342979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/>
              <a:t>Kelime Tekrar oyununa aşağıdaki linkten ulaşabilirsiniz: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DEE3CCB-50B6-947F-EACA-8033AFBC871B}"/>
              </a:ext>
            </a:extLst>
          </p:cNvPr>
          <p:cNvSpPr txBox="1"/>
          <p:nvPr/>
        </p:nvSpPr>
        <p:spPr>
          <a:xfrm>
            <a:off x="334566" y="4077866"/>
            <a:ext cx="105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3"/>
              </a:rPr>
              <a:t>https://www.egetolgayaltinay.com/lessons/36</a:t>
            </a:r>
            <a:r>
              <a:rPr lang="tr-TR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9D771D-7EFF-C485-D43A-345951EAF349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pic>
        <p:nvPicPr>
          <p:cNvPr id="7" name="Resim 6">
            <a:hlinkClick r:id="rId3"/>
            <a:extLst>
              <a:ext uri="{FF2B5EF4-FFF2-40B4-BE49-F238E27FC236}">
                <a16:creationId xmlns:a16="http://schemas.microsoft.com/office/drawing/2014/main" id="{D9491D5E-2F2D-6BA4-DBBA-42DE64185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06" y="2241662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926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9D327CE-9D4E-243D-2520-A06996929099}"/>
              </a:ext>
            </a:extLst>
          </p:cNvPr>
          <p:cNvCxnSpPr>
            <a:cxnSpLocks/>
          </p:cNvCxnSpPr>
          <p:nvPr/>
        </p:nvCxnSpPr>
        <p:spPr>
          <a:xfrm flipH="1" flipV="1">
            <a:off x="8543478" y="1989634"/>
            <a:ext cx="879655" cy="349305"/>
          </a:xfrm>
          <a:prstGeom prst="line">
            <a:avLst/>
          </a:prstGeom>
          <a:ln w="57150">
            <a:solidFill>
              <a:srgbClr val="CC9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492A6E66-2612-8472-4FFC-4D71249A3268}"/>
              </a:ext>
            </a:extLst>
          </p:cNvPr>
          <p:cNvSpPr txBox="1"/>
          <p:nvPr/>
        </p:nvSpPr>
        <p:spPr>
          <a:xfrm>
            <a:off x="910630" y="909514"/>
            <a:ext cx="9793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B5A6524-8FED-062C-D6DE-4FCFA40ABEDA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6266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991E644-321D-5C0C-E4AB-73AA635F0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r="12500"/>
          <a:stretch/>
        </p:blipFill>
        <p:spPr>
          <a:xfrm>
            <a:off x="2930444" y="1449574"/>
            <a:ext cx="5938931" cy="3528392"/>
          </a:xfrm>
          <a:prstGeom prst="rect">
            <a:avLst/>
          </a:prstGeom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9D327CE-9D4E-243D-2520-A06996929099}"/>
              </a:ext>
            </a:extLst>
          </p:cNvPr>
          <p:cNvCxnSpPr>
            <a:cxnSpLocks/>
          </p:cNvCxnSpPr>
          <p:nvPr/>
        </p:nvCxnSpPr>
        <p:spPr>
          <a:xfrm flipH="1" flipV="1">
            <a:off x="8543478" y="1989634"/>
            <a:ext cx="879655" cy="349305"/>
          </a:xfrm>
          <a:prstGeom prst="line">
            <a:avLst/>
          </a:prstGeom>
          <a:ln w="57150">
            <a:solidFill>
              <a:srgbClr val="CC9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3793E0-3DEB-9FA6-7542-01B2CDAB6F37}"/>
              </a:ext>
            </a:extLst>
          </p:cNvPr>
          <p:cNvSpPr/>
          <p:nvPr/>
        </p:nvSpPr>
        <p:spPr>
          <a:xfrm>
            <a:off x="3070870" y="3573810"/>
            <a:ext cx="57606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72BCA3E-FAC8-BECF-9B96-E3381285DB8D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3952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wnloads\Prepared By Ege Tolgay ALTINA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20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5" name="Dikdörtgen Belirtme Çizgisi 4"/>
          <p:cNvSpPr/>
          <p:nvPr/>
        </p:nvSpPr>
        <p:spPr>
          <a:xfrm>
            <a:off x="2940004" y="333450"/>
            <a:ext cx="5675482" cy="1296144"/>
          </a:xfrm>
          <a:prstGeom prst="wedgeRectCallout">
            <a:avLst>
              <a:gd name="adj1" fmla="val -62887"/>
              <a:gd name="adj2" fmla="val 55629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16115" y="442913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Hello, my name is</a:t>
            </a:r>
            <a:r>
              <a:rPr lang="tr-TR" sz="3200" b="1" i="1" dirty="0"/>
              <a:t> </a:t>
            </a:r>
            <a:r>
              <a:rPr lang="tr-TR" sz="3200" b="1" i="1" dirty="0">
                <a:solidFill>
                  <a:srgbClr val="FF0000"/>
                </a:solidFill>
              </a:rPr>
              <a:t>Derya</a:t>
            </a:r>
            <a:r>
              <a:rPr lang="tr-TR" sz="3200" b="1" dirty="0"/>
              <a:t>.</a:t>
            </a:r>
          </a:p>
          <a:p>
            <a:r>
              <a:rPr lang="tr-TR" sz="3200" b="1" dirty="0"/>
              <a:t>What is your name?</a:t>
            </a:r>
          </a:p>
        </p:txBody>
      </p:sp>
      <p:sp>
        <p:nvSpPr>
          <p:cNvPr id="8" name="Dikdörtgen Belirtme Çizgisi 7"/>
          <p:cNvSpPr/>
          <p:nvPr/>
        </p:nvSpPr>
        <p:spPr>
          <a:xfrm>
            <a:off x="2941233" y="1739057"/>
            <a:ext cx="5675482" cy="1296144"/>
          </a:xfrm>
          <a:prstGeom prst="wedgeRectCallout">
            <a:avLst>
              <a:gd name="adj1" fmla="val 54287"/>
              <a:gd name="adj2" fmla="val 539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217344" y="1848520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Hi, my name is</a:t>
            </a:r>
            <a:r>
              <a:rPr lang="tr-TR" sz="3200" b="1" i="1" dirty="0"/>
              <a:t> </a:t>
            </a:r>
            <a:r>
              <a:rPr lang="tr-TR" sz="3200" b="1" i="1" dirty="0">
                <a:solidFill>
                  <a:srgbClr val="FF0000"/>
                </a:solidFill>
              </a:rPr>
              <a:t>Emre</a:t>
            </a:r>
            <a:r>
              <a:rPr lang="tr-TR" sz="3200" b="1" dirty="0"/>
              <a:t>.</a:t>
            </a:r>
          </a:p>
          <a:p>
            <a:r>
              <a:rPr lang="tr-TR" sz="3200" b="1" dirty="0"/>
              <a:t>Nice to meet you.</a:t>
            </a:r>
          </a:p>
        </p:txBody>
      </p:sp>
      <p:sp>
        <p:nvSpPr>
          <p:cNvPr id="10" name="Dikdörtgen Belirtme Çizgisi 9"/>
          <p:cNvSpPr/>
          <p:nvPr/>
        </p:nvSpPr>
        <p:spPr>
          <a:xfrm>
            <a:off x="2942462" y="3213770"/>
            <a:ext cx="5675482" cy="818084"/>
          </a:xfrm>
          <a:prstGeom prst="wedgeRectCallout">
            <a:avLst>
              <a:gd name="adj1" fmla="val -55320"/>
              <a:gd name="adj2" fmla="val -18886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079903" y="32878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val="30376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555B040-05F9-368D-7D2E-A68F9326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98" y="1269554"/>
            <a:ext cx="5544616" cy="3905738"/>
          </a:xfrm>
          <a:prstGeom prst="rect">
            <a:avLst/>
          </a:prstGeom>
        </p:spPr>
      </p:pic>
      <p:cxnSp>
        <p:nvCxnSpPr>
          <p:cNvPr id="2" name="Düz Bağlayıcı 1">
            <a:extLst>
              <a:ext uri="{FF2B5EF4-FFF2-40B4-BE49-F238E27FC236}">
                <a16:creationId xmlns:a16="http://schemas.microsoft.com/office/drawing/2014/main" id="{51511517-812D-82A5-DE8F-F4A695A7DF1C}"/>
              </a:ext>
            </a:extLst>
          </p:cNvPr>
          <p:cNvCxnSpPr>
            <a:cxnSpLocks/>
          </p:cNvCxnSpPr>
          <p:nvPr/>
        </p:nvCxnSpPr>
        <p:spPr>
          <a:xfrm flipH="1" flipV="1">
            <a:off x="8543478" y="1989634"/>
            <a:ext cx="879655" cy="349305"/>
          </a:xfrm>
          <a:prstGeom prst="line">
            <a:avLst/>
          </a:prstGeom>
          <a:ln w="57150">
            <a:solidFill>
              <a:srgbClr val="CC9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DAF910D-FC0D-5A69-B52B-E786074D46A0}"/>
              </a:ext>
            </a:extLst>
          </p:cNvPr>
          <p:cNvSpPr/>
          <p:nvPr/>
        </p:nvSpPr>
        <p:spPr>
          <a:xfrm>
            <a:off x="2566814" y="3573810"/>
            <a:ext cx="57606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9BA6FE9-6768-E789-9D94-4E0DE5B84A45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9672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1ABE5FD-7FED-B02D-84DA-8E4F9F832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814" y="837506"/>
            <a:ext cx="6120680" cy="4909874"/>
          </a:xfrm>
          <a:prstGeom prst="rect">
            <a:avLst/>
          </a:prstGeom>
        </p:spPr>
      </p:pic>
      <p:cxnSp>
        <p:nvCxnSpPr>
          <p:cNvPr id="2" name="Düz Bağlayıcı 1">
            <a:extLst>
              <a:ext uri="{FF2B5EF4-FFF2-40B4-BE49-F238E27FC236}">
                <a16:creationId xmlns:a16="http://schemas.microsoft.com/office/drawing/2014/main" id="{29A12EF9-5AE7-E7B2-CFC6-6CC822E87719}"/>
              </a:ext>
            </a:extLst>
          </p:cNvPr>
          <p:cNvCxnSpPr>
            <a:cxnSpLocks/>
          </p:cNvCxnSpPr>
          <p:nvPr/>
        </p:nvCxnSpPr>
        <p:spPr>
          <a:xfrm flipH="1" flipV="1">
            <a:off x="8543478" y="1989634"/>
            <a:ext cx="879655" cy="349305"/>
          </a:xfrm>
          <a:prstGeom prst="line">
            <a:avLst/>
          </a:prstGeom>
          <a:ln w="57150">
            <a:solidFill>
              <a:srgbClr val="CC9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BE5C216-093C-1A9B-F0A3-35713BDAF207}"/>
              </a:ext>
            </a:extLst>
          </p:cNvPr>
          <p:cNvSpPr/>
          <p:nvPr/>
        </p:nvSpPr>
        <p:spPr>
          <a:xfrm>
            <a:off x="2638822" y="4509914"/>
            <a:ext cx="48412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77E1614-44AB-77CB-6D3C-5CBDCB0BF5AE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8939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66814" y="189434"/>
            <a:ext cx="731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THANK YOU!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C51D84B-81DD-4BE8-8E90-F8B20BFED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2" y="1564902"/>
            <a:ext cx="4277143" cy="4277143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A4F508E6-8709-437D-AB5B-C9556DBD3F23}"/>
              </a:ext>
            </a:extLst>
          </p:cNvPr>
          <p:cNvSpPr txBox="1"/>
          <p:nvPr/>
        </p:nvSpPr>
        <p:spPr>
          <a:xfrm>
            <a:off x="6502383" y="2277666"/>
            <a:ext cx="410133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2800" b="1" i="1" u="sng" dirty="0">
                <a:solidFill>
                  <a:schemeClr val="tx1"/>
                </a:solidFill>
              </a:rPr>
            </a:br>
            <a:r>
              <a:rPr lang="tr-TR" sz="3600" b="1" dirty="0">
                <a:solidFill>
                  <a:schemeClr val="tx1"/>
                </a:solidFill>
              </a:rPr>
              <a:t>Ege </a:t>
            </a:r>
            <a:r>
              <a:rPr lang="tr-TR" sz="3600" b="1" dirty="0" err="1">
                <a:solidFill>
                  <a:schemeClr val="tx1"/>
                </a:solidFill>
              </a:rPr>
              <a:t>Tolgay</a:t>
            </a:r>
            <a:r>
              <a:rPr lang="tr-TR" sz="3600" b="1" dirty="0">
                <a:solidFill>
                  <a:schemeClr val="tx1"/>
                </a:solidFill>
              </a:rPr>
              <a:t> Altınay</a:t>
            </a:r>
            <a:br>
              <a:rPr lang="tr-TR" sz="2800" b="1" dirty="0">
                <a:solidFill>
                  <a:schemeClr val="tx1"/>
                </a:solidFill>
              </a:rPr>
            </a:br>
            <a:endParaRPr lang="tr-TR" sz="2800" b="1" dirty="0">
              <a:solidFill>
                <a:schemeClr val="tx1"/>
              </a:solidFill>
            </a:endParaRPr>
          </a:p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Akköprü</a:t>
            </a:r>
            <a:r>
              <a:rPr lang="tr-TR" sz="2400" b="1" dirty="0">
                <a:solidFill>
                  <a:schemeClr val="tx1"/>
                </a:solidFill>
              </a:rPr>
              <a:t> Ortaokulu  </a:t>
            </a:r>
            <a:r>
              <a:rPr lang="tr-TR" sz="2400" b="1" dirty="0" err="1">
                <a:solidFill>
                  <a:schemeClr val="tx1"/>
                </a:solidFill>
              </a:rPr>
              <a:t>Tuşba</a:t>
            </a:r>
            <a:r>
              <a:rPr lang="tr-TR" sz="24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1268C83-60CE-45D3-B641-3F2D91DA924B}"/>
              </a:ext>
            </a:extLst>
          </p:cNvPr>
          <p:cNvSpPr txBox="1"/>
          <p:nvPr/>
        </p:nvSpPr>
        <p:spPr>
          <a:xfrm>
            <a:off x="4511030" y="5488103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</p:spTree>
    <p:extLst>
      <p:ext uri="{BB962C8B-B14F-4D97-AF65-F5344CB8AC3E}">
        <p14:creationId xmlns:p14="http://schemas.microsoft.com/office/powerpoint/2010/main" val="37339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694605" y="3889678"/>
            <a:ext cx="38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Turkey (Türkiye)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01421" y="4444523"/>
            <a:ext cx="393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Turkish (Türk)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94606" y="5029298"/>
            <a:ext cx="393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Turkish (Türkçe)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94107" y="3868195"/>
            <a:ext cx="40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Spain (İspanya)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484273" y="4423040"/>
            <a:ext cx="433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Spanish (İspanyol)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485540" y="5007815"/>
            <a:ext cx="4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Spanish (İspanyolca)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443865" y="3908223"/>
            <a:ext cx="40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England (İngiltere)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434031" y="4463068"/>
            <a:ext cx="433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English (İngiliz)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8435298" y="5047843"/>
            <a:ext cx="4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English (İngilizce)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6691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94605" y="3889678"/>
            <a:ext cx="38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Italy (İtalya)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01421" y="4444523"/>
            <a:ext cx="393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Italian (İtalyan)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94606" y="5029298"/>
            <a:ext cx="393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Italian (İtalyanca)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94107" y="3868195"/>
            <a:ext cx="40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Germany (Almanya)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484273" y="4423040"/>
            <a:ext cx="433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German (Alman)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485540" y="5007815"/>
            <a:ext cx="4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German (Almanca)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443865" y="3908223"/>
            <a:ext cx="40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India (Hindistan)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434031" y="4463068"/>
            <a:ext cx="433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Indian (Hint)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8435298" y="5047843"/>
            <a:ext cx="4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Indian (Hintçe)</a:t>
            </a:r>
          </a:p>
        </p:txBody>
      </p:sp>
    </p:spTree>
    <p:extLst>
      <p:ext uri="{BB962C8B-B14F-4D97-AF65-F5344CB8AC3E}">
        <p14:creationId xmlns:p14="http://schemas.microsoft.com/office/powerpoint/2010/main" val="142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94605" y="3889678"/>
            <a:ext cx="38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Japan (Japonya)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01421" y="4444523"/>
            <a:ext cx="393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Japanese (Japon)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94606" y="5029298"/>
            <a:ext cx="393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Japanese (Japonca)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494107" y="3868195"/>
            <a:ext cx="40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China (Çin)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84273" y="4423040"/>
            <a:ext cx="433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Chinese (Çinli)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485540" y="5007815"/>
            <a:ext cx="4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Chinese (Çince)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443865" y="3908223"/>
            <a:ext cx="40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Greece (Yunanistan)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434031" y="4463068"/>
            <a:ext cx="433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Greek (Yunan)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435298" y="5047843"/>
            <a:ext cx="4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Greek (Yunanca)</a:t>
            </a:r>
          </a:p>
        </p:txBody>
      </p:sp>
    </p:spTree>
    <p:extLst>
      <p:ext uri="{BB962C8B-B14F-4D97-AF65-F5344CB8AC3E}">
        <p14:creationId xmlns:p14="http://schemas.microsoft.com/office/powerpoint/2010/main" val="23091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111765" y="3849606"/>
            <a:ext cx="38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Brazil (Brezilya)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118581" y="4404451"/>
            <a:ext cx="393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Brazilian (Brezilyalı)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111766" y="4989226"/>
            <a:ext cx="419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Porteguese (Portekizce)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471925" y="3847943"/>
            <a:ext cx="407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The USA (ABD)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462091" y="4402788"/>
            <a:ext cx="433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American (Amerikalı)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463358" y="4987563"/>
            <a:ext cx="4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3) English (İngilizce)</a:t>
            </a:r>
          </a:p>
        </p:txBody>
      </p:sp>
    </p:spTree>
    <p:extLst>
      <p:ext uri="{BB962C8B-B14F-4D97-AF65-F5344CB8AC3E}">
        <p14:creationId xmlns:p14="http://schemas.microsoft.com/office/powerpoint/2010/main" val="142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11D8BA3-C743-73C2-6FB3-EFD80AFF0382}"/>
              </a:ext>
            </a:extLst>
          </p:cNvPr>
          <p:cNvSpPr txBox="1"/>
          <p:nvPr/>
        </p:nvSpPr>
        <p:spPr>
          <a:xfrm>
            <a:off x="309102" y="342979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/>
              <a:t>Konu ile ilgili oyuna aşağıdaki linkten ulaşabilirsiniz: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DEE3CCB-50B6-947F-EACA-8033AFBC871B}"/>
              </a:ext>
            </a:extLst>
          </p:cNvPr>
          <p:cNvSpPr txBox="1"/>
          <p:nvPr/>
        </p:nvSpPr>
        <p:spPr>
          <a:xfrm>
            <a:off x="334566" y="4077866"/>
            <a:ext cx="105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3"/>
              </a:rPr>
              <a:t>https://www.egetolgayaltinay.com/lessons/37</a:t>
            </a:r>
            <a:r>
              <a:rPr lang="tr-TR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9D771D-7EFF-C485-D43A-345951EAF349}"/>
              </a:ext>
            </a:extLst>
          </p:cNvPr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  <p:pic>
        <p:nvPicPr>
          <p:cNvPr id="5" name="Resim 4">
            <a:hlinkClick r:id="rId3"/>
            <a:extLst>
              <a:ext uri="{FF2B5EF4-FFF2-40B4-BE49-F238E27FC236}">
                <a16:creationId xmlns:a16="http://schemas.microsoft.com/office/drawing/2014/main" id="{F0C43A3F-9006-11E8-6D14-CC4E8047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06" y="2212566"/>
            <a:ext cx="3357786" cy="3357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14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02918" y="33345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Sentences about Countries</a:t>
            </a:r>
          </a:p>
          <a:p>
            <a:r>
              <a:rPr lang="tr-TR" sz="3200" b="1" dirty="0"/>
              <a:t>(Ülke İsimleri ile Cümleler)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38250" y="2271569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 live in </a:t>
            </a:r>
            <a:r>
              <a:rPr lang="tr-TR" sz="4000" b="1" u="sng" dirty="0">
                <a:solidFill>
                  <a:srgbClr val="FF0000"/>
                </a:solidFill>
              </a:rPr>
              <a:t>Turkey</a:t>
            </a:r>
            <a:r>
              <a:rPr lang="tr-TR" sz="40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511030" y="2271569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Ben </a:t>
            </a:r>
            <a:r>
              <a:rPr lang="tr-TR" sz="4000" b="1" u="sng" dirty="0"/>
              <a:t>Türkiye</a:t>
            </a:r>
            <a:r>
              <a:rPr lang="tr-TR" sz="4000" b="1" dirty="0"/>
              <a:t>’de yaşıyorum.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94606" y="148557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cümleler </a:t>
            </a:r>
            <a:r>
              <a:rPr lang="tr-TR" b="1" dirty="0"/>
              <a:t>Ülke(Country)</a:t>
            </a:r>
            <a:r>
              <a:rPr lang="tr-TR" dirty="0"/>
              <a:t> isimleri ile kullanılır.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8582" y="2979455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She lives in </a:t>
            </a:r>
            <a:r>
              <a:rPr lang="tr-TR" sz="4000" b="1" u="sng" dirty="0">
                <a:solidFill>
                  <a:srgbClr val="FF0000"/>
                </a:solidFill>
              </a:rPr>
              <a:t>Brazil</a:t>
            </a:r>
            <a:r>
              <a:rPr lang="tr-TR" sz="40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511030" y="2979455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O </a:t>
            </a:r>
            <a:r>
              <a:rPr lang="tr-TR" sz="4000" b="1" u="sng" dirty="0"/>
              <a:t>Brezilya</a:t>
            </a:r>
            <a:r>
              <a:rPr lang="tr-TR" sz="4000" b="1" dirty="0"/>
              <a:t>’da yaşıyor.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22226" y="3861842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 am from </a:t>
            </a:r>
            <a:r>
              <a:rPr lang="tr-TR" sz="4000" b="1" u="sng" dirty="0">
                <a:solidFill>
                  <a:srgbClr val="FF0000"/>
                </a:solidFill>
              </a:rPr>
              <a:t>Turkey</a:t>
            </a:r>
            <a:r>
              <a:rPr lang="tr-TR" sz="40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655046" y="3873425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Ben </a:t>
            </a:r>
            <a:r>
              <a:rPr lang="tr-TR" sz="4000" b="1" u="sng" dirty="0"/>
              <a:t>Türkiye</a:t>
            </a:r>
            <a:r>
              <a:rPr lang="tr-TR" sz="4000" b="1" dirty="0"/>
              <a:t>’denim.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78581" y="4753637"/>
            <a:ext cx="514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He is from </a:t>
            </a:r>
            <a:r>
              <a:rPr lang="tr-TR" sz="4000" b="1" u="sng" dirty="0">
                <a:solidFill>
                  <a:srgbClr val="FF0000"/>
                </a:solidFill>
              </a:rPr>
              <a:t>Germany</a:t>
            </a:r>
            <a:r>
              <a:rPr lang="tr-TR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5303118" y="4765781"/>
            <a:ext cx="72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O </a:t>
            </a:r>
            <a:r>
              <a:rPr lang="tr-TR" sz="4000" b="1" u="sng" dirty="0"/>
              <a:t>Almanya</a:t>
            </a:r>
            <a:r>
              <a:rPr lang="tr-TR" sz="4000" b="1" dirty="0"/>
              <a:t>’dan.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078982" y="64563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7126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1172</Words>
  <Application>Microsoft Office PowerPoint</Application>
  <PresentationFormat>Özel</PresentationFormat>
  <Paragraphs>271</Paragraphs>
  <Slides>32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5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Ege Altınay</cp:lastModifiedBy>
  <cp:revision>40</cp:revision>
  <dcterms:created xsi:type="dcterms:W3CDTF">2022-07-12T10:24:31Z</dcterms:created>
  <dcterms:modified xsi:type="dcterms:W3CDTF">2022-08-30T10:15:41Z</dcterms:modified>
</cp:coreProperties>
</file>