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342" r:id="rId7"/>
    <p:sldId id="341" r:id="rId8"/>
    <p:sldId id="321" r:id="rId9"/>
    <p:sldId id="261" r:id="rId10"/>
    <p:sldId id="262" r:id="rId11"/>
    <p:sldId id="323" r:id="rId12"/>
    <p:sldId id="320" r:id="rId13"/>
    <p:sldId id="325" r:id="rId14"/>
    <p:sldId id="343" r:id="rId15"/>
    <p:sldId id="324" r:id="rId16"/>
    <p:sldId id="264" r:id="rId17"/>
    <p:sldId id="333" r:id="rId18"/>
    <p:sldId id="265" r:id="rId19"/>
    <p:sldId id="266" r:id="rId20"/>
    <p:sldId id="326" r:id="rId21"/>
    <p:sldId id="267" r:id="rId22"/>
    <p:sldId id="327" r:id="rId23"/>
    <p:sldId id="334" r:id="rId24"/>
    <p:sldId id="268" r:id="rId25"/>
    <p:sldId id="269" r:id="rId26"/>
    <p:sldId id="328" r:id="rId27"/>
    <p:sldId id="332" r:id="rId28"/>
    <p:sldId id="271" r:id="rId29"/>
    <p:sldId id="272" r:id="rId30"/>
    <p:sldId id="273" r:id="rId31"/>
    <p:sldId id="329" r:id="rId32"/>
    <p:sldId id="330" r:id="rId33"/>
    <p:sldId id="331" r:id="rId34"/>
    <p:sldId id="335" r:id="rId35"/>
    <p:sldId id="344" r:id="rId36"/>
    <p:sldId id="274" r:id="rId37"/>
    <p:sldId id="275" r:id="rId38"/>
    <p:sldId id="339" r:id="rId39"/>
    <p:sldId id="336" r:id="rId40"/>
    <p:sldId id="277" r:id="rId41"/>
    <p:sldId id="340" r:id="rId42"/>
    <p:sldId id="279" r:id="rId43"/>
    <p:sldId id="282" r:id="rId44"/>
    <p:sldId id="281" r:id="rId45"/>
    <p:sldId id="286" r:id="rId46"/>
    <p:sldId id="287" r:id="rId47"/>
    <p:sldId id="288" r:id="rId48"/>
    <p:sldId id="289" r:id="rId49"/>
    <p:sldId id="290" r:id="rId50"/>
    <p:sldId id="291" r:id="rId51"/>
    <p:sldId id="319" r:id="rId5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C7E"/>
    <a:srgbClr val="FF7979"/>
    <a:srgbClr val="FF3B3B"/>
    <a:srgbClr val="A3E7FF"/>
    <a:srgbClr val="FFA7A7"/>
    <a:srgbClr val="FFC633"/>
    <a:srgbClr val="FFE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C9EACB-727D-325C-EF25-4143B6C87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A98AC62-78A9-DF5F-0919-FC24E94B6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51904CE-E407-BA54-7D68-78CF826A4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A8AE-68A8-419F-BEEE-B17538FA7D03}" type="datetimeFigureOut">
              <a:rPr lang="tr-TR" smtClean="0"/>
              <a:t>5.10.2025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2EAA755-7174-1D49-702D-138CB9DF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EA8C0C5-BB47-2DF7-92E7-C8497C6E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7ADF-048D-4359-A90F-491C4B6909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677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49E3C7-E7C8-AB7A-FD6F-EDA2FF2F7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AE068E1-1441-5CFE-20FD-1ECB8B5AE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13F047F-A96D-97A5-8194-2844C0D2C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A8AE-68A8-419F-BEEE-B17538FA7D03}" type="datetimeFigureOut">
              <a:rPr lang="tr-TR" smtClean="0"/>
              <a:t>5.10.2025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EF4FCDE-D247-43A3-1125-95354D16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7BB1FB-40F6-215F-E526-E1FAE344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7ADF-048D-4359-A90F-491C4B6909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0376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B03BF15-535F-BF15-6B3C-D08F9CF1B4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719724E-7BAB-C59D-6487-A0C4D3C87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6902D67-FC6A-700F-6645-8BE418DF1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A8AE-68A8-419F-BEEE-B17538FA7D03}" type="datetimeFigureOut">
              <a:rPr lang="tr-TR" smtClean="0"/>
              <a:t>5.10.2025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201F819-5753-7B8A-C1C4-F77C5E3D3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DD88D11-37EA-B91F-B647-9BBED935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7ADF-048D-4359-A90F-491C4B6909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1467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C7267F-FEDB-C775-38D9-02220122E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774375D-FF22-2E59-FAD1-9A4A12991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A043796-7700-BF86-2EB6-48490E96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A8AE-68A8-419F-BEEE-B17538FA7D03}" type="datetimeFigureOut">
              <a:rPr lang="tr-TR" smtClean="0"/>
              <a:t>5.10.2025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E5A8F43-83B6-848F-0A2E-2B93785F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F3A9A61-3845-3529-EC45-B69A7BF3C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7ADF-048D-4359-A90F-491C4B6909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934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52058E-D499-5798-178D-7E6D1481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84701A6-EEC7-25E3-6587-73508D41C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1EB2E7-D8B7-15EF-F14D-A40B1CA5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A8AE-68A8-419F-BEEE-B17538FA7D03}" type="datetimeFigureOut">
              <a:rPr lang="tr-TR" smtClean="0"/>
              <a:t>5.10.2025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C5962E3-B540-0E4B-C2F7-ED9D20799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5CFC1C0-5FFC-A1C2-9D4F-260138D4F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7ADF-048D-4359-A90F-491C4B6909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8155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1CC0AC4-D664-2766-1775-CC3E45072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9BBA3A-B3D5-EF88-4808-12C58C093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093D53C-40D5-8BCF-2EAD-0AF21D695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92E3241-46BA-FD7B-B513-07C1C76CF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A8AE-68A8-419F-BEEE-B17538FA7D03}" type="datetimeFigureOut">
              <a:rPr lang="tr-TR" smtClean="0"/>
              <a:t>5.10.2025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BFEEF0C-3B56-74FF-1CCB-6195E7C0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012DA39-6089-2C67-EF92-2069A594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7ADF-048D-4359-A90F-491C4B6909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219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88D65F-12CE-9171-BC4E-D80A2133B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17FA6EA-D8EC-B4C7-32C3-3E6C62062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C4AD03F-44DE-0AE7-3000-56E650E9C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63F262B-67D2-3F6F-1F5B-B153D22836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01A5A98-A1E1-17B3-B6D2-A07FF92AB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84F3F88C-33A3-7E2A-B292-5835F131B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A8AE-68A8-419F-BEEE-B17538FA7D03}" type="datetimeFigureOut">
              <a:rPr lang="tr-TR" smtClean="0"/>
              <a:t>5.10.2025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4383F44-DBC5-F354-3A90-22588BDA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A707F09-25B0-4F6F-F61A-07B933D48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7ADF-048D-4359-A90F-491C4B6909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8457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9CF9E97-FFA1-762B-8996-9A6F765AF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91EC5A5-66DA-285D-60EC-525E66E57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A8AE-68A8-419F-BEEE-B17538FA7D03}" type="datetimeFigureOut">
              <a:rPr lang="tr-TR" smtClean="0"/>
              <a:t>5.10.2025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BDC0670-25AE-3A27-EB7D-A7CB8BAB1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5B4DAA4-0C63-095F-D787-363E0CA5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7ADF-048D-4359-A90F-491C4B6909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698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8754A76-51CB-64B4-ADD8-D221ECC5B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A8AE-68A8-419F-BEEE-B17538FA7D03}" type="datetimeFigureOut">
              <a:rPr lang="tr-TR" smtClean="0"/>
              <a:t>5.10.2025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28C8C2C-DD74-DB92-963F-CE6D3408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17FCA4A-20D6-C49F-D5AF-BBADE9C8E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7ADF-048D-4359-A90F-491C4B6909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6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F6F100-DD66-C2DA-FA12-AFFB2C4B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09D2201-0F23-5956-9328-3F910924C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178F5B6-5D66-74AD-6F25-D5270A069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AFADFFA-D374-0341-94F6-042CF32E3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A8AE-68A8-419F-BEEE-B17538FA7D03}" type="datetimeFigureOut">
              <a:rPr lang="tr-TR" smtClean="0"/>
              <a:t>5.10.2025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9542A96-FF4D-37EC-5775-AF2E55668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EDE7E3-C2A4-3434-C44F-CD5F8E79C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7ADF-048D-4359-A90F-491C4B6909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6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7EA4694-F342-90BB-3231-3AFB3F323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131F6F1-BCA1-3513-48FA-21E8C4F54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75EA2B7-5905-98BA-4C29-F8445D706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E29C8D7-7ABE-FCFB-2F07-F60E27EB7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A8AE-68A8-419F-BEEE-B17538FA7D03}" type="datetimeFigureOut">
              <a:rPr lang="tr-TR" smtClean="0"/>
              <a:t>5.10.2025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9D0FCD7-9E01-1144-B650-E16E0FC0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08E9C09-DA9B-BD4D-B19B-1F3BD412B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7ADF-048D-4359-A90F-491C4B6909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3908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7F6A90C5-4308-D85C-6490-49D6D4A4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97A944F-9E59-A96B-EBD9-4C27A9EDC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DB7A1D0-2C9D-C185-4C3A-9F148A40A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6A8AE-68A8-419F-BEEE-B17538FA7D03}" type="datetimeFigureOut">
              <a:rPr lang="tr-TR" smtClean="0"/>
              <a:t>5.10.2025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81A0BCE-CEF8-027F-BD67-7401F08C7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2EF9644-3266-4D51-9444-688095F0C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E7ADF-048D-4359-A90F-491C4B6909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093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getolgayaltinay.com/lessons/952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getolgayaltinay.com/lessons/954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getolgayaltinay.com/lessons/955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getolgayaltinay.com/lessons/956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getolgayaltinay.com/lessons/95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getolgayaltinay.com/lessons/958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getolgayaltinay.com/lessons/959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getolgayaltinay.com/lessons/960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getolgayaltinay.com/lessons/961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getolgayaltinay.com/lessons/962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getolgayaltinay.com/lessons/963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getolgayaltinay.com/lessons/950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getolgayaltinay.com/lessons/95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getolgayaltinay.com/lessons/951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660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DC4648-D436-2885-19A7-455E4491C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943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F1EE6-C58F-4A2A-E2F2-1C3B0D114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1D23B76-CB5F-A379-7AC3-8BF0044F8BEC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chemeClr val="accent2"/>
                </a:solidFill>
              </a:rPr>
              <a:t>Classroom</a:t>
            </a:r>
            <a:r>
              <a:rPr lang="tr-TR" sz="8000" b="1" dirty="0">
                <a:solidFill>
                  <a:schemeClr val="accent2"/>
                </a:solidFill>
              </a:rPr>
              <a:t> Objects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AA6F5B6-C0DC-2DF4-D3A7-1D73FC0F6CAE}"/>
              </a:ext>
            </a:extLst>
          </p:cNvPr>
          <p:cNvSpPr txBox="1"/>
          <p:nvPr/>
        </p:nvSpPr>
        <p:spPr>
          <a:xfrm>
            <a:off x="3165107" y="3235086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(Sınıftaki Eşyalar)</a:t>
            </a:r>
          </a:p>
        </p:txBody>
      </p:sp>
    </p:spTree>
    <p:extLst>
      <p:ext uri="{BB962C8B-B14F-4D97-AF65-F5344CB8AC3E}">
        <p14:creationId xmlns:p14="http://schemas.microsoft.com/office/powerpoint/2010/main" val="2567526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36E495-40B9-3D84-803F-9E2E45BE6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8FB031C1-208B-EC97-01D2-75B3D9D0D1B8}"/>
              </a:ext>
            </a:extLst>
          </p:cNvPr>
          <p:cNvSpPr/>
          <p:nvPr/>
        </p:nvSpPr>
        <p:spPr>
          <a:xfrm>
            <a:off x="259885" y="2095216"/>
            <a:ext cx="2271559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Rubber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438A276F-CA26-D86C-954E-BDFCC6D20D43}"/>
              </a:ext>
            </a:extLst>
          </p:cNvPr>
          <p:cNvSpPr/>
          <p:nvPr/>
        </p:nvSpPr>
        <p:spPr>
          <a:xfrm>
            <a:off x="259885" y="2637557"/>
            <a:ext cx="2271559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Silgi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C8EC5FD-B5D0-FB23-2F86-C5683158B9D8}"/>
              </a:ext>
            </a:extLst>
          </p:cNvPr>
          <p:cNvSpPr/>
          <p:nvPr/>
        </p:nvSpPr>
        <p:spPr>
          <a:xfrm>
            <a:off x="3020731" y="2095216"/>
            <a:ext cx="2271559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Pencil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B04BF734-0628-BD8E-4A14-D1CC3A437EC8}"/>
              </a:ext>
            </a:extLst>
          </p:cNvPr>
          <p:cNvSpPr/>
          <p:nvPr/>
        </p:nvSpPr>
        <p:spPr>
          <a:xfrm>
            <a:off x="3020731" y="2637557"/>
            <a:ext cx="2271559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Kurşun kalem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FCD3525-524E-5EEF-A6B2-56E882733906}"/>
              </a:ext>
            </a:extLst>
          </p:cNvPr>
          <p:cNvSpPr/>
          <p:nvPr/>
        </p:nvSpPr>
        <p:spPr>
          <a:xfrm>
            <a:off x="6096000" y="2095216"/>
            <a:ext cx="3075269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Bookshelf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74CBD65B-3CCA-2602-E118-645C41B841F4}"/>
              </a:ext>
            </a:extLst>
          </p:cNvPr>
          <p:cNvSpPr/>
          <p:nvPr/>
        </p:nvSpPr>
        <p:spPr>
          <a:xfrm>
            <a:off x="6096000" y="2637557"/>
            <a:ext cx="3075269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Kitap rafı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5CB32AB-4DCF-55C3-2247-D3DD0BD9B494}"/>
              </a:ext>
            </a:extLst>
          </p:cNvPr>
          <p:cNvSpPr/>
          <p:nvPr/>
        </p:nvSpPr>
        <p:spPr>
          <a:xfrm>
            <a:off x="9660556" y="2095216"/>
            <a:ext cx="2271559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Sheet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04EF42CF-FDBD-CED0-8CD1-F1A17A8E70DC}"/>
              </a:ext>
            </a:extLst>
          </p:cNvPr>
          <p:cNvSpPr/>
          <p:nvPr/>
        </p:nvSpPr>
        <p:spPr>
          <a:xfrm>
            <a:off x="9660556" y="2637557"/>
            <a:ext cx="2271559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Kağıt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EC0D8FEB-C239-C52A-22AD-DFA0DEA8E794}"/>
              </a:ext>
            </a:extLst>
          </p:cNvPr>
          <p:cNvSpPr/>
          <p:nvPr/>
        </p:nvSpPr>
        <p:spPr>
          <a:xfrm>
            <a:off x="393034" y="5356576"/>
            <a:ext cx="2271559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Seat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2595441F-525C-783D-B4C5-C56CD89D4436}"/>
              </a:ext>
            </a:extLst>
          </p:cNvPr>
          <p:cNvSpPr/>
          <p:nvPr/>
        </p:nvSpPr>
        <p:spPr>
          <a:xfrm>
            <a:off x="393034" y="5898917"/>
            <a:ext cx="2271559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Sandalye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DAE74359-1E23-21C0-ED80-AA3AEE9FE0EE}"/>
              </a:ext>
            </a:extLst>
          </p:cNvPr>
          <p:cNvSpPr/>
          <p:nvPr/>
        </p:nvSpPr>
        <p:spPr>
          <a:xfrm>
            <a:off x="3153880" y="5356576"/>
            <a:ext cx="2271559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Rubbish</a:t>
            </a:r>
            <a:r>
              <a:rPr lang="tr-TR" sz="2800" b="1" dirty="0">
                <a:solidFill>
                  <a:schemeClr val="tx1"/>
                </a:solidFill>
              </a:rPr>
              <a:t> bin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2419D990-4800-615A-1B79-228115ECD9BA}"/>
              </a:ext>
            </a:extLst>
          </p:cNvPr>
          <p:cNvSpPr/>
          <p:nvPr/>
        </p:nvSpPr>
        <p:spPr>
          <a:xfrm>
            <a:off x="3153880" y="5898917"/>
            <a:ext cx="2271559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Çöp kutusu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B8E4FDDC-BBF9-1C9F-B01C-A3D19891C612}"/>
              </a:ext>
            </a:extLst>
          </p:cNvPr>
          <p:cNvSpPr/>
          <p:nvPr/>
        </p:nvSpPr>
        <p:spPr>
          <a:xfrm>
            <a:off x="6229149" y="5356576"/>
            <a:ext cx="3075269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Board marker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D20B3998-BD1F-091B-B32B-FB205C5061A2}"/>
              </a:ext>
            </a:extLst>
          </p:cNvPr>
          <p:cNvSpPr/>
          <p:nvPr/>
        </p:nvSpPr>
        <p:spPr>
          <a:xfrm>
            <a:off x="6229149" y="5898917"/>
            <a:ext cx="3075269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Tahta kalemi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893F6DB2-E931-B10F-FE5D-A2495A6F485C}"/>
              </a:ext>
            </a:extLst>
          </p:cNvPr>
          <p:cNvSpPr/>
          <p:nvPr/>
        </p:nvSpPr>
        <p:spPr>
          <a:xfrm>
            <a:off x="9793705" y="5356576"/>
            <a:ext cx="2271559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Dictionary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5642D7D3-7F17-B081-DA34-F7C7308B51BA}"/>
              </a:ext>
            </a:extLst>
          </p:cNvPr>
          <p:cNvSpPr/>
          <p:nvPr/>
        </p:nvSpPr>
        <p:spPr>
          <a:xfrm>
            <a:off x="9793705" y="5898917"/>
            <a:ext cx="2271559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Sözlük</a:t>
            </a:r>
          </a:p>
        </p:txBody>
      </p:sp>
    </p:spTree>
    <p:extLst>
      <p:ext uri="{BB962C8B-B14F-4D97-AF65-F5344CB8AC3E}">
        <p14:creationId xmlns:p14="http://schemas.microsoft.com/office/powerpoint/2010/main" val="360974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238643-71EE-BEFF-602F-2DEA1E0E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4CF1B97-F3FF-D161-FAAC-51BA06188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9161">
            <a:off x="8454302" y="3291031"/>
            <a:ext cx="3229697" cy="3048253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8CAA046-29B3-8DB6-61DA-1DBC3D2D599F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4"/>
              </a:rPr>
              <a:t>https://www.egetolgayaltinay.com/lessons/952</a:t>
            </a:r>
            <a:r>
              <a:rPr lang="tr-TR" sz="24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2915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96A66E-3772-47F2-326A-DAD7E7B53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9831261-2F93-52F5-7DCE-9D6426206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8508">
            <a:off x="8373959" y="3039751"/>
            <a:ext cx="3132108" cy="297030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2F402AB-2076-8B14-67FD-CC1E413248AF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4"/>
              </a:rPr>
              <a:t>https://www.egetolgayaltinay.com/lessons/954</a:t>
            </a:r>
            <a:r>
              <a:rPr lang="tr-TR" sz="24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8009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25232-136D-618C-7EBF-CDF9F6569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F8A036D-BE5C-FBBD-963F-57A81855992A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chemeClr val="accent2"/>
                </a:solidFill>
              </a:rPr>
              <a:t>Days</a:t>
            </a:r>
            <a:r>
              <a:rPr lang="tr-TR" sz="8000" b="1" dirty="0">
                <a:solidFill>
                  <a:schemeClr val="accent2"/>
                </a:solidFill>
              </a:rPr>
              <a:t> of </a:t>
            </a:r>
            <a:r>
              <a:rPr lang="tr-TR" sz="8000" b="1" dirty="0" err="1">
                <a:solidFill>
                  <a:schemeClr val="accent2"/>
                </a:solidFill>
              </a:rPr>
              <a:t>the</a:t>
            </a:r>
            <a:r>
              <a:rPr lang="tr-TR" sz="8000" b="1" dirty="0">
                <a:solidFill>
                  <a:schemeClr val="accent2"/>
                </a:solidFill>
              </a:rPr>
              <a:t> </a:t>
            </a:r>
            <a:r>
              <a:rPr lang="tr-TR" sz="8000" b="1" dirty="0" err="1">
                <a:solidFill>
                  <a:schemeClr val="accent2"/>
                </a:solidFill>
              </a:rPr>
              <a:t>Week</a:t>
            </a:r>
            <a:endParaRPr lang="tr-TR" sz="8000" b="1" dirty="0">
              <a:solidFill>
                <a:schemeClr val="accent2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94DD64F-42AB-8FE6-E615-598EE427D771}"/>
              </a:ext>
            </a:extLst>
          </p:cNvPr>
          <p:cNvSpPr txBox="1"/>
          <p:nvPr/>
        </p:nvSpPr>
        <p:spPr>
          <a:xfrm>
            <a:off x="3165107" y="3235086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(Haftanın Günleri)</a:t>
            </a:r>
          </a:p>
        </p:txBody>
      </p:sp>
    </p:spTree>
    <p:extLst>
      <p:ext uri="{BB962C8B-B14F-4D97-AF65-F5344CB8AC3E}">
        <p14:creationId xmlns:p14="http://schemas.microsoft.com/office/powerpoint/2010/main" val="1196945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8C4661-FB49-96E4-444C-B2F94D8B2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A96E8536-7237-96C3-435A-53844D7A19A5}"/>
              </a:ext>
            </a:extLst>
          </p:cNvPr>
          <p:cNvSpPr/>
          <p:nvPr/>
        </p:nvSpPr>
        <p:spPr>
          <a:xfrm>
            <a:off x="202133" y="3351998"/>
            <a:ext cx="1568915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Pazartesi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100EA705-93D6-B2A6-3151-B0B00F714080}"/>
              </a:ext>
            </a:extLst>
          </p:cNvPr>
          <p:cNvSpPr/>
          <p:nvPr/>
        </p:nvSpPr>
        <p:spPr>
          <a:xfrm>
            <a:off x="1875325" y="3616693"/>
            <a:ext cx="1568915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Salı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1A9C183-EC25-7A3E-AA8B-D8856DC49558}"/>
              </a:ext>
            </a:extLst>
          </p:cNvPr>
          <p:cNvSpPr/>
          <p:nvPr/>
        </p:nvSpPr>
        <p:spPr>
          <a:xfrm>
            <a:off x="3548517" y="3616693"/>
            <a:ext cx="1695648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Çarşamba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6E05C89C-9C6D-8D7E-AC2D-E57416AF45B2}"/>
              </a:ext>
            </a:extLst>
          </p:cNvPr>
          <p:cNvSpPr/>
          <p:nvPr/>
        </p:nvSpPr>
        <p:spPr>
          <a:xfrm>
            <a:off x="5290688" y="3616693"/>
            <a:ext cx="1695648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Perşembe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AA29F21F-8E59-1E28-8E5D-FA30CCBD9992}"/>
              </a:ext>
            </a:extLst>
          </p:cNvPr>
          <p:cNvSpPr/>
          <p:nvPr/>
        </p:nvSpPr>
        <p:spPr>
          <a:xfrm>
            <a:off x="7032859" y="3616693"/>
            <a:ext cx="1562501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Cuma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2F10D8E8-604D-C900-B8C8-E93EB3470020}"/>
              </a:ext>
            </a:extLst>
          </p:cNvPr>
          <p:cNvSpPr/>
          <p:nvPr/>
        </p:nvSpPr>
        <p:spPr>
          <a:xfrm>
            <a:off x="8690005" y="3616693"/>
            <a:ext cx="1626669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Cumartesi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FF97CAC3-CDB6-4F7F-78EC-AE6E62931E76}"/>
              </a:ext>
            </a:extLst>
          </p:cNvPr>
          <p:cNvSpPr/>
          <p:nvPr/>
        </p:nvSpPr>
        <p:spPr>
          <a:xfrm>
            <a:off x="10369612" y="3351998"/>
            <a:ext cx="1562501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Pazar</a:t>
            </a:r>
          </a:p>
        </p:txBody>
      </p:sp>
      <p:sp>
        <p:nvSpPr>
          <p:cNvPr id="9" name="Sağ Ayraç 8">
            <a:extLst>
              <a:ext uri="{FF2B5EF4-FFF2-40B4-BE49-F238E27FC236}">
                <a16:creationId xmlns:a16="http://schemas.microsoft.com/office/drawing/2014/main" id="{B7F98998-DD60-9000-8584-B2C3A2802052}"/>
              </a:ext>
            </a:extLst>
          </p:cNvPr>
          <p:cNvSpPr/>
          <p:nvPr/>
        </p:nvSpPr>
        <p:spPr>
          <a:xfrm rot="15811702">
            <a:off x="9986500" y="22095"/>
            <a:ext cx="660348" cy="3135915"/>
          </a:xfrm>
          <a:prstGeom prst="rightBrac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ağ Ayraç 9">
            <a:extLst>
              <a:ext uri="{FF2B5EF4-FFF2-40B4-BE49-F238E27FC236}">
                <a16:creationId xmlns:a16="http://schemas.microsoft.com/office/drawing/2014/main" id="{10A9121F-87A8-39FB-74CC-811E14A4D216}"/>
              </a:ext>
            </a:extLst>
          </p:cNvPr>
          <p:cNvSpPr/>
          <p:nvPr/>
        </p:nvSpPr>
        <p:spPr>
          <a:xfrm rot="16378958">
            <a:off x="4472830" y="-2290387"/>
            <a:ext cx="660348" cy="8055356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D7B9BC83-DDAC-D897-FD05-854459B657F5}"/>
              </a:ext>
            </a:extLst>
          </p:cNvPr>
          <p:cNvSpPr/>
          <p:nvPr/>
        </p:nvSpPr>
        <p:spPr>
          <a:xfrm>
            <a:off x="4843416" y="829477"/>
            <a:ext cx="1681216" cy="529390"/>
          </a:xfrm>
          <a:prstGeom prst="roundRect">
            <a:avLst/>
          </a:prstGeom>
          <a:solidFill>
            <a:srgbClr val="FFA7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Hafta içi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5F65A117-3D3A-7133-19E3-597C3094861D}"/>
              </a:ext>
            </a:extLst>
          </p:cNvPr>
          <p:cNvSpPr/>
          <p:nvPr/>
        </p:nvSpPr>
        <p:spPr>
          <a:xfrm>
            <a:off x="2444818" y="815393"/>
            <a:ext cx="2398598" cy="52939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3200" b="1" dirty="0" err="1">
                <a:solidFill>
                  <a:schemeClr val="bg1"/>
                </a:solidFill>
              </a:rPr>
              <a:t>Weekdays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386255D7-773C-1FB7-B877-C006F0C01E33}"/>
              </a:ext>
            </a:extLst>
          </p:cNvPr>
          <p:cNvSpPr/>
          <p:nvPr/>
        </p:nvSpPr>
        <p:spPr>
          <a:xfrm rot="21345480">
            <a:off x="8152598" y="764192"/>
            <a:ext cx="2021608" cy="52939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3200" b="1" dirty="0" err="1">
                <a:solidFill>
                  <a:schemeClr val="bg1"/>
                </a:solidFill>
              </a:rPr>
              <a:t>Weekend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6EDC6E4E-F735-F2F3-B54E-220F983274DD}"/>
              </a:ext>
            </a:extLst>
          </p:cNvPr>
          <p:cNvSpPr/>
          <p:nvPr/>
        </p:nvSpPr>
        <p:spPr>
          <a:xfrm rot="21353884">
            <a:off x="10175375" y="623007"/>
            <a:ext cx="1681216" cy="529390"/>
          </a:xfrm>
          <a:prstGeom prst="roundRect">
            <a:avLst/>
          </a:prstGeom>
          <a:solidFill>
            <a:srgbClr val="A3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Hafta sonu</a:t>
            </a:r>
          </a:p>
        </p:txBody>
      </p:sp>
    </p:spTree>
    <p:extLst>
      <p:ext uri="{BB962C8B-B14F-4D97-AF65-F5344CB8AC3E}">
        <p14:creationId xmlns:p14="http://schemas.microsoft.com/office/powerpoint/2010/main" val="293747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1E2D2E-FCA2-7D23-F2E4-94BA50CBF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72DC263-6CF1-80C5-D0BD-120F4964F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2272">
            <a:off x="8180746" y="3179601"/>
            <a:ext cx="3235191" cy="3042763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4352E5A-8BF7-4106-D56A-35B3238352E7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4"/>
              </a:rPr>
              <a:t>https://www.egetolgayaltinay.com/lessons/955</a:t>
            </a:r>
            <a:r>
              <a:rPr lang="tr-TR" sz="2400" b="1" i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05352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A6D27-D634-2A77-B204-C1DFED3E9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C1C50B7-79F8-434E-AA1B-53396BA820C4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chemeClr val="accent2"/>
                </a:solidFill>
              </a:rPr>
              <a:t>Telling</a:t>
            </a:r>
            <a:r>
              <a:rPr lang="tr-TR" sz="8000" b="1" dirty="0">
                <a:solidFill>
                  <a:schemeClr val="accent2"/>
                </a:solidFill>
              </a:rPr>
              <a:t> </a:t>
            </a:r>
            <a:r>
              <a:rPr lang="tr-TR" sz="8000" b="1" dirty="0" err="1">
                <a:solidFill>
                  <a:schemeClr val="accent2"/>
                </a:solidFill>
              </a:rPr>
              <a:t>the</a:t>
            </a:r>
            <a:r>
              <a:rPr lang="tr-TR" sz="8000" b="1" dirty="0">
                <a:solidFill>
                  <a:schemeClr val="accent2"/>
                </a:solidFill>
              </a:rPr>
              <a:t> Time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7A10D8B-6A74-74A6-0FE0-A7B4500D657D}"/>
              </a:ext>
            </a:extLst>
          </p:cNvPr>
          <p:cNvSpPr txBox="1"/>
          <p:nvPr/>
        </p:nvSpPr>
        <p:spPr>
          <a:xfrm>
            <a:off x="3165107" y="3235086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(Saatleri Söyleme)</a:t>
            </a:r>
          </a:p>
        </p:txBody>
      </p:sp>
    </p:spTree>
    <p:extLst>
      <p:ext uri="{BB962C8B-B14F-4D97-AF65-F5344CB8AC3E}">
        <p14:creationId xmlns:p14="http://schemas.microsoft.com/office/powerpoint/2010/main" val="651730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322D24-DAB4-5A3A-DE67-32EE98E67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87CE4F-C58B-3132-435F-5239BA37C693}"/>
              </a:ext>
            </a:extLst>
          </p:cNvPr>
          <p:cNvSpPr txBox="1"/>
          <p:nvPr/>
        </p:nvSpPr>
        <p:spPr>
          <a:xfrm>
            <a:off x="4961158" y="2933814"/>
            <a:ext cx="296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08.00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0DDC508-4AB9-FA89-144D-7201A076AB29}"/>
              </a:ext>
            </a:extLst>
          </p:cNvPr>
          <p:cNvSpPr txBox="1"/>
          <p:nvPr/>
        </p:nvSpPr>
        <p:spPr>
          <a:xfrm>
            <a:off x="5337843" y="1045046"/>
            <a:ext cx="425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TAM SAATLER (:00) :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ACD0735-0D36-ADEC-1ADB-8B4F2CD980B2}"/>
              </a:ext>
            </a:extLst>
          </p:cNvPr>
          <p:cNvSpPr txBox="1"/>
          <p:nvPr/>
        </p:nvSpPr>
        <p:spPr>
          <a:xfrm>
            <a:off x="5710926" y="1829358"/>
            <a:ext cx="626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İngilizcede tam saatler yani sonu «00» ile biten saatlerde «</a:t>
            </a:r>
            <a:r>
              <a:rPr lang="tr-TR" sz="2400" b="1" dirty="0" err="1">
                <a:solidFill>
                  <a:srgbClr val="FF0000"/>
                </a:solidFill>
              </a:rPr>
              <a:t>o’clock</a:t>
            </a:r>
            <a:r>
              <a:rPr lang="tr-TR" sz="2400" i="1" dirty="0"/>
              <a:t>» yapısını kullanırız.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0F2FA37-17F7-7F41-67D2-1EBA0AE3341F}"/>
              </a:ext>
            </a:extLst>
          </p:cNvPr>
          <p:cNvSpPr txBox="1"/>
          <p:nvPr/>
        </p:nvSpPr>
        <p:spPr>
          <a:xfrm>
            <a:off x="6899224" y="2903037"/>
            <a:ext cx="538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/>
              <a:t>It</a:t>
            </a:r>
            <a:r>
              <a:rPr lang="tr-TR" sz="2800" dirty="0"/>
              <a:t> is </a:t>
            </a:r>
            <a:r>
              <a:rPr lang="tr-TR" sz="2800" b="1" dirty="0" err="1"/>
              <a:t>eight</a:t>
            </a:r>
            <a:r>
              <a:rPr lang="tr-TR" sz="2800" b="1" dirty="0"/>
              <a:t> </a:t>
            </a:r>
            <a:r>
              <a:rPr lang="tr-TR" sz="2800" b="1" u="sng" dirty="0" err="1">
                <a:solidFill>
                  <a:srgbClr val="FF0000"/>
                </a:solidFill>
              </a:rPr>
              <a:t>o’clock</a:t>
            </a:r>
            <a:r>
              <a:rPr lang="tr-TR" sz="2800" b="1" dirty="0"/>
              <a:t>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03A0632-CDD2-C5BC-95D9-3C51D07605F1}"/>
              </a:ext>
            </a:extLst>
          </p:cNvPr>
          <p:cNvSpPr txBox="1"/>
          <p:nvPr/>
        </p:nvSpPr>
        <p:spPr>
          <a:xfrm>
            <a:off x="4961157" y="3503202"/>
            <a:ext cx="296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04.00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FA380BEB-F5FE-7B9A-939D-CA340B3C08CC}"/>
              </a:ext>
            </a:extLst>
          </p:cNvPr>
          <p:cNvSpPr txBox="1"/>
          <p:nvPr/>
        </p:nvSpPr>
        <p:spPr>
          <a:xfrm>
            <a:off x="6899224" y="3465432"/>
            <a:ext cx="538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/>
              <a:t>It</a:t>
            </a:r>
            <a:r>
              <a:rPr lang="tr-TR" sz="2800" dirty="0"/>
              <a:t> is </a:t>
            </a:r>
            <a:r>
              <a:rPr lang="tr-TR" sz="2800" b="1" dirty="0" err="1"/>
              <a:t>four</a:t>
            </a:r>
            <a:r>
              <a:rPr lang="tr-TR" sz="2800" b="1" dirty="0"/>
              <a:t> </a:t>
            </a:r>
            <a:r>
              <a:rPr lang="tr-TR" sz="2800" b="1" u="sng" dirty="0" err="1">
                <a:solidFill>
                  <a:srgbClr val="FF0000"/>
                </a:solidFill>
              </a:rPr>
              <a:t>o’clock</a:t>
            </a:r>
            <a:r>
              <a:rPr lang="tr-TR" sz="2800" b="1" dirty="0"/>
              <a:t>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2ED4182-BCB1-6621-52D8-EF8A4AD24021}"/>
              </a:ext>
            </a:extLst>
          </p:cNvPr>
          <p:cNvSpPr txBox="1"/>
          <p:nvPr/>
        </p:nvSpPr>
        <p:spPr>
          <a:xfrm>
            <a:off x="4937926" y="4174636"/>
            <a:ext cx="296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03.00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BE65AE8-3696-91F9-6E90-181452432663}"/>
              </a:ext>
            </a:extLst>
          </p:cNvPr>
          <p:cNvSpPr txBox="1"/>
          <p:nvPr/>
        </p:nvSpPr>
        <p:spPr>
          <a:xfrm>
            <a:off x="6899224" y="4133523"/>
            <a:ext cx="538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/>
              <a:t>It</a:t>
            </a:r>
            <a:r>
              <a:rPr lang="tr-TR" sz="2800" dirty="0"/>
              <a:t> is </a:t>
            </a:r>
            <a:r>
              <a:rPr lang="tr-TR" sz="2800" b="1" dirty="0" err="1"/>
              <a:t>three</a:t>
            </a:r>
            <a:r>
              <a:rPr lang="tr-TR" sz="2800" b="1" dirty="0"/>
              <a:t> </a:t>
            </a:r>
            <a:r>
              <a:rPr lang="tr-TR" sz="2800" b="1" u="sng" dirty="0" err="1">
                <a:solidFill>
                  <a:srgbClr val="FF0000"/>
                </a:solidFill>
              </a:rPr>
              <a:t>o’clock</a:t>
            </a:r>
            <a:r>
              <a:rPr lang="tr-TR" sz="2800" b="1" dirty="0"/>
              <a:t>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2E98903-E389-9835-8F4E-87E039C81132}"/>
              </a:ext>
            </a:extLst>
          </p:cNvPr>
          <p:cNvSpPr txBox="1"/>
          <p:nvPr/>
        </p:nvSpPr>
        <p:spPr>
          <a:xfrm>
            <a:off x="10102070" y="2903037"/>
            <a:ext cx="2180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(Saat 8.)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A0D1DEC0-D33F-8C41-EFBF-B68EDA558216}"/>
              </a:ext>
            </a:extLst>
          </p:cNvPr>
          <p:cNvSpPr txBox="1"/>
          <p:nvPr/>
        </p:nvSpPr>
        <p:spPr>
          <a:xfrm>
            <a:off x="9966148" y="3475767"/>
            <a:ext cx="2451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(Saat 4.)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0E19CB6-8BCC-0FFA-BAB2-5BF029FE6BAD}"/>
              </a:ext>
            </a:extLst>
          </p:cNvPr>
          <p:cNvSpPr txBox="1"/>
          <p:nvPr/>
        </p:nvSpPr>
        <p:spPr>
          <a:xfrm>
            <a:off x="9966148" y="4143858"/>
            <a:ext cx="2451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(Saat 3.)</a:t>
            </a:r>
          </a:p>
        </p:txBody>
      </p:sp>
    </p:spTree>
    <p:extLst>
      <p:ext uri="{BB962C8B-B14F-4D97-AF65-F5344CB8AC3E}">
        <p14:creationId xmlns:p14="http://schemas.microsoft.com/office/powerpoint/2010/main" val="408023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F9494A-6A2A-EB3F-7D2E-A1688B6A5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226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A1278F-64C6-C66C-1E2C-03E0A5851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2301E58-64E2-ACE2-3646-09E754FBB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7515">
            <a:off x="8516683" y="3431136"/>
            <a:ext cx="2860302" cy="270021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405C11D-EE62-7CC1-3731-F6A3B2CE42F3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4"/>
              </a:rPr>
              <a:t>https://www.egetolgayaltinay.com/lessons/956</a:t>
            </a:r>
            <a:r>
              <a:rPr lang="tr-TR" sz="2400" b="1" i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92702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A2FAFB-DFFA-2A9C-D96A-E9BFA3AB4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etin kutusu 13">
            <a:extLst>
              <a:ext uri="{FF2B5EF4-FFF2-40B4-BE49-F238E27FC236}">
                <a16:creationId xmlns:a16="http://schemas.microsoft.com/office/drawing/2014/main" id="{468F48D7-26A6-7409-CF07-381CE193CFC6}"/>
              </a:ext>
            </a:extLst>
          </p:cNvPr>
          <p:cNvSpPr txBox="1"/>
          <p:nvPr/>
        </p:nvSpPr>
        <p:spPr>
          <a:xfrm>
            <a:off x="4612255" y="2948418"/>
            <a:ext cx="296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08.30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C16B2ED-5896-51FD-761F-A29A7D2F648F}"/>
              </a:ext>
            </a:extLst>
          </p:cNvPr>
          <p:cNvSpPr txBox="1"/>
          <p:nvPr/>
        </p:nvSpPr>
        <p:spPr>
          <a:xfrm>
            <a:off x="5337843" y="1045046"/>
            <a:ext cx="425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Saat … buçuk (:30) :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C9172054-E25B-8AB4-5E32-D94D1F72749F}"/>
              </a:ext>
            </a:extLst>
          </p:cNvPr>
          <p:cNvSpPr txBox="1"/>
          <p:nvPr/>
        </p:nvSpPr>
        <p:spPr>
          <a:xfrm>
            <a:off x="5710926" y="1829358"/>
            <a:ext cx="626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Buçuklu saatler yani sonu «30» ile biten saatlerde «</a:t>
            </a:r>
            <a:r>
              <a:rPr lang="tr-TR" sz="2400" b="1" dirty="0" err="1">
                <a:solidFill>
                  <a:srgbClr val="FF0000"/>
                </a:solidFill>
              </a:rPr>
              <a:t>half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past</a:t>
            </a:r>
            <a:r>
              <a:rPr lang="tr-TR" sz="2400" i="1" dirty="0"/>
              <a:t>» yapısını kullanırız.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132A495-98DB-08FA-C954-A93A319B091E}"/>
              </a:ext>
            </a:extLst>
          </p:cNvPr>
          <p:cNvSpPr txBox="1"/>
          <p:nvPr/>
        </p:nvSpPr>
        <p:spPr>
          <a:xfrm>
            <a:off x="6593217" y="2916761"/>
            <a:ext cx="538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/>
              <a:t>It</a:t>
            </a:r>
            <a:r>
              <a:rPr lang="tr-TR" sz="2800" dirty="0"/>
              <a:t> is </a:t>
            </a:r>
            <a:r>
              <a:rPr lang="tr-TR" sz="2800" b="1" u="sng" dirty="0" err="1">
                <a:solidFill>
                  <a:srgbClr val="FF0000"/>
                </a:solidFill>
              </a:rPr>
              <a:t>half</a:t>
            </a:r>
            <a:r>
              <a:rPr lang="tr-TR" sz="2800" b="1" u="sng" dirty="0">
                <a:solidFill>
                  <a:srgbClr val="FF0000"/>
                </a:solidFill>
              </a:rPr>
              <a:t> </a:t>
            </a:r>
            <a:r>
              <a:rPr lang="tr-TR" sz="2800" b="1" u="sng" dirty="0" err="1">
                <a:solidFill>
                  <a:srgbClr val="FF0000"/>
                </a:solidFill>
              </a:rPr>
              <a:t>past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err="1"/>
              <a:t>eight</a:t>
            </a:r>
            <a:r>
              <a:rPr lang="tr-TR" sz="2800" b="1" dirty="0"/>
              <a:t>.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C816CA71-B218-B701-4FCB-31C511279CE9}"/>
              </a:ext>
            </a:extLst>
          </p:cNvPr>
          <p:cNvSpPr txBox="1"/>
          <p:nvPr/>
        </p:nvSpPr>
        <p:spPr>
          <a:xfrm>
            <a:off x="4612256" y="3516334"/>
            <a:ext cx="296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10.30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1DF506E7-4650-31FC-CD4C-D46E84A038CB}"/>
              </a:ext>
            </a:extLst>
          </p:cNvPr>
          <p:cNvSpPr txBox="1"/>
          <p:nvPr/>
        </p:nvSpPr>
        <p:spPr>
          <a:xfrm>
            <a:off x="6593216" y="3466434"/>
            <a:ext cx="538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/>
              <a:t>It</a:t>
            </a:r>
            <a:r>
              <a:rPr lang="tr-TR" sz="2800" dirty="0"/>
              <a:t> is </a:t>
            </a:r>
            <a:r>
              <a:rPr lang="tr-TR" sz="2800" b="1" u="sng" dirty="0" err="1">
                <a:solidFill>
                  <a:srgbClr val="FF0000"/>
                </a:solidFill>
              </a:rPr>
              <a:t>half</a:t>
            </a:r>
            <a:r>
              <a:rPr lang="tr-TR" sz="2800" b="1" u="sng" dirty="0">
                <a:solidFill>
                  <a:srgbClr val="FF0000"/>
                </a:solidFill>
              </a:rPr>
              <a:t> </a:t>
            </a:r>
            <a:r>
              <a:rPr lang="tr-TR" sz="2800" b="1" u="sng" dirty="0" err="1">
                <a:solidFill>
                  <a:srgbClr val="FF0000"/>
                </a:solidFill>
              </a:rPr>
              <a:t>past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/>
              <a:t>ten</a:t>
            </a:r>
            <a:r>
              <a:rPr lang="tr-TR" sz="2800" b="1" dirty="0"/>
              <a:t>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ED876A33-B50A-3D49-09A7-1AF5493322E3}"/>
              </a:ext>
            </a:extLst>
          </p:cNvPr>
          <p:cNvSpPr txBox="1"/>
          <p:nvPr/>
        </p:nvSpPr>
        <p:spPr>
          <a:xfrm>
            <a:off x="4496767" y="4190649"/>
            <a:ext cx="296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12.30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D7E3F1C2-C591-0479-8E01-EB26AA10799D}"/>
              </a:ext>
            </a:extLst>
          </p:cNvPr>
          <p:cNvSpPr txBox="1"/>
          <p:nvPr/>
        </p:nvSpPr>
        <p:spPr>
          <a:xfrm>
            <a:off x="6364615" y="4137152"/>
            <a:ext cx="538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/>
              <a:t>It</a:t>
            </a:r>
            <a:r>
              <a:rPr lang="tr-TR" sz="2800" dirty="0"/>
              <a:t> is </a:t>
            </a:r>
            <a:r>
              <a:rPr lang="tr-TR" sz="2800" b="1" u="sng" dirty="0" err="1">
                <a:solidFill>
                  <a:srgbClr val="FF0000"/>
                </a:solidFill>
              </a:rPr>
              <a:t>half</a:t>
            </a:r>
            <a:r>
              <a:rPr lang="tr-TR" sz="2800" b="1" u="sng" dirty="0">
                <a:solidFill>
                  <a:srgbClr val="FF0000"/>
                </a:solidFill>
              </a:rPr>
              <a:t> </a:t>
            </a:r>
            <a:r>
              <a:rPr lang="tr-TR" sz="2800" b="1" u="sng" dirty="0" err="1">
                <a:solidFill>
                  <a:srgbClr val="FF0000"/>
                </a:solidFill>
              </a:rPr>
              <a:t>past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err="1"/>
              <a:t>twelve</a:t>
            </a:r>
            <a:r>
              <a:rPr lang="tr-TR" sz="2800" b="1" dirty="0"/>
              <a:t>.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4CFD16F-9613-D942-9D41-6DEB28D1EE7B}"/>
              </a:ext>
            </a:extLst>
          </p:cNvPr>
          <p:cNvSpPr txBox="1"/>
          <p:nvPr/>
        </p:nvSpPr>
        <p:spPr>
          <a:xfrm>
            <a:off x="9966148" y="2941666"/>
            <a:ext cx="2180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(Saat 8 buçuk.)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8A410221-6BF1-F293-956A-67FFF4BC658E}"/>
              </a:ext>
            </a:extLst>
          </p:cNvPr>
          <p:cNvSpPr txBox="1"/>
          <p:nvPr/>
        </p:nvSpPr>
        <p:spPr>
          <a:xfrm>
            <a:off x="9966148" y="3516333"/>
            <a:ext cx="245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(Saat 10 buçuk.)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3E534183-4D0B-C60E-345B-A0F7047DD194}"/>
              </a:ext>
            </a:extLst>
          </p:cNvPr>
          <p:cNvSpPr txBox="1"/>
          <p:nvPr/>
        </p:nvSpPr>
        <p:spPr>
          <a:xfrm>
            <a:off x="9966148" y="4144870"/>
            <a:ext cx="245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(Saat 12 buçuk.)</a:t>
            </a:r>
          </a:p>
        </p:txBody>
      </p:sp>
    </p:spTree>
    <p:extLst>
      <p:ext uri="{BB962C8B-B14F-4D97-AF65-F5344CB8AC3E}">
        <p14:creationId xmlns:p14="http://schemas.microsoft.com/office/powerpoint/2010/main" val="18703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B42F66-314A-3E80-4606-CC7674C39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42A2647-94AB-07D6-6CDD-0F0ECEB13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2180">
            <a:off x="8628259" y="3296420"/>
            <a:ext cx="3008582" cy="285082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F50A1F5-867A-8613-183B-BF728E0809F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4"/>
              </a:rPr>
              <a:t>https://www.egetolgayaltinay.com/lessons/957</a:t>
            </a:r>
            <a:r>
              <a:rPr lang="tr-TR" sz="24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99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D67DA9-ADB1-CD9C-4CD4-776965AFB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FC1CB8F-AE7B-0B6B-1BE0-48F81ACD9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9296">
            <a:off x="8190824" y="3365890"/>
            <a:ext cx="3007408" cy="2839083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AB92CC6-D17C-41B2-55F3-EE1AB9529B44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4"/>
              </a:rPr>
              <a:t>https://www.egetolgayaltinay.com/lessons/958</a:t>
            </a:r>
            <a:r>
              <a:rPr lang="tr-TR" sz="24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1272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A7DD33-781C-3C88-F32C-A724AE201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7452487-8EBC-8055-570A-4761B8955A8C}"/>
              </a:ext>
            </a:extLst>
          </p:cNvPr>
          <p:cNvSpPr txBox="1"/>
          <p:nvPr/>
        </p:nvSpPr>
        <p:spPr>
          <a:xfrm>
            <a:off x="5337843" y="3023029"/>
            <a:ext cx="296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08.15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3FDCE8C-D498-D978-E751-DF1C45470426}"/>
              </a:ext>
            </a:extLst>
          </p:cNvPr>
          <p:cNvSpPr txBox="1"/>
          <p:nvPr/>
        </p:nvSpPr>
        <p:spPr>
          <a:xfrm>
            <a:off x="5337843" y="1045046"/>
            <a:ext cx="425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Çeyrek geçiyor (:15) :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866BAD5-5C01-B8F2-C401-4A11A8A1433A}"/>
              </a:ext>
            </a:extLst>
          </p:cNvPr>
          <p:cNvSpPr txBox="1"/>
          <p:nvPr/>
        </p:nvSpPr>
        <p:spPr>
          <a:xfrm>
            <a:off x="5710926" y="1829358"/>
            <a:ext cx="626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Çeyrek geçen saatler yani sonu «15» ile biten saatlerde «</a:t>
            </a:r>
            <a:r>
              <a:rPr lang="tr-TR" sz="2400" b="1" dirty="0" err="1">
                <a:solidFill>
                  <a:srgbClr val="FF0000"/>
                </a:solidFill>
              </a:rPr>
              <a:t>quarter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past</a:t>
            </a:r>
            <a:r>
              <a:rPr lang="tr-TR" sz="2400" i="1" dirty="0"/>
              <a:t>» yapısını kullanırız.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4193F31-7013-A333-0DD4-6ACA31B69324}"/>
              </a:ext>
            </a:extLst>
          </p:cNvPr>
          <p:cNvSpPr txBox="1"/>
          <p:nvPr/>
        </p:nvSpPr>
        <p:spPr>
          <a:xfrm>
            <a:off x="7609217" y="2915408"/>
            <a:ext cx="538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/>
              <a:t>It</a:t>
            </a:r>
            <a:r>
              <a:rPr lang="tr-TR" sz="2800" dirty="0"/>
              <a:t> is </a:t>
            </a:r>
            <a:r>
              <a:rPr lang="tr-TR" sz="2800" b="1" u="sng" dirty="0" err="1">
                <a:solidFill>
                  <a:srgbClr val="FF0000"/>
                </a:solidFill>
              </a:rPr>
              <a:t>quarter</a:t>
            </a:r>
            <a:r>
              <a:rPr lang="tr-TR" sz="2800" b="1" u="sng" dirty="0">
                <a:solidFill>
                  <a:srgbClr val="FF0000"/>
                </a:solidFill>
              </a:rPr>
              <a:t> </a:t>
            </a:r>
            <a:r>
              <a:rPr lang="tr-TR" sz="2800" b="1" u="sng" dirty="0" err="1">
                <a:solidFill>
                  <a:srgbClr val="FF0000"/>
                </a:solidFill>
              </a:rPr>
              <a:t>past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err="1"/>
              <a:t>eight</a:t>
            </a:r>
            <a:r>
              <a:rPr lang="tr-TR" sz="2800" b="1" dirty="0"/>
              <a:t>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FE9F2BE-2560-90A3-06BC-CB6FFBDC9D23}"/>
              </a:ext>
            </a:extLst>
          </p:cNvPr>
          <p:cNvSpPr txBox="1"/>
          <p:nvPr/>
        </p:nvSpPr>
        <p:spPr>
          <a:xfrm>
            <a:off x="5339529" y="4179654"/>
            <a:ext cx="296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04.15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434D5E8-1448-7A29-8FE8-3C8836E577B3}"/>
              </a:ext>
            </a:extLst>
          </p:cNvPr>
          <p:cNvSpPr txBox="1"/>
          <p:nvPr/>
        </p:nvSpPr>
        <p:spPr>
          <a:xfrm>
            <a:off x="7609216" y="4024782"/>
            <a:ext cx="538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/>
              <a:t>It</a:t>
            </a:r>
            <a:r>
              <a:rPr lang="tr-TR" sz="2800" dirty="0"/>
              <a:t> is </a:t>
            </a:r>
            <a:r>
              <a:rPr lang="tr-TR" sz="2800" b="1" u="sng" dirty="0" err="1">
                <a:solidFill>
                  <a:srgbClr val="FF0000"/>
                </a:solidFill>
              </a:rPr>
              <a:t>quarter</a:t>
            </a:r>
            <a:r>
              <a:rPr lang="tr-TR" sz="2800" b="1" u="sng" dirty="0">
                <a:solidFill>
                  <a:srgbClr val="FF0000"/>
                </a:solidFill>
              </a:rPr>
              <a:t> </a:t>
            </a:r>
            <a:r>
              <a:rPr lang="tr-TR" sz="2800" b="1" u="sng" dirty="0" err="1">
                <a:solidFill>
                  <a:srgbClr val="FF0000"/>
                </a:solidFill>
              </a:rPr>
              <a:t>past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err="1"/>
              <a:t>four</a:t>
            </a:r>
            <a:r>
              <a:rPr lang="tr-TR" sz="2800" b="1" dirty="0"/>
              <a:t>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875CAD8-D5D1-AEE2-ED52-6A295897CDBF}"/>
              </a:ext>
            </a:extLst>
          </p:cNvPr>
          <p:cNvSpPr txBox="1"/>
          <p:nvPr/>
        </p:nvSpPr>
        <p:spPr>
          <a:xfrm>
            <a:off x="7609217" y="3329634"/>
            <a:ext cx="4277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(Saat sekizi çeyrek geçiyor.)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72B6A3D-D006-0188-A211-182A80DEDE67}"/>
              </a:ext>
            </a:extLst>
          </p:cNvPr>
          <p:cNvSpPr txBox="1"/>
          <p:nvPr/>
        </p:nvSpPr>
        <p:spPr>
          <a:xfrm>
            <a:off x="7609215" y="4472042"/>
            <a:ext cx="4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(Saat dördü çeyrek geçiyor.)</a:t>
            </a:r>
          </a:p>
        </p:txBody>
      </p:sp>
    </p:spTree>
    <p:extLst>
      <p:ext uri="{BB962C8B-B14F-4D97-AF65-F5344CB8AC3E}">
        <p14:creationId xmlns:p14="http://schemas.microsoft.com/office/powerpoint/2010/main" val="349532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C3D4A4-936F-5EC5-E4C9-EA86F3D80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6514FAC-AD54-6391-44B6-FD954397364A}"/>
              </a:ext>
            </a:extLst>
          </p:cNvPr>
          <p:cNvSpPr txBox="1"/>
          <p:nvPr/>
        </p:nvSpPr>
        <p:spPr>
          <a:xfrm>
            <a:off x="5337843" y="3023029"/>
            <a:ext cx="296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08.45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DD85BCE-0206-E4F4-FA71-9D3AA0106395}"/>
              </a:ext>
            </a:extLst>
          </p:cNvPr>
          <p:cNvSpPr txBox="1"/>
          <p:nvPr/>
        </p:nvSpPr>
        <p:spPr>
          <a:xfrm>
            <a:off x="5210843" y="573937"/>
            <a:ext cx="425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Çeyrek var (:45) :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0AB1EEC-3DAE-FDFD-584C-2C2820ED98B8}"/>
              </a:ext>
            </a:extLst>
          </p:cNvPr>
          <p:cNvSpPr txBox="1"/>
          <p:nvPr/>
        </p:nvSpPr>
        <p:spPr>
          <a:xfrm>
            <a:off x="5622027" y="1329374"/>
            <a:ext cx="6265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Bir sonraki saate çeyrek varken yani saatin sonu «45» ile bitiyorsa «</a:t>
            </a:r>
            <a:r>
              <a:rPr lang="tr-TR" sz="2400" b="1" dirty="0" err="1">
                <a:solidFill>
                  <a:srgbClr val="FF0000"/>
                </a:solidFill>
              </a:rPr>
              <a:t>quarter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to</a:t>
            </a:r>
            <a:r>
              <a:rPr lang="tr-TR" sz="2400" i="1" dirty="0"/>
              <a:t>» yapısını kullanırız. Ve ardından bir sonraki saati söyleriz.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21E5709-2412-A01C-FE20-0E308F4A8F4D}"/>
              </a:ext>
            </a:extLst>
          </p:cNvPr>
          <p:cNvSpPr txBox="1"/>
          <p:nvPr/>
        </p:nvSpPr>
        <p:spPr>
          <a:xfrm>
            <a:off x="7609217" y="2915408"/>
            <a:ext cx="538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/>
              <a:t>It</a:t>
            </a:r>
            <a:r>
              <a:rPr lang="tr-TR" sz="2800" dirty="0"/>
              <a:t> is </a:t>
            </a:r>
            <a:r>
              <a:rPr lang="tr-TR" sz="2800" b="1" u="sng" dirty="0" err="1">
                <a:solidFill>
                  <a:srgbClr val="FF0000"/>
                </a:solidFill>
              </a:rPr>
              <a:t>quarter</a:t>
            </a:r>
            <a:r>
              <a:rPr lang="tr-TR" sz="2800" b="1" u="sng" dirty="0">
                <a:solidFill>
                  <a:srgbClr val="FF0000"/>
                </a:solidFill>
              </a:rPr>
              <a:t> </a:t>
            </a:r>
            <a:r>
              <a:rPr lang="tr-TR" sz="2800" b="1" u="sng" dirty="0" err="1">
                <a:solidFill>
                  <a:srgbClr val="FF0000"/>
                </a:solidFill>
              </a:rPr>
              <a:t>to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/>
              <a:t>nine</a:t>
            </a:r>
            <a:r>
              <a:rPr lang="tr-TR" sz="2800" b="1" dirty="0"/>
              <a:t>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9E3A469-B56B-364E-042E-F6D603A520A6}"/>
              </a:ext>
            </a:extLst>
          </p:cNvPr>
          <p:cNvSpPr txBox="1"/>
          <p:nvPr/>
        </p:nvSpPr>
        <p:spPr>
          <a:xfrm>
            <a:off x="5339529" y="4179654"/>
            <a:ext cx="296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07.45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F6CA8D19-F3CA-42EC-A0A0-9EB9C8C2E93A}"/>
              </a:ext>
            </a:extLst>
          </p:cNvPr>
          <p:cNvSpPr txBox="1"/>
          <p:nvPr/>
        </p:nvSpPr>
        <p:spPr>
          <a:xfrm>
            <a:off x="7609216" y="4024782"/>
            <a:ext cx="538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/>
              <a:t>It</a:t>
            </a:r>
            <a:r>
              <a:rPr lang="tr-TR" sz="2800" dirty="0"/>
              <a:t> is </a:t>
            </a:r>
            <a:r>
              <a:rPr lang="tr-TR" sz="2800" b="1" u="sng" dirty="0" err="1">
                <a:solidFill>
                  <a:srgbClr val="FF0000"/>
                </a:solidFill>
              </a:rPr>
              <a:t>quarter</a:t>
            </a:r>
            <a:r>
              <a:rPr lang="tr-TR" sz="2800" b="1" u="sng" dirty="0">
                <a:solidFill>
                  <a:srgbClr val="FF0000"/>
                </a:solidFill>
              </a:rPr>
              <a:t> </a:t>
            </a:r>
            <a:r>
              <a:rPr lang="tr-TR" sz="2800" b="1" u="sng" dirty="0" err="1">
                <a:solidFill>
                  <a:srgbClr val="FF0000"/>
                </a:solidFill>
              </a:rPr>
              <a:t>to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err="1"/>
              <a:t>eight</a:t>
            </a:r>
            <a:r>
              <a:rPr lang="tr-TR" sz="2800" b="1" dirty="0"/>
              <a:t>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4FEDC62-3EE2-D556-5DCB-DACC590AA48C}"/>
              </a:ext>
            </a:extLst>
          </p:cNvPr>
          <p:cNvSpPr txBox="1"/>
          <p:nvPr/>
        </p:nvSpPr>
        <p:spPr>
          <a:xfrm>
            <a:off x="7609217" y="3329634"/>
            <a:ext cx="4277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(Saat dokuza çeyrek var.)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F6A3C61-1B97-65FA-A145-C5FBA3753738}"/>
              </a:ext>
            </a:extLst>
          </p:cNvPr>
          <p:cNvSpPr txBox="1"/>
          <p:nvPr/>
        </p:nvSpPr>
        <p:spPr>
          <a:xfrm>
            <a:off x="7609215" y="4472042"/>
            <a:ext cx="4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(Saat sekize çeyrek var.)</a:t>
            </a:r>
          </a:p>
        </p:txBody>
      </p:sp>
    </p:spTree>
    <p:extLst>
      <p:ext uri="{BB962C8B-B14F-4D97-AF65-F5344CB8AC3E}">
        <p14:creationId xmlns:p14="http://schemas.microsoft.com/office/powerpoint/2010/main" val="13947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13519-FBF7-4362-9781-7D36707B9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4B69417-25B0-3E95-DDD7-5DEBFF7DE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9483">
            <a:off x="8536558" y="3620197"/>
            <a:ext cx="2733108" cy="260934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BB4786F-60BD-CBB6-0C33-D428D51F0A91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4"/>
              </a:rPr>
              <a:t>https://www.egetolgayaltinay.com/lessons/959</a:t>
            </a:r>
            <a:r>
              <a:rPr lang="tr-TR" sz="2400" b="1" i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27694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9145B4-170E-2C83-4352-742478720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F51D1E5-F2ED-95E8-072D-C506A0D8F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2038">
            <a:off x="8432965" y="3128046"/>
            <a:ext cx="3020500" cy="292897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9818623-5A52-996F-01A4-CB621062F0DF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4"/>
              </a:rPr>
              <a:t>https://www.egetolgayaltinay.com/lessons/960</a:t>
            </a:r>
            <a:r>
              <a:rPr lang="tr-TR" sz="24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8857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0E4B9F-B069-F779-ED71-C92B431E9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B3086BD-3ECC-C9B8-BD73-CE177FDA6D71}"/>
              </a:ext>
            </a:extLst>
          </p:cNvPr>
          <p:cNvSpPr txBox="1"/>
          <p:nvPr/>
        </p:nvSpPr>
        <p:spPr>
          <a:xfrm>
            <a:off x="452761" y="397729"/>
            <a:ext cx="4944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Please</a:t>
            </a:r>
            <a:r>
              <a:rPr lang="tr-TR" sz="2400" i="1" dirty="0"/>
              <a:t>, </a:t>
            </a:r>
            <a:r>
              <a:rPr lang="tr-TR" sz="2400" i="1" dirty="0" err="1"/>
              <a:t>write</a:t>
            </a:r>
            <a:r>
              <a:rPr lang="tr-TR" sz="2400" i="1" dirty="0"/>
              <a:t> </a:t>
            </a:r>
            <a:r>
              <a:rPr lang="tr-TR" sz="2400" i="1" dirty="0" err="1"/>
              <a:t>this</a:t>
            </a:r>
            <a:r>
              <a:rPr lang="tr-TR" sz="2400" i="1" dirty="0"/>
              <a:t> </a:t>
            </a:r>
            <a:r>
              <a:rPr lang="tr-TR" sz="2400" i="1" dirty="0" err="1"/>
              <a:t>down</a:t>
            </a:r>
            <a:r>
              <a:rPr lang="tr-TR" sz="2400" i="1" dirty="0"/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4018F16-A099-4896-DF44-958923CE6AAE}"/>
              </a:ext>
            </a:extLst>
          </p:cNvPr>
          <p:cNvSpPr txBox="1"/>
          <p:nvPr/>
        </p:nvSpPr>
        <p:spPr>
          <a:xfrm>
            <a:off x="7976103" y="2046083"/>
            <a:ext cx="5522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tr-TR" sz="2000" dirty="0"/>
              <a:t>ten</a:t>
            </a:r>
          </a:p>
        </p:txBody>
      </p:sp>
    </p:spTree>
    <p:extLst>
      <p:ext uri="{BB962C8B-B14F-4D97-AF65-F5344CB8AC3E}">
        <p14:creationId xmlns:p14="http://schemas.microsoft.com/office/powerpoint/2010/main" val="1784680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7A8619-F212-C00B-16DA-F860E08F7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425AE4E-0FA3-FE6E-D9A9-A1AEEFDAFC80}"/>
              </a:ext>
            </a:extLst>
          </p:cNvPr>
          <p:cNvSpPr txBox="1"/>
          <p:nvPr/>
        </p:nvSpPr>
        <p:spPr>
          <a:xfrm>
            <a:off x="7386316" y="814284"/>
            <a:ext cx="4252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Ara saatler: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6A018A1-EEB0-8C30-B061-DDFB5D891428}"/>
              </a:ext>
            </a:extLst>
          </p:cNvPr>
          <p:cNvSpPr txBox="1"/>
          <p:nvPr/>
        </p:nvSpPr>
        <p:spPr>
          <a:xfrm>
            <a:off x="7298129" y="1337504"/>
            <a:ext cx="4429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Çeyrek, buçuk ya da tam saatler dışındaki saatlerde ise yelkovanın bulunduğu sayıya göre </a:t>
            </a:r>
            <a:r>
              <a:rPr lang="tr-TR" dirty="0" err="1"/>
              <a:t>past</a:t>
            </a:r>
            <a:r>
              <a:rPr lang="tr-TR" dirty="0"/>
              <a:t>/</a:t>
            </a:r>
            <a:r>
              <a:rPr lang="tr-TR" dirty="0" err="1"/>
              <a:t>to</a:t>
            </a:r>
            <a:r>
              <a:rPr lang="tr-TR" dirty="0"/>
              <a:t> yapılarını kullanırız. </a:t>
            </a:r>
          </a:p>
        </p:txBody>
      </p:sp>
      <p:sp>
        <p:nvSpPr>
          <p:cNvPr id="6" name="Ok: Sağ 5">
            <a:extLst>
              <a:ext uri="{FF2B5EF4-FFF2-40B4-BE49-F238E27FC236}">
                <a16:creationId xmlns:a16="http://schemas.microsoft.com/office/drawing/2014/main" id="{E02CE738-8978-5C8D-9E03-BF91770852D1}"/>
              </a:ext>
            </a:extLst>
          </p:cNvPr>
          <p:cNvSpPr/>
          <p:nvPr/>
        </p:nvSpPr>
        <p:spPr>
          <a:xfrm rot="19750371">
            <a:off x="3574173" y="2839726"/>
            <a:ext cx="952115" cy="1891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219CB3AE-7AF0-2972-CE83-26EE4AC40FC2}"/>
              </a:ext>
            </a:extLst>
          </p:cNvPr>
          <p:cNvSpPr/>
          <p:nvPr/>
        </p:nvSpPr>
        <p:spPr>
          <a:xfrm rot="537015">
            <a:off x="3638316" y="3146626"/>
            <a:ext cx="699467" cy="20265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95732B2-9E72-FA85-728D-B895E4E63DC5}"/>
              </a:ext>
            </a:extLst>
          </p:cNvPr>
          <p:cNvSpPr txBox="1"/>
          <p:nvPr/>
        </p:nvSpPr>
        <p:spPr>
          <a:xfrm>
            <a:off x="5543739" y="1920047"/>
            <a:ext cx="5522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tr-TR" sz="2000" dirty="0"/>
              <a:t>ten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C26948C-8A8B-7177-434A-6646D500F015}"/>
              </a:ext>
            </a:extLst>
          </p:cNvPr>
          <p:cNvSpPr txBox="1"/>
          <p:nvPr/>
        </p:nvSpPr>
        <p:spPr>
          <a:xfrm>
            <a:off x="8673844" y="2470209"/>
            <a:ext cx="1677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/>
              <a:t>03.10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3DB53C4-E700-C9F0-D3AB-FC3542744B8B}"/>
              </a:ext>
            </a:extLst>
          </p:cNvPr>
          <p:cNvSpPr txBox="1"/>
          <p:nvPr/>
        </p:nvSpPr>
        <p:spPr>
          <a:xfrm>
            <a:off x="7132031" y="3140843"/>
            <a:ext cx="476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/>
              <a:t>It</a:t>
            </a:r>
            <a:r>
              <a:rPr lang="tr-TR" sz="2800" dirty="0"/>
              <a:t> is </a:t>
            </a:r>
            <a:r>
              <a:rPr lang="tr-TR" sz="2800" b="1" u="sng" dirty="0">
                <a:solidFill>
                  <a:srgbClr val="FF0000"/>
                </a:solidFill>
              </a:rPr>
              <a:t>ten </a:t>
            </a:r>
            <a:r>
              <a:rPr lang="tr-TR" sz="2800" b="1" u="sng" dirty="0" err="1">
                <a:solidFill>
                  <a:srgbClr val="FF0000"/>
                </a:solidFill>
              </a:rPr>
              <a:t>past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err="1"/>
              <a:t>three</a:t>
            </a:r>
            <a:r>
              <a:rPr lang="tr-T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488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EA7BE-1593-F2F5-1F79-B6AD86F4C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491AE40-3575-86FB-7D24-B05EFDA02606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>
                <a:solidFill>
                  <a:schemeClr val="accent2"/>
                </a:solidFill>
              </a:rPr>
              <a:t>School </a:t>
            </a:r>
            <a:r>
              <a:rPr lang="tr-TR" sz="8000" b="1" dirty="0" err="1">
                <a:solidFill>
                  <a:schemeClr val="accent2"/>
                </a:solidFill>
              </a:rPr>
              <a:t>Subjects</a:t>
            </a:r>
            <a:endParaRPr lang="tr-TR" sz="8000" b="1" dirty="0">
              <a:solidFill>
                <a:schemeClr val="accent2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18D9191-8B50-5E80-92D2-622D6C615C99}"/>
              </a:ext>
            </a:extLst>
          </p:cNvPr>
          <p:cNvSpPr txBox="1"/>
          <p:nvPr/>
        </p:nvSpPr>
        <p:spPr>
          <a:xfrm>
            <a:off x="3165107" y="3235086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(Okuldaki Dersler)</a:t>
            </a:r>
          </a:p>
        </p:txBody>
      </p:sp>
    </p:spTree>
    <p:extLst>
      <p:ext uri="{BB962C8B-B14F-4D97-AF65-F5344CB8AC3E}">
        <p14:creationId xmlns:p14="http://schemas.microsoft.com/office/powerpoint/2010/main" val="3088471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3A3875-596A-51D5-3893-85BED3885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6E4DD9F-630D-C447-69BC-88A4B7517A65}"/>
              </a:ext>
            </a:extLst>
          </p:cNvPr>
          <p:cNvSpPr txBox="1"/>
          <p:nvPr/>
        </p:nvSpPr>
        <p:spPr>
          <a:xfrm>
            <a:off x="5543739" y="1937442"/>
            <a:ext cx="5522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tr-TR" sz="2000" dirty="0"/>
              <a:t>ten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712F2DD-D3B4-674E-8823-1D2F4D310A24}"/>
              </a:ext>
            </a:extLst>
          </p:cNvPr>
          <p:cNvSpPr txBox="1"/>
          <p:nvPr/>
        </p:nvSpPr>
        <p:spPr>
          <a:xfrm>
            <a:off x="8907164" y="2578158"/>
            <a:ext cx="1677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/>
              <a:t>03.35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332A182-4062-8FD9-AC1A-9C45D8B204F9}"/>
              </a:ext>
            </a:extLst>
          </p:cNvPr>
          <p:cNvSpPr txBox="1"/>
          <p:nvPr/>
        </p:nvSpPr>
        <p:spPr>
          <a:xfrm>
            <a:off x="8053287" y="3231037"/>
            <a:ext cx="538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/>
              <a:t>It</a:t>
            </a:r>
            <a:r>
              <a:rPr lang="tr-TR" sz="2800" dirty="0"/>
              <a:t> is </a:t>
            </a:r>
            <a:r>
              <a:rPr lang="tr-TR" sz="2800" b="1" u="sng" dirty="0" err="1">
                <a:solidFill>
                  <a:srgbClr val="FF0000"/>
                </a:solidFill>
              </a:rPr>
              <a:t>twenty</a:t>
            </a:r>
            <a:r>
              <a:rPr lang="tr-TR" sz="2800" b="1" u="sng" dirty="0">
                <a:solidFill>
                  <a:srgbClr val="FF0000"/>
                </a:solidFill>
              </a:rPr>
              <a:t> </a:t>
            </a:r>
            <a:r>
              <a:rPr lang="tr-TR" sz="2800" b="1" u="sng" dirty="0" err="1">
                <a:solidFill>
                  <a:srgbClr val="FF0000"/>
                </a:solidFill>
              </a:rPr>
              <a:t>five</a:t>
            </a:r>
            <a:r>
              <a:rPr lang="tr-TR" sz="2800" b="1" u="sng" dirty="0">
                <a:solidFill>
                  <a:srgbClr val="FF0000"/>
                </a:solidFill>
              </a:rPr>
              <a:t> </a:t>
            </a:r>
            <a:r>
              <a:rPr lang="tr-TR" sz="2800" b="1" u="sng" dirty="0" err="1">
                <a:solidFill>
                  <a:srgbClr val="FF0000"/>
                </a:solidFill>
              </a:rPr>
              <a:t>to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err="1"/>
              <a:t>three</a:t>
            </a:r>
            <a:r>
              <a:rPr lang="tr-TR" sz="2800" b="1" dirty="0"/>
              <a:t>.</a:t>
            </a:r>
          </a:p>
        </p:txBody>
      </p:sp>
      <p:sp>
        <p:nvSpPr>
          <p:cNvPr id="5" name="Ok: Sağ 4">
            <a:extLst>
              <a:ext uri="{FF2B5EF4-FFF2-40B4-BE49-F238E27FC236}">
                <a16:creationId xmlns:a16="http://schemas.microsoft.com/office/drawing/2014/main" id="{C09908BE-EE7A-0784-8495-FC4596DC6BEF}"/>
              </a:ext>
            </a:extLst>
          </p:cNvPr>
          <p:cNvSpPr/>
          <p:nvPr/>
        </p:nvSpPr>
        <p:spPr>
          <a:xfrm rot="7079563">
            <a:off x="2963486" y="3463635"/>
            <a:ext cx="952115" cy="1891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k: Sağ 5">
            <a:extLst>
              <a:ext uri="{FF2B5EF4-FFF2-40B4-BE49-F238E27FC236}">
                <a16:creationId xmlns:a16="http://schemas.microsoft.com/office/drawing/2014/main" id="{FCE08EA9-6ABF-6A0E-5114-099DF73310AD}"/>
              </a:ext>
            </a:extLst>
          </p:cNvPr>
          <p:cNvSpPr/>
          <p:nvPr/>
        </p:nvSpPr>
        <p:spPr>
          <a:xfrm rot="856625">
            <a:off x="3629265" y="3176569"/>
            <a:ext cx="699467" cy="20265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5BFB841-7480-D4B7-4F0F-28005215D16C}"/>
              </a:ext>
            </a:extLst>
          </p:cNvPr>
          <p:cNvSpPr txBox="1"/>
          <p:nvPr/>
        </p:nvSpPr>
        <p:spPr>
          <a:xfrm>
            <a:off x="7652270" y="1525169"/>
            <a:ext cx="394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err="1"/>
              <a:t>What</a:t>
            </a:r>
            <a:r>
              <a:rPr lang="tr-TR" sz="3600" b="1" dirty="0"/>
              <a:t> time is it?</a:t>
            </a:r>
          </a:p>
        </p:txBody>
      </p:sp>
    </p:spTree>
    <p:extLst>
      <p:ext uri="{BB962C8B-B14F-4D97-AF65-F5344CB8AC3E}">
        <p14:creationId xmlns:p14="http://schemas.microsoft.com/office/powerpoint/2010/main" val="391066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B67157-D429-CFA0-0E11-F616A75AE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6ECE274-7D1B-D228-73C9-8013395540EC}"/>
              </a:ext>
            </a:extLst>
          </p:cNvPr>
          <p:cNvSpPr txBox="1"/>
          <p:nvPr/>
        </p:nvSpPr>
        <p:spPr>
          <a:xfrm>
            <a:off x="5543739" y="1937442"/>
            <a:ext cx="5522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tr-TR" sz="2000" dirty="0"/>
              <a:t>ten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38FB6D5-7820-9B76-64D9-BACCBEA88230}"/>
              </a:ext>
            </a:extLst>
          </p:cNvPr>
          <p:cNvSpPr txBox="1"/>
          <p:nvPr/>
        </p:nvSpPr>
        <p:spPr>
          <a:xfrm>
            <a:off x="5543739" y="1937442"/>
            <a:ext cx="5522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tr-TR" sz="2000" dirty="0"/>
              <a:t>ten</a:t>
            </a:r>
          </a:p>
        </p:txBody>
      </p:sp>
      <p:sp>
        <p:nvSpPr>
          <p:cNvPr id="6" name="Ok: Sağ 5">
            <a:extLst>
              <a:ext uri="{FF2B5EF4-FFF2-40B4-BE49-F238E27FC236}">
                <a16:creationId xmlns:a16="http://schemas.microsoft.com/office/drawing/2014/main" id="{8180765C-6A2A-AD94-4243-D190C8958546}"/>
              </a:ext>
            </a:extLst>
          </p:cNvPr>
          <p:cNvSpPr/>
          <p:nvPr/>
        </p:nvSpPr>
        <p:spPr>
          <a:xfrm rot="12557320">
            <a:off x="2800522" y="2889037"/>
            <a:ext cx="952115" cy="1891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96A6A172-56FF-BB20-A337-2112F56A2213}"/>
              </a:ext>
            </a:extLst>
          </p:cNvPr>
          <p:cNvSpPr/>
          <p:nvPr/>
        </p:nvSpPr>
        <p:spPr>
          <a:xfrm rot="7027881">
            <a:off x="3176512" y="3393852"/>
            <a:ext cx="699467" cy="20265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C87EB10-6A26-70E9-9807-941B33DD8268}"/>
              </a:ext>
            </a:extLst>
          </p:cNvPr>
          <p:cNvSpPr txBox="1"/>
          <p:nvPr/>
        </p:nvSpPr>
        <p:spPr>
          <a:xfrm>
            <a:off x="7599004" y="1491166"/>
            <a:ext cx="394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err="1"/>
              <a:t>What</a:t>
            </a:r>
            <a:r>
              <a:rPr lang="tr-TR" sz="3600" b="1" dirty="0"/>
              <a:t> time is it?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78FEBB4-8263-6F61-7A64-A0624F8826C2}"/>
              </a:ext>
            </a:extLst>
          </p:cNvPr>
          <p:cNvSpPr txBox="1"/>
          <p:nvPr/>
        </p:nvSpPr>
        <p:spPr>
          <a:xfrm>
            <a:off x="8907164" y="2578158"/>
            <a:ext cx="1677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/>
              <a:t>06.50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C035A76-4414-F680-F616-3335CA8B0502}"/>
              </a:ext>
            </a:extLst>
          </p:cNvPr>
          <p:cNvSpPr txBox="1"/>
          <p:nvPr/>
        </p:nvSpPr>
        <p:spPr>
          <a:xfrm>
            <a:off x="7365351" y="3248792"/>
            <a:ext cx="476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/>
              <a:t>It</a:t>
            </a:r>
            <a:r>
              <a:rPr lang="tr-TR" sz="2800" dirty="0"/>
              <a:t> is </a:t>
            </a:r>
            <a:r>
              <a:rPr lang="tr-TR" sz="2800" b="1" u="sng" dirty="0">
                <a:solidFill>
                  <a:srgbClr val="FF0000"/>
                </a:solidFill>
              </a:rPr>
              <a:t>ten </a:t>
            </a:r>
            <a:r>
              <a:rPr lang="tr-TR" sz="2800" b="1" u="sng" dirty="0" err="1">
                <a:solidFill>
                  <a:srgbClr val="FF0000"/>
                </a:solidFill>
              </a:rPr>
              <a:t>to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/>
              <a:t>seven</a:t>
            </a:r>
            <a:r>
              <a:rPr lang="tr-T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36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EB7F8A-F39D-6FE2-C0C4-80799AF27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BA604CD-E1AD-AE59-91B1-337A5DA291E8}"/>
              </a:ext>
            </a:extLst>
          </p:cNvPr>
          <p:cNvSpPr txBox="1"/>
          <p:nvPr/>
        </p:nvSpPr>
        <p:spPr>
          <a:xfrm>
            <a:off x="5543739" y="1937442"/>
            <a:ext cx="5522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tr-TR" sz="2000" dirty="0"/>
              <a:t>ten</a:t>
            </a:r>
          </a:p>
        </p:txBody>
      </p:sp>
      <p:sp>
        <p:nvSpPr>
          <p:cNvPr id="3" name="Ok: Sağ 2">
            <a:extLst>
              <a:ext uri="{FF2B5EF4-FFF2-40B4-BE49-F238E27FC236}">
                <a16:creationId xmlns:a16="http://schemas.microsoft.com/office/drawing/2014/main" id="{DBBEB86E-938D-9DE4-E70A-373DF7B629B2}"/>
              </a:ext>
            </a:extLst>
          </p:cNvPr>
          <p:cNvSpPr/>
          <p:nvPr/>
        </p:nvSpPr>
        <p:spPr>
          <a:xfrm rot="1824701">
            <a:off x="3590635" y="3334440"/>
            <a:ext cx="952115" cy="1891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Ok: Sağ 3">
            <a:extLst>
              <a:ext uri="{FF2B5EF4-FFF2-40B4-BE49-F238E27FC236}">
                <a16:creationId xmlns:a16="http://schemas.microsoft.com/office/drawing/2014/main" id="{DD969474-4026-0D48-E200-44AA9485C84B}"/>
              </a:ext>
            </a:extLst>
          </p:cNvPr>
          <p:cNvSpPr/>
          <p:nvPr/>
        </p:nvSpPr>
        <p:spPr>
          <a:xfrm rot="17279647">
            <a:off x="3389576" y="2754661"/>
            <a:ext cx="699467" cy="20265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94F9201-F1B8-8EA1-0AFC-9E57C8406FBC}"/>
              </a:ext>
            </a:extLst>
          </p:cNvPr>
          <p:cNvSpPr txBox="1"/>
          <p:nvPr/>
        </p:nvSpPr>
        <p:spPr>
          <a:xfrm>
            <a:off x="7599004" y="1491166"/>
            <a:ext cx="394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err="1"/>
              <a:t>What</a:t>
            </a:r>
            <a:r>
              <a:rPr lang="tr-TR" sz="3600" b="1" dirty="0"/>
              <a:t> time is it?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3C15FD2-D44B-6C11-8B28-D71D650A0052}"/>
              </a:ext>
            </a:extLst>
          </p:cNvPr>
          <p:cNvSpPr txBox="1"/>
          <p:nvPr/>
        </p:nvSpPr>
        <p:spPr>
          <a:xfrm>
            <a:off x="8907164" y="2578158"/>
            <a:ext cx="1677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/>
              <a:t>12.20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CA70CA4-7107-4A15-D411-CD1D354BB93C}"/>
              </a:ext>
            </a:extLst>
          </p:cNvPr>
          <p:cNvSpPr txBox="1"/>
          <p:nvPr/>
        </p:nvSpPr>
        <p:spPr>
          <a:xfrm>
            <a:off x="7365351" y="3248792"/>
            <a:ext cx="476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/>
              <a:t>It</a:t>
            </a:r>
            <a:r>
              <a:rPr lang="tr-TR" sz="2800" dirty="0"/>
              <a:t> is </a:t>
            </a:r>
            <a:r>
              <a:rPr lang="tr-TR" sz="2800" b="1" u="sng" dirty="0" err="1">
                <a:solidFill>
                  <a:srgbClr val="FF0000"/>
                </a:solidFill>
              </a:rPr>
              <a:t>twenty</a:t>
            </a:r>
            <a:r>
              <a:rPr lang="tr-TR" sz="2800" b="1" u="sng" dirty="0">
                <a:solidFill>
                  <a:srgbClr val="FF0000"/>
                </a:solidFill>
              </a:rPr>
              <a:t> </a:t>
            </a:r>
            <a:r>
              <a:rPr lang="tr-TR" sz="2800" b="1" u="sng" dirty="0" err="1">
                <a:solidFill>
                  <a:srgbClr val="FF0000"/>
                </a:solidFill>
              </a:rPr>
              <a:t>past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err="1"/>
              <a:t>twelve</a:t>
            </a:r>
            <a:r>
              <a:rPr lang="tr-T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52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39EADA-B858-1428-2C15-425B77997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32EF255-97AD-297B-046E-7C2A2DF4F95A}"/>
              </a:ext>
            </a:extLst>
          </p:cNvPr>
          <p:cNvSpPr txBox="1"/>
          <p:nvPr/>
        </p:nvSpPr>
        <p:spPr>
          <a:xfrm>
            <a:off x="5543739" y="1937442"/>
            <a:ext cx="5522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tr-TR" sz="2000" dirty="0"/>
              <a:t>ten</a:t>
            </a:r>
          </a:p>
        </p:txBody>
      </p:sp>
      <p:sp>
        <p:nvSpPr>
          <p:cNvPr id="3" name="Ok: Sağ 2">
            <a:extLst>
              <a:ext uri="{FF2B5EF4-FFF2-40B4-BE49-F238E27FC236}">
                <a16:creationId xmlns:a16="http://schemas.microsoft.com/office/drawing/2014/main" id="{C3C94AC5-09BA-92E5-31C3-FC01A713BFFE}"/>
              </a:ext>
            </a:extLst>
          </p:cNvPr>
          <p:cNvSpPr/>
          <p:nvPr/>
        </p:nvSpPr>
        <p:spPr>
          <a:xfrm rot="17960638">
            <a:off x="3433809" y="2706778"/>
            <a:ext cx="952115" cy="1891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Ok: Sağ 3">
            <a:extLst>
              <a:ext uri="{FF2B5EF4-FFF2-40B4-BE49-F238E27FC236}">
                <a16:creationId xmlns:a16="http://schemas.microsoft.com/office/drawing/2014/main" id="{245CDDA6-14E1-1615-9E7C-AF2BF0BE467F}"/>
              </a:ext>
            </a:extLst>
          </p:cNvPr>
          <p:cNvSpPr/>
          <p:nvPr/>
        </p:nvSpPr>
        <p:spPr>
          <a:xfrm rot="11297790">
            <a:off x="3019043" y="3075525"/>
            <a:ext cx="699467" cy="20265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6D67AFD-D3E6-6657-32E4-DDBF391E3B9F}"/>
              </a:ext>
            </a:extLst>
          </p:cNvPr>
          <p:cNvSpPr txBox="1"/>
          <p:nvPr/>
        </p:nvSpPr>
        <p:spPr>
          <a:xfrm>
            <a:off x="7599004" y="1491166"/>
            <a:ext cx="394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err="1"/>
              <a:t>What</a:t>
            </a:r>
            <a:r>
              <a:rPr lang="tr-TR" sz="3600" b="1" dirty="0"/>
              <a:t> time is it?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A0C1DA6-4431-52EC-B718-DFA12A5BDB3F}"/>
              </a:ext>
            </a:extLst>
          </p:cNvPr>
          <p:cNvSpPr txBox="1"/>
          <p:nvPr/>
        </p:nvSpPr>
        <p:spPr>
          <a:xfrm>
            <a:off x="8907164" y="2578158"/>
            <a:ext cx="1677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/>
              <a:t>09.05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57B6AD0-B85A-1D49-A37C-F0748EB0F8C4}"/>
              </a:ext>
            </a:extLst>
          </p:cNvPr>
          <p:cNvSpPr txBox="1"/>
          <p:nvPr/>
        </p:nvSpPr>
        <p:spPr>
          <a:xfrm>
            <a:off x="7365351" y="3248792"/>
            <a:ext cx="476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/>
              <a:t>It</a:t>
            </a:r>
            <a:r>
              <a:rPr lang="tr-TR" sz="2800" dirty="0"/>
              <a:t> is </a:t>
            </a:r>
            <a:r>
              <a:rPr lang="tr-TR" sz="2800" b="1" u="sng" dirty="0" err="1">
                <a:solidFill>
                  <a:srgbClr val="FF0000"/>
                </a:solidFill>
              </a:rPr>
              <a:t>five</a:t>
            </a:r>
            <a:r>
              <a:rPr lang="tr-TR" sz="2800" b="1" u="sng" dirty="0">
                <a:solidFill>
                  <a:srgbClr val="FF0000"/>
                </a:solidFill>
              </a:rPr>
              <a:t> </a:t>
            </a:r>
            <a:r>
              <a:rPr lang="tr-TR" sz="2800" b="1" u="sng" dirty="0" err="1">
                <a:solidFill>
                  <a:srgbClr val="FF0000"/>
                </a:solidFill>
              </a:rPr>
              <a:t>past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/>
              <a:t>nine</a:t>
            </a:r>
            <a:r>
              <a:rPr lang="tr-T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475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84B809-146A-A3BC-7793-10A1FD3AC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7E602C6-01BC-5BBE-AD31-C5D4935D8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9945">
            <a:off x="7706447" y="3041360"/>
            <a:ext cx="3709699" cy="355571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D492788-1DF8-CA5D-210F-733FB559E4AF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4"/>
              </a:rPr>
              <a:t>https://www.egetolgayaltinay.com/lessons/961</a:t>
            </a:r>
            <a:r>
              <a:rPr lang="tr-TR" sz="2400" b="1" i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79212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11026-E907-9724-A210-49CED1CEA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8A2B160-7FD1-C2B0-DDF6-D8549EA2A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2732">
            <a:off x="8268252" y="3217154"/>
            <a:ext cx="3044469" cy="2919041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89BB2B7-65B0-1416-0BD3-0459A4AF6223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4"/>
              </a:rPr>
              <a:t>https://www.egetolgayaltinay.com/lessons/962</a:t>
            </a:r>
            <a:r>
              <a:rPr lang="tr-TR" sz="2400" b="1" i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67522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F3EF4-B593-E83A-B6BB-CE6E98592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4411E28-4A46-4989-4B42-8CD0C282092E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chemeClr val="accent2"/>
                </a:solidFill>
              </a:rPr>
              <a:t>Timetables</a:t>
            </a:r>
            <a:endParaRPr lang="tr-TR" sz="8000" b="1" dirty="0">
              <a:solidFill>
                <a:schemeClr val="accent2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FE96E70-CA3D-64F7-F10A-F47A7A3F0575}"/>
              </a:ext>
            </a:extLst>
          </p:cNvPr>
          <p:cNvSpPr txBox="1"/>
          <p:nvPr/>
        </p:nvSpPr>
        <p:spPr>
          <a:xfrm>
            <a:off x="3165107" y="3235086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(Ders Programı)</a:t>
            </a:r>
          </a:p>
        </p:txBody>
      </p:sp>
    </p:spTree>
    <p:extLst>
      <p:ext uri="{BB962C8B-B14F-4D97-AF65-F5344CB8AC3E}">
        <p14:creationId xmlns:p14="http://schemas.microsoft.com/office/powerpoint/2010/main" val="4077950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BD56D8-CC57-77F8-2F3A-C28B066B9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7AB8969C-467D-ECE4-C3D0-880B5BFFE5DF}"/>
              </a:ext>
            </a:extLst>
          </p:cNvPr>
          <p:cNvSpPr/>
          <p:nvPr/>
        </p:nvSpPr>
        <p:spPr>
          <a:xfrm>
            <a:off x="7458364" y="1496506"/>
            <a:ext cx="3398982" cy="646331"/>
          </a:xfrm>
          <a:prstGeom prst="roundRect">
            <a:avLst/>
          </a:prstGeom>
          <a:solidFill>
            <a:srgbClr val="FF7979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5F74E4A-B11A-6C65-C692-1F6F9E911975}"/>
              </a:ext>
            </a:extLst>
          </p:cNvPr>
          <p:cNvSpPr/>
          <p:nvPr/>
        </p:nvSpPr>
        <p:spPr>
          <a:xfrm>
            <a:off x="3842327" y="1496506"/>
            <a:ext cx="3398982" cy="646331"/>
          </a:xfrm>
          <a:prstGeom prst="roundRect">
            <a:avLst/>
          </a:prstGeom>
          <a:solidFill>
            <a:srgbClr val="AFDC7E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E90B29F-E1AC-EEDA-90C5-F9A731E5F531}"/>
              </a:ext>
            </a:extLst>
          </p:cNvPr>
          <p:cNvSpPr txBox="1"/>
          <p:nvPr/>
        </p:nvSpPr>
        <p:spPr>
          <a:xfrm>
            <a:off x="3244273" y="850175"/>
            <a:ext cx="887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1) Do </a:t>
            </a:r>
            <a:r>
              <a:rPr lang="tr-TR" sz="3600" b="1" dirty="0" err="1">
                <a:solidFill>
                  <a:srgbClr val="FF0000"/>
                </a:solidFill>
              </a:rPr>
              <a:t>we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>
                <a:solidFill>
                  <a:srgbClr val="FF0000"/>
                </a:solidFill>
              </a:rPr>
              <a:t>have</a:t>
            </a:r>
            <a:r>
              <a:rPr lang="tr-TR" sz="3600" b="1" dirty="0">
                <a:solidFill>
                  <a:srgbClr val="FF0000"/>
                </a:solidFill>
              </a:rPr>
              <a:t> English on </a:t>
            </a:r>
            <a:r>
              <a:rPr lang="tr-TR" sz="3600" b="1" dirty="0" err="1">
                <a:solidFill>
                  <a:srgbClr val="FF0000"/>
                </a:solidFill>
              </a:rPr>
              <a:t>Monday</a:t>
            </a:r>
            <a:r>
              <a:rPr lang="tr-TR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60C57EC-32EF-39E4-4860-A50A9444A2BE}"/>
              </a:ext>
            </a:extLst>
          </p:cNvPr>
          <p:cNvSpPr txBox="1"/>
          <p:nvPr/>
        </p:nvSpPr>
        <p:spPr>
          <a:xfrm>
            <a:off x="3315855" y="2466002"/>
            <a:ext cx="887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2) Do </a:t>
            </a:r>
            <a:r>
              <a:rPr lang="tr-TR" sz="3600" b="1" dirty="0" err="1">
                <a:solidFill>
                  <a:srgbClr val="FF0000"/>
                </a:solidFill>
              </a:rPr>
              <a:t>we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>
                <a:solidFill>
                  <a:srgbClr val="FF0000"/>
                </a:solidFill>
              </a:rPr>
              <a:t>have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>
                <a:solidFill>
                  <a:srgbClr val="FF0000"/>
                </a:solidFill>
              </a:rPr>
              <a:t>Maths</a:t>
            </a:r>
            <a:r>
              <a:rPr lang="tr-TR" sz="3600" b="1" dirty="0">
                <a:solidFill>
                  <a:srgbClr val="FF0000"/>
                </a:solidFill>
              </a:rPr>
              <a:t> on </a:t>
            </a:r>
            <a:r>
              <a:rPr lang="tr-TR" sz="3600" b="1" dirty="0" err="1">
                <a:solidFill>
                  <a:srgbClr val="FF0000"/>
                </a:solidFill>
              </a:rPr>
              <a:t>Monday</a:t>
            </a:r>
            <a:r>
              <a:rPr lang="tr-TR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00E2015-2096-5259-AAB7-C26336A82A0A}"/>
              </a:ext>
            </a:extLst>
          </p:cNvPr>
          <p:cNvSpPr txBox="1"/>
          <p:nvPr/>
        </p:nvSpPr>
        <p:spPr>
          <a:xfrm>
            <a:off x="3315855" y="4404995"/>
            <a:ext cx="887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3) Do </a:t>
            </a:r>
            <a:r>
              <a:rPr lang="tr-TR" sz="3600" b="1" dirty="0" err="1">
                <a:solidFill>
                  <a:srgbClr val="FF0000"/>
                </a:solidFill>
              </a:rPr>
              <a:t>we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>
                <a:solidFill>
                  <a:srgbClr val="FF0000"/>
                </a:solidFill>
              </a:rPr>
              <a:t>have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>
                <a:solidFill>
                  <a:srgbClr val="FF0000"/>
                </a:solidFill>
              </a:rPr>
              <a:t>Turkish</a:t>
            </a:r>
            <a:r>
              <a:rPr lang="tr-TR" sz="3600" b="1" dirty="0">
                <a:solidFill>
                  <a:srgbClr val="FF0000"/>
                </a:solidFill>
              </a:rPr>
              <a:t> on </a:t>
            </a:r>
            <a:r>
              <a:rPr lang="tr-TR" sz="3600" b="1" dirty="0" err="1">
                <a:solidFill>
                  <a:srgbClr val="FF0000"/>
                </a:solidFill>
              </a:rPr>
              <a:t>Monday</a:t>
            </a:r>
            <a:r>
              <a:rPr lang="tr-TR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6333FEE-E171-AD91-A765-2EB1905356B2}"/>
              </a:ext>
            </a:extLst>
          </p:cNvPr>
          <p:cNvSpPr txBox="1"/>
          <p:nvPr/>
        </p:nvSpPr>
        <p:spPr>
          <a:xfrm>
            <a:off x="4735945" y="1496506"/>
            <a:ext cx="288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i="1" dirty="0" err="1"/>
              <a:t>Yes</a:t>
            </a:r>
            <a:r>
              <a:rPr lang="tr-TR" sz="3600" i="1" dirty="0"/>
              <a:t>, </a:t>
            </a:r>
            <a:r>
              <a:rPr lang="tr-TR" sz="3600" i="1" dirty="0" err="1"/>
              <a:t>we</a:t>
            </a:r>
            <a:r>
              <a:rPr lang="tr-TR" sz="3600" i="1" dirty="0"/>
              <a:t> do.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82EDEE9-E15D-AF83-F7CF-7BF4DD800773}"/>
              </a:ext>
            </a:extLst>
          </p:cNvPr>
          <p:cNvSpPr txBox="1"/>
          <p:nvPr/>
        </p:nvSpPr>
        <p:spPr>
          <a:xfrm>
            <a:off x="8164945" y="1496506"/>
            <a:ext cx="3061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i="1" dirty="0"/>
              <a:t>No, </a:t>
            </a:r>
            <a:r>
              <a:rPr lang="tr-TR" sz="3600" i="1" dirty="0" err="1"/>
              <a:t>we</a:t>
            </a:r>
            <a:r>
              <a:rPr lang="tr-TR" sz="3600" i="1" dirty="0"/>
              <a:t> </a:t>
            </a:r>
            <a:r>
              <a:rPr lang="tr-TR" sz="3600" i="1" dirty="0" err="1"/>
              <a:t>don’t</a:t>
            </a:r>
            <a:r>
              <a:rPr lang="tr-TR" sz="3600" i="1" dirty="0"/>
              <a:t>.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59BDA374-6BD3-AD29-E074-5348E0FD3745}"/>
              </a:ext>
            </a:extLst>
          </p:cNvPr>
          <p:cNvSpPr/>
          <p:nvPr/>
        </p:nvSpPr>
        <p:spPr>
          <a:xfrm>
            <a:off x="3964708" y="1600415"/>
            <a:ext cx="662709" cy="438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429658AC-F051-3602-B183-51B4CB21D2E6}"/>
              </a:ext>
            </a:extLst>
          </p:cNvPr>
          <p:cNvSpPr/>
          <p:nvPr/>
        </p:nvSpPr>
        <p:spPr>
          <a:xfrm>
            <a:off x="7562273" y="1600415"/>
            <a:ext cx="662709" cy="438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7ED2C76D-ADE7-EC6E-FED9-3839D90159B4}"/>
              </a:ext>
            </a:extLst>
          </p:cNvPr>
          <p:cNvSpPr/>
          <p:nvPr/>
        </p:nvSpPr>
        <p:spPr>
          <a:xfrm>
            <a:off x="7458364" y="3112333"/>
            <a:ext cx="3398982" cy="646331"/>
          </a:xfrm>
          <a:prstGeom prst="roundRect">
            <a:avLst/>
          </a:prstGeom>
          <a:solidFill>
            <a:srgbClr val="FF7979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C54034A0-BDD1-E1EE-AEC2-928CD20F7652}"/>
              </a:ext>
            </a:extLst>
          </p:cNvPr>
          <p:cNvSpPr/>
          <p:nvPr/>
        </p:nvSpPr>
        <p:spPr>
          <a:xfrm>
            <a:off x="3842327" y="3112333"/>
            <a:ext cx="3398982" cy="646331"/>
          </a:xfrm>
          <a:prstGeom prst="roundRect">
            <a:avLst/>
          </a:prstGeom>
          <a:solidFill>
            <a:srgbClr val="AFDC7E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9D532656-86EC-9AC0-4AE2-0D5648E72295}"/>
              </a:ext>
            </a:extLst>
          </p:cNvPr>
          <p:cNvSpPr txBox="1"/>
          <p:nvPr/>
        </p:nvSpPr>
        <p:spPr>
          <a:xfrm>
            <a:off x="4735945" y="3112333"/>
            <a:ext cx="288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i="1" dirty="0" err="1"/>
              <a:t>Yes</a:t>
            </a:r>
            <a:r>
              <a:rPr lang="tr-TR" sz="3600" i="1" dirty="0"/>
              <a:t>, </a:t>
            </a:r>
            <a:r>
              <a:rPr lang="tr-TR" sz="3600" i="1" dirty="0" err="1"/>
              <a:t>we</a:t>
            </a:r>
            <a:r>
              <a:rPr lang="tr-TR" sz="3600" i="1" dirty="0"/>
              <a:t> do.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CC3EB717-7DAF-68FB-C209-7C86FD39FEDA}"/>
              </a:ext>
            </a:extLst>
          </p:cNvPr>
          <p:cNvSpPr txBox="1"/>
          <p:nvPr/>
        </p:nvSpPr>
        <p:spPr>
          <a:xfrm>
            <a:off x="8164945" y="3112333"/>
            <a:ext cx="3061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i="1" dirty="0"/>
              <a:t>No, </a:t>
            </a:r>
            <a:r>
              <a:rPr lang="tr-TR" sz="3600" i="1" dirty="0" err="1"/>
              <a:t>we</a:t>
            </a:r>
            <a:r>
              <a:rPr lang="tr-TR" sz="3600" i="1" dirty="0"/>
              <a:t> </a:t>
            </a:r>
            <a:r>
              <a:rPr lang="tr-TR" sz="3600" i="1" dirty="0" err="1"/>
              <a:t>don’t</a:t>
            </a:r>
            <a:r>
              <a:rPr lang="tr-TR" sz="3600" i="1" dirty="0"/>
              <a:t>.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31E5F7BF-C32F-B033-E3E6-5FDB2F55D9B2}"/>
              </a:ext>
            </a:extLst>
          </p:cNvPr>
          <p:cNvSpPr/>
          <p:nvPr/>
        </p:nvSpPr>
        <p:spPr>
          <a:xfrm>
            <a:off x="3964708" y="3216242"/>
            <a:ext cx="662709" cy="438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9C138F2E-E3C8-55B6-CABA-08589C4F793B}"/>
              </a:ext>
            </a:extLst>
          </p:cNvPr>
          <p:cNvSpPr/>
          <p:nvPr/>
        </p:nvSpPr>
        <p:spPr>
          <a:xfrm>
            <a:off x="7562273" y="3216242"/>
            <a:ext cx="662709" cy="438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B073C58C-03E3-72D0-F157-AFF11E7F7D39}"/>
              </a:ext>
            </a:extLst>
          </p:cNvPr>
          <p:cNvSpPr/>
          <p:nvPr/>
        </p:nvSpPr>
        <p:spPr>
          <a:xfrm>
            <a:off x="7518401" y="5051326"/>
            <a:ext cx="3398982" cy="646331"/>
          </a:xfrm>
          <a:prstGeom prst="roundRect">
            <a:avLst/>
          </a:prstGeom>
          <a:solidFill>
            <a:srgbClr val="FF7979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94C10F97-5CAA-F982-C57C-0399F284FA76}"/>
              </a:ext>
            </a:extLst>
          </p:cNvPr>
          <p:cNvSpPr/>
          <p:nvPr/>
        </p:nvSpPr>
        <p:spPr>
          <a:xfrm>
            <a:off x="3902364" y="5051326"/>
            <a:ext cx="3398982" cy="646331"/>
          </a:xfrm>
          <a:prstGeom prst="roundRect">
            <a:avLst/>
          </a:prstGeom>
          <a:solidFill>
            <a:srgbClr val="AFDC7E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7529E8F6-9716-E8AB-EC62-99C8589E369F}"/>
              </a:ext>
            </a:extLst>
          </p:cNvPr>
          <p:cNvSpPr txBox="1"/>
          <p:nvPr/>
        </p:nvSpPr>
        <p:spPr>
          <a:xfrm>
            <a:off x="4795982" y="5051326"/>
            <a:ext cx="288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i="1" dirty="0" err="1"/>
              <a:t>Yes</a:t>
            </a:r>
            <a:r>
              <a:rPr lang="tr-TR" sz="3600" i="1" dirty="0"/>
              <a:t>, </a:t>
            </a:r>
            <a:r>
              <a:rPr lang="tr-TR" sz="3600" i="1" dirty="0" err="1"/>
              <a:t>we</a:t>
            </a:r>
            <a:r>
              <a:rPr lang="tr-TR" sz="3600" i="1" dirty="0"/>
              <a:t> do.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5D4830B6-D27B-38B1-6CE1-7C02A4723A8B}"/>
              </a:ext>
            </a:extLst>
          </p:cNvPr>
          <p:cNvSpPr txBox="1"/>
          <p:nvPr/>
        </p:nvSpPr>
        <p:spPr>
          <a:xfrm>
            <a:off x="8224982" y="5051326"/>
            <a:ext cx="3061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i="1" dirty="0"/>
              <a:t>No, </a:t>
            </a:r>
            <a:r>
              <a:rPr lang="tr-TR" sz="3600" i="1" dirty="0" err="1"/>
              <a:t>we</a:t>
            </a:r>
            <a:r>
              <a:rPr lang="tr-TR" sz="3600" i="1" dirty="0"/>
              <a:t> </a:t>
            </a:r>
            <a:r>
              <a:rPr lang="tr-TR" sz="3600" i="1" dirty="0" err="1"/>
              <a:t>don’t</a:t>
            </a:r>
            <a:r>
              <a:rPr lang="tr-TR" sz="3600" i="1" dirty="0"/>
              <a:t>.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5F061E9A-30B3-5F7A-A46F-43801AC48A5A}"/>
              </a:ext>
            </a:extLst>
          </p:cNvPr>
          <p:cNvSpPr/>
          <p:nvPr/>
        </p:nvSpPr>
        <p:spPr>
          <a:xfrm>
            <a:off x="4024745" y="5155235"/>
            <a:ext cx="662709" cy="438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90E8DBD3-6CDF-2EE0-8CDA-22031ECF1486}"/>
              </a:ext>
            </a:extLst>
          </p:cNvPr>
          <p:cNvSpPr/>
          <p:nvPr/>
        </p:nvSpPr>
        <p:spPr>
          <a:xfrm>
            <a:off x="7622310" y="5155235"/>
            <a:ext cx="662709" cy="438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962C6091-BCAD-140A-9DAE-982B335C8D7E}"/>
              </a:ext>
            </a:extLst>
          </p:cNvPr>
          <p:cNvSpPr txBox="1"/>
          <p:nvPr/>
        </p:nvSpPr>
        <p:spPr>
          <a:xfrm>
            <a:off x="3726872" y="414633"/>
            <a:ext cx="8876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FF0000"/>
                </a:solidFill>
              </a:rPr>
              <a:t>(Pazartesi günü İngilizce dersimiz var mı?)</a:t>
            </a:r>
          </a:p>
        </p:txBody>
      </p:sp>
      <p:pic>
        <p:nvPicPr>
          <p:cNvPr id="37" name="Resim 36">
            <a:extLst>
              <a:ext uri="{FF2B5EF4-FFF2-40B4-BE49-F238E27FC236}">
                <a16:creationId xmlns:a16="http://schemas.microsoft.com/office/drawing/2014/main" id="{5CAFF289-2403-C71B-1600-E2C3516FF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71" y="1562419"/>
            <a:ext cx="469181" cy="469181"/>
          </a:xfrm>
          <a:prstGeom prst="rect">
            <a:avLst/>
          </a:prstGeom>
        </p:spPr>
      </p:pic>
      <p:pic>
        <p:nvPicPr>
          <p:cNvPr id="39" name="Resim 38">
            <a:extLst>
              <a:ext uri="{FF2B5EF4-FFF2-40B4-BE49-F238E27FC236}">
                <a16:creationId xmlns:a16="http://schemas.microsoft.com/office/drawing/2014/main" id="{EC744AF7-8C64-00B2-9E72-83E7C55DF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45" y="3194409"/>
            <a:ext cx="469181" cy="469181"/>
          </a:xfrm>
          <a:prstGeom prst="rect">
            <a:avLst/>
          </a:prstGeom>
        </p:spPr>
      </p:pic>
      <p:pic>
        <p:nvPicPr>
          <p:cNvPr id="40" name="Resim 39">
            <a:extLst>
              <a:ext uri="{FF2B5EF4-FFF2-40B4-BE49-F238E27FC236}">
                <a16:creationId xmlns:a16="http://schemas.microsoft.com/office/drawing/2014/main" id="{03159DC1-CC7D-5CE9-FE20-03CA2F1C2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36" y="5139901"/>
            <a:ext cx="469181" cy="4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0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4" grpId="0"/>
      <p:bldP spid="5" grpId="0"/>
      <p:bldP spid="6" grpId="0"/>
      <p:bldP spid="7" grpId="0"/>
      <p:bldP spid="11" grpId="0" animBg="1"/>
      <p:bldP spid="12" grpId="0" animBg="1"/>
      <p:bldP spid="23" grpId="0" animBg="1"/>
      <p:bldP spid="24" grpId="0" animBg="1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 animBg="1"/>
      <p:bldP spid="34" grpId="0" animBg="1"/>
      <p:bldP spid="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34D579-9966-2197-EB4F-914AC2099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A4EDB38-9990-D11C-CAD9-C1C991A23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2166">
            <a:off x="8281723" y="3351219"/>
            <a:ext cx="3072512" cy="2924576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E9D15D9-AD78-59B2-00C0-A2F475057CA1}"/>
              </a:ext>
            </a:extLst>
          </p:cNvPr>
          <p:cNvSpPr txBox="1"/>
          <p:nvPr/>
        </p:nvSpPr>
        <p:spPr>
          <a:xfrm>
            <a:off x="243695" y="3178834"/>
            <a:ext cx="77616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4"/>
              </a:rPr>
              <a:t>https://www.egetolgayaltinay.com/lessons/963</a:t>
            </a:r>
            <a:endParaRPr lang="tr-TR" sz="2400" b="1" i="1" dirty="0"/>
          </a:p>
          <a:p>
            <a:endParaRPr lang="tr-TR" sz="2400" b="1" i="1" dirty="0"/>
          </a:p>
        </p:txBody>
      </p:sp>
    </p:spTree>
    <p:extLst>
      <p:ext uri="{BB962C8B-B14F-4D97-AF65-F5344CB8AC3E}">
        <p14:creationId xmlns:p14="http://schemas.microsoft.com/office/powerpoint/2010/main" val="2808778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8E29D6-8ECD-0394-C7A7-887B03DB9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EBE9EB78-29B3-C715-7E2D-26E6D86AD2BB}"/>
              </a:ext>
            </a:extLst>
          </p:cNvPr>
          <p:cNvSpPr txBox="1"/>
          <p:nvPr/>
        </p:nvSpPr>
        <p:spPr>
          <a:xfrm>
            <a:off x="3244273" y="850175"/>
            <a:ext cx="887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1) </a:t>
            </a:r>
            <a:r>
              <a:rPr lang="tr-TR" sz="3600" b="1" dirty="0" err="1">
                <a:solidFill>
                  <a:srgbClr val="FF0000"/>
                </a:solidFill>
              </a:rPr>
              <a:t>When</a:t>
            </a:r>
            <a:r>
              <a:rPr lang="tr-TR" sz="3600" b="1" dirty="0">
                <a:solidFill>
                  <a:srgbClr val="FF0000"/>
                </a:solidFill>
              </a:rPr>
              <a:t> is English </a:t>
            </a:r>
            <a:r>
              <a:rPr lang="tr-TR" sz="3600" b="1" dirty="0" err="1">
                <a:solidFill>
                  <a:srgbClr val="FF0000"/>
                </a:solidFill>
              </a:rPr>
              <a:t>lesson</a:t>
            </a:r>
            <a:r>
              <a:rPr lang="tr-TR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83A8FEF-5753-1EAD-1392-4BD0AF6FE2DD}"/>
              </a:ext>
            </a:extLst>
          </p:cNvPr>
          <p:cNvSpPr txBox="1"/>
          <p:nvPr/>
        </p:nvSpPr>
        <p:spPr>
          <a:xfrm>
            <a:off x="3315855" y="2466002"/>
            <a:ext cx="887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2) </a:t>
            </a:r>
            <a:r>
              <a:rPr lang="tr-TR" sz="3600" b="1" dirty="0" err="1">
                <a:solidFill>
                  <a:srgbClr val="FF0000"/>
                </a:solidFill>
              </a:rPr>
              <a:t>What</a:t>
            </a:r>
            <a:r>
              <a:rPr lang="tr-TR" sz="3600" b="1" dirty="0">
                <a:solidFill>
                  <a:srgbClr val="FF0000"/>
                </a:solidFill>
              </a:rPr>
              <a:t> time </a:t>
            </a:r>
            <a:r>
              <a:rPr lang="tr-TR" sz="3600" b="1" dirty="0" err="1">
                <a:solidFill>
                  <a:srgbClr val="FF0000"/>
                </a:solidFill>
              </a:rPr>
              <a:t>does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>
                <a:solidFill>
                  <a:srgbClr val="FF0000"/>
                </a:solidFill>
              </a:rPr>
              <a:t>the</a:t>
            </a:r>
            <a:r>
              <a:rPr lang="tr-TR" sz="3600" b="1" dirty="0">
                <a:solidFill>
                  <a:srgbClr val="FF0000"/>
                </a:solidFill>
              </a:rPr>
              <a:t> Music </a:t>
            </a:r>
            <a:r>
              <a:rPr lang="tr-TR" sz="3600" b="1" dirty="0" err="1">
                <a:solidFill>
                  <a:srgbClr val="FF0000"/>
                </a:solidFill>
              </a:rPr>
              <a:t>lesson</a:t>
            </a:r>
            <a:r>
              <a:rPr lang="tr-TR" sz="3600" b="1" dirty="0">
                <a:solidFill>
                  <a:srgbClr val="FF0000"/>
                </a:solidFill>
              </a:rPr>
              <a:t> start?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0C6768D-0BE7-CDB7-89FF-BE1537C74488}"/>
              </a:ext>
            </a:extLst>
          </p:cNvPr>
          <p:cNvSpPr txBox="1"/>
          <p:nvPr/>
        </p:nvSpPr>
        <p:spPr>
          <a:xfrm>
            <a:off x="3315855" y="4081829"/>
            <a:ext cx="887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3) </a:t>
            </a:r>
            <a:r>
              <a:rPr lang="tr-TR" sz="3600" b="1" dirty="0" err="1">
                <a:solidFill>
                  <a:srgbClr val="FF0000"/>
                </a:solidFill>
              </a:rPr>
              <a:t>When</a:t>
            </a:r>
            <a:r>
              <a:rPr lang="tr-TR" sz="3600" b="1" dirty="0">
                <a:solidFill>
                  <a:srgbClr val="FF0000"/>
                </a:solidFill>
              </a:rPr>
              <a:t> is P.E. </a:t>
            </a:r>
            <a:r>
              <a:rPr lang="tr-TR" sz="3600" b="1" dirty="0" err="1">
                <a:solidFill>
                  <a:srgbClr val="FF0000"/>
                </a:solidFill>
              </a:rPr>
              <a:t>lesson</a:t>
            </a:r>
            <a:r>
              <a:rPr lang="tr-TR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8A9606B4-DDDB-5000-5CFD-68F8077A63A2}"/>
              </a:ext>
            </a:extLst>
          </p:cNvPr>
          <p:cNvSpPr txBox="1"/>
          <p:nvPr/>
        </p:nvSpPr>
        <p:spPr>
          <a:xfrm>
            <a:off x="4014932" y="1409539"/>
            <a:ext cx="413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i="1" dirty="0" err="1"/>
              <a:t>It</a:t>
            </a:r>
            <a:r>
              <a:rPr lang="tr-TR" sz="3600" i="1" dirty="0"/>
              <a:t> is at 8:30 </a:t>
            </a:r>
            <a:r>
              <a:rPr lang="tr-TR" sz="3600" i="1" dirty="0" err="1"/>
              <a:t>and</a:t>
            </a:r>
            <a:r>
              <a:rPr lang="tr-TR" sz="3600" i="1" dirty="0"/>
              <a:t> 9:20.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521F55FF-DC75-B068-39A9-F87AC47A5EF2}"/>
              </a:ext>
            </a:extLst>
          </p:cNvPr>
          <p:cNvSpPr txBox="1"/>
          <p:nvPr/>
        </p:nvSpPr>
        <p:spPr>
          <a:xfrm>
            <a:off x="3726872" y="414633"/>
            <a:ext cx="8876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FF0000"/>
                </a:solidFill>
              </a:rPr>
              <a:t>(İngilizce dersi ne zaman?)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2912F142-F7F7-E1FC-BCB8-2CF094DE0C13}"/>
              </a:ext>
            </a:extLst>
          </p:cNvPr>
          <p:cNvSpPr txBox="1"/>
          <p:nvPr/>
        </p:nvSpPr>
        <p:spPr>
          <a:xfrm>
            <a:off x="4026766" y="3025366"/>
            <a:ext cx="413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i="1" dirty="0" err="1"/>
              <a:t>It</a:t>
            </a:r>
            <a:r>
              <a:rPr lang="tr-TR" sz="3600" i="1" dirty="0"/>
              <a:t> </a:t>
            </a:r>
            <a:r>
              <a:rPr lang="tr-TR" sz="3600" i="1" dirty="0" err="1"/>
              <a:t>starts</a:t>
            </a:r>
            <a:r>
              <a:rPr lang="tr-TR" sz="3600" i="1" dirty="0"/>
              <a:t> at 11 </a:t>
            </a:r>
            <a:r>
              <a:rPr lang="tr-TR" sz="3600" i="1" dirty="0" err="1"/>
              <a:t>o’clock</a:t>
            </a:r>
            <a:r>
              <a:rPr lang="tr-TR" sz="3600" i="1" dirty="0"/>
              <a:t>.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D17D148A-CC87-4B8A-05F5-6D6C1ECE1F26}"/>
              </a:ext>
            </a:extLst>
          </p:cNvPr>
          <p:cNvSpPr txBox="1"/>
          <p:nvPr/>
        </p:nvSpPr>
        <p:spPr>
          <a:xfrm>
            <a:off x="4026766" y="4641193"/>
            <a:ext cx="6405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i="1" dirty="0" err="1"/>
              <a:t>It</a:t>
            </a:r>
            <a:r>
              <a:rPr lang="tr-TR" sz="3600" i="1" dirty="0"/>
              <a:t> is at 13:40 </a:t>
            </a:r>
            <a:r>
              <a:rPr lang="tr-TR" sz="3600" i="1" dirty="0" err="1"/>
              <a:t>and</a:t>
            </a:r>
            <a:r>
              <a:rPr lang="tr-TR" sz="3600" i="1" dirty="0"/>
              <a:t> 14:30.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A600D463-7695-6EAA-0C4E-C6056B93B3CD}"/>
              </a:ext>
            </a:extLst>
          </p:cNvPr>
          <p:cNvSpPr txBox="1"/>
          <p:nvPr/>
        </p:nvSpPr>
        <p:spPr>
          <a:xfrm>
            <a:off x="3726872" y="2073588"/>
            <a:ext cx="8876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FF0000"/>
                </a:solidFill>
              </a:rPr>
              <a:t>(Müzik dersi saat kaçta başlıyor?)</a:t>
            </a:r>
          </a:p>
        </p:txBody>
      </p:sp>
    </p:spTree>
    <p:extLst>
      <p:ext uri="{BB962C8B-B14F-4D97-AF65-F5344CB8AC3E}">
        <p14:creationId xmlns:p14="http://schemas.microsoft.com/office/powerpoint/2010/main" val="48612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0" grpId="0"/>
      <p:bldP spid="24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E5CDFC-74CC-7322-C21D-0AFD12472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523EC728-C62B-2702-2201-EAF4AF22E44F}"/>
              </a:ext>
            </a:extLst>
          </p:cNvPr>
          <p:cNvSpPr/>
          <p:nvPr/>
        </p:nvSpPr>
        <p:spPr>
          <a:xfrm>
            <a:off x="182882" y="2077569"/>
            <a:ext cx="2082016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Turkish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15E8C565-842F-C105-4781-ADDB879FA52B}"/>
              </a:ext>
            </a:extLst>
          </p:cNvPr>
          <p:cNvSpPr/>
          <p:nvPr/>
        </p:nvSpPr>
        <p:spPr>
          <a:xfrm>
            <a:off x="182882" y="2606959"/>
            <a:ext cx="2082016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Türkçe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4E88358-C553-397C-3D20-348F8B342CDE}"/>
              </a:ext>
            </a:extLst>
          </p:cNvPr>
          <p:cNvSpPr/>
          <p:nvPr/>
        </p:nvSpPr>
        <p:spPr>
          <a:xfrm>
            <a:off x="2445436" y="2077569"/>
            <a:ext cx="2082016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Maths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71FC6CC-CFB9-4B53-6EFC-80D0EFD0966C}"/>
              </a:ext>
            </a:extLst>
          </p:cNvPr>
          <p:cNvSpPr/>
          <p:nvPr/>
        </p:nvSpPr>
        <p:spPr>
          <a:xfrm>
            <a:off x="2445436" y="2606959"/>
            <a:ext cx="2082016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Matematik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26E46BD2-3C4B-7092-CC46-3AE4DCFF2278}"/>
              </a:ext>
            </a:extLst>
          </p:cNvPr>
          <p:cNvSpPr/>
          <p:nvPr/>
        </p:nvSpPr>
        <p:spPr>
          <a:xfrm>
            <a:off x="4935417" y="2077569"/>
            <a:ext cx="2082016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Science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C5650D03-5184-6D08-752A-58D817001B36}"/>
              </a:ext>
            </a:extLst>
          </p:cNvPr>
          <p:cNvSpPr/>
          <p:nvPr/>
        </p:nvSpPr>
        <p:spPr>
          <a:xfrm>
            <a:off x="4935417" y="2606959"/>
            <a:ext cx="2082016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Fen Bilimleri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6007352-E5CB-0016-A4B4-A26B814F8498}"/>
              </a:ext>
            </a:extLst>
          </p:cNvPr>
          <p:cNvSpPr/>
          <p:nvPr/>
        </p:nvSpPr>
        <p:spPr>
          <a:xfrm>
            <a:off x="7197971" y="2077569"/>
            <a:ext cx="2082016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Art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7FD73AD5-0818-8F05-0D67-3E446328ADC8}"/>
              </a:ext>
            </a:extLst>
          </p:cNvPr>
          <p:cNvSpPr/>
          <p:nvPr/>
        </p:nvSpPr>
        <p:spPr>
          <a:xfrm>
            <a:off x="7197971" y="2606959"/>
            <a:ext cx="2082016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Resim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C323A706-A7FA-C680-AB14-433AEABD1E64}"/>
              </a:ext>
            </a:extLst>
          </p:cNvPr>
          <p:cNvSpPr/>
          <p:nvPr/>
        </p:nvSpPr>
        <p:spPr>
          <a:xfrm>
            <a:off x="9566029" y="1774620"/>
            <a:ext cx="2443087" cy="1045019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Religion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and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Morals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0B61D9D1-A8B1-D360-4F8C-793EC0B88F46}"/>
              </a:ext>
            </a:extLst>
          </p:cNvPr>
          <p:cNvSpPr/>
          <p:nvPr/>
        </p:nvSpPr>
        <p:spPr>
          <a:xfrm>
            <a:off x="9566029" y="2819639"/>
            <a:ext cx="2443087" cy="837911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i="1" dirty="0">
                <a:solidFill>
                  <a:schemeClr val="tx1"/>
                </a:solidFill>
              </a:rPr>
              <a:t>Din Kültürü ve Ahlak Bilgisi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F6AC4D3C-BB5A-352C-6C55-D842D51416B9}"/>
              </a:ext>
            </a:extLst>
          </p:cNvPr>
          <p:cNvSpPr/>
          <p:nvPr/>
        </p:nvSpPr>
        <p:spPr>
          <a:xfrm>
            <a:off x="182882" y="5226387"/>
            <a:ext cx="2082016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English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2E708031-335F-EC16-7F66-B920AD813560}"/>
              </a:ext>
            </a:extLst>
          </p:cNvPr>
          <p:cNvSpPr/>
          <p:nvPr/>
        </p:nvSpPr>
        <p:spPr>
          <a:xfrm>
            <a:off x="182882" y="5755777"/>
            <a:ext cx="2082016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İngilizce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4D474146-BE9C-C1B7-E2CC-9F30BB69A9F6}"/>
              </a:ext>
            </a:extLst>
          </p:cNvPr>
          <p:cNvSpPr/>
          <p:nvPr/>
        </p:nvSpPr>
        <p:spPr>
          <a:xfrm>
            <a:off x="2445435" y="5226387"/>
            <a:ext cx="2309443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Social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Studies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4D8F509E-7C8E-39B4-1EF5-67DA67C5196F}"/>
              </a:ext>
            </a:extLst>
          </p:cNvPr>
          <p:cNvSpPr/>
          <p:nvPr/>
        </p:nvSpPr>
        <p:spPr>
          <a:xfrm>
            <a:off x="2445436" y="5755777"/>
            <a:ext cx="2309442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Sosyal Bilgiler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E25F557A-BAD0-75C3-DD7A-EAC278E9F8CB}"/>
              </a:ext>
            </a:extLst>
          </p:cNvPr>
          <p:cNvSpPr/>
          <p:nvPr/>
        </p:nvSpPr>
        <p:spPr>
          <a:xfrm>
            <a:off x="4935417" y="5226387"/>
            <a:ext cx="2082016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I.T.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A4DED18-4805-01FB-8ACD-87EF454FCB8F}"/>
              </a:ext>
            </a:extLst>
          </p:cNvPr>
          <p:cNvSpPr/>
          <p:nvPr/>
        </p:nvSpPr>
        <p:spPr>
          <a:xfrm>
            <a:off x="4935417" y="5755777"/>
            <a:ext cx="2082016" cy="78570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Bilişim Teknolojileri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AEC87C03-DA0B-1CDE-D2D5-CD5FFC830135}"/>
              </a:ext>
            </a:extLst>
          </p:cNvPr>
          <p:cNvSpPr/>
          <p:nvPr/>
        </p:nvSpPr>
        <p:spPr>
          <a:xfrm>
            <a:off x="7197971" y="5226387"/>
            <a:ext cx="2082016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Music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1EFC4441-F5DA-CD07-872D-3ADF2031997C}"/>
              </a:ext>
            </a:extLst>
          </p:cNvPr>
          <p:cNvSpPr/>
          <p:nvPr/>
        </p:nvSpPr>
        <p:spPr>
          <a:xfrm>
            <a:off x="7197971" y="5755777"/>
            <a:ext cx="2082016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Müzik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9BAB92AB-08F0-F050-AA44-5E7266676C32}"/>
              </a:ext>
            </a:extLst>
          </p:cNvPr>
          <p:cNvSpPr/>
          <p:nvPr/>
        </p:nvSpPr>
        <p:spPr>
          <a:xfrm>
            <a:off x="9746564" y="5226387"/>
            <a:ext cx="2082016" cy="529390"/>
          </a:xfrm>
          <a:prstGeom prst="roundRect">
            <a:avLst/>
          </a:prstGeom>
          <a:solidFill>
            <a:srgbClr val="FFC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P.E.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D641338F-3872-DF6A-A513-E58D8520DE59}"/>
              </a:ext>
            </a:extLst>
          </p:cNvPr>
          <p:cNvSpPr/>
          <p:nvPr/>
        </p:nvSpPr>
        <p:spPr>
          <a:xfrm>
            <a:off x="9746564" y="5755777"/>
            <a:ext cx="2082016" cy="529390"/>
          </a:xfrm>
          <a:prstGeom prst="roundRect">
            <a:avLst/>
          </a:prstGeom>
          <a:solidFill>
            <a:srgbClr val="FFEA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i="1" dirty="0">
                <a:solidFill>
                  <a:schemeClr val="tx1"/>
                </a:solidFill>
              </a:rPr>
              <a:t>Beden Eğitimi</a:t>
            </a:r>
          </a:p>
        </p:txBody>
      </p:sp>
    </p:spTree>
    <p:extLst>
      <p:ext uri="{BB962C8B-B14F-4D97-AF65-F5344CB8AC3E}">
        <p14:creationId xmlns:p14="http://schemas.microsoft.com/office/powerpoint/2010/main" val="360439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CC1DFD-21FD-7B48-1A86-A03F4AF0C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F651EEA-A06D-F8D7-2F8E-5A6AFBECEEB0}"/>
              </a:ext>
            </a:extLst>
          </p:cNvPr>
          <p:cNvSpPr txBox="1"/>
          <p:nvPr/>
        </p:nvSpPr>
        <p:spPr>
          <a:xfrm>
            <a:off x="6191250" y="257904"/>
            <a:ext cx="8876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1) Do </a:t>
            </a:r>
            <a:r>
              <a:rPr lang="tr-TR" sz="2800" b="1" dirty="0" err="1">
                <a:solidFill>
                  <a:srgbClr val="FF0000"/>
                </a:solidFill>
              </a:rPr>
              <a:t>we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have</a:t>
            </a:r>
            <a:r>
              <a:rPr lang="tr-TR" sz="2800" b="1" dirty="0">
                <a:solidFill>
                  <a:srgbClr val="FF0000"/>
                </a:solidFill>
              </a:rPr>
              <a:t> I.T. on </a:t>
            </a:r>
            <a:r>
              <a:rPr lang="tr-TR" sz="2800" b="1" dirty="0" err="1">
                <a:solidFill>
                  <a:srgbClr val="FF0000"/>
                </a:solidFill>
              </a:rPr>
              <a:t>Monday</a:t>
            </a:r>
            <a:r>
              <a:rPr lang="tr-TR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4066960-EF18-D8F0-B346-E4006431F58A}"/>
              </a:ext>
            </a:extLst>
          </p:cNvPr>
          <p:cNvSpPr txBox="1"/>
          <p:nvPr/>
        </p:nvSpPr>
        <p:spPr>
          <a:xfrm>
            <a:off x="6628533" y="656057"/>
            <a:ext cx="5268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/>
              <a:t>No, </a:t>
            </a:r>
            <a:r>
              <a:rPr lang="tr-TR" sz="2800" i="1" dirty="0" err="1"/>
              <a:t>we</a:t>
            </a:r>
            <a:r>
              <a:rPr lang="tr-TR" sz="2800" i="1" dirty="0"/>
              <a:t> </a:t>
            </a:r>
            <a:r>
              <a:rPr lang="tr-TR" sz="2800" i="1" dirty="0" err="1"/>
              <a:t>don’t</a:t>
            </a:r>
            <a:r>
              <a:rPr lang="tr-TR" sz="2800" i="1" dirty="0"/>
              <a:t>.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D235095-8429-DC21-7F2C-2FE1FD379F09}"/>
              </a:ext>
            </a:extLst>
          </p:cNvPr>
          <p:cNvSpPr txBox="1"/>
          <p:nvPr/>
        </p:nvSpPr>
        <p:spPr>
          <a:xfrm>
            <a:off x="6191250" y="1179277"/>
            <a:ext cx="8876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2) </a:t>
            </a:r>
            <a:r>
              <a:rPr lang="tr-TR" sz="2800" b="1" dirty="0" err="1">
                <a:solidFill>
                  <a:srgbClr val="FF0000"/>
                </a:solidFill>
              </a:rPr>
              <a:t>What</a:t>
            </a:r>
            <a:r>
              <a:rPr lang="tr-TR" sz="2800" b="1" dirty="0">
                <a:solidFill>
                  <a:srgbClr val="FF0000"/>
                </a:solidFill>
              </a:rPr>
              <a:t> time </a:t>
            </a:r>
            <a:r>
              <a:rPr lang="tr-TR" sz="2800" b="1" dirty="0" err="1">
                <a:solidFill>
                  <a:srgbClr val="FF0000"/>
                </a:solidFill>
              </a:rPr>
              <a:t>does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the</a:t>
            </a:r>
            <a:r>
              <a:rPr lang="tr-TR" sz="2800" b="1" dirty="0">
                <a:solidFill>
                  <a:srgbClr val="FF0000"/>
                </a:solidFill>
              </a:rPr>
              <a:t> I.T. </a:t>
            </a:r>
            <a:r>
              <a:rPr lang="tr-TR" sz="2800" b="1" dirty="0" err="1">
                <a:solidFill>
                  <a:srgbClr val="FF0000"/>
                </a:solidFill>
              </a:rPr>
              <a:t>lesson</a:t>
            </a:r>
            <a:r>
              <a:rPr lang="tr-TR" sz="2800" b="1" dirty="0">
                <a:solidFill>
                  <a:srgbClr val="FF0000"/>
                </a:solidFill>
              </a:rPr>
              <a:t> start?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C5B4FF5-1790-6575-4AAA-9A833CA92210}"/>
              </a:ext>
            </a:extLst>
          </p:cNvPr>
          <p:cNvSpPr txBox="1"/>
          <p:nvPr/>
        </p:nvSpPr>
        <p:spPr>
          <a:xfrm>
            <a:off x="6847609" y="1577430"/>
            <a:ext cx="413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 err="1"/>
              <a:t>It</a:t>
            </a:r>
            <a:r>
              <a:rPr lang="tr-TR" sz="2800" i="1" dirty="0"/>
              <a:t> </a:t>
            </a:r>
            <a:r>
              <a:rPr lang="tr-TR" sz="2800" i="1" dirty="0" err="1"/>
              <a:t>starts</a:t>
            </a:r>
            <a:r>
              <a:rPr lang="tr-TR" sz="2800" i="1" dirty="0"/>
              <a:t> at 12:50.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FA99A4F-AB1B-79E8-772A-BC5BF2719467}"/>
              </a:ext>
            </a:extLst>
          </p:cNvPr>
          <p:cNvSpPr txBox="1"/>
          <p:nvPr/>
        </p:nvSpPr>
        <p:spPr>
          <a:xfrm>
            <a:off x="6191250" y="2100650"/>
            <a:ext cx="8876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3) Do </a:t>
            </a:r>
            <a:r>
              <a:rPr lang="tr-TR" sz="2800" b="1" dirty="0" err="1">
                <a:solidFill>
                  <a:srgbClr val="FF0000"/>
                </a:solidFill>
              </a:rPr>
              <a:t>we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have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Science</a:t>
            </a:r>
            <a:r>
              <a:rPr lang="tr-TR" sz="2800" b="1" dirty="0">
                <a:solidFill>
                  <a:srgbClr val="FF0000"/>
                </a:solidFill>
              </a:rPr>
              <a:t> on </a:t>
            </a:r>
            <a:r>
              <a:rPr lang="tr-TR" sz="2800" b="1" dirty="0" err="1">
                <a:solidFill>
                  <a:srgbClr val="FF0000"/>
                </a:solidFill>
              </a:rPr>
              <a:t>Tuesday</a:t>
            </a:r>
            <a:r>
              <a:rPr lang="tr-TR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167A3F3-541A-8F5E-9D24-8329C4E46281}"/>
              </a:ext>
            </a:extLst>
          </p:cNvPr>
          <p:cNvSpPr txBox="1"/>
          <p:nvPr/>
        </p:nvSpPr>
        <p:spPr>
          <a:xfrm>
            <a:off x="6847609" y="2498803"/>
            <a:ext cx="413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 err="1"/>
              <a:t>Yes</a:t>
            </a:r>
            <a:r>
              <a:rPr lang="tr-TR" sz="2800" i="1" dirty="0"/>
              <a:t>, </a:t>
            </a:r>
            <a:r>
              <a:rPr lang="tr-TR" sz="2800" i="1" dirty="0" err="1"/>
              <a:t>we</a:t>
            </a:r>
            <a:r>
              <a:rPr lang="tr-TR" sz="2800" i="1" dirty="0"/>
              <a:t> do.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74FAC0D-A1C4-6D39-35AF-330071235096}"/>
              </a:ext>
            </a:extLst>
          </p:cNvPr>
          <p:cNvSpPr txBox="1"/>
          <p:nvPr/>
        </p:nvSpPr>
        <p:spPr>
          <a:xfrm>
            <a:off x="8666882" y="656057"/>
            <a:ext cx="5268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 err="1"/>
              <a:t>It’s</a:t>
            </a:r>
            <a:r>
              <a:rPr lang="tr-TR" sz="2800" i="1" dirty="0"/>
              <a:t> on </a:t>
            </a:r>
            <a:r>
              <a:rPr lang="tr-TR" sz="2800" i="1" dirty="0" err="1"/>
              <a:t>Wednesday</a:t>
            </a:r>
            <a:r>
              <a:rPr lang="tr-TR" sz="2800" i="1" dirty="0"/>
              <a:t>.</a:t>
            </a:r>
            <a:endParaRPr lang="tr-TR" sz="2800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01D51116-FEB5-4726-9D5B-2E57ECFEE355}"/>
              </a:ext>
            </a:extLst>
          </p:cNvPr>
          <p:cNvSpPr txBox="1"/>
          <p:nvPr/>
        </p:nvSpPr>
        <p:spPr>
          <a:xfrm>
            <a:off x="6191251" y="3022023"/>
            <a:ext cx="5848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4) </a:t>
            </a:r>
            <a:r>
              <a:rPr lang="tr-TR" sz="2800" b="1" dirty="0" err="1">
                <a:solidFill>
                  <a:srgbClr val="FF0000"/>
                </a:solidFill>
              </a:rPr>
              <a:t>What</a:t>
            </a:r>
            <a:r>
              <a:rPr lang="tr-TR" sz="2800" b="1" dirty="0">
                <a:solidFill>
                  <a:srgbClr val="FF0000"/>
                </a:solidFill>
              </a:rPr>
              <a:t> time </a:t>
            </a:r>
            <a:r>
              <a:rPr lang="tr-TR" sz="2800" b="1" dirty="0" err="1">
                <a:solidFill>
                  <a:srgbClr val="FF0000"/>
                </a:solidFill>
              </a:rPr>
              <a:t>does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the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Science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lesson</a:t>
            </a:r>
            <a:r>
              <a:rPr lang="tr-TR" sz="2800" b="1" dirty="0">
                <a:solidFill>
                  <a:srgbClr val="FF0000"/>
                </a:solidFill>
              </a:rPr>
              <a:t> start?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F74F93F-D52A-8494-0C75-ACE45C312E83}"/>
              </a:ext>
            </a:extLst>
          </p:cNvPr>
          <p:cNvSpPr txBox="1"/>
          <p:nvPr/>
        </p:nvSpPr>
        <p:spPr>
          <a:xfrm>
            <a:off x="7285759" y="3452910"/>
            <a:ext cx="413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 err="1"/>
              <a:t>It</a:t>
            </a:r>
            <a:r>
              <a:rPr lang="tr-TR" sz="2800" i="1" dirty="0"/>
              <a:t> </a:t>
            </a:r>
            <a:r>
              <a:rPr lang="tr-TR" sz="2800" i="1" dirty="0" err="1"/>
              <a:t>starts</a:t>
            </a:r>
            <a:r>
              <a:rPr lang="tr-TR" sz="2800" i="1" dirty="0"/>
              <a:t> at 9:20.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8CF9D02-2B8A-D563-70E8-0F8C94DC3581}"/>
              </a:ext>
            </a:extLst>
          </p:cNvPr>
          <p:cNvSpPr txBox="1"/>
          <p:nvPr/>
        </p:nvSpPr>
        <p:spPr>
          <a:xfrm>
            <a:off x="6191250" y="4011029"/>
            <a:ext cx="8876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5) Do </a:t>
            </a:r>
            <a:r>
              <a:rPr lang="tr-TR" sz="2800" b="1" dirty="0" err="1">
                <a:solidFill>
                  <a:srgbClr val="FF0000"/>
                </a:solidFill>
              </a:rPr>
              <a:t>we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have</a:t>
            </a:r>
            <a:r>
              <a:rPr lang="tr-TR" sz="2800" b="1" dirty="0">
                <a:solidFill>
                  <a:srgbClr val="FF0000"/>
                </a:solidFill>
              </a:rPr>
              <a:t> Art on </a:t>
            </a:r>
            <a:r>
              <a:rPr lang="tr-TR" sz="2800" b="1" dirty="0" err="1">
                <a:solidFill>
                  <a:srgbClr val="FF0000"/>
                </a:solidFill>
              </a:rPr>
              <a:t>Wednesday</a:t>
            </a:r>
            <a:r>
              <a:rPr lang="tr-TR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7F1B866B-B315-ECC2-2727-603B5B6412AE}"/>
              </a:ext>
            </a:extLst>
          </p:cNvPr>
          <p:cNvSpPr txBox="1"/>
          <p:nvPr/>
        </p:nvSpPr>
        <p:spPr>
          <a:xfrm>
            <a:off x="6628531" y="4421327"/>
            <a:ext cx="5268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/>
              <a:t>No, </a:t>
            </a:r>
            <a:r>
              <a:rPr lang="tr-TR" sz="2800" i="1" dirty="0" err="1"/>
              <a:t>we</a:t>
            </a:r>
            <a:r>
              <a:rPr lang="tr-TR" sz="2800" i="1" dirty="0"/>
              <a:t> </a:t>
            </a:r>
            <a:r>
              <a:rPr lang="tr-TR" sz="2800" i="1" dirty="0" err="1"/>
              <a:t>don’t</a:t>
            </a:r>
            <a:r>
              <a:rPr lang="tr-TR" sz="2800" i="1" dirty="0"/>
              <a:t>. 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DF7A863F-F6EA-60AF-02DA-D2411689E81F}"/>
              </a:ext>
            </a:extLst>
          </p:cNvPr>
          <p:cNvSpPr txBox="1"/>
          <p:nvPr/>
        </p:nvSpPr>
        <p:spPr>
          <a:xfrm>
            <a:off x="8750445" y="4424813"/>
            <a:ext cx="5268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 err="1"/>
              <a:t>It’s</a:t>
            </a:r>
            <a:r>
              <a:rPr lang="tr-TR" sz="2800" i="1" dirty="0"/>
              <a:t> on </a:t>
            </a:r>
            <a:r>
              <a:rPr lang="tr-TR" sz="2800" i="1" dirty="0" err="1"/>
              <a:t>Tuesday</a:t>
            </a:r>
            <a:r>
              <a:rPr lang="tr-TR" sz="2800" i="1" dirty="0"/>
              <a:t>.</a:t>
            </a:r>
            <a:endParaRPr lang="tr-TR" sz="2800" dirty="0"/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F5420274-DF62-70B9-E77B-BCE7508A4C1F}"/>
              </a:ext>
            </a:extLst>
          </p:cNvPr>
          <p:cNvSpPr txBox="1"/>
          <p:nvPr/>
        </p:nvSpPr>
        <p:spPr>
          <a:xfrm>
            <a:off x="6191251" y="4986226"/>
            <a:ext cx="5848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6) </a:t>
            </a:r>
            <a:r>
              <a:rPr lang="tr-TR" sz="2800" b="1" dirty="0" err="1">
                <a:solidFill>
                  <a:srgbClr val="FF0000"/>
                </a:solidFill>
              </a:rPr>
              <a:t>What</a:t>
            </a:r>
            <a:r>
              <a:rPr lang="tr-TR" sz="2800" b="1" dirty="0">
                <a:solidFill>
                  <a:srgbClr val="FF0000"/>
                </a:solidFill>
              </a:rPr>
              <a:t> time </a:t>
            </a:r>
            <a:r>
              <a:rPr lang="tr-TR" sz="2800" b="1" dirty="0" err="1">
                <a:solidFill>
                  <a:srgbClr val="FF0000"/>
                </a:solidFill>
              </a:rPr>
              <a:t>does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the</a:t>
            </a:r>
            <a:r>
              <a:rPr lang="tr-TR" sz="2800" b="1" dirty="0">
                <a:solidFill>
                  <a:srgbClr val="FF0000"/>
                </a:solidFill>
              </a:rPr>
              <a:t> Art </a:t>
            </a:r>
            <a:r>
              <a:rPr lang="tr-TR" sz="2800" b="1" dirty="0" err="1">
                <a:solidFill>
                  <a:srgbClr val="FF0000"/>
                </a:solidFill>
              </a:rPr>
              <a:t>lesson</a:t>
            </a:r>
            <a:r>
              <a:rPr lang="tr-TR" sz="2800" b="1" dirty="0">
                <a:solidFill>
                  <a:srgbClr val="FF0000"/>
                </a:solidFill>
              </a:rPr>
              <a:t> start?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360018D1-D866-F2F6-43F5-C98C4ACF2A10}"/>
              </a:ext>
            </a:extLst>
          </p:cNvPr>
          <p:cNvSpPr txBox="1"/>
          <p:nvPr/>
        </p:nvSpPr>
        <p:spPr>
          <a:xfrm>
            <a:off x="7285759" y="5417113"/>
            <a:ext cx="413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 err="1"/>
              <a:t>It</a:t>
            </a:r>
            <a:r>
              <a:rPr lang="tr-TR" sz="2800" i="1" dirty="0"/>
              <a:t> </a:t>
            </a:r>
            <a:r>
              <a:rPr lang="tr-TR" sz="2800" i="1" dirty="0" err="1"/>
              <a:t>starts</a:t>
            </a:r>
            <a:r>
              <a:rPr lang="tr-TR" sz="2800" i="1" dirty="0"/>
              <a:t> at 8:30.</a:t>
            </a:r>
          </a:p>
        </p:txBody>
      </p:sp>
    </p:spTree>
    <p:extLst>
      <p:ext uri="{BB962C8B-B14F-4D97-AF65-F5344CB8AC3E}">
        <p14:creationId xmlns:p14="http://schemas.microsoft.com/office/powerpoint/2010/main" val="38899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4" grpId="0"/>
      <p:bldP spid="16" grpId="0"/>
      <p:bldP spid="18" grpId="0"/>
      <p:bldP spid="19" grpId="0"/>
      <p:bldP spid="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D78E9-BD39-F791-7129-E729DD78D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91B5C24-F7BF-F84B-9123-776CA5631A6B}"/>
              </a:ext>
            </a:extLst>
          </p:cNvPr>
          <p:cNvSpPr txBox="1"/>
          <p:nvPr/>
        </p:nvSpPr>
        <p:spPr>
          <a:xfrm>
            <a:off x="291966" y="2105561"/>
            <a:ext cx="1160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>
                <a:solidFill>
                  <a:schemeClr val="accent2"/>
                </a:solidFill>
              </a:rPr>
              <a:t>Daily </a:t>
            </a:r>
            <a:r>
              <a:rPr lang="tr-TR" sz="8000" b="1" dirty="0" err="1">
                <a:solidFill>
                  <a:schemeClr val="accent2"/>
                </a:solidFill>
              </a:rPr>
              <a:t>Expressions</a:t>
            </a:r>
            <a:endParaRPr lang="tr-TR" sz="8000" b="1" dirty="0">
              <a:solidFill>
                <a:schemeClr val="accent2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E526FAB-E46E-788E-1209-98A00ACBB3AA}"/>
              </a:ext>
            </a:extLst>
          </p:cNvPr>
          <p:cNvSpPr txBox="1"/>
          <p:nvPr/>
        </p:nvSpPr>
        <p:spPr>
          <a:xfrm>
            <a:off x="3165107" y="3235086"/>
            <a:ext cx="586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(Günlük Konuşma Kalıpları)</a:t>
            </a:r>
          </a:p>
        </p:txBody>
      </p:sp>
    </p:spTree>
    <p:extLst>
      <p:ext uri="{BB962C8B-B14F-4D97-AF65-F5344CB8AC3E}">
        <p14:creationId xmlns:p14="http://schemas.microsoft.com/office/powerpoint/2010/main" val="1875943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7311B2-9AAD-1D31-277F-9CAF2C58D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86EA618-3B50-3919-1C42-2B0DC1094E6B}"/>
              </a:ext>
            </a:extLst>
          </p:cNvPr>
          <p:cNvSpPr txBox="1"/>
          <p:nvPr/>
        </p:nvSpPr>
        <p:spPr>
          <a:xfrm>
            <a:off x="4913708" y="2303978"/>
            <a:ext cx="7211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 err="1">
                <a:solidFill>
                  <a:schemeClr val="accent2">
                    <a:lumMod val="75000"/>
                  </a:schemeClr>
                </a:solidFill>
              </a:rPr>
              <a:t>Give</a:t>
            </a:r>
            <a:r>
              <a:rPr lang="tr-TR" sz="6000" b="1" dirty="0">
                <a:solidFill>
                  <a:schemeClr val="accent2">
                    <a:lumMod val="75000"/>
                  </a:schemeClr>
                </a:solidFill>
              </a:rPr>
              <a:t> me a </a:t>
            </a:r>
            <a:r>
              <a:rPr lang="tr-TR" sz="6000" b="1" dirty="0" err="1">
                <a:solidFill>
                  <a:schemeClr val="accent2">
                    <a:lumMod val="75000"/>
                  </a:schemeClr>
                </a:solidFill>
              </a:rPr>
              <a:t>hand</a:t>
            </a:r>
            <a:r>
              <a:rPr lang="tr-TR" sz="6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E2D6999-FDA4-D2FA-E62A-0CA98A0643D1}"/>
              </a:ext>
            </a:extLst>
          </p:cNvPr>
          <p:cNvSpPr txBox="1"/>
          <p:nvPr/>
        </p:nvSpPr>
        <p:spPr>
          <a:xfrm>
            <a:off x="5380779" y="3138251"/>
            <a:ext cx="627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(Bana yardım et.)</a:t>
            </a:r>
          </a:p>
        </p:txBody>
      </p:sp>
    </p:spTree>
    <p:extLst>
      <p:ext uri="{BB962C8B-B14F-4D97-AF65-F5344CB8AC3E}">
        <p14:creationId xmlns:p14="http://schemas.microsoft.com/office/powerpoint/2010/main" val="370990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69269A-89DD-B551-C00E-B0427E363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F536697-8B61-2ABF-A082-6E7FCC811857}"/>
              </a:ext>
            </a:extLst>
          </p:cNvPr>
          <p:cNvSpPr txBox="1"/>
          <p:nvPr/>
        </p:nvSpPr>
        <p:spPr>
          <a:xfrm>
            <a:off x="4913709" y="1808678"/>
            <a:ext cx="7211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200" b="1" dirty="0" err="1">
                <a:solidFill>
                  <a:schemeClr val="accent2">
                    <a:lumMod val="75000"/>
                  </a:schemeClr>
                </a:solidFill>
              </a:rPr>
              <a:t>I’d</a:t>
            </a:r>
            <a:r>
              <a:rPr lang="tr-TR" sz="7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7200" b="1" dirty="0" err="1">
                <a:solidFill>
                  <a:schemeClr val="accent2">
                    <a:lumMod val="75000"/>
                  </a:schemeClr>
                </a:solidFill>
              </a:rPr>
              <a:t>love</a:t>
            </a:r>
            <a:r>
              <a:rPr lang="tr-TR" sz="7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7200" b="1" dirty="0" err="1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tr-TR" sz="7200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A3C5056-DD72-D249-77E2-A5C4A5B7D0A9}"/>
              </a:ext>
            </a:extLst>
          </p:cNvPr>
          <p:cNvSpPr txBox="1"/>
          <p:nvPr/>
        </p:nvSpPr>
        <p:spPr>
          <a:xfrm>
            <a:off x="5380780" y="2844225"/>
            <a:ext cx="627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(Çok isterim!)</a:t>
            </a:r>
          </a:p>
        </p:txBody>
      </p:sp>
    </p:spTree>
    <p:extLst>
      <p:ext uri="{BB962C8B-B14F-4D97-AF65-F5344CB8AC3E}">
        <p14:creationId xmlns:p14="http://schemas.microsoft.com/office/powerpoint/2010/main" val="144852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817787-4DE0-D910-CD28-A11794738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DC806EA-388C-32D8-81CB-24F3EDDD2389}"/>
              </a:ext>
            </a:extLst>
          </p:cNvPr>
          <p:cNvSpPr txBox="1"/>
          <p:nvPr/>
        </p:nvSpPr>
        <p:spPr>
          <a:xfrm>
            <a:off x="5275659" y="2218253"/>
            <a:ext cx="7211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solidFill>
                  <a:schemeClr val="accent2">
                    <a:lumMod val="75000"/>
                  </a:schemeClr>
                </a:solidFill>
              </a:rPr>
              <a:t>I </a:t>
            </a:r>
            <a:r>
              <a:rPr lang="tr-TR" sz="5400" b="1" dirty="0" err="1">
                <a:solidFill>
                  <a:schemeClr val="accent2">
                    <a:lumMod val="75000"/>
                  </a:schemeClr>
                </a:solidFill>
              </a:rPr>
              <a:t>don’t</a:t>
            </a:r>
            <a:r>
              <a:rPr lang="tr-TR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5400" b="1" dirty="0" err="1">
                <a:solidFill>
                  <a:schemeClr val="accent2">
                    <a:lumMod val="75000"/>
                  </a:schemeClr>
                </a:solidFill>
              </a:rPr>
              <a:t>feel</a:t>
            </a:r>
            <a:r>
              <a:rPr lang="tr-TR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5400" b="1" dirty="0" err="1">
                <a:solidFill>
                  <a:schemeClr val="accent2">
                    <a:lumMod val="75000"/>
                  </a:schemeClr>
                </a:solidFill>
              </a:rPr>
              <a:t>alright</a:t>
            </a:r>
            <a:r>
              <a:rPr lang="tr-TR" sz="54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0A58510-F6A6-FFCE-32E9-FAC03B9768F4}"/>
              </a:ext>
            </a:extLst>
          </p:cNvPr>
          <p:cNvSpPr txBox="1"/>
          <p:nvPr/>
        </p:nvSpPr>
        <p:spPr>
          <a:xfrm>
            <a:off x="5742730" y="2994301"/>
            <a:ext cx="627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(Kendimi iyi hissetmiyorum.)</a:t>
            </a:r>
          </a:p>
        </p:txBody>
      </p:sp>
    </p:spTree>
    <p:extLst>
      <p:ext uri="{BB962C8B-B14F-4D97-AF65-F5344CB8AC3E}">
        <p14:creationId xmlns:p14="http://schemas.microsoft.com/office/powerpoint/2010/main" val="354091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01CC3C-2A94-3C36-E9EC-3422BAE61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F3E762A-FEA3-2EAC-4990-7C13BEADFA97}"/>
              </a:ext>
            </a:extLst>
          </p:cNvPr>
          <p:cNvSpPr txBox="1"/>
          <p:nvPr/>
        </p:nvSpPr>
        <p:spPr>
          <a:xfrm>
            <a:off x="1726131" y="902403"/>
            <a:ext cx="1160806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>
                <a:solidFill>
                  <a:schemeClr val="bg1"/>
                </a:solidFill>
              </a:rPr>
              <a:t>SAMPLE </a:t>
            </a:r>
          </a:p>
          <a:p>
            <a:r>
              <a:rPr lang="tr-TR" sz="13800" b="1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800435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986581-4B32-B57C-E5B6-42CD11099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8621A7E-630D-CCC8-4035-8619BA4816DF}"/>
              </a:ext>
            </a:extLst>
          </p:cNvPr>
          <p:cNvSpPr/>
          <p:nvPr/>
        </p:nvSpPr>
        <p:spPr>
          <a:xfrm>
            <a:off x="5589973" y="3299970"/>
            <a:ext cx="506027" cy="45276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672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CD7186-445C-F125-F631-BC54C92EF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8361C-18D9-6812-03AE-5F7305FEF2D9}"/>
              </a:ext>
            </a:extLst>
          </p:cNvPr>
          <p:cNvSpPr/>
          <p:nvPr/>
        </p:nvSpPr>
        <p:spPr>
          <a:xfrm>
            <a:off x="4723699" y="4772635"/>
            <a:ext cx="506027" cy="45276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126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B2DD86-ACF6-4014-3CB2-B09528FDF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77733AC-6C05-0C6C-458C-49B47BAFE077}"/>
              </a:ext>
            </a:extLst>
          </p:cNvPr>
          <p:cNvSpPr/>
          <p:nvPr/>
        </p:nvSpPr>
        <p:spPr>
          <a:xfrm>
            <a:off x="5589973" y="4368374"/>
            <a:ext cx="506027" cy="45276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653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CCB708-A869-CBB5-1A75-A142C643C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3C322F9-68CA-D897-312B-F5876F18C160}"/>
              </a:ext>
            </a:extLst>
          </p:cNvPr>
          <p:cNvSpPr/>
          <p:nvPr/>
        </p:nvSpPr>
        <p:spPr>
          <a:xfrm>
            <a:off x="4848828" y="3742732"/>
            <a:ext cx="506027" cy="45276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106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11FA15-2C01-F5FC-8500-B6CCE0C6D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5E6393C-4518-50A2-D8AD-04A0AFFA2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86228">
            <a:off x="8374786" y="3234229"/>
            <a:ext cx="3078306" cy="2887316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2309514-6FB1-5F2F-EA4F-D6DEF227E45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4"/>
              </a:rPr>
              <a:t>https://www.egetolgayaltinay.com/lessons/950</a:t>
            </a:r>
            <a:r>
              <a:rPr lang="tr-TR" sz="24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35115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317D9A-07E1-54A8-E148-0DE2582F5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DCCC341-E3E2-100E-523A-6A844471F022}"/>
              </a:ext>
            </a:extLst>
          </p:cNvPr>
          <p:cNvSpPr/>
          <p:nvPr/>
        </p:nvSpPr>
        <p:spPr>
          <a:xfrm>
            <a:off x="5089459" y="3088214"/>
            <a:ext cx="506027" cy="452761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282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AFEDA-7AFB-11A3-445D-3BF427C03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A13B2D4-EE33-0CFC-29DE-202CEB9CF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6" y="700606"/>
            <a:ext cx="4951320" cy="495132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1A7DB0E9-EC3C-615F-9A5A-AED01A520061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A6CEB94-ECB7-1AD4-D4C3-DACD960D2B0D}"/>
              </a:ext>
            </a:extLst>
          </p:cNvPr>
          <p:cNvSpPr txBox="1"/>
          <p:nvPr/>
        </p:nvSpPr>
        <p:spPr>
          <a:xfrm>
            <a:off x="4340734" y="580345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3146A1F-B334-0F99-47A2-799BEAFFF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2221DCC-2B61-9218-5AB3-B12EB2F3A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57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585FA6-7EC0-963F-FBCC-FC0620F8F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1D26AD6-5C71-0B09-955D-81681653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4625">
            <a:off x="8534688" y="3343193"/>
            <a:ext cx="2597337" cy="2489523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6D11ABA-4D63-61DD-25E3-64E0F9F0BADC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4"/>
              </a:rPr>
              <a:t>https://www.egetolgayaltinay.com/lessons/953</a:t>
            </a:r>
            <a:r>
              <a:rPr lang="tr-TR" sz="24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4369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7B52C8-2161-6E30-AB01-B04E733AA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23AA06E-AF61-89A0-8CBA-02A133C9D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3910">
            <a:off x="8451274" y="3139446"/>
            <a:ext cx="3276166" cy="306912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CBBCC26-D5B1-D0C0-2022-1150A6169363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4"/>
              </a:rPr>
              <a:t>https://www.egetolgayaltinay.com/lessons/951</a:t>
            </a:r>
            <a:r>
              <a:rPr lang="tr-TR" sz="24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3761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4A3F7-D8CD-543C-A76B-B9F0CB2D3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nuşma Balonu: Dikdörtgen 1">
            <a:extLst>
              <a:ext uri="{FF2B5EF4-FFF2-40B4-BE49-F238E27FC236}">
                <a16:creationId xmlns:a16="http://schemas.microsoft.com/office/drawing/2014/main" id="{661C2E66-1203-9235-4C00-54DA896A2584}"/>
              </a:ext>
            </a:extLst>
          </p:cNvPr>
          <p:cNvSpPr/>
          <p:nvPr/>
        </p:nvSpPr>
        <p:spPr>
          <a:xfrm>
            <a:off x="259882" y="1237250"/>
            <a:ext cx="7478830" cy="868647"/>
          </a:xfrm>
          <a:prstGeom prst="wedgeRectCallout">
            <a:avLst>
              <a:gd name="adj1" fmla="val -28777"/>
              <a:gd name="adj2" fmla="val 7320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err="1">
                <a:solidFill>
                  <a:schemeClr val="tx1"/>
                </a:solidFill>
              </a:rPr>
              <a:t>What</a:t>
            </a:r>
            <a:r>
              <a:rPr lang="tr-TR" sz="4000" b="1" dirty="0">
                <a:solidFill>
                  <a:schemeClr val="tx1"/>
                </a:solidFill>
              </a:rPr>
              <a:t> is </a:t>
            </a:r>
            <a:r>
              <a:rPr lang="tr-TR" sz="4000" b="1" dirty="0" err="1">
                <a:solidFill>
                  <a:schemeClr val="tx1"/>
                </a:solidFill>
              </a:rPr>
              <a:t>your</a:t>
            </a:r>
            <a:r>
              <a:rPr lang="tr-TR" sz="4000" b="1" dirty="0">
                <a:solidFill>
                  <a:schemeClr val="tx1"/>
                </a:solidFill>
              </a:rPr>
              <a:t> </a:t>
            </a:r>
            <a:r>
              <a:rPr lang="tr-TR" sz="4000" b="1" dirty="0" err="1">
                <a:solidFill>
                  <a:schemeClr val="tx1"/>
                </a:solidFill>
              </a:rPr>
              <a:t>favourite</a:t>
            </a:r>
            <a:r>
              <a:rPr lang="tr-TR" sz="4000" b="1" dirty="0">
                <a:solidFill>
                  <a:schemeClr val="tx1"/>
                </a:solidFill>
              </a:rPr>
              <a:t> </a:t>
            </a:r>
            <a:r>
              <a:rPr lang="tr-TR" sz="4000" b="1" dirty="0" err="1">
                <a:solidFill>
                  <a:schemeClr val="tx1"/>
                </a:solidFill>
              </a:rPr>
              <a:t>subject</a:t>
            </a:r>
            <a:r>
              <a:rPr lang="tr-TR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Konuşma Balonu: Dikdörtgen 2">
            <a:extLst>
              <a:ext uri="{FF2B5EF4-FFF2-40B4-BE49-F238E27FC236}">
                <a16:creationId xmlns:a16="http://schemas.microsoft.com/office/drawing/2014/main" id="{00D15CC4-7E2F-BBC9-CC3D-14F48E0896EF}"/>
              </a:ext>
            </a:extLst>
          </p:cNvPr>
          <p:cNvSpPr/>
          <p:nvPr/>
        </p:nvSpPr>
        <p:spPr>
          <a:xfrm>
            <a:off x="259882" y="764790"/>
            <a:ext cx="7478830" cy="472460"/>
          </a:xfrm>
          <a:prstGeom prst="wedgeRectCallout">
            <a:avLst>
              <a:gd name="adj1" fmla="val -9541"/>
              <a:gd name="adj2" fmla="val 38650"/>
            </a:avLst>
          </a:prstGeom>
          <a:solidFill>
            <a:srgbClr val="FFC633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i="1" dirty="0">
                <a:solidFill>
                  <a:sysClr val="windowText" lastClr="000000"/>
                </a:solidFill>
              </a:rPr>
              <a:t>En sevdiğin ders ne?</a:t>
            </a:r>
          </a:p>
        </p:txBody>
      </p:sp>
      <p:sp>
        <p:nvSpPr>
          <p:cNvPr id="4" name="Konuşma Balonu: Dikdörtgen 3">
            <a:extLst>
              <a:ext uri="{FF2B5EF4-FFF2-40B4-BE49-F238E27FC236}">
                <a16:creationId xmlns:a16="http://schemas.microsoft.com/office/drawing/2014/main" id="{8403E16F-786C-2EDA-D1EB-7A00A91127D7}"/>
              </a:ext>
            </a:extLst>
          </p:cNvPr>
          <p:cNvSpPr/>
          <p:nvPr/>
        </p:nvSpPr>
        <p:spPr>
          <a:xfrm>
            <a:off x="3522846" y="3068032"/>
            <a:ext cx="4716379" cy="1763850"/>
          </a:xfrm>
          <a:prstGeom prst="wedgeRectCallout">
            <a:avLst>
              <a:gd name="adj1" fmla="val 70629"/>
              <a:gd name="adj2" fmla="val -18472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</a:rPr>
              <a:t>My </a:t>
            </a:r>
            <a:r>
              <a:rPr lang="tr-TR" sz="4000" b="1" dirty="0" err="1">
                <a:solidFill>
                  <a:schemeClr val="tx1"/>
                </a:solidFill>
              </a:rPr>
              <a:t>favourite</a:t>
            </a:r>
            <a:r>
              <a:rPr lang="tr-TR" sz="4000" b="1" dirty="0">
                <a:solidFill>
                  <a:schemeClr val="tx1"/>
                </a:solidFill>
              </a:rPr>
              <a:t> </a:t>
            </a:r>
            <a:r>
              <a:rPr lang="tr-TR" sz="4000" b="1" dirty="0" err="1">
                <a:solidFill>
                  <a:schemeClr val="tx1"/>
                </a:solidFill>
              </a:rPr>
              <a:t>subject</a:t>
            </a:r>
            <a:r>
              <a:rPr lang="tr-TR" sz="4000" b="1" dirty="0">
                <a:solidFill>
                  <a:schemeClr val="tx1"/>
                </a:solidFill>
              </a:rPr>
              <a:t> is </a:t>
            </a:r>
            <a:r>
              <a:rPr lang="tr-TR" sz="4000" b="1" dirty="0">
                <a:solidFill>
                  <a:srgbClr val="FF0000"/>
                </a:solidFill>
              </a:rPr>
              <a:t>English</a:t>
            </a:r>
            <a:r>
              <a:rPr lang="tr-TR" sz="4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Konuşma Balonu: Dikdörtgen 4">
            <a:extLst>
              <a:ext uri="{FF2B5EF4-FFF2-40B4-BE49-F238E27FC236}">
                <a16:creationId xmlns:a16="http://schemas.microsoft.com/office/drawing/2014/main" id="{C4596261-EB96-4F9D-4BFF-A82721504A89}"/>
              </a:ext>
            </a:extLst>
          </p:cNvPr>
          <p:cNvSpPr/>
          <p:nvPr/>
        </p:nvSpPr>
        <p:spPr>
          <a:xfrm>
            <a:off x="3522846" y="2595572"/>
            <a:ext cx="4716380" cy="472460"/>
          </a:xfrm>
          <a:prstGeom prst="wedgeRectCallout">
            <a:avLst>
              <a:gd name="adj1" fmla="val -9541"/>
              <a:gd name="adj2" fmla="val 38650"/>
            </a:avLst>
          </a:prstGeom>
          <a:solidFill>
            <a:srgbClr val="FFC633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i="1" dirty="0">
                <a:solidFill>
                  <a:sysClr val="windowText" lastClr="000000"/>
                </a:solidFill>
              </a:rPr>
              <a:t>En sevdiğim ders </a:t>
            </a:r>
            <a:r>
              <a:rPr lang="tr-TR" sz="2800" i="1" dirty="0">
                <a:solidFill>
                  <a:srgbClr val="FF0000"/>
                </a:solidFill>
              </a:rPr>
              <a:t>İngilizce</a:t>
            </a:r>
            <a:r>
              <a:rPr lang="tr-TR" sz="2800" i="1" dirty="0">
                <a:solidFill>
                  <a:sysClr val="windowText" lastClr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76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D29E44-7F54-0348-AE9F-A3795EEF1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F0D6D79E-3B10-2C1B-A755-166A7CA6EB13}"/>
              </a:ext>
            </a:extLst>
          </p:cNvPr>
          <p:cNvSpPr txBox="1"/>
          <p:nvPr/>
        </p:nvSpPr>
        <p:spPr>
          <a:xfrm>
            <a:off x="4130039" y="4661033"/>
            <a:ext cx="76697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0" dirty="0">
                <a:effectLst/>
              </a:rPr>
              <a:t>3- Bu diyalog zincir halinde tüm sınıfta tamamlanır. Öğretmen s</a:t>
            </a:r>
            <a:r>
              <a:rPr lang="tr-TR" sz="2400" b="1" dirty="0"/>
              <a:t>onraki slayt görselindeki kutucuklara tik atarak sayım yapar.</a:t>
            </a:r>
            <a:r>
              <a:rPr lang="tr-TR" sz="2400" b="1" i="0" dirty="0">
                <a:effectLst/>
              </a:rPr>
              <a:t> </a:t>
            </a:r>
            <a:r>
              <a:rPr lang="tr-TR" sz="2400" b="1" dirty="0"/>
              <a:t>E</a:t>
            </a:r>
            <a:r>
              <a:rPr lang="tr-TR" sz="2400" b="1" i="0" dirty="0">
                <a:effectLst/>
              </a:rPr>
              <a:t>n popüler ders belirlenir.</a:t>
            </a:r>
            <a:endParaRPr lang="tr-TR" sz="24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815ABF2-FA53-1BDE-2895-570DAB9521A6}"/>
              </a:ext>
            </a:extLst>
          </p:cNvPr>
          <p:cNvSpPr txBox="1"/>
          <p:nvPr/>
        </p:nvSpPr>
        <p:spPr>
          <a:xfrm>
            <a:off x="4331367" y="996638"/>
            <a:ext cx="7267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accent2"/>
                </a:solidFill>
              </a:rPr>
              <a:t>Etkinlik Önerisi – Mini Anket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4DFF0B1-2008-4F4A-EF28-A515AF62F451}"/>
              </a:ext>
            </a:extLst>
          </p:cNvPr>
          <p:cNvSpPr txBox="1"/>
          <p:nvPr/>
        </p:nvSpPr>
        <p:spPr>
          <a:xfrm>
            <a:off x="4130038" y="2043577"/>
            <a:ext cx="803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1- Öğretmen ön sıradan bir öğrenciye “</a:t>
            </a:r>
            <a:r>
              <a:rPr lang="tr-TR" sz="2400" b="1" dirty="0" err="1">
                <a:solidFill>
                  <a:srgbClr val="FF0000"/>
                </a:solidFill>
              </a:rPr>
              <a:t>What</a:t>
            </a:r>
            <a:r>
              <a:rPr lang="tr-TR" sz="2400" b="1" dirty="0">
                <a:solidFill>
                  <a:srgbClr val="FF0000"/>
                </a:solidFill>
              </a:rPr>
              <a:t> is </a:t>
            </a:r>
            <a:r>
              <a:rPr lang="tr-TR" sz="2400" b="1" dirty="0" err="1">
                <a:solidFill>
                  <a:srgbClr val="FF0000"/>
                </a:solidFill>
              </a:rPr>
              <a:t>your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favourite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subject</a:t>
            </a:r>
            <a:r>
              <a:rPr lang="tr-TR" sz="2400" b="1" dirty="0">
                <a:solidFill>
                  <a:srgbClr val="FF0000"/>
                </a:solidFill>
              </a:rPr>
              <a:t>?</a:t>
            </a:r>
            <a:r>
              <a:rPr lang="tr-TR" sz="2400" b="1" dirty="0"/>
              <a:t>” sorusunu sorar. </a:t>
            </a:r>
            <a:endParaRPr lang="tr-TR" sz="2400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681BFE1-D259-FA00-F6E0-B70BB36B2F92}"/>
              </a:ext>
            </a:extLst>
          </p:cNvPr>
          <p:cNvSpPr txBox="1"/>
          <p:nvPr/>
        </p:nvSpPr>
        <p:spPr>
          <a:xfrm>
            <a:off x="4130039" y="3167639"/>
            <a:ext cx="8037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2- Öğrenci kendisine sorulan bu soruya “</a:t>
            </a:r>
            <a:r>
              <a:rPr lang="tr-TR" sz="2400" b="1" dirty="0">
                <a:solidFill>
                  <a:srgbClr val="FF0000"/>
                </a:solidFill>
              </a:rPr>
              <a:t>My </a:t>
            </a:r>
            <a:r>
              <a:rPr lang="tr-TR" sz="2400" b="1" dirty="0" err="1">
                <a:solidFill>
                  <a:srgbClr val="FF0000"/>
                </a:solidFill>
              </a:rPr>
              <a:t>favourite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subject</a:t>
            </a:r>
            <a:r>
              <a:rPr lang="tr-TR" sz="2400" b="1" dirty="0">
                <a:solidFill>
                  <a:srgbClr val="FF0000"/>
                </a:solidFill>
              </a:rPr>
              <a:t> is … </a:t>
            </a:r>
            <a:r>
              <a:rPr lang="tr-TR" sz="2400" b="1" dirty="0"/>
              <a:t>.” şeklinde yanıt verir. Ve yanındaki arkadaşına aynı soruyu sorar.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106245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1065</Words>
  <Application>Microsoft Office PowerPoint</Application>
  <PresentationFormat>Geniş ekran</PresentationFormat>
  <Paragraphs>214</Paragraphs>
  <Slides>51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Ege Altınay</dc:creator>
  <cp:lastModifiedBy>Ege Altınay</cp:lastModifiedBy>
  <cp:revision>53</cp:revision>
  <dcterms:created xsi:type="dcterms:W3CDTF">2025-09-26T15:59:27Z</dcterms:created>
  <dcterms:modified xsi:type="dcterms:W3CDTF">2025-10-05T21:03:56Z</dcterms:modified>
</cp:coreProperties>
</file>