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72" r:id="rId4"/>
    <p:sldId id="257" r:id="rId5"/>
    <p:sldId id="258" r:id="rId6"/>
    <p:sldId id="259" r:id="rId7"/>
    <p:sldId id="260" r:id="rId8"/>
    <p:sldId id="261" r:id="rId9"/>
    <p:sldId id="262" r:id="rId10"/>
    <p:sldId id="277" r:id="rId11"/>
    <p:sldId id="292" r:id="rId12"/>
    <p:sldId id="273" r:id="rId13"/>
    <p:sldId id="263" r:id="rId14"/>
    <p:sldId id="265" r:id="rId15"/>
    <p:sldId id="264" r:id="rId16"/>
    <p:sldId id="274" r:id="rId17"/>
    <p:sldId id="290" r:id="rId18"/>
    <p:sldId id="287" r:id="rId19"/>
    <p:sldId id="288" r:id="rId20"/>
    <p:sldId id="267" r:id="rId21"/>
    <p:sldId id="268" r:id="rId22"/>
    <p:sldId id="275" r:id="rId23"/>
    <p:sldId id="276" r:id="rId24"/>
    <p:sldId id="291" r:id="rId25"/>
    <p:sldId id="271" r:id="rId26"/>
    <p:sldId id="279" r:id="rId27"/>
    <p:sldId id="284" r:id="rId28"/>
    <p:sldId id="280" r:id="rId29"/>
    <p:sldId id="283" r:id="rId30"/>
    <p:sldId id="281" r:id="rId31"/>
    <p:sldId id="285" r:id="rId32"/>
    <p:sldId id="289" r:id="rId33"/>
    <p:sldId id="293" r:id="rId34"/>
    <p:sldId id="282" r:id="rId35"/>
    <p:sldId id="269" r:id="rId3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it 2: My Town" id="{BD99B712-C20D-4FCF-BBC3-47A8FF3C2D99}">
          <p14:sldIdLst>
            <p14:sldId id="256"/>
            <p14:sldId id="294"/>
          </p14:sldIdLst>
        </p14:section>
        <p14:section name="Places" id="{58B2ED88-4ED4-47C9-9162-8F74C7E8A607}">
          <p14:sldIdLst>
            <p14:sldId id="272"/>
            <p14:sldId id="257"/>
            <p14:sldId id="258"/>
            <p14:sldId id="259"/>
            <p14:sldId id="260"/>
            <p14:sldId id="261"/>
            <p14:sldId id="262"/>
            <p14:sldId id="277"/>
            <p14:sldId id="292"/>
            <p14:sldId id="273"/>
          </p14:sldIdLst>
        </p14:section>
        <p14:section name="Prepositions of Place" id="{8348F5E4-25B4-4318-9CD5-0417EDDC86B8}">
          <p14:sldIdLst>
            <p14:sldId id="263"/>
            <p14:sldId id="265"/>
            <p14:sldId id="264"/>
            <p14:sldId id="274"/>
            <p14:sldId id="290"/>
          </p14:sldIdLst>
        </p14:section>
        <p14:section name="Giving Directions" id="{21C8E528-2108-4933-9E31-898E710AB6E0}">
          <p14:sldIdLst>
            <p14:sldId id="287"/>
            <p14:sldId id="288"/>
            <p14:sldId id="267"/>
            <p14:sldId id="268"/>
            <p14:sldId id="275"/>
            <p14:sldId id="276"/>
            <p14:sldId id="291"/>
          </p14:sldIdLst>
        </p14:section>
        <p14:section name="Sample Questions" id="{20753114-C3B8-4831-806B-7D62DB2E6E00}">
          <p14:sldIdLst>
            <p14:sldId id="271"/>
            <p14:sldId id="279"/>
            <p14:sldId id="284"/>
            <p14:sldId id="280"/>
            <p14:sldId id="283"/>
            <p14:sldId id="281"/>
            <p14:sldId id="285"/>
            <p14:sldId id="289"/>
            <p14:sldId id="293"/>
          </p14:sldIdLst>
        </p14:section>
        <p14:section name="Thank you!" id="{7DBD638B-5F17-4ABA-9C4B-084ED22CDE93}">
          <p14:sldIdLst>
            <p14:sldId id="282"/>
          </p14:sldIdLst>
        </p14:section>
        <p14:section name="Free activity" id="{64015691-8EE9-4784-AD93-D9F7BB6D8FE6}">
          <p14:sldIdLst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0078"/>
    <a:srgbClr val="FF90E3"/>
    <a:srgbClr val="97D2FF"/>
    <a:srgbClr val="FFDD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2D29B70-C34D-7CD2-7E78-AB4E8F2FAB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05EA3992-9B6E-EE86-43B9-DEF7F8CAA1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161CAC7-649A-018B-7327-05FEFC16E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41C8-1530-407B-876B-6AAD835DD4FD}" type="datetimeFigureOut">
              <a:rPr lang="tr-TR" smtClean="0"/>
              <a:t>3.09.2024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996A905-A9DA-7A77-7222-3AB4CB298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1E05DAF-E859-0757-2B96-39B4D6176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4F5DF-B848-4245-B5E2-53E4A38152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5553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E131D7F-1D26-4B44-B5DC-3FF2AEC34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3FFC1DA-8824-B976-A251-E5BA69E47A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D96E81B-F47A-9452-84D9-2FA823A2B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41C8-1530-407B-876B-6AAD835DD4FD}" type="datetimeFigureOut">
              <a:rPr lang="tr-TR" smtClean="0"/>
              <a:t>3.09.2024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4EB99EC-5E8E-E159-20D6-B2F24F41C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D64B440-655F-80B6-0D25-81EDD56D1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4F5DF-B848-4245-B5E2-53E4A38152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6854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D3B832F2-CFF1-8438-2C9F-FA9E102B3C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55DBA0E-172B-36FA-3FE4-A978BFA60D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4042894-6D6F-2D92-B5C3-51FB18E4A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41C8-1530-407B-876B-6AAD835DD4FD}" type="datetimeFigureOut">
              <a:rPr lang="tr-TR" smtClean="0"/>
              <a:t>3.09.2024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55C1CF9-F9D1-A88B-E735-CC442E222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65E8385-4BC7-6D20-BF82-69E020F7B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4F5DF-B848-4245-B5E2-53E4A38152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8923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6AF356A-0047-1892-A98A-9BE1ED5F4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4398D6F-F3A1-67EC-E435-24B307220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D7D9FD6-3C0B-5AED-6F20-82233694F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41C8-1530-407B-876B-6AAD835DD4FD}" type="datetimeFigureOut">
              <a:rPr lang="tr-TR" smtClean="0"/>
              <a:t>3.09.2024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61B5635-AD6F-8101-9B16-53B69F5CA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C8EBAE0-EA2E-CC52-AF37-A9E0349D0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4F5DF-B848-4245-B5E2-53E4A38152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3717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18D1219-780A-4813-8E5E-9B748CCB1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5BBE6DA-5086-CE77-1624-E8F28C6592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68F4BD3-B955-AF99-9A08-74555764A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41C8-1530-407B-876B-6AAD835DD4FD}" type="datetimeFigureOut">
              <a:rPr lang="tr-TR" smtClean="0"/>
              <a:t>3.09.2024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E76BE4B-C444-A0F9-EFB1-0D1E9A5D5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F5BF18C-1FA8-33BE-DF3F-622170123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4F5DF-B848-4245-B5E2-53E4A38152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0674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CA93460-9E58-089A-14EB-16E4F3E02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D48F429-09C6-142C-3819-76809C9A48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BC1A7DB-E430-05D5-B386-F42BEECB8B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1823943-DF88-BF7B-5DD1-1FD8CC000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41C8-1530-407B-876B-6AAD835DD4FD}" type="datetimeFigureOut">
              <a:rPr lang="tr-TR" smtClean="0"/>
              <a:t>3.09.2024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C8919AD-BE39-897A-FC7F-C90FF59DA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6E92A4F-A277-3047-13DB-F5674768C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4F5DF-B848-4245-B5E2-53E4A38152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3049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08C9820-0B29-F701-B033-5BE8293E7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6896DB4-1D61-BAB3-688C-D36DDA80B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B9CA251-6003-A949-9D6F-981388945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356D14F0-7375-B307-9D09-12B9C25E18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9B0B8A8D-E8A8-AF51-46BA-F1D9E91ED7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B2941DCA-6E3D-4171-2468-39464C2C3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41C8-1530-407B-876B-6AAD835DD4FD}" type="datetimeFigureOut">
              <a:rPr lang="tr-TR" smtClean="0"/>
              <a:t>3.09.2024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A42F9204-48C4-C436-915B-2C995580C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04EFF6B6-9400-D985-4173-6F0CEF5B8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4F5DF-B848-4245-B5E2-53E4A38152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3937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F6EDA9B-81E1-3786-11AA-DB0859ADB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124346C3-4136-C3F7-1302-EDA57D7F1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41C8-1530-407B-876B-6AAD835DD4FD}" type="datetimeFigureOut">
              <a:rPr lang="tr-TR" smtClean="0"/>
              <a:t>3.09.2024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25E7E7A3-B5E0-A839-F822-929026AC2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85CC861-A235-088E-0E35-38FEA27FA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4F5DF-B848-4245-B5E2-53E4A38152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1975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E4A310D7-707C-30BB-3AA1-45EFF55D6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41C8-1530-407B-876B-6AAD835DD4FD}" type="datetimeFigureOut">
              <a:rPr lang="tr-TR" smtClean="0"/>
              <a:t>3.09.2024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C702A5C4-41AF-64B6-7D42-FB49C0E18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D952B09-EE6E-8411-6E97-0D868DFA5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4F5DF-B848-4245-B5E2-53E4A38152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7785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BFDFB0E-7202-B8AB-D268-2908076D3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050A3C0-1BE5-50C0-DCB8-AFB520BEB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F6EE0AD-441E-AD88-68CD-ACEB9BC9FB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B5E483D-2B18-C773-FEC9-D9BEA9011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41C8-1530-407B-876B-6AAD835DD4FD}" type="datetimeFigureOut">
              <a:rPr lang="tr-TR" smtClean="0"/>
              <a:t>3.09.2024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BD724F0-1B1F-0A62-92A4-350E4D86E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70C74A0-FCFE-D1D3-B851-7724D9978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4F5DF-B848-4245-B5E2-53E4A38152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8354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5E4608F-658D-8EBE-8EBF-68D6937AE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EC80648F-1EBC-C5A0-C6B2-B883142157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A2F8885-5F60-790F-9170-422D7BD35B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D53808B-D297-9E2A-D874-E9F920DD3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41C8-1530-407B-876B-6AAD835DD4FD}" type="datetimeFigureOut">
              <a:rPr lang="tr-TR" smtClean="0"/>
              <a:t>3.09.2024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D0A52D9-7ED9-D7A4-CBFD-41299832F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B806B5E-545A-E3DF-D903-731C90EC3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4F5DF-B848-4245-B5E2-53E4A38152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6461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64B3CC38-FB3D-4AD4-1A75-0758A8B20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87A75FA-19F7-0FBA-ABF5-051B62345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617D2B5-D0FD-95F1-F6E2-5A8EAAC849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B41C8-1530-407B-876B-6AAD835DD4FD}" type="datetimeFigureOut">
              <a:rPr lang="tr-TR" smtClean="0"/>
              <a:t>3.09.2024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C49570E-D3C1-D65C-823E-124954650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317B244-2F3D-7AB7-381F-E0351445CD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4F5DF-B848-4245-B5E2-53E4A38152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76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56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36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55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69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getolgayaltinay.com/contents/11/5" TargetMode="Externa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35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57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getolgayaltinay.com/contents/11/5" TargetMode="External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tolgayaltinay.com/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D5189BEE-ECA0-31A0-99B8-063A66A219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34" y="2081347"/>
            <a:ext cx="2484449" cy="248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435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763C486-81E1-1085-30F4-B7677C4838F7}"/>
              </a:ext>
            </a:extLst>
          </p:cNvPr>
          <p:cNvSpPr txBox="1"/>
          <p:nvPr/>
        </p:nvSpPr>
        <p:spPr>
          <a:xfrm>
            <a:off x="213952" y="3429000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/>
              <a:t>Konu ile ilgili oyuna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https://www.egetolgayaltinay.com/lessons/56</a:t>
            </a:r>
            <a:r>
              <a:rPr lang="tr-TR" sz="2800" b="1" i="1" dirty="0"/>
              <a:t>   </a:t>
            </a:r>
          </a:p>
        </p:txBody>
      </p:sp>
      <p:pic>
        <p:nvPicPr>
          <p:cNvPr id="4" name="Resim 3">
            <a:hlinkClick r:id="rId3"/>
            <a:extLst>
              <a:ext uri="{FF2B5EF4-FFF2-40B4-BE49-F238E27FC236}">
                <a16:creationId xmlns:a16="http://schemas.microsoft.com/office/drawing/2014/main" id="{CF075F20-853C-C83F-0BF0-0F2C204C16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0092">
            <a:off x="8639971" y="2934804"/>
            <a:ext cx="3030377" cy="30303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23775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AF007BD-24C8-1548-CDF0-B5466D07F686}"/>
              </a:ext>
            </a:extLst>
          </p:cNvPr>
          <p:cNvSpPr txBox="1"/>
          <p:nvPr/>
        </p:nvSpPr>
        <p:spPr>
          <a:xfrm>
            <a:off x="213952" y="3429000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/>
              <a:t>Konu ile ilgili oyuna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https://www.egetolgayaltinay.com/lessons/336</a:t>
            </a:r>
            <a:r>
              <a:rPr lang="tr-TR" sz="2800" b="1" i="1" dirty="0"/>
              <a:t>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F2D0531-C927-7942-5C32-98BA5E769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2733">
            <a:off x="8386338" y="2977955"/>
            <a:ext cx="3393349" cy="321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657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AF007BD-24C8-1548-CDF0-B5466D07F686}"/>
              </a:ext>
            </a:extLst>
          </p:cNvPr>
          <p:cNvSpPr txBox="1"/>
          <p:nvPr/>
        </p:nvSpPr>
        <p:spPr>
          <a:xfrm>
            <a:off x="213952" y="3429000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/>
              <a:t>Konu ile ilgili oyuna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https://www.egetolgayaltinay.com/lessons/55</a:t>
            </a:r>
            <a:r>
              <a:rPr lang="tr-TR" sz="2800" b="1" i="1" dirty="0"/>
              <a:t>   </a:t>
            </a:r>
          </a:p>
        </p:txBody>
      </p:sp>
      <p:pic>
        <p:nvPicPr>
          <p:cNvPr id="4" name="Resim 3">
            <a:hlinkClick r:id="rId3"/>
            <a:extLst>
              <a:ext uri="{FF2B5EF4-FFF2-40B4-BE49-F238E27FC236}">
                <a16:creationId xmlns:a16="http://schemas.microsoft.com/office/drawing/2014/main" id="{468083F6-E124-98EE-6E8F-702C385529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0858">
            <a:off x="8558701" y="2705099"/>
            <a:ext cx="3086100" cy="3086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34911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A9336C67-63B2-4CC7-28DC-EABA97B4C905}"/>
              </a:ext>
            </a:extLst>
          </p:cNvPr>
          <p:cNvSpPr txBox="1"/>
          <p:nvPr/>
        </p:nvSpPr>
        <p:spPr>
          <a:xfrm>
            <a:off x="1110114" y="985944"/>
            <a:ext cx="997177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500" b="1" dirty="0" err="1">
                <a:solidFill>
                  <a:srgbClr val="A20078"/>
                </a:solidFill>
              </a:rPr>
              <a:t>Prepositions</a:t>
            </a:r>
            <a:r>
              <a:rPr lang="tr-TR" sz="11500" b="1" dirty="0">
                <a:solidFill>
                  <a:srgbClr val="A20078"/>
                </a:solidFill>
              </a:rPr>
              <a:t> of </a:t>
            </a:r>
            <a:r>
              <a:rPr lang="tr-TR" sz="11500" b="1" dirty="0" err="1">
                <a:solidFill>
                  <a:srgbClr val="A20078"/>
                </a:solidFill>
              </a:rPr>
              <a:t>Place</a:t>
            </a:r>
            <a:endParaRPr lang="tr-TR" sz="11500" b="1" dirty="0">
              <a:solidFill>
                <a:srgbClr val="A20078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07ECFC81-B8CE-6B39-881F-E0A10DFEB541}"/>
              </a:ext>
            </a:extLst>
          </p:cNvPr>
          <p:cNvSpPr txBox="1"/>
          <p:nvPr/>
        </p:nvSpPr>
        <p:spPr>
          <a:xfrm>
            <a:off x="2371023" y="4494998"/>
            <a:ext cx="7449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/>
              <a:t>(Yer Edatları)</a:t>
            </a:r>
          </a:p>
        </p:txBody>
      </p:sp>
    </p:spTree>
    <p:extLst>
      <p:ext uri="{BB962C8B-B14F-4D97-AF65-F5344CB8AC3E}">
        <p14:creationId xmlns:p14="http://schemas.microsoft.com/office/powerpoint/2010/main" val="2078857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52DFDCD2-E217-51B6-BDCE-B5AD297D28CB}"/>
              </a:ext>
            </a:extLst>
          </p:cNvPr>
          <p:cNvSpPr txBox="1"/>
          <p:nvPr/>
        </p:nvSpPr>
        <p:spPr>
          <a:xfrm>
            <a:off x="731521" y="2637322"/>
            <a:ext cx="261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rgbClr val="FF0000"/>
                </a:solidFill>
              </a:rPr>
              <a:t>IN: 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1A99DE64-B03E-8704-735D-9A9CB17BC10F}"/>
              </a:ext>
            </a:extLst>
          </p:cNvPr>
          <p:cNvSpPr txBox="1"/>
          <p:nvPr/>
        </p:nvSpPr>
        <p:spPr>
          <a:xfrm>
            <a:off x="4418016" y="2701435"/>
            <a:ext cx="261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rgbClr val="FF0000"/>
                </a:solidFill>
              </a:rPr>
              <a:t>ON: 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5F1E3E48-0F6F-5CF9-DB1E-8C0CD7E2BCA6}"/>
              </a:ext>
            </a:extLst>
          </p:cNvPr>
          <p:cNvSpPr txBox="1"/>
          <p:nvPr/>
        </p:nvSpPr>
        <p:spPr>
          <a:xfrm>
            <a:off x="8207143" y="2775450"/>
            <a:ext cx="261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rgbClr val="FF0000"/>
                </a:solidFill>
              </a:rPr>
              <a:t>UNDER: 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434E29A6-57E5-192A-450E-0FBFF57DE105}"/>
              </a:ext>
            </a:extLst>
          </p:cNvPr>
          <p:cNvSpPr txBox="1"/>
          <p:nvPr/>
        </p:nvSpPr>
        <p:spPr>
          <a:xfrm>
            <a:off x="1551293" y="5717781"/>
            <a:ext cx="261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BETWEEN: 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79564699-6EB4-40AE-B74A-B074739069FF}"/>
              </a:ext>
            </a:extLst>
          </p:cNvPr>
          <p:cNvSpPr txBox="1"/>
          <p:nvPr/>
        </p:nvSpPr>
        <p:spPr>
          <a:xfrm>
            <a:off x="6327009" y="5717781"/>
            <a:ext cx="261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AROUND: 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17F6B02B-1473-87E7-CF58-E2814D2BF7BF}"/>
              </a:ext>
            </a:extLst>
          </p:cNvPr>
          <p:cNvSpPr/>
          <p:nvPr/>
        </p:nvSpPr>
        <p:spPr>
          <a:xfrm>
            <a:off x="1551293" y="2745412"/>
            <a:ext cx="1875301" cy="491706"/>
          </a:xfrm>
          <a:prstGeom prst="roundRect">
            <a:avLst/>
          </a:prstGeom>
          <a:solidFill>
            <a:srgbClr val="FFDDF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İçinde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B2A859E4-7202-E50C-E9CC-BA12670D9066}"/>
              </a:ext>
            </a:extLst>
          </p:cNvPr>
          <p:cNvSpPr/>
          <p:nvPr/>
        </p:nvSpPr>
        <p:spPr>
          <a:xfrm>
            <a:off x="5561825" y="2809525"/>
            <a:ext cx="1875301" cy="491706"/>
          </a:xfrm>
          <a:prstGeom prst="roundRect">
            <a:avLst/>
          </a:prstGeom>
          <a:solidFill>
            <a:srgbClr val="FFDDF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Üstünde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FE030F2B-7302-2387-CE5D-0471ACE64E2F}"/>
              </a:ext>
            </a:extLst>
          </p:cNvPr>
          <p:cNvSpPr/>
          <p:nvPr/>
        </p:nvSpPr>
        <p:spPr>
          <a:xfrm>
            <a:off x="9887565" y="2852762"/>
            <a:ext cx="1768630" cy="491706"/>
          </a:xfrm>
          <a:prstGeom prst="roundRect">
            <a:avLst/>
          </a:prstGeom>
          <a:solidFill>
            <a:srgbClr val="FFDDF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Altında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25112CD0-6C6D-406C-F076-86CA08870EAD}"/>
              </a:ext>
            </a:extLst>
          </p:cNvPr>
          <p:cNvSpPr/>
          <p:nvPr/>
        </p:nvSpPr>
        <p:spPr>
          <a:xfrm>
            <a:off x="3511641" y="5781894"/>
            <a:ext cx="1875301" cy="491706"/>
          </a:xfrm>
          <a:prstGeom prst="roundRect">
            <a:avLst/>
          </a:prstGeom>
          <a:solidFill>
            <a:srgbClr val="FFDDF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Arasında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706114A3-EDF6-D4A4-767D-23FACCB94DD5}"/>
              </a:ext>
            </a:extLst>
          </p:cNvPr>
          <p:cNvSpPr/>
          <p:nvPr/>
        </p:nvSpPr>
        <p:spPr>
          <a:xfrm>
            <a:off x="8207143" y="5775133"/>
            <a:ext cx="1995636" cy="491706"/>
          </a:xfrm>
          <a:prstGeom prst="roundRect">
            <a:avLst/>
          </a:prstGeom>
          <a:solidFill>
            <a:srgbClr val="FFDDF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Etrafında</a:t>
            </a:r>
          </a:p>
        </p:txBody>
      </p:sp>
    </p:spTree>
    <p:extLst>
      <p:ext uri="{BB962C8B-B14F-4D97-AF65-F5344CB8AC3E}">
        <p14:creationId xmlns:p14="http://schemas.microsoft.com/office/powerpoint/2010/main" val="46879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66D99B5-72A6-0A22-5821-291722820ABF}"/>
              </a:ext>
            </a:extLst>
          </p:cNvPr>
          <p:cNvSpPr txBox="1"/>
          <p:nvPr/>
        </p:nvSpPr>
        <p:spPr>
          <a:xfrm>
            <a:off x="433139" y="2685449"/>
            <a:ext cx="261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rgbClr val="FF0000"/>
                </a:solidFill>
              </a:rPr>
              <a:t>NEAR: 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CFCE771A-7665-E85F-C62C-812D43AC9006}"/>
              </a:ext>
            </a:extLst>
          </p:cNvPr>
          <p:cNvSpPr txBox="1"/>
          <p:nvPr/>
        </p:nvSpPr>
        <p:spPr>
          <a:xfrm>
            <a:off x="4175762" y="2844225"/>
            <a:ext cx="261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NEXT TO: 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23C4A66B-B95A-0A4B-B82C-3D4D30AAEF41}"/>
              </a:ext>
            </a:extLst>
          </p:cNvPr>
          <p:cNvSpPr txBox="1"/>
          <p:nvPr/>
        </p:nvSpPr>
        <p:spPr>
          <a:xfrm>
            <a:off x="8178267" y="2837006"/>
            <a:ext cx="261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BEHIND: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68C9694A-94EE-766A-76E5-1064A86F1087}"/>
              </a:ext>
            </a:extLst>
          </p:cNvPr>
          <p:cNvSpPr txBox="1"/>
          <p:nvPr/>
        </p:nvSpPr>
        <p:spPr>
          <a:xfrm>
            <a:off x="1557690" y="5732606"/>
            <a:ext cx="261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IN FRONT OF: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2DEE58CA-2B7F-8ECA-DC15-857EF674D762}"/>
              </a:ext>
            </a:extLst>
          </p:cNvPr>
          <p:cNvSpPr txBox="1"/>
          <p:nvPr/>
        </p:nvSpPr>
        <p:spPr>
          <a:xfrm>
            <a:off x="6793834" y="5732606"/>
            <a:ext cx="261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OPPOSITE: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0579B0EC-18C0-7FBF-A320-FDD0BBB92C59}"/>
              </a:ext>
            </a:extLst>
          </p:cNvPr>
          <p:cNvSpPr/>
          <p:nvPr/>
        </p:nvSpPr>
        <p:spPr>
          <a:xfrm>
            <a:off x="1853678" y="2762761"/>
            <a:ext cx="1875301" cy="491706"/>
          </a:xfrm>
          <a:prstGeom prst="roundRect">
            <a:avLst/>
          </a:prstGeom>
          <a:solidFill>
            <a:srgbClr val="FFDDF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Yanında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4C73B873-361D-ABD9-26AF-3DCD1988BFB8}"/>
              </a:ext>
            </a:extLst>
          </p:cNvPr>
          <p:cNvSpPr/>
          <p:nvPr/>
        </p:nvSpPr>
        <p:spPr>
          <a:xfrm>
            <a:off x="5933185" y="2883540"/>
            <a:ext cx="1875301" cy="491706"/>
          </a:xfrm>
          <a:prstGeom prst="roundRect">
            <a:avLst/>
          </a:prstGeom>
          <a:solidFill>
            <a:srgbClr val="FFDDF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Bitişiğinde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C7BE718D-41EB-65A4-5317-C481D37F9404}"/>
              </a:ext>
            </a:extLst>
          </p:cNvPr>
          <p:cNvSpPr/>
          <p:nvPr/>
        </p:nvSpPr>
        <p:spPr>
          <a:xfrm>
            <a:off x="9781686" y="2883540"/>
            <a:ext cx="1875301" cy="491706"/>
          </a:xfrm>
          <a:prstGeom prst="roundRect">
            <a:avLst/>
          </a:prstGeom>
          <a:solidFill>
            <a:srgbClr val="FFDDF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Arkasında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4806C533-8B76-2078-88C5-942C21450D80}"/>
              </a:ext>
            </a:extLst>
          </p:cNvPr>
          <p:cNvSpPr/>
          <p:nvPr/>
        </p:nvSpPr>
        <p:spPr>
          <a:xfrm>
            <a:off x="3728979" y="5751273"/>
            <a:ext cx="1875301" cy="491706"/>
          </a:xfrm>
          <a:prstGeom prst="roundRect">
            <a:avLst/>
          </a:prstGeom>
          <a:solidFill>
            <a:srgbClr val="FFDDF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Önünde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10B3B366-1D6C-00CC-8005-59BA40CDC5A8}"/>
              </a:ext>
            </a:extLst>
          </p:cNvPr>
          <p:cNvSpPr/>
          <p:nvPr/>
        </p:nvSpPr>
        <p:spPr>
          <a:xfrm>
            <a:off x="8844035" y="5779140"/>
            <a:ext cx="1875301" cy="491706"/>
          </a:xfrm>
          <a:prstGeom prst="roundRect">
            <a:avLst/>
          </a:prstGeom>
          <a:solidFill>
            <a:srgbClr val="FFDDF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Karşısında</a:t>
            </a:r>
          </a:p>
        </p:txBody>
      </p:sp>
    </p:spTree>
    <p:extLst>
      <p:ext uri="{BB962C8B-B14F-4D97-AF65-F5344CB8AC3E}">
        <p14:creationId xmlns:p14="http://schemas.microsoft.com/office/powerpoint/2010/main" val="386523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4E12B7F9-1664-C2C4-EA59-7F57F553BE42}"/>
              </a:ext>
            </a:extLst>
          </p:cNvPr>
          <p:cNvSpPr/>
          <p:nvPr/>
        </p:nvSpPr>
        <p:spPr>
          <a:xfrm>
            <a:off x="1058778" y="664143"/>
            <a:ext cx="10068026" cy="121278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3F10DDC-0025-431A-53CC-C3FCEAD0A6E4}"/>
              </a:ext>
            </a:extLst>
          </p:cNvPr>
          <p:cNvSpPr txBox="1"/>
          <p:nvPr/>
        </p:nvSpPr>
        <p:spPr>
          <a:xfrm>
            <a:off x="1366786" y="947368"/>
            <a:ext cx="9393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/>
              <a:t>1) Adar is ___________ Ezgi </a:t>
            </a:r>
            <a:r>
              <a:rPr lang="tr-TR" sz="3600" b="1" dirty="0" err="1"/>
              <a:t>and</a:t>
            </a:r>
            <a:r>
              <a:rPr lang="tr-TR" sz="3600" b="1" dirty="0"/>
              <a:t> Zehra.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1BE7BD73-83F1-5B70-2F79-46BFFC61B8FE}"/>
              </a:ext>
            </a:extLst>
          </p:cNvPr>
          <p:cNvSpPr/>
          <p:nvPr/>
        </p:nvSpPr>
        <p:spPr>
          <a:xfrm>
            <a:off x="1058778" y="664143"/>
            <a:ext cx="10068026" cy="121278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A1F42741-D86C-A209-FB16-AF2A5D6C3C98}"/>
              </a:ext>
            </a:extLst>
          </p:cNvPr>
          <p:cNvSpPr txBox="1"/>
          <p:nvPr/>
        </p:nvSpPr>
        <p:spPr>
          <a:xfrm>
            <a:off x="1366786" y="947368"/>
            <a:ext cx="9393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/>
              <a:t>1) Adar is </a:t>
            </a:r>
            <a:r>
              <a:rPr lang="tr-TR" sz="3600" b="1" dirty="0" err="1">
                <a:solidFill>
                  <a:srgbClr val="FF0000"/>
                </a:solidFill>
              </a:rPr>
              <a:t>between</a:t>
            </a:r>
            <a:r>
              <a:rPr lang="tr-TR" sz="3600" b="1" dirty="0"/>
              <a:t> Ezgi </a:t>
            </a:r>
            <a:r>
              <a:rPr lang="tr-TR" sz="3600" b="1" dirty="0" err="1"/>
              <a:t>and</a:t>
            </a:r>
            <a:r>
              <a:rPr lang="tr-TR" sz="3600" b="1" dirty="0"/>
              <a:t> Zehra.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FCDA9E6B-FBF3-4CEF-A677-30C2314AEB1A}"/>
              </a:ext>
            </a:extLst>
          </p:cNvPr>
          <p:cNvSpPr/>
          <p:nvPr/>
        </p:nvSpPr>
        <p:spPr>
          <a:xfrm>
            <a:off x="1058778" y="664143"/>
            <a:ext cx="10068026" cy="121278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15346C42-6E94-8618-0ED3-1FCBF24BB71E}"/>
              </a:ext>
            </a:extLst>
          </p:cNvPr>
          <p:cNvSpPr txBox="1"/>
          <p:nvPr/>
        </p:nvSpPr>
        <p:spPr>
          <a:xfrm>
            <a:off x="1366786" y="947368"/>
            <a:ext cx="9393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/>
              <a:t>2) İlknur is _________ Zehra.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FEF0F187-A3A2-C9E8-BACB-BB2067011B14}"/>
              </a:ext>
            </a:extLst>
          </p:cNvPr>
          <p:cNvSpPr/>
          <p:nvPr/>
        </p:nvSpPr>
        <p:spPr>
          <a:xfrm>
            <a:off x="1058778" y="664143"/>
            <a:ext cx="10068026" cy="121278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794C0191-E0C6-0168-A1C2-E4BD346581B4}"/>
              </a:ext>
            </a:extLst>
          </p:cNvPr>
          <p:cNvSpPr txBox="1"/>
          <p:nvPr/>
        </p:nvSpPr>
        <p:spPr>
          <a:xfrm>
            <a:off x="1366786" y="947368"/>
            <a:ext cx="9393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/>
              <a:t>2) İlknur is </a:t>
            </a:r>
            <a:r>
              <a:rPr lang="tr-TR" sz="3600" b="1" dirty="0" err="1">
                <a:solidFill>
                  <a:srgbClr val="FF0000"/>
                </a:solidFill>
              </a:rPr>
              <a:t>behind</a:t>
            </a:r>
            <a:r>
              <a:rPr lang="tr-TR" sz="3600" b="1" dirty="0"/>
              <a:t> Zehra.</a:t>
            </a: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420FBA8E-6C6B-2719-D05E-940976ED60F9}"/>
              </a:ext>
            </a:extLst>
          </p:cNvPr>
          <p:cNvSpPr/>
          <p:nvPr/>
        </p:nvSpPr>
        <p:spPr>
          <a:xfrm>
            <a:off x="1058778" y="664143"/>
            <a:ext cx="10068026" cy="121278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00CC2B54-6B7D-A406-BAB9-E572C23662C9}"/>
              </a:ext>
            </a:extLst>
          </p:cNvPr>
          <p:cNvSpPr txBox="1"/>
          <p:nvPr/>
        </p:nvSpPr>
        <p:spPr>
          <a:xfrm>
            <a:off x="1366786" y="947368"/>
            <a:ext cx="9393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/>
              <a:t>3) Ecrin is _________ Mustafa.</a:t>
            </a: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DBD7558C-6114-F350-7C79-D33C39C7B79A}"/>
              </a:ext>
            </a:extLst>
          </p:cNvPr>
          <p:cNvSpPr/>
          <p:nvPr/>
        </p:nvSpPr>
        <p:spPr>
          <a:xfrm>
            <a:off x="1058778" y="664143"/>
            <a:ext cx="10068026" cy="121278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512B112F-2438-8939-AEB5-1FD4358A682A}"/>
              </a:ext>
            </a:extLst>
          </p:cNvPr>
          <p:cNvSpPr txBox="1"/>
          <p:nvPr/>
        </p:nvSpPr>
        <p:spPr>
          <a:xfrm>
            <a:off x="1366786" y="947368"/>
            <a:ext cx="9393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/>
              <a:t>3) Ecrin is </a:t>
            </a:r>
            <a:r>
              <a:rPr lang="tr-TR" sz="3600" b="1" dirty="0" err="1">
                <a:solidFill>
                  <a:srgbClr val="FF0000"/>
                </a:solidFill>
              </a:rPr>
              <a:t>near</a:t>
            </a:r>
            <a:r>
              <a:rPr lang="tr-TR" sz="3600" b="1" dirty="0"/>
              <a:t> Mustafa.</a:t>
            </a:r>
          </a:p>
        </p:txBody>
      </p:sp>
      <p:sp>
        <p:nvSpPr>
          <p:cNvPr id="22" name="Dikdörtgen: Köşeleri Yuvarlatılmış 21">
            <a:extLst>
              <a:ext uri="{FF2B5EF4-FFF2-40B4-BE49-F238E27FC236}">
                <a16:creationId xmlns:a16="http://schemas.microsoft.com/office/drawing/2014/main" id="{F788597A-B531-9400-2942-3039C4546CCD}"/>
              </a:ext>
            </a:extLst>
          </p:cNvPr>
          <p:cNvSpPr/>
          <p:nvPr/>
        </p:nvSpPr>
        <p:spPr>
          <a:xfrm>
            <a:off x="1058778" y="664143"/>
            <a:ext cx="10068026" cy="121278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8BBA2869-8E94-B57F-5D2E-DF62EE19CAE1}"/>
              </a:ext>
            </a:extLst>
          </p:cNvPr>
          <p:cNvSpPr txBox="1"/>
          <p:nvPr/>
        </p:nvSpPr>
        <p:spPr>
          <a:xfrm>
            <a:off x="1366786" y="947368"/>
            <a:ext cx="9393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/>
              <a:t>4) Kadir is _________ Ezgi.</a:t>
            </a:r>
          </a:p>
        </p:txBody>
      </p:sp>
      <p:sp>
        <p:nvSpPr>
          <p:cNvPr id="24" name="Dikdörtgen: Köşeleri Yuvarlatılmış 23">
            <a:extLst>
              <a:ext uri="{FF2B5EF4-FFF2-40B4-BE49-F238E27FC236}">
                <a16:creationId xmlns:a16="http://schemas.microsoft.com/office/drawing/2014/main" id="{61BC8353-8A93-03D9-082B-8664E480D99E}"/>
              </a:ext>
            </a:extLst>
          </p:cNvPr>
          <p:cNvSpPr/>
          <p:nvPr/>
        </p:nvSpPr>
        <p:spPr>
          <a:xfrm>
            <a:off x="1058778" y="664143"/>
            <a:ext cx="10068026" cy="121278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9E71FD69-FC57-CEE2-6C9C-B61ACADA7BB9}"/>
              </a:ext>
            </a:extLst>
          </p:cNvPr>
          <p:cNvSpPr txBox="1"/>
          <p:nvPr/>
        </p:nvSpPr>
        <p:spPr>
          <a:xfrm>
            <a:off x="1366786" y="947368"/>
            <a:ext cx="9393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/>
              <a:t>4) Kadir is </a:t>
            </a:r>
            <a:r>
              <a:rPr lang="tr-TR" sz="3600" b="1" dirty="0">
                <a:solidFill>
                  <a:srgbClr val="FF0000"/>
                </a:solidFill>
              </a:rPr>
              <a:t>in </a:t>
            </a:r>
            <a:r>
              <a:rPr lang="tr-TR" sz="3600" b="1" dirty="0" err="1">
                <a:solidFill>
                  <a:srgbClr val="FF0000"/>
                </a:solidFill>
              </a:rPr>
              <a:t>front</a:t>
            </a:r>
            <a:r>
              <a:rPr lang="tr-TR" sz="3600" b="1" dirty="0">
                <a:solidFill>
                  <a:srgbClr val="FF0000"/>
                </a:solidFill>
              </a:rPr>
              <a:t> of</a:t>
            </a:r>
            <a:r>
              <a:rPr lang="tr-TR" sz="3600" b="1" dirty="0"/>
              <a:t> Ezgi.</a:t>
            </a:r>
          </a:p>
        </p:txBody>
      </p:sp>
      <p:sp>
        <p:nvSpPr>
          <p:cNvPr id="26" name="Dikdörtgen: Köşeleri Yuvarlatılmış 25">
            <a:extLst>
              <a:ext uri="{FF2B5EF4-FFF2-40B4-BE49-F238E27FC236}">
                <a16:creationId xmlns:a16="http://schemas.microsoft.com/office/drawing/2014/main" id="{9F17F916-AAFB-5A97-66CA-B3295A64E677}"/>
              </a:ext>
            </a:extLst>
          </p:cNvPr>
          <p:cNvSpPr/>
          <p:nvPr/>
        </p:nvSpPr>
        <p:spPr>
          <a:xfrm>
            <a:off x="1058778" y="664143"/>
            <a:ext cx="10068026" cy="121278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B428CA6C-CCEF-9243-57D4-634650E7CC9C}"/>
              </a:ext>
            </a:extLst>
          </p:cNvPr>
          <p:cNvSpPr txBox="1"/>
          <p:nvPr/>
        </p:nvSpPr>
        <p:spPr>
          <a:xfrm>
            <a:off x="1366786" y="947368"/>
            <a:ext cx="9393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/>
              <a:t>5) Ecrin is </a:t>
            </a:r>
            <a:r>
              <a:rPr lang="tr-TR" sz="3600" b="1" dirty="0" err="1"/>
              <a:t>between</a:t>
            </a:r>
            <a:r>
              <a:rPr lang="tr-TR" sz="3600" b="1" dirty="0"/>
              <a:t> ______ </a:t>
            </a:r>
            <a:r>
              <a:rPr lang="tr-TR" sz="3600" b="1" dirty="0" err="1"/>
              <a:t>and</a:t>
            </a:r>
            <a:r>
              <a:rPr lang="tr-TR" sz="3600" b="1" dirty="0"/>
              <a:t> _______.</a:t>
            </a:r>
          </a:p>
        </p:txBody>
      </p:sp>
      <p:sp>
        <p:nvSpPr>
          <p:cNvPr id="28" name="Dikdörtgen: Köşeleri Yuvarlatılmış 27">
            <a:extLst>
              <a:ext uri="{FF2B5EF4-FFF2-40B4-BE49-F238E27FC236}">
                <a16:creationId xmlns:a16="http://schemas.microsoft.com/office/drawing/2014/main" id="{03D7CE64-3F30-DFB4-67C8-70B3306C8203}"/>
              </a:ext>
            </a:extLst>
          </p:cNvPr>
          <p:cNvSpPr/>
          <p:nvPr/>
        </p:nvSpPr>
        <p:spPr>
          <a:xfrm>
            <a:off x="1058778" y="664143"/>
            <a:ext cx="10068026" cy="121278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9" name="Metin kutusu 28">
            <a:extLst>
              <a:ext uri="{FF2B5EF4-FFF2-40B4-BE49-F238E27FC236}">
                <a16:creationId xmlns:a16="http://schemas.microsoft.com/office/drawing/2014/main" id="{CA5C3210-EC1F-C21E-D6C3-543A7520BA99}"/>
              </a:ext>
            </a:extLst>
          </p:cNvPr>
          <p:cNvSpPr txBox="1"/>
          <p:nvPr/>
        </p:nvSpPr>
        <p:spPr>
          <a:xfrm>
            <a:off x="1366786" y="947368"/>
            <a:ext cx="9393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/>
              <a:t>5) Ecrin is </a:t>
            </a:r>
            <a:r>
              <a:rPr lang="tr-TR" sz="3600" b="1" dirty="0" err="1"/>
              <a:t>between</a:t>
            </a:r>
            <a:r>
              <a:rPr lang="tr-TR" sz="3600" b="1" dirty="0"/>
              <a:t> </a:t>
            </a:r>
            <a:r>
              <a:rPr lang="tr-TR" sz="3600" b="1" dirty="0">
                <a:solidFill>
                  <a:srgbClr val="FF0000"/>
                </a:solidFill>
              </a:rPr>
              <a:t>Kadir</a:t>
            </a:r>
            <a:r>
              <a:rPr lang="tr-TR" sz="3600" b="1" dirty="0"/>
              <a:t> </a:t>
            </a:r>
            <a:r>
              <a:rPr lang="tr-TR" sz="3600" b="1" dirty="0" err="1"/>
              <a:t>and</a:t>
            </a:r>
            <a:r>
              <a:rPr lang="tr-TR" sz="3600" b="1" dirty="0"/>
              <a:t> </a:t>
            </a:r>
            <a:r>
              <a:rPr lang="tr-TR" sz="3600" b="1" dirty="0">
                <a:solidFill>
                  <a:srgbClr val="FF0000"/>
                </a:solidFill>
              </a:rPr>
              <a:t>Mustafa</a:t>
            </a:r>
            <a:r>
              <a:rPr lang="tr-TR" sz="3600" b="1" dirty="0"/>
              <a:t>.</a:t>
            </a:r>
          </a:p>
        </p:txBody>
      </p:sp>
      <p:sp>
        <p:nvSpPr>
          <p:cNvPr id="30" name="Dikdörtgen: Köşeleri Yuvarlatılmış 29">
            <a:extLst>
              <a:ext uri="{FF2B5EF4-FFF2-40B4-BE49-F238E27FC236}">
                <a16:creationId xmlns:a16="http://schemas.microsoft.com/office/drawing/2014/main" id="{656FACF6-8479-DAF4-5FFA-13C42BFF23C9}"/>
              </a:ext>
            </a:extLst>
          </p:cNvPr>
          <p:cNvSpPr/>
          <p:nvPr/>
        </p:nvSpPr>
        <p:spPr>
          <a:xfrm>
            <a:off x="1058778" y="664143"/>
            <a:ext cx="10068026" cy="121278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1" name="Metin kutusu 30">
            <a:extLst>
              <a:ext uri="{FF2B5EF4-FFF2-40B4-BE49-F238E27FC236}">
                <a16:creationId xmlns:a16="http://schemas.microsoft.com/office/drawing/2014/main" id="{F53F9DDF-D23E-F8BE-520D-CA93DCF7A2DF}"/>
              </a:ext>
            </a:extLst>
          </p:cNvPr>
          <p:cNvSpPr txBox="1"/>
          <p:nvPr/>
        </p:nvSpPr>
        <p:spPr>
          <a:xfrm>
            <a:off x="1366786" y="947368"/>
            <a:ext cx="9393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/>
              <a:t>6) Tahir is </a:t>
            </a:r>
            <a:r>
              <a:rPr lang="tr-TR" sz="3600" b="1" dirty="0" err="1"/>
              <a:t>behind</a:t>
            </a:r>
            <a:r>
              <a:rPr lang="tr-TR" sz="3600" b="1" dirty="0"/>
              <a:t> ________.</a:t>
            </a:r>
          </a:p>
        </p:txBody>
      </p:sp>
      <p:sp>
        <p:nvSpPr>
          <p:cNvPr id="32" name="Dikdörtgen: Köşeleri Yuvarlatılmış 31">
            <a:extLst>
              <a:ext uri="{FF2B5EF4-FFF2-40B4-BE49-F238E27FC236}">
                <a16:creationId xmlns:a16="http://schemas.microsoft.com/office/drawing/2014/main" id="{0CFDABB3-6D19-9EDD-D24F-D0B0EFE2FF01}"/>
              </a:ext>
            </a:extLst>
          </p:cNvPr>
          <p:cNvSpPr/>
          <p:nvPr/>
        </p:nvSpPr>
        <p:spPr>
          <a:xfrm>
            <a:off x="1058778" y="664143"/>
            <a:ext cx="10068026" cy="121278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3" name="Metin kutusu 32">
            <a:extLst>
              <a:ext uri="{FF2B5EF4-FFF2-40B4-BE49-F238E27FC236}">
                <a16:creationId xmlns:a16="http://schemas.microsoft.com/office/drawing/2014/main" id="{E780AC55-6120-062B-947C-6917F1CC58AC}"/>
              </a:ext>
            </a:extLst>
          </p:cNvPr>
          <p:cNvSpPr txBox="1"/>
          <p:nvPr/>
        </p:nvSpPr>
        <p:spPr>
          <a:xfrm>
            <a:off x="1366786" y="947368"/>
            <a:ext cx="9393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/>
              <a:t>6) Tahir is </a:t>
            </a:r>
            <a:r>
              <a:rPr lang="tr-TR" sz="3600" b="1" dirty="0" err="1"/>
              <a:t>behind</a:t>
            </a:r>
            <a:r>
              <a:rPr lang="tr-TR" sz="3600" b="1" dirty="0"/>
              <a:t> </a:t>
            </a:r>
            <a:r>
              <a:rPr lang="tr-TR" sz="3600" b="1" dirty="0">
                <a:solidFill>
                  <a:srgbClr val="FF0000"/>
                </a:solidFill>
              </a:rPr>
              <a:t>Adar</a:t>
            </a:r>
            <a:r>
              <a:rPr lang="tr-TR" sz="3600" b="1" dirty="0"/>
              <a:t>.</a:t>
            </a:r>
          </a:p>
        </p:txBody>
      </p:sp>
      <p:sp>
        <p:nvSpPr>
          <p:cNvPr id="36" name="Dikdörtgen: Köşeleri Yuvarlatılmış 35">
            <a:extLst>
              <a:ext uri="{FF2B5EF4-FFF2-40B4-BE49-F238E27FC236}">
                <a16:creationId xmlns:a16="http://schemas.microsoft.com/office/drawing/2014/main" id="{F5D48BAA-3048-8E97-093B-EAB98F18228F}"/>
              </a:ext>
            </a:extLst>
          </p:cNvPr>
          <p:cNvSpPr/>
          <p:nvPr/>
        </p:nvSpPr>
        <p:spPr>
          <a:xfrm>
            <a:off x="1065196" y="664141"/>
            <a:ext cx="10068026" cy="121278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id="{02E37496-F79A-0E03-295B-6D64AC7FFD88}"/>
              </a:ext>
            </a:extLst>
          </p:cNvPr>
          <p:cNvSpPr txBox="1"/>
          <p:nvPr/>
        </p:nvSpPr>
        <p:spPr>
          <a:xfrm>
            <a:off x="231006" y="110142"/>
            <a:ext cx="749808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b="1" dirty="0" err="1"/>
              <a:t>Fill</a:t>
            </a:r>
            <a:r>
              <a:rPr lang="tr-TR" b="1" dirty="0"/>
              <a:t> in 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blanks</a:t>
            </a:r>
            <a:r>
              <a:rPr lang="tr-TR" b="1" dirty="0"/>
              <a:t> </a:t>
            </a:r>
            <a:r>
              <a:rPr lang="tr-TR" b="1" dirty="0" err="1"/>
              <a:t>according</a:t>
            </a:r>
            <a:r>
              <a:rPr lang="tr-TR" b="1" dirty="0"/>
              <a:t> </a:t>
            </a:r>
            <a:r>
              <a:rPr lang="tr-TR" b="1" dirty="0" err="1"/>
              <a:t>to</a:t>
            </a:r>
            <a:r>
              <a:rPr lang="tr-TR" b="1" dirty="0"/>
              <a:t> 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seating</a:t>
            </a:r>
            <a:r>
              <a:rPr lang="tr-TR" b="1" dirty="0"/>
              <a:t> plan in 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picture</a:t>
            </a:r>
            <a:r>
              <a:rPr lang="tr-TR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74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 animBg="1"/>
      <p:bldP spid="31" grpId="0"/>
      <p:bldP spid="32" grpId="0" animBg="1"/>
      <p:bldP spid="33" grpId="0"/>
      <p:bldP spid="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763C486-81E1-1085-30F4-B7677C4838F7}"/>
              </a:ext>
            </a:extLst>
          </p:cNvPr>
          <p:cNvSpPr txBox="1"/>
          <p:nvPr/>
        </p:nvSpPr>
        <p:spPr>
          <a:xfrm>
            <a:off x="213952" y="3429000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/>
              <a:t>Konu ile ilgili oyuna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https://www.egetolgayaltinay.com/lessons/69</a:t>
            </a:r>
            <a:r>
              <a:rPr lang="tr-TR" sz="2800" b="1" i="1" dirty="0"/>
              <a:t>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4AD8B85-7699-9991-6845-0E2A22E8C7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7176">
            <a:off x="8873490" y="3431177"/>
            <a:ext cx="2562148" cy="243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663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A9336C67-63B2-4CC7-28DC-EABA97B4C905}"/>
              </a:ext>
            </a:extLst>
          </p:cNvPr>
          <p:cNvSpPr txBox="1"/>
          <p:nvPr/>
        </p:nvSpPr>
        <p:spPr>
          <a:xfrm>
            <a:off x="1110114" y="985944"/>
            <a:ext cx="997177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500" b="1" dirty="0" err="1">
                <a:solidFill>
                  <a:srgbClr val="A20078"/>
                </a:solidFill>
              </a:rPr>
              <a:t>Giving</a:t>
            </a:r>
            <a:endParaRPr lang="tr-TR" sz="11500" b="1" dirty="0">
              <a:solidFill>
                <a:srgbClr val="A20078"/>
              </a:solidFill>
            </a:endParaRPr>
          </a:p>
          <a:p>
            <a:pPr algn="ctr"/>
            <a:r>
              <a:rPr lang="tr-TR" sz="11500" b="1" dirty="0" err="1">
                <a:solidFill>
                  <a:srgbClr val="A20078"/>
                </a:solidFill>
              </a:rPr>
              <a:t>Directions</a:t>
            </a:r>
            <a:endParaRPr lang="tr-TR" sz="11500" b="1" dirty="0">
              <a:solidFill>
                <a:srgbClr val="A20078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07ECFC81-B8CE-6B39-881F-E0A10DFEB541}"/>
              </a:ext>
            </a:extLst>
          </p:cNvPr>
          <p:cNvSpPr txBox="1"/>
          <p:nvPr/>
        </p:nvSpPr>
        <p:spPr>
          <a:xfrm>
            <a:off x="2371023" y="4494998"/>
            <a:ext cx="7449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/>
              <a:t>(Yol Tarif Etmek)</a:t>
            </a:r>
          </a:p>
        </p:txBody>
      </p:sp>
    </p:spTree>
    <p:extLst>
      <p:ext uri="{BB962C8B-B14F-4D97-AF65-F5344CB8AC3E}">
        <p14:creationId xmlns:p14="http://schemas.microsoft.com/office/powerpoint/2010/main" val="3849361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E8395F32-BF20-E99C-D85E-B9883081848A}"/>
              </a:ext>
            </a:extLst>
          </p:cNvPr>
          <p:cNvSpPr txBox="1"/>
          <p:nvPr/>
        </p:nvSpPr>
        <p:spPr>
          <a:xfrm>
            <a:off x="-377299" y="1855481"/>
            <a:ext cx="779612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4400" b="1" dirty="0"/>
              <a:t>How can I </a:t>
            </a:r>
            <a:r>
              <a:rPr lang="tr-TR" sz="4400" b="1" dirty="0" err="1"/>
              <a:t>go</a:t>
            </a:r>
            <a:r>
              <a:rPr lang="tr-TR" sz="4400" b="1" dirty="0"/>
              <a:t> </a:t>
            </a:r>
            <a:r>
              <a:rPr lang="tr-TR" sz="4400" b="1" dirty="0" err="1"/>
              <a:t>to</a:t>
            </a:r>
            <a:r>
              <a:rPr lang="tr-TR" sz="4400" b="1" dirty="0"/>
              <a:t> ______?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9E21AC16-3CA7-FA66-5861-C06EC8628F90}"/>
              </a:ext>
            </a:extLst>
          </p:cNvPr>
          <p:cNvSpPr txBox="1"/>
          <p:nvPr/>
        </p:nvSpPr>
        <p:spPr>
          <a:xfrm>
            <a:off x="-377300" y="2836017"/>
            <a:ext cx="779612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4400" b="1" dirty="0"/>
              <a:t>How can I </a:t>
            </a:r>
            <a:r>
              <a:rPr lang="tr-TR" sz="4400" b="1" dirty="0" err="1"/>
              <a:t>get</a:t>
            </a:r>
            <a:r>
              <a:rPr lang="tr-TR" sz="4400" b="1" dirty="0"/>
              <a:t> </a:t>
            </a:r>
            <a:r>
              <a:rPr lang="tr-TR" sz="4400" b="1" dirty="0" err="1"/>
              <a:t>to</a:t>
            </a:r>
            <a:r>
              <a:rPr lang="tr-TR" sz="4400" b="1" dirty="0"/>
              <a:t> ______?</a:t>
            </a:r>
            <a:endParaRPr lang="tr-TR" sz="4400" b="1" dirty="0">
              <a:solidFill>
                <a:srgbClr val="A20078"/>
              </a:solidFill>
            </a:endParaRPr>
          </a:p>
        </p:txBody>
      </p:sp>
      <p:sp>
        <p:nvSpPr>
          <p:cNvPr id="8" name="Ok: Sağ 7">
            <a:extLst>
              <a:ext uri="{FF2B5EF4-FFF2-40B4-BE49-F238E27FC236}">
                <a16:creationId xmlns:a16="http://schemas.microsoft.com/office/drawing/2014/main" id="{2D60DF79-4672-4686-BEF9-954473BFD3F3}"/>
              </a:ext>
            </a:extLst>
          </p:cNvPr>
          <p:cNvSpPr/>
          <p:nvPr/>
        </p:nvSpPr>
        <p:spPr>
          <a:xfrm>
            <a:off x="6970143" y="2136070"/>
            <a:ext cx="819510" cy="1188799"/>
          </a:xfrm>
          <a:prstGeom prst="rightArrow">
            <a:avLst/>
          </a:prstGeom>
          <a:solidFill>
            <a:srgbClr val="A2007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51CB2BB5-E1C5-356F-C66D-CB622ED0721C}"/>
              </a:ext>
            </a:extLst>
          </p:cNvPr>
          <p:cNvSpPr txBox="1"/>
          <p:nvPr/>
        </p:nvSpPr>
        <p:spPr>
          <a:xfrm>
            <a:off x="8000821" y="1774188"/>
            <a:ext cx="3781604" cy="2123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sz="4400" b="1" dirty="0"/>
              <a:t>______’ya </a:t>
            </a:r>
          </a:p>
          <a:p>
            <a:pPr algn="ctr"/>
            <a:r>
              <a:rPr lang="tr-TR" sz="4400" b="1" dirty="0">
                <a:solidFill>
                  <a:sysClr val="windowText" lastClr="000000"/>
                </a:solidFill>
              </a:rPr>
              <a:t>nasıl</a:t>
            </a:r>
          </a:p>
          <a:p>
            <a:pPr algn="ctr"/>
            <a:r>
              <a:rPr lang="tr-TR" sz="4400" b="1" dirty="0">
                <a:solidFill>
                  <a:sysClr val="windowText" lastClr="000000"/>
                </a:solidFill>
              </a:rPr>
              <a:t> gidebilirim?</a:t>
            </a:r>
          </a:p>
        </p:txBody>
      </p:sp>
    </p:spTree>
    <p:extLst>
      <p:ext uri="{BB962C8B-B14F-4D97-AF65-F5344CB8AC3E}">
        <p14:creationId xmlns:p14="http://schemas.microsoft.com/office/powerpoint/2010/main" val="376737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FF072A4E-DDD2-8084-0824-8685D745A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0265" y="1126642"/>
            <a:ext cx="2913537" cy="376695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2D597DE8-AE37-1DD6-C83D-53DB258A8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01298">
            <a:off x="8656335" y="1463465"/>
            <a:ext cx="2898357" cy="37669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6F9D9F85-A74E-520A-254B-F95D1136BC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6590" y="4563466"/>
            <a:ext cx="2913537" cy="2913537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47F7996C-9BA1-6E45-171A-66E17379FC59}"/>
              </a:ext>
            </a:extLst>
          </p:cNvPr>
          <p:cNvSpPr txBox="1"/>
          <p:nvPr/>
        </p:nvSpPr>
        <p:spPr>
          <a:xfrm>
            <a:off x="253466" y="1677314"/>
            <a:ext cx="60498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Bu sunum </a:t>
            </a:r>
            <a:r>
              <a:rPr lang="tr-TR" sz="2800" b="1" i="1" dirty="0"/>
              <a:t>İşleyen </a:t>
            </a:r>
            <a:r>
              <a:rPr lang="tr-TR" sz="2800" b="1" i="1" dirty="0" err="1"/>
              <a:t>Zeka’</a:t>
            </a:r>
            <a:r>
              <a:rPr lang="tr-TR" sz="2800" b="1" dirty="0" err="1"/>
              <a:t>nın</a:t>
            </a:r>
            <a:r>
              <a:rPr lang="tr-TR" sz="2800" b="1" dirty="0"/>
              <a:t> katkılarıyla hazırlanmıştır.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7DD77F4C-AF79-99A6-3E8E-2E6D9A6093DF}"/>
              </a:ext>
            </a:extLst>
          </p:cNvPr>
          <p:cNvSpPr txBox="1"/>
          <p:nvPr/>
        </p:nvSpPr>
        <p:spPr>
          <a:xfrm>
            <a:off x="253466" y="2968373"/>
            <a:ext cx="53729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/>
              <a:t>İşleyen </a:t>
            </a:r>
            <a:r>
              <a:rPr lang="tr-TR" sz="1800" dirty="0"/>
              <a:t>Zeka örnek içeriklerine aşağıdaki linkten ulaşabilirsiniz:</a:t>
            </a:r>
          </a:p>
          <a:p>
            <a:endParaRPr lang="tr-TR" sz="1800" dirty="0"/>
          </a:p>
          <a:p>
            <a:r>
              <a:rPr lang="tr-TR" sz="1800" dirty="0">
                <a:hlinkClick r:id="rId5"/>
              </a:rPr>
              <a:t>https://www.egetolgayaltinay.com/contents/11/5</a:t>
            </a:r>
            <a:r>
              <a:rPr lang="tr-TR" sz="1800" dirty="0"/>
              <a:t> </a:t>
            </a:r>
            <a:br>
              <a:rPr lang="tr-TR" sz="1800" dirty="0"/>
            </a:b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26753947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8346FB5D-DEAD-D7B2-C16F-64F13DA430D2}"/>
              </a:ext>
            </a:extLst>
          </p:cNvPr>
          <p:cNvSpPr/>
          <p:nvPr/>
        </p:nvSpPr>
        <p:spPr>
          <a:xfrm>
            <a:off x="942906" y="2359090"/>
            <a:ext cx="3171894" cy="491706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bg1"/>
                </a:solidFill>
              </a:rPr>
              <a:t>Go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straight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ahead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72F3D720-DA02-D2DD-F3A6-AD356F186609}"/>
              </a:ext>
            </a:extLst>
          </p:cNvPr>
          <p:cNvSpPr/>
          <p:nvPr/>
        </p:nvSpPr>
        <p:spPr>
          <a:xfrm>
            <a:off x="1275023" y="2850796"/>
            <a:ext cx="2536167" cy="491706"/>
          </a:xfrm>
          <a:prstGeom prst="roundRect">
            <a:avLst/>
          </a:prstGeom>
          <a:solidFill>
            <a:srgbClr val="97D2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Düz git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6F12F321-A8FB-74D7-1398-9FA4C13F7A40}"/>
              </a:ext>
            </a:extLst>
          </p:cNvPr>
          <p:cNvSpPr/>
          <p:nvPr/>
        </p:nvSpPr>
        <p:spPr>
          <a:xfrm>
            <a:off x="4596714" y="2445588"/>
            <a:ext cx="2718486" cy="491706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bg1"/>
                </a:solidFill>
              </a:rPr>
              <a:t>Turn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left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E612712D-D041-9715-8809-6B8EF3F1B463}"/>
              </a:ext>
            </a:extLst>
          </p:cNvPr>
          <p:cNvSpPr/>
          <p:nvPr/>
        </p:nvSpPr>
        <p:spPr>
          <a:xfrm>
            <a:off x="4777081" y="2937294"/>
            <a:ext cx="2357752" cy="491706"/>
          </a:xfrm>
          <a:prstGeom prst="roundRect">
            <a:avLst/>
          </a:prstGeom>
          <a:solidFill>
            <a:srgbClr val="97D2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Sola dön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B3A8A713-79D3-00B3-60E0-8AA64DD3ED78}"/>
              </a:ext>
            </a:extLst>
          </p:cNvPr>
          <p:cNvSpPr/>
          <p:nvPr/>
        </p:nvSpPr>
        <p:spPr>
          <a:xfrm>
            <a:off x="8100724" y="2445588"/>
            <a:ext cx="2718486" cy="491706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bg1"/>
                </a:solidFill>
              </a:rPr>
              <a:t>Turn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right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0DA65AA4-9ACB-B08F-8B16-7F7CD55CC608}"/>
              </a:ext>
            </a:extLst>
          </p:cNvPr>
          <p:cNvSpPr/>
          <p:nvPr/>
        </p:nvSpPr>
        <p:spPr>
          <a:xfrm>
            <a:off x="8281091" y="2937294"/>
            <a:ext cx="2357752" cy="491706"/>
          </a:xfrm>
          <a:prstGeom prst="roundRect">
            <a:avLst/>
          </a:prstGeom>
          <a:solidFill>
            <a:srgbClr val="97D2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Sağa dön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BDA076FE-EF0C-FC49-3A49-7EF61FD7A719}"/>
              </a:ext>
            </a:extLst>
          </p:cNvPr>
          <p:cNvSpPr/>
          <p:nvPr/>
        </p:nvSpPr>
        <p:spPr>
          <a:xfrm>
            <a:off x="2137719" y="5501826"/>
            <a:ext cx="3520485" cy="491706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bg1"/>
                </a:solidFill>
              </a:rPr>
              <a:t>Take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the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second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left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45BBAEC3-9C52-2C7D-3FCB-994A49AE240C}"/>
              </a:ext>
            </a:extLst>
          </p:cNvPr>
          <p:cNvSpPr/>
          <p:nvPr/>
        </p:nvSpPr>
        <p:spPr>
          <a:xfrm>
            <a:off x="2323070" y="5993532"/>
            <a:ext cx="3175687" cy="491706"/>
          </a:xfrm>
          <a:prstGeom prst="roundRect">
            <a:avLst/>
          </a:prstGeom>
          <a:solidFill>
            <a:srgbClr val="97D2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İkinci sola dön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742C19C1-2EE8-5258-079F-0802090C4E59}"/>
              </a:ext>
            </a:extLst>
          </p:cNvPr>
          <p:cNvSpPr/>
          <p:nvPr/>
        </p:nvSpPr>
        <p:spPr>
          <a:xfrm>
            <a:off x="6533798" y="5501826"/>
            <a:ext cx="3520485" cy="491706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bg1"/>
                </a:solidFill>
              </a:rPr>
              <a:t>Take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the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second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right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AB7DE878-0AB7-9AE9-2FEC-2CE2568B5508}"/>
              </a:ext>
            </a:extLst>
          </p:cNvPr>
          <p:cNvSpPr/>
          <p:nvPr/>
        </p:nvSpPr>
        <p:spPr>
          <a:xfrm>
            <a:off x="6719149" y="5993532"/>
            <a:ext cx="3175687" cy="491706"/>
          </a:xfrm>
          <a:prstGeom prst="roundRect">
            <a:avLst/>
          </a:prstGeom>
          <a:solidFill>
            <a:srgbClr val="97D2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İkinci sağa dön</a:t>
            </a:r>
          </a:p>
        </p:txBody>
      </p:sp>
    </p:spTree>
    <p:extLst>
      <p:ext uri="{BB962C8B-B14F-4D97-AF65-F5344CB8AC3E}">
        <p14:creationId xmlns:p14="http://schemas.microsoft.com/office/powerpoint/2010/main" val="82200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C82F44E6-3C8C-D076-2825-E91BB3B0F6B7}"/>
              </a:ext>
            </a:extLst>
          </p:cNvPr>
          <p:cNvSpPr/>
          <p:nvPr/>
        </p:nvSpPr>
        <p:spPr>
          <a:xfrm>
            <a:off x="69807" y="4485502"/>
            <a:ext cx="2603482" cy="747583"/>
          </a:xfrm>
          <a:prstGeom prst="roundRect">
            <a:avLst/>
          </a:prstGeom>
          <a:solidFill>
            <a:srgbClr val="97D2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Karşıdan karşıya geç</a:t>
            </a:r>
          </a:p>
        </p:txBody>
      </p:sp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867FB057-7404-378A-1A14-5F1D2F617C06}"/>
              </a:ext>
            </a:extLst>
          </p:cNvPr>
          <p:cNvSpPr/>
          <p:nvPr/>
        </p:nvSpPr>
        <p:spPr>
          <a:xfrm>
            <a:off x="69806" y="3737919"/>
            <a:ext cx="2603483" cy="747583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Cross </a:t>
            </a:r>
            <a:r>
              <a:rPr lang="tr-TR" sz="2400" b="1" dirty="0" err="1">
                <a:solidFill>
                  <a:schemeClr val="bg1"/>
                </a:solidFill>
              </a:rPr>
              <a:t>the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road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881F67A2-2099-44DD-6C1B-82BFA2A62265}"/>
              </a:ext>
            </a:extLst>
          </p:cNvPr>
          <p:cNvSpPr/>
          <p:nvPr/>
        </p:nvSpPr>
        <p:spPr>
          <a:xfrm>
            <a:off x="3113689" y="4541106"/>
            <a:ext cx="2434494" cy="747583"/>
          </a:xfrm>
          <a:prstGeom prst="roundRect">
            <a:avLst/>
          </a:prstGeom>
          <a:solidFill>
            <a:srgbClr val="97D2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Solunda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CD6EA16A-D3D0-25CC-6571-8F9D671BC2A3}"/>
              </a:ext>
            </a:extLst>
          </p:cNvPr>
          <p:cNvSpPr/>
          <p:nvPr/>
        </p:nvSpPr>
        <p:spPr>
          <a:xfrm>
            <a:off x="3113688" y="3793523"/>
            <a:ext cx="2434495" cy="747583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bg1"/>
                </a:solidFill>
              </a:rPr>
              <a:t>It’s</a:t>
            </a:r>
            <a:r>
              <a:rPr lang="tr-TR" sz="2400" b="1" dirty="0">
                <a:solidFill>
                  <a:schemeClr val="bg1"/>
                </a:solidFill>
              </a:rPr>
              <a:t> on </a:t>
            </a:r>
            <a:r>
              <a:rPr lang="tr-TR" sz="2400" b="1" dirty="0" err="1">
                <a:solidFill>
                  <a:schemeClr val="bg1"/>
                </a:solidFill>
              </a:rPr>
              <a:t>your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left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0AFD2DF1-E3EC-8C5B-1B4C-D56598DA2F92}"/>
              </a:ext>
            </a:extLst>
          </p:cNvPr>
          <p:cNvSpPr/>
          <p:nvPr/>
        </p:nvSpPr>
        <p:spPr>
          <a:xfrm>
            <a:off x="5988582" y="4511242"/>
            <a:ext cx="2574649" cy="747583"/>
          </a:xfrm>
          <a:prstGeom prst="roundRect">
            <a:avLst/>
          </a:prstGeom>
          <a:solidFill>
            <a:srgbClr val="97D2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Sağında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D34464E2-A33F-3DC4-B146-DCC8E8EC685B}"/>
              </a:ext>
            </a:extLst>
          </p:cNvPr>
          <p:cNvSpPr/>
          <p:nvPr/>
        </p:nvSpPr>
        <p:spPr>
          <a:xfrm>
            <a:off x="5988582" y="3793523"/>
            <a:ext cx="2574650" cy="747583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bg1"/>
                </a:solidFill>
              </a:rPr>
              <a:t>It’s</a:t>
            </a:r>
            <a:r>
              <a:rPr lang="tr-TR" sz="2400" b="1" dirty="0">
                <a:solidFill>
                  <a:schemeClr val="bg1"/>
                </a:solidFill>
              </a:rPr>
              <a:t> on </a:t>
            </a:r>
            <a:r>
              <a:rPr lang="tr-TR" sz="2400" b="1" dirty="0" err="1">
                <a:solidFill>
                  <a:schemeClr val="bg1"/>
                </a:solidFill>
              </a:rPr>
              <a:t>your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right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356C760C-C696-D95A-A42A-A2A0266A255E}"/>
              </a:ext>
            </a:extLst>
          </p:cNvPr>
          <p:cNvSpPr/>
          <p:nvPr/>
        </p:nvSpPr>
        <p:spPr>
          <a:xfrm>
            <a:off x="8872151" y="4481378"/>
            <a:ext cx="3250041" cy="747583"/>
          </a:xfrm>
          <a:prstGeom prst="roundRect">
            <a:avLst/>
          </a:prstGeom>
          <a:solidFill>
            <a:srgbClr val="97D2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Köşede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44BECC60-2E28-BC0B-0B72-DB1B2B6A777F}"/>
              </a:ext>
            </a:extLst>
          </p:cNvPr>
          <p:cNvSpPr/>
          <p:nvPr/>
        </p:nvSpPr>
        <p:spPr>
          <a:xfrm>
            <a:off x="8872151" y="3763659"/>
            <a:ext cx="3250042" cy="747583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bg1"/>
                </a:solidFill>
              </a:rPr>
              <a:t>It’s</a:t>
            </a:r>
            <a:r>
              <a:rPr lang="tr-TR" sz="2400" b="1" dirty="0">
                <a:solidFill>
                  <a:schemeClr val="bg1"/>
                </a:solidFill>
              </a:rPr>
              <a:t> on </a:t>
            </a:r>
            <a:r>
              <a:rPr lang="tr-TR" sz="2400" b="1" dirty="0" err="1">
                <a:solidFill>
                  <a:schemeClr val="bg1"/>
                </a:solidFill>
              </a:rPr>
              <a:t>the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corner</a:t>
            </a:r>
            <a:endParaRPr lang="tr-T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79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5A00F146-6AFA-12B9-424D-3C788DECA1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1"/>
          <a:stretch/>
        </p:blipFill>
        <p:spPr>
          <a:xfrm>
            <a:off x="3465094" y="879237"/>
            <a:ext cx="9742793" cy="5744049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6F7304A6-AD6D-8D20-0EF6-B298F63FD584}"/>
              </a:ext>
            </a:extLst>
          </p:cNvPr>
          <p:cNvSpPr txBox="1"/>
          <p:nvPr/>
        </p:nvSpPr>
        <p:spPr>
          <a:xfrm>
            <a:off x="7283113" y="827772"/>
            <a:ext cx="1283371" cy="338554"/>
          </a:xfrm>
          <a:prstGeom prst="rect">
            <a:avLst/>
          </a:prstGeom>
          <a:scene3d>
            <a:camera prst="isometricLeftDown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b="1" dirty="0"/>
              <a:t>Post Office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417F5968-3E23-AB70-E352-842470DB34FF}"/>
              </a:ext>
            </a:extLst>
          </p:cNvPr>
          <p:cNvSpPr txBox="1"/>
          <p:nvPr/>
        </p:nvSpPr>
        <p:spPr>
          <a:xfrm>
            <a:off x="8272911" y="1166326"/>
            <a:ext cx="1283371" cy="338554"/>
          </a:xfrm>
          <a:prstGeom prst="rect">
            <a:avLst/>
          </a:prstGeom>
          <a:scene3d>
            <a:camera prst="isometricLeftDown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b="1" dirty="0" err="1"/>
              <a:t>Museum</a:t>
            </a:r>
            <a:endParaRPr lang="tr-TR" sz="1600" b="1" dirty="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A936939E-A1EA-C332-2C4C-DE015A51641B}"/>
              </a:ext>
            </a:extLst>
          </p:cNvPr>
          <p:cNvSpPr txBox="1"/>
          <p:nvPr/>
        </p:nvSpPr>
        <p:spPr>
          <a:xfrm>
            <a:off x="10032730" y="1848116"/>
            <a:ext cx="1283371" cy="338554"/>
          </a:xfrm>
          <a:prstGeom prst="rect">
            <a:avLst/>
          </a:prstGeom>
          <a:scene3d>
            <a:camera prst="isometricLeftDown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b="1" dirty="0"/>
              <a:t>Bank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633F3F52-1B2E-1558-6C78-D99258E85EC5}"/>
              </a:ext>
            </a:extLst>
          </p:cNvPr>
          <p:cNvSpPr txBox="1"/>
          <p:nvPr/>
        </p:nvSpPr>
        <p:spPr>
          <a:xfrm>
            <a:off x="10820398" y="3167447"/>
            <a:ext cx="1283371" cy="338554"/>
          </a:xfrm>
          <a:prstGeom prst="rect">
            <a:avLst/>
          </a:prstGeom>
          <a:scene3d>
            <a:camera prst="isometricLeftDown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b="1" dirty="0" err="1"/>
              <a:t>Mall</a:t>
            </a:r>
            <a:endParaRPr lang="tr-TR" sz="1600" b="1" dirty="0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028EF27E-A0EA-E34D-7D17-D4D997681431}"/>
              </a:ext>
            </a:extLst>
          </p:cNvPr>
          <p:cNvSpPr txBox="1"/>
          <p:nvPr/>
        </p:nvSpPr>
        <p:spPr>
          <a:xfrm>
            <a:off x="6285295" y="1512902"/>
            <a:ext cx="1283371" cy="338554"/>
          </a:xfrm>
          <a:prstGeom prst="rect">
            <a:avLst/>
          </a:prstGeom>
          <a:scene3d>
            <a:camera prst="isometricRightUp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b="1" dirty="0" err="1"/>
              <a:t>Hospital</a:t>
            </a:r>
            <a:endParaRPr lang="tr-TR" sz="1600" b="1" dirty="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624E4974-CA2F-EB55-A662-C725599F46FB}"/>
              </a:ext>
            </a:extLst>
          </p:cNvPr>
          <p:cNvSpPr txBox="1"/>
          <p:nvPr/>
        </p:nvSpPr>
        <p:spPr>
          <a:xfrm>
            <a:off x="5293891" y="2028755"/>
            <a:ext cx="1283371" cy="338554"/>
          </a:xfrm>
          <a:prstGeom prst="rect">
            <a:avLst/>
          </a:prstGeom>
          <a:scene3d>
            <a:camera prst="isometricRightUp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b="1" dirty="0"/>
              <a:t>Library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F707D8C3-88F6-A75A-F127-CA7F779C8A16}"/>
              </a:ext>
            </a:extLst>
          </p:cNvPr>
          <p:cNvSpPr txBox="1"/>
          <p:nvPr/>
        </p:nvSpPr>
        <p:spPr>
          <a:xfrm>
            <a:off x="4329761" y="2912675"/>
            <a:ext cx="1283371" cy="338554"/>
          </a:xfrm>
          <a:prstGeom prst="rect">
            <a:avLst/>
          </a:prstGeom>
          <a:scene3d>
            <a:camera prst="isometricRightUp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b="1" dirty="0" err="1"/>
              <a:t>Bakery</a:t>
            </a:r>
            <a:endParaRPr lang="tr-TR" sz="1600" b="1" dirty="0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23C68091-DD01-5615-8DCA-C09653F2F5E5}"/>
              </a:ext>
            </a:extLst>
          </p:cNvPr>
          <p:cNvSpPr txBox="1"/>
          <p:nvPr/>
        </p:nvSpPr>
        <p:spPr>
          <a:xfrm>
            <a:off x="3635139" y="3506001"/>
            <a:ext cx="944880" cy="307777"/>
          </a:xfrm>
          <a:prstGeom prst="rect">
            <a:avLst/>
          </a:prstGeom>
          <a:scene3d>
            <a:camera prst="isometricRightUp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400" b="1" dirty="0" err="1"/>
              <a:t>Bus</a:t>
            </a:r>
            <a:r>
              <a:rPr lang="tr-TR" sz="1400" b="1" dirty="0"/>
              <a:t> Stop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9363369F-3D2B-965F-607B-03BFED6305BE}"/>
              </a:ext>
            </a:extLst>
          </p:cNvPr>
          <p:cNvSpPr txBox="1"/>
          <p:nvPr/>
        </p:nvSpPr>
        <p:spPr>
          <a:xfrm>
            <a:off x="7629627" y="3751262"/>
            <a:ext cx="944880" cy="307777"/>
          </a:xfrm>
          <a:prstGeom prst="rect">
            <a:avLst/>
          </a:prstGeom>
          <a:scene3d>
            <a:camera prst="isometricLeftDown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400" b="1" dirty="0" err="1"/>
              <a:t>Bus</a:t>
            </a:r>
            <a:r>
              <a:rPr lang="tr-TR" sz="1400" b="1" dirty="0"/>
              <a:t> Stop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3A9FA217-100C-2FF7-4AF3-457CBC881D9F}"/>
              </a:ext>
            </a:extLst>
          </p:cNvPr>
          <p:cNvSpPr txBox="1"/>
          <p:nvPr/>
        </p:nvSpPr>
        <p:spPr>
          <a:xfrm>
            <a:off x="7568666" y="4567805"/>
            <a:ext cx="944880" cy="338554"/>
          </a:xfrm>
          <a:prstGeom prst="rect">
            <a:avLst/>
          </a:prstGeom>
          <a:scene3d>
            <a:camera prst="isometricLeftDown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b="1" dirty="0" err="1"/>
              <a:t>Cafe</a:t>
            </a:r>
            <a:endParaRPr lang="tr-TR" sz="1600" b="1" dirty="0"/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33D4B0C0-F89F-171C-8A2F-7D6409A55F62}"/>
              </a:ext>
            </a:extLst>
          </p:cNvPr>
          <p:cNvSpPr txBox="1"/>
          <p:nvPr/>
        </p:nvSpPr>
        <p:spPr>
          <a:xfrm>
            <a:off x="5052457" y="3813778"/>
            <a:ext cx="1059583" cy="338554"/>
          </a:xfrm>
          <a:prstGeom prst="rect">
            <a:avLst/>
          </a:prstGeom>
          <a:scene3d>
            <a:camera prst="isometricLeftDown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b="1" dirty="0" err="1"/>
              <a:t>Shoe</a:t>
            </a:r>
            <a:r>
              <a:rPr lang="tr-TR" sz="1600" b="1" dirty="0"/>
              <a:t> </a:t>
            </a:r>
            <a:r>
              <a:rPr lang="tr-TR" sz="1600" b="1" dirty="0" err="1"/>
              <a:t>shop</a:t>
            </a:r>
            <a:endParaRPr lang="tr-TR" sz="1600" b="1" dirty="0"/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6B676AE2-3E30-F372-5C83-37C504FA6785}"/>
              </a:ext>
            </a:extLst>
          </p:cNvPr>
          <p:cNvSpPr txBox="1"/>
          <p:nvPr/>
        </p:nvSpPr>
        <p:spPr>
          <a:xfrm>
            <a:off x="7283113" y="2815288"/>
            <a:ext cx="1059583" cy="338554"/>
          </a:xfrm>
          <a:prstGeom prst="rect">
            <a:avLst/>
          </a:prstGeom>
          <a:scene3d>
            <a:camera prst="isometricRightUp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b="1" dirty="0" err="1"/>
              <a:t>Grocery</a:t>
            </a:r>
            <a:endParaRPr lang="tr-TR" sz="1600" b="1" dirty="0"/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BE1C197E-48CF-07F0-7F02-C8C06E3C8A82}"/>
              </a:ext>
            </a:extLst>
          </p:cNvPr>
          <p:cNvSpPr txBox="1"/>
          <p:nvPr/>
        </p:nvSpPr>
        <p:spPr>
          <a:xfrm>
            <a:off x="9614832" y="3960984"/>
            <a:ext cx="1059583" cy="338554"/>
          </a:xfrm>
          <a:prstGeom prst="rect">
            <a:avLst/>
          </a:prstGeom>
          <a:scene3d>
            <a:camera prst="isometricRightUp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b="1" dirty="0"/>
              <a:t>School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738F8496-2AB9-51FA-74A5-D1EA5384690C}"/>
              </a:ext>
            </a:extLst>
          </p:cNvPr>
          <p:cNvSpPr txBox="1"/>
          <p:nvPr/>
        </p:nvSpPr>
        <p:spPr>
          <a:xfrm>
            <a:off x="6148937" y="4567805"/>
            <a:ext cx="856649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isometricOffAxis1Right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b="1" dirty="0" err="1">
                <a:solidFill>
                  <a:srgbClr val="002060"/>
                </a:solidFill>
              </a:rPr>
              <a:t>Pool</a:t>
            </a:r>
            <a:endParaRPr lang="tr-TR" sz="1600" b="1" dirty="0">
              <a:solidFill>
                <a:srgbClr val="002060"/>
              </a:solidFill>
            </a:endParaRP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B9E07D84-96BD-C115-A306-38D6345CE124}"/>
              </a:ext>
            </a:extLst>
          </p:cNvPr>
          <p:cNvSpPr txBox="1"/>
          <p:nvPr/>
        </p:nvSpPr>
        <p:spPr>
          <a:xfrm>
            <a:off x="152400" y="149205"/>
            <a:ext cx="629331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b="1" dirty="0" err="1"/>
              <a:t>Give</a:t>
            </a:r>
            <a:r>
              <a:rPr lang="tr-TR" b="1" dirty="0"/>
              <a:t> 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directions</a:t>
            </a:r>
            <a:r>
              <a:rPr lang="tr-TR" b="1" dirty="0"/>
              <a:t> </a:t>
            </a:r>
            <a:r>
              <a:rPr lang="tr-TR" b="1" dirty="0" err="1"/>
              <a:t>according</a:t>
            </a:r>
            <a:r>
              <a:rPr lang="tr-TR" b="1" dirty="0"/>
              <a:t> </a:t>
            </a:r>
            <a:r>
              <a:rPr lang="tr-TR" b="1" dirty="0" err="1"/>
              <a:t>to</a:t>
            </a:r>
            <a:r>
              <a:rPr lang="tr-TR" b="1" dirty="0"/>
              <a:t> 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map</a:t>
            </a:r>
            <a:r>
              <a:rPr lang="tr-TR" b="1" dirty="0"/>
              <a:t> in 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picture</a:t>
            </a:r>
            <a:r>
              <a:rPr lang="tr-TR" b="1" dirty="0"/>
              <a:t>.</a:t>
            </a:r>
          </a:p>
        </p:txBody>
      </p:sp>
      <p:pic>
        <p:nvPicPr>
          <p:cNvPr id="23" name="Resim 22">
            <a:extLst>
              <a:ext uri="{FF2B5EF4-FFF2-40B4-BE49-F238E27FC236}">
                <a16:creationId xmlns:a16="http://schemas.microsoft.com/office/drawing/2014/main" id="{7FEBDA02-6084-E63F-C2EE-BA692FD830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1" t="9117" r="74079" b="48877"/>
          <a:stretch/>
        </p:blipFill>
        <p:spPr>
          <a:xfrm>
            <a:off x="8948878" y="5000961"/>
            <a:ext cx="493751" cy="690713"/>
          </a:xfrm>
          <a:prstGeom prst="rect">
            <a:avLst/>
          </a:prstGeom>
        </p:spPr>
      </p:pic>
      <p:sp>
        <p:nvSpPr>
          <p:cNvPr id="24" name="Metin kutusu 23">
            <a:extLst>
              <a:ext uri="{FF2B5EF4-FFF2-40B4-BE49-F238E27FC236}">
                <a16:creationId xmlns:a16="http://schemas.microsoft.com/office/drawing/2014/main" id="{663233E0-D035-06F6-A27D-09357E09668A}"/>
              </a:ext>
            </a:extLst>
          </p:cNvPr>
          <p:cNvSpPr txBox="1"/>
          <p:nvPr/>
        </p:nvSpPr>
        <p:spPr>
          <a:xfrm>
            <a:off x="9431398" y="5328111"/>
            <a:ext cx="1283371" cy="374571"/>
          </a:xfrm>
          <a:prstGeom prst="wedgeRoundRectCallout">
            <a:avLst>
              <a:gd name="adj1" fmla="val -75889"/>
              <a:gd name="adj2" fmla="val -27439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isometricOffAxis1Right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b="1" dirty="0" err="1">
                <a:solidFill>
                  <a:schemeClr val="tx1"/>
                </a:solidFill>
              </a:rPr>
              <a:t>You’re</a:t>
            </a:r>
            <a:r>
              <a:rPr lang="tr-TR" sz="1600" b="1" dirty="0">
                <a:solidFill>
                  <a:schemeClr val="tx1"/>
                </a:solidFill>
              </a:rPr>
              <a:t> here.</a:t>
            </a:r>
          </a:p>
        </p:txBody>
      </p:sp>
      <p:sp>
        <p:nvSpPr>
          <p:cNvPr id="25" name="Konuşma Balonu: Köşeleri Yuvarlanmış Dikdörtgen 24">
            <a:extLst>
              <a:ext uri="{FF2B5EF4-FFF2-40B4-BE49-F238E27FC236}">
                <a16:creationId xmlns:a16="http://schemas.microsoft.com/office/drawing/2014/main" id="{0BC69422-2DE0-87B6-9674-912C33852489}"/>
              </a:ext>
            </a:extLst>
          </p:cNvPr>
          <p:cNvSpPr/>
          <p:nvPr/>
        </p:nvSpPr>
        <p:spPr>
          <a:xfrm>
            <a:off x="519764" y="879237"/>
            <a:ext cx="5005137" cy="1085769"/>
          </a:xfrm>
          <a:prstGeom prst="wedgeRoundRectCallout">
            <a:avLst>
              <a:gd name="adj1" fmla="val -49260"/>
              <a:gd name="adj2" fmla="val 73138"/>
              <a:gd name="adj3" fmla="val 16667"/>
            </a:avLst>
          </a:prstGeom>
          <a:solidFill>
            <a:schemeClr val="bg1"/>
          </a:solidFill>
          <a:ln w="57150">
            <a:solidFill>
              <a:srgbClr val="A20078"/>
            </a:solidFill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8423BAC0-0F5A-B2DB-4F7E-6A4684BDC56F}"/>
              </a:ext>
            </a:extLst>
          </p:cNvPr>
          <p:cNvSpPr txBox="1"/>
          <p:nvPr/>
        </p:nvSpPr>
        <p:spPr>
          <a:xfrm>
            <a:off x="528583" y="1138327"/>
            <a:ext cx="4851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err="1"/>
              <a:t>Excuse</a:t>
            </a:r>
            <a:r>
              <a:rPr lang="tr-TR" sz="2000" b="1" dirty="0"/>
              <a:t> me! How can I </a:t>
            </a:r>
            <a:r>
              <a:rPr lang="tr-TR" sz="2000" b="1" dirty="0" err="1"/>
              <a:t>get</a:t>
            </a:r>
            <a:r>
              <a:rPr lang="tr-TR" sz="2000" b="1" dirty="0"/>
              <a:t> </a:t>
            </a:r>
            <a:r>
              <a:rPr lang="tr-TR" sz="2000" b="1" dirty="0" err="1"/>
              <a:t>to</a:t>
            </a:r>
            <a:r>
              <a:rPr lang="tr-TR" sz="2000" b="1" dirty="0"/>
              <a:t> </a:t>
            </a:r>
            <a:r>
              <a:rPr lang="tr-TR" sz="2000" b="1" dirty="0" err="1"/>
              <a:t>the</a:t>
            </a:r>
            <a:r>
              <a:rPr lang="tr-TR" sz="2000" b="1" dirty="0"/>
              <a:t> </a:t>
            </a:r>
            <a:r>
              <a:rPr lang="tr-TR" sz="2400" b="1" dirty="0" err="1">
                <a:solidFill>
                  <a:srgbClr val="A20078"/>
                </a:solidFill>
              </a:rPr>
              <a:t>Hospital</a:t>
            </a:r>
            <a:r>
              <a:rPr lang="tr-TR" sz="2000" b="1" dirty="0"/>
              <a:t>?</a:t>
            </a:r>
          </a:p>
        </p:txBody>
      </p:sp>
      <p:sp>
        <p:nvSpPr>
          <p:cNvPr id="27" name="Konuşma Balonu: Köşeleri Yuvarlanmış Dikdörtgen 26">
            <a:extLst>
              <a:ext uri="{FF2B5EF4-FFF2-40B4-BE49-F238E27FC236}">
                <a16:creationId xmlns:a16="http://schemas.microsoft.com/office/drawing/2014/main" id="{FB9BF1EC-8493-D816-1708-DB16C260B3A7}"/>
              </a:ext>
            </a:extLst>
          </p:cNvPr>
          <p:cNvSpPr/>
          <p:nvPr/>
        </p:nvSpPr>
        <p:spPr>
          <a:xfrm>
            <a:off x="288754" y="3477549"/>
            <a:ext cx="5005137" cy="3117213"/>
          </a:xfrm>
          <a:prstGeom prst="wedgeRoundRectCallout">
            <a:avLst>
              <a:gd name="adj1" fmla="val 58624"/>
              <a:gd name="adj2" fmla="val 46965"/>
              <a:gd name="adj3" fmla="val 16667"/>
            </a:avLst>
          </a:prstGeom>
          <a:solidFill>
            <a:schemeClr val="bg1"/>
          </a:solidFill>
          <a:ln w="57150">
            <a:solidFill>
              <a:srgbClr val="A20078"/>
            </a:solidFill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8" name="Metin kutusu 27">
            <a:extLst>
              <a:ext uri="{FF2B5EF4-FFF2-40B4-BE49-F238E27FC236}">
                <a16:creationId xmlns:a16="http://schemas.microsoft.com/office/drawing/2014/main" id="{AB48F218-9B3A-FBD9-FB4B-BAD6B55A6410}"/>
              </a:ext>
            </a:extLst>
          </p:cNvPr>
          <p:cNvSpPr txBox="1"/>
          <p:nvPr/>
        </p:nvSpPr>
        <p:spPr>
          <a:xfrm>
            <a:off x="463767" y="3498782"/>
            <a:ext cx="4764543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b="1" dirty="0"/>
              <a:t>_______________ </a:t>
            </a:r>
            <a:r>
              <a:rPr lang="tr-TR" sz="2400" b="1" dirty="0" err="1"/>
              <a:t>ahead</a:t>
            </a:r>
            <a:r>
              <a:rPr lang="tr-TR" sz="2400" b="1" dirty="0"/>
              <a:t>.</a:t>
            </a:r>
          </a:p>
          <a:p>
            <a:pPr>
              <a:lnSpc>
                <a:spcPct val="150000"/>
              </a:lnSpc>
            </a:pPr>
            <a:r>
              <a:rPr lang="tr-TR" sz="2400" b="1" dirty="0" err="1"/>
              <a:t>Turn</a:t>
            </a:r>
            <a:r>
              <a:rPr lang="tr-TR" sz="2400" b="1" dirty="0"/>
              <a:t> ____________.</a:t>
            </a:r>
          </a:p>
          <a:p>
            <a:pPr>
              <a:lnSpc>
                <a:spcPct val="150000"/>
              </a:lnSpc>
            </a:pPr>
            <a:r>
              <a:rPr lang="tr-TR" sz="2400" b="1" dirty="0" err="1"/>
              <a:t>It’s</a:t>
            </a:r>
            <a:r>
              <a:rPr lang="tr-TR" sz="2400" b="1" dirty="0"/>
              <a:t> on </a:t>
            </a:r>
            <a:r>
              <a:rPr lang="tr-TR" sz="2400" b="1" dirty="0" err="1"/>
              <a:t>your</a:t>
            </a:r>
            <a:r>
              <a:rPr lang="tr-TR" sz="2400" b="1" dirty="0"/>
              <a:t> __________ .</a:t>
            </a:r>
          </a:p>
          <a:p>
            <a:pPr>
              <a:lnSpc>
                <a:spcPct val="150000"/>
              </a:lnSpc>
            </a:pPr>
            <a:r>
              <a:rPr lang="tr-TR" sz="2400" b="1" dirty="0" err="1"/>
              <a:t>It</a:t>
            </a:r>
            <a:r>
              <a:rPr lang="tr-TR" sz="2400" b="1" dirty="0"/>
              <a:t> is </a:t>
            </a:r>
            <a:r>
              <a:rPr lang="tr-TR" sz="2400" b="1" dirty="0" err="1"/>
              <a:t>near</a:t>
            </a:r>
            <a:r>
              <a:rPr lang="tr-TR" sz="2400" b="1" dirty="0"/>
              <a:t> </a:t>
            </a:r>
            <a:r>
              <a:rPr lang="tr-TR" sz="2400" b="1" dirty="0" err="1"/>
              <a:t>the</a:t>
            </a:r>
            <a:r>
              <a:rPr lang="tr-TR" sz="2400" b="1" dirty="0"/>
              <a:t> ___________ .</a:t>
            </a:r>
          </a:p>
          <a:p>
            <a:pPr>
              <a:lnSpc>
                <a:spcPct val="150000"/>
              </a:lnSpc>
            </a:pPr>
            <a:r>
              <a:rPr lang="tr-TR" sz="2400" b="1" dirty="0" err="1"/>
              <a:t>It</a:t>
            </a:r>
            <a:r>
              <a:rPr lang="tr-TR" sz="2400" b="1" dirty="0"/>
              <a:t> is __________ </a:t>
            </a:r>
            <a:r>
              <a:rPr lang="tr-TR" sz="2400" b="1" dirty="0" err="1"/>
              <a:t>the</a:t>
            </a:r>
            <a:r>
              <a:rPr lang="tr-TR" sz="2400" b="1" dirty="0"/>
              <a:t> post </a:t>
            </a:r>
            <a:r>
              <a:rPr lang="tr-TR" sz="2400" b="1" dirty="0" err="1"/>
              <a:t>office</a:t>
            </a:r>
            <a:r>
              <a:rPr lang="tr-TR" sz="2400" b="1" dirty="0"/>
              <a:t> </a:t>
            </a:r>
          </a:p>
        </p:txBody>
      </p:sp>
      <p:sp>
        <p:nvSpPr>
          <p:cNvPr id="29" name="Metin kutusu 28">
            <a:extLst>
              <a:ext uri="{FF2B5EF4-FFF2-40B4-BE49-F238E27FC236}">
                <a16:creationId xmlns:a16="http://schemas.microsoft.com/office/drawing/2014/main" id="{6B3BBD5E-4F92-D7BA-43F9-0EFD5954A9A7}"/>
              </a:ext>
            </a:extLst>
          </p:cNvPr>
          <p:cNvSpPr txBox="1"/>
          <p:nvPr/>
        </p:nvSpPr>
        <p:spPr>
          <a:xfrm>
            <a:off x="3431782" y="1206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30" name="Metin kutusu 29">
            <a:extLst>
              <a:ext uri="{FF2B5EF4-FFF2-40B4-BE49-F238E27FC236}">
                <a16:creationId xmlns:a16="http://schemas.microsoft.com/office/drawing/2014/main" id="{D030E692-921E-82EA-4668-E2E63E3C94EF}"/>
              </a:ext>
            </a:extLst>
          </p:cNvPr>
          <p:cNvSpPr txBox="1"/>
          <p:nvPr/>
        </p:nvSpPr>
        <p:spPr>
          <a:xfrm>
            <a:off x="519764" y="3521214"/>
            <a:ext cx="2226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err="1">
                <a:solidFill>
                  <a:srgbClr val="A20078"/>
                </a:solidFill>
              </a:rPr>
              <a:t>Go</a:t>
            </a:r>
            <a:r>
              <a:rPr lang="tr-TR" sz="2800" b="1" dirty="0">
                <a:solidFill>
                  <a:srgbClr val="A20078"/>
                </a:solidFill>
              </a:rPr>
              <a:t> </a:t>
            </a:r>
            <a:r>
              <a:rPr lang="tr-TR" sz="2800" b="1" dirty="0" err="1">
                <a:solidFill>
                  <a:srgbClr val="A20078"/>
                </a:solidFill>
              </a:rPr>
              <a:t>straight</a:t>
            </a:r>
            <a:endParaRPr lang="tr-TR" sz="2400" b="1" dirty="0"/>
          </a:p>
        </p:txBody>
      </p:sp>
      <p:sp>
        <p:nvSpPr>
          <p:cNvPr id="31" name="Metin kutusu 30">
            <a:extLst>
              <a:ext uri="{FF2B5EF4-FFF2-40B4-BE49-F238E27FC236}">
                <a16:creationId xmlns:a16="http://schemas.microsoft.com/office/drawing/2014/main" id="{178366DB-0CBB-EFF5-D909-8F9A221976A4}"/>
              </a:ext>
            </a:extLst>
          </p:cNvPr>
          <p:cNvSpPr txBox="1"/>
          <p:nvPr/>
        </p:nvSpPr>
        <p:spPr>
          <a:xfrm>
            <a:off x="1157226" y="4065667"/>
            <a:ext cx="1925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err="1">
                <a:solidFill>
                  <a:srgbClr val="A20078"/>
                </a:solidFill>
              </a:rPr>
              <a:t>right</a:t>
            </a:r>
            <a:endParaRPr lang="tr-TR" sz="2400" b="1" dirty="0"/>
          </a:p>
        </p:txBody>
      </p:sp>
      <p:sp>
        <p:nvSpPr>
          <p:cNvPr id="32" name="Metin kutusu 31">
            <a:extLst>
              <a:ext uri="{FF2B5EF4-FFF2-40B4-BE49-F238E27FC236}">
                <a16:creationId xmlns:a16="http://schemas.microsoft.com/office/drawing/2014/main" id="{0E1D3D34-7215-4982-064A-1C2DE14FB92D}"/>
              </a:ext>
            </a:extLst>
          </p:cNvPr>
          <p:cNvSpPr txBox="1"/>
          <p:nvPr/>
        </p:nvSpPr>
        <p:spPr>
          <a:xfrm>
            <a:off x="1933868" y="4627087"/>
            <a:ext cx="1701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err="1">
                <a:solidFill>
                  <a:srgbClr val="A20078"/>
                </a:solidFill>
              </a:rPr>
              <a:t>left</a:t>
            </a:r>
            <a:endParaRPr lang="tr-TR" sz="2400" b="1" dirty="0"/>
          </a:p>
        </p:txBody>
      </p:sp>
      <p:sp>
        <p:nvSpPr>
          <p:cNvPr id="33" name="Metin kutusu 32">
            <a:extLst>
              <a:ext uri="{FF2B5EF4-FFF2-40B4-BE49-F238E27FC236}">
                <a16:creationId xmlns:a16="http://schemas.microsoft.com/office/drawing/2014/main" id="{D642921D-3B68-1B39-739D-389EDFD2309C}"/>
              </a:ext>
            </a:extLst>
          </p:cNvPr>
          <p:cNvSpPr txBox="1"/>
          <p:nvPr/>
        </p:nvSpPr>
        <p:spPr>
          <a:xfrm>
            <a:off x="2150037" y="5242559"/>
            <a:ext cx="1701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A20078"/>
                </a:solidFill>
              </a:rPr>
              <a:t>Library</a:t>
            </a:r>
            <a:endParaRPr lang="tr-TR" sz="2000" b="1" dirty="0"/>
          </a:p>
        </p:txBody>
      </p:sp>
      <p:sp>
        <p:nvSpPr>
          <p:cNvPr id="34" name="Metin kutusu 33">
            <a:extLst>
              <a:ext uri="{FF2B5EF4-FFF2-40B4-BE49-F238E27FC236}">
                <a16:creationId xmlns:a16="http://schemas.microsoft.com/office/drawing/2014/main" id="{A5F70CD6-AFA9-CF5F-429D-10B79788BB69}"/>
              </a:ext>
            </a:extLst>
          </p:cNvPr>
          <p:cNvSpPr txBox="1"/>
          <p:nvPr/>
        </p:nvSpPr>
        <p:spPr>
          <a:xfrm>
            <a:off x="998210" y="5807542"/>
            <a:ext cx="1701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>
                <a:solidFill>
                  <a:srgbClr val="A20078"/>
                </a:solidFill>
              </a:rPr>
              <a:t>opposite</a:t>
            </a:r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311088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 animBg="1"/>
      <p:bldP spid="28" grpId="0"/>
      <p:bldP spid="30" grpId="0"/>
      <p:bldP spid="31" grpId="0"/>
      <p:bldP spid="32" grpId="0"/>
      <p:bldP spid="33" grpId="0"/>
      <p:bldP spid="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5A00F146-6AFA-12B9-424D-3C788DECA1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513" y="149205"/>
            <a:ext cx="10211642" cy="5744049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6F7304A6-AD6D-8D20-0EF6-B298F63FD584}"/>
              </a:ext>
            </a:extLst>
          </p:cNvPr>
          <p:cNvSpPr txBox="1"/>
          <p:nvPr/>
        </p:nvSpPr>
        <p:spPr>
          <a:xfrm>
            <a:off x="7211380" y="97740"/>
            <a:ext cx="1283371" cy="338554"/>
          </a:xfrm>
          <a:prstGeom prst="rect">
            <a:avLst/>
          </a:prstGeom>
          <a:scene3d>
            <a:camera prst="isometricLeftDown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b="1" dirty="0"/>
              <a:t>Post Office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417F5968-3E23-AB70-E352-842470DB34FF}"/>
              </a:ext>
            </a:extLst>
          </p:cNvPr>
          <p:cNvSpPr txBox="1"/>
          <p:nvPr/>
        </p:nvSpPr>
        <p:spPr>
          <a:xfrm>
            <a:off x="8201178" y="436294"/>
            <a:ext cx="1283371" cy="338554"/>
          </a:xfrm>
          <a:prstGeom prst="rect">
            <a:avLst/>
          </a:prstGeom>
          <a:scene3d>
            <a:camera prst="isometricLeftDown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b="1" dirty="0" err="1"/>
              <a:t>Museum</a:t>
            </a:r>
            <a:endParaRPr lang="tr-TR" sz="1600" b="1" dirty="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A936939E-A1EA-C332-2C4C-DE015A51641B}"/>
              </a:ext>
            </a:extLst>
          </p:cNvPr>
          <p:cNvSpPr txBox="1"/>
          <p:nvPr/>
        </p:nvSpPr>
        <p:spPr>
          <a:xfrm>
            <a:off x="9960997" y="1118084"/>
            <a:ext cx="1283371" cy="338554"/>
          </a:xfrm>
          <a:prstGeom prst="rect">
            <a:avLst/>
          </a:prstGeom>
          <a:scene3d>
            <a:camera prst="isometricLeftDown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b="1" dirty="0"/>
              <a:t>Bank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633F3F52-1B2E-1558-6C78-D99258E85EC5}"/>
              </a:ext>
            </a:extLst>
          </p:cNvPr>
          <p:cNvSpPr txBox="1"/>
          <p:nvPr/>
        </p:nvSpPr>
        <p:spPr>
          <a:xfrm>
            <a:off x="10748665" y="2437415"/>
            <a:ext cx="1283371" cy="338554"/>
          </a:xfrm>
          <a:prstGeom prst="rect">
            <a:avLst/>
          </a:prstGeom>
          <a:scene3d>
            <a:camera prst="isometricLeftDown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b="1" dirty="0" err="1"/>
              <a:t>Mall</a:t>
            </a:r>
            <a:endParaRPr lang="tr-TR" sz="1600" b="1" dirty="0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028EF27E-A0EA-E34D-7D17-D4D997681431}"/>
              </a:ext>
            </a:extLst>
          </p:cNvPr>
          <p:cNvSpPr txBox="1"/>
          <p:nvPr/>
        </p:nvSpPr>
        <p:spPr>
          <a:xfrm>
            <a:off x="6213562" y="782870"/>
            <a:ext cx="1283371" cy="338554"/>
          </a:xfrm>
          <a:prstGeom prst="rect">
            <a:avLst/>
          </a:prstGeom>
          <a:scene3d>
            <a:camera prst="isometricRightUp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b="1" dirty="0" err="1"/>
              <a:t>Hospital</a:t>
            </a:r>
            <a:endParaRPr lang="tr-TR" sz="1600" b="1" dirty="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624E4974-CA2F-EB55-A662-C725599F46FB}"/>
              </a:ext>
            </a:extLst>
          </p:cNvPr>
          <p:cNvSpPr txBox="1"/>
          <p:nvPr/>
        </p:nvSpPr>
        <p:spPr>
          <a:xfrm>
            <a:off x="5222158" y="1298723"/>
            <a:ext cx="1283371" cy="338554"/>
          </a:xfrm>
          <a:prstGeom prst="rect">
            <a:avLst/>
          </a:prstGeom>
          <a:scene3d>
            <a:camera prst="isometricRightUp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b="1" dirty="0"/>
              <a:t>Library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F707D8C3-88F6-A75A-F127-CA7F779C8A16}"/>
              </a:ext>
            </a:extLst>
          </p:cNvPr>
          <p:cNvSpPr txBox="1"/>
          <p:nvPr/>
        </p:nvSpPr>
        <p:spPr>
          <a:xfrm>
            <a:off x="4258028" y="2182643"/>
            <a:ext cx="1283371" cy="338554"/>
          </a:xfrm>
          <a:prstGeom prst="rect">
            <a:avLst/>
          </a:prstGeom>
          <a:scene3d>
            <a:camera prst="isometricRightUp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b="1" dirty="0" err="1"/>
              <a:t>Bakery</a:t>
            </a:r>
            <a:endParaRPr lang="tr-TR" sz="1600" b="1" dirty="0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23C68091-DD01-5615-8DCA-C09653F2F5E5}"/>
              </a:ext>
            </a:extLst>
          </p:cNvPr>
          <p:cNvSpPr txBox="1"/>
          <p:nvPr/>
        </p:nvSpPr>
        <p:spPr>
          <a:xfrm>
            <a:off x="3563406" y="2775969"/>
            <a:ext cx="944880" cy="307777"/>
          </a:xfrm>
          <a:prstGeom prst="rect">
            <a:avLst/>
          </a:prstGeom>
          <a:scene3d>
            <a:camera prst="isometricRightUp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400" b="1" dirty="0" err="1"/>
              <a:t>Bus</a:t>
            </a:r>
            <a:r>
              <a:rPr lang="tr-TR" sz="1400" b="1" dirty="0"/>
              <a:t> Stop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9363369F-3D2B-965F-607B-03BFED6305BE}"/>
              </a:ext>
            </a:extLst>
          </p:cNvPr>
          <p:cNvSpPr txBox="1"/>
          <p:nvPr/>
        </p:nvSpPr>
        <p:spPr>
          <a:xfrm>
            <a:off x="7557894" y="3021230"/>
            <a:ext cx="944880" cy="307777"/>
          </a:xfrm>
          <a:prstGeom prst="rect">
            <a:avLst/>
          </a:prstGeom>
          <a:scene3d>
            <a:camera prst="isometricLeftDown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400" b="1" dirty="0" err="1"/>
              <a:t>Bus</a:t>
            </a:r>
            <a:r>
              <a:rPr lang="tr-TR" sz="1400" b="1" dirty="0"/>
              <a:t> Stop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3A9FA217-100C-2FF7-4AF3-457CBC881D9F}"/>
              </a:ext>
            </a:extLst>
          </p:cNvPr>
          <p:cNvSpPr txBox="1"/>
          <p:nvPr/>
        </p:nvSpPr>
        <p:spPr>
          <a:xfrm>
            <a:off x="7496933" y="3837773"/>
            <a:ext cx="944880" cy="338554"/>
          </a:xfrm>
          <a:prstGeom prst="rect">
            <a:avLst/>
          </a:prstGeom>
          <a:scene3d>
            <a:camera prst="isometricLeftDown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b="1" dirty="0" err="1"/>
              <a:t>Cafe</a:t>
            </a:r>
            <a:endParaRPr lang="tr-TR" sz="1600" b="1" dirty="0"/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33D4B0C0-F89F-171C-8A2F-7D6409A55F62}"/>
              </a:ext>
            </a:extLst>
          </p:cNvPr>
          <p:cNvSpPr txBox="1"/>
          <p:nvPr/>
        </p:nvSpPr>
        <p:spPr>
          <a:xfrm>
            <a:off x="4980724" y="3083746"/>
            <a:ext cx="1059583" cy="338554"/>
          </a:xfrm>
          <a:prstGeom prst="rect">
            <a:avLst/>
          </a:prstGeom>
          <a:scene3d>
            <a:camera prst="isometricLeftDown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b="1" dirty="0" err="1"/>
              <a:t>Shoe</a:t>
            </a:r>
            <a:r>
              <a:rPr lang="tr-TR" sz="1600" b="1" dirty="0"/>
              <a:t> </a:t>
            </a:r>
            <a:r>
              <a:rPr lang="tr-TR" sz="1600" b="1" dirty="0" err="1"/>
              <a:t>shop</a:t>
            </a:r>
            <a:endParaRPr lang="tr-TR" sz="1600" b="1" dirty="0"/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6B676AE2-3E30-F372-5C83-37C504FA6785}"/>
              </a:ext>
            </a:extLst>
          </p:cNvPr>
          <p:cNvSpPr txBox="1"/>
          <p:nvPr/>
        </p:nvSpPr>
        <p:spPr>
          <a:xfrm>
            <a:off x="7211380" y="2085256"/>
            <a:ext cx="1059583" cy="338554"/>
          </a:xfrm>
          <a:prstGeom prst="rect">
            <a:avLst/>
          </a:prstGeom>
          <a:scene3d>
            <a:camera prst="isometricRightUp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b="1" dirty="0" err="1"/>
              <a:t>Grocery</a:t>
            </a:r>
            <a:endParaRPr lang="tr-TR" sz="1600" b="1" dirty="0"/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BE1C197E-48CF-07F0-7F02-C8C06E3C8A82}"/>
              </a:ext>
            </a:extLst>
          </p:cNvPr>
          <p:cNvSpPr txBox="1"/>
          <p:nvPr/>
        </p:nvSpPr>
        <p:spPr>
          <a:xfrm>
            <a:off x="9543099" y="3230952"/>
            <a:ext cx="1059583" cy="338554"/>
          </a:xfrm>
          <a:prstGeom prst="rect">
            <a:avLst/>
          </a:prstGeom>
          <a:scene3d>
            <a:camera prst="isometricRightUp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b="1" dirty="0"/>
              <a:t>School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738F8496-2AB9-51FA-74A5-D1EA5384690C}"/>
              </a:ext>
            </a:extLst>
          </p:cNvPr>
          <p:cNvSpPr txBox="1"/>
          <p:nvPr/>
        </p:nvSpPr>
        <p:spPr>
          <a:xfrm>
            <a:off x="6077204" y="3837773"/>
            <a:ext cx="856649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isometricOffAxis1Right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b="1" dirty="0" err="1">
                <a:solidFill>
                  <a:srgbClr val="002060"/>
                </a:solidFill>
              </a:rPr>
              <a:t>Pool</a:t>
            </a:r>
            <a:endParaRPr lang="tr-TR" sz="1600" b="1" dirty="0">
              <a:solidFill>
                <a:srgbClr val="002060"/>
              </a:solidFill>
            </a:endParaRP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B9E07D84-96BD-C115-A306-38D6345CE124}"/>
              </a:ext>
            </a:extLst>
          </p:cNvPr>
          <p:cNvSpPr txBox="1"/>
          <p:nvPr/>
        </p:nvSpPr>
        <p:spPr>
          <a:xfrm>
            <a:off x="152400" y="149205"/>
            <a:ext cx="629331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b="1" dirty="0" err="1"/>
              <a:t>Give</a:t>
            </a:r>
            <a:r>
              <a:rPr lang="tr-TR" b="1" dirty="0"/>
              <a:t> 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directions</a:t>
            </a:r>
            <a:r>
              <a:rPr lang="tr-TR" b="1" dirty="0"/>
              <a:t> </a:t>
            </a:r>
            <a:r>
              <a:rPr lang="tr-TR" b="1" dirty="0" err="1"/>
              <a:t>according</a:t>
            </a:r>
            <a:r>
              <a:rPr lang="tr-TR" b="1" dirty="0"/>
              <a:t> </a:t>
            </a:r>
            <a:r>
              <a:rPr lang="tr-TR" b="1" dirty="0" err="1"/>
              <a:t>to</a:t>
            </a:r>
            <a:r>
              <a:rPr lang="tr-TR" b="1" dirty="0"/>
              <a:t> 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map</a:t>
            </a:r>
            <a:r>
              <a:rPr lang="tr-TR" b="1" dirty="0"/>
              <a:t> in 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picture</a:t>
            </a:r>
            <a:r>
              <a:rPr lang="tr-TR" b="1" dirty="0"/>
              <a:t>.</a:t>
            </a:r>
          </a:p>
        </p:txBody>
      </p:sp>
      <p:sp>
        <p:nvSpPr>
          <p:cNvPr id="2" name="Konuşma Balonu: Köşeleri Yuvarlanmış Dikdörtgen 1">
            <a:extLst>
              <a:ext uri="{FF2B5EF4-FFF2-40B4-BE49-F238E27FC236}">
                <a16:creationId xmlns:a16="http://schemas.microsoft.com/office/drawing/2014/main" id="{8BEA326B-0D59-CEDA-7292-699534A320A0}"/>
              </a:ext>
            </a:extLst>
          </p:cNvPr>
          <p:cNvSpPr/>
          <p:nvPr/>
        </p:nvSpPr>
        <p:spPr>
          <a:xfrm>
            <a:off x="270307" y="623441"/>
            <a:ext cx="5005137" cy="1085769"/>
          </a:xfrm>
          <a:prstGeom prst="wedgeRoundRectCallout">
            <a:avLst>
              <a:gd name="adj1" fmla="val -49260"/>
              <a:gd name="adj2" fmla="val 73138"/>
              <a:gd name="adj3" fmla="val 16667"/>
            </a:avLst>
          </a:prstGeom>
          <a:solidFill>
            <a:schemeClr val="bg1"/>
          </a:solidFill>
          <a:ln w="57150">
            <a:solidFill>
              <a:srgbClr val="A20078"/>
            </a:solidFill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BCCC391F-EB16-DD0A-A581-114CDEC8F5D3}"/>
              </a:ext>
            </a:extLst>
          </p:cNvPr>
          <p:cNvSpPr txBox="1"/>
          <p:nvPr/>
        </p:nvSpPr>
        <p:spPr>
          <a:xfrm>
            <a:off x="408722" y="861642"/>
            <a:ext cx="4851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err="1"/>
              <a:t>Excuse</a:t>
            </a:r>
            <a:r>
              <a:rPr lang="tr-TR" sz="2000" b="1" dirty="0"/>
              <a:t> me! How can I </a:t>
            </a:r>
            <a:r>
              <a:rPr lang="tr-TR" sz="2000" b="1" dirty="0" err="1"/>
              <a:t>go</a:t>
            </a:r>
            <a:r>
              <a:rPr lang="tr-TR" sz="2000" b="1" dirty="0"/>
              <a:t> </a:t>
            </a:r>
            <a:r>
              <a:rPr lang="tr-TR" sz="2000" b="1" dirty="0" err="1"/>
              <a:t>to</a:t>
            </a:r>
            <a:r>
              <a:rPr lang="tr-TR" sz="2000" b="1" dirty="0"/>
              <a:t> </a:t>
            </a:r>
            <a:r>
              <a:rPr lang="tr-TR" sz="2000" b="1" dirty="0" err="1"/>
              <a:t>the</a:t>
            </a:r>
            <a:r>
              <a:rPr lang="tr-TR" sz="2000" b="1" dirty="0"/>
              <a:t> </a:t>
            </a:r>
            <a:r>
              <a:rPr lang="tr-TR" sz="2400" b="1" dirty="0" err="1">
                <a:solidFill>
                  <a:srgbClr val="A20078"/>
                </a:solidFill>
              </a:rPr>
              <a:t>Mall</a:t>
            </a:r>
            <a:r>
              <a:rPr lang="tr-TR" sz="2000" b="1" dirty="0"/>
              <a:t>?</a:t>
            </a:r>
          </a:p>
        </p:txBody>
      </p:sp>
      <p:sp>
        <p:nvSpPr>
          <p:cNvPr id="20" name="Konuşma Balonu: Köşeleri Yuvarlanmış Dikdörtgen 19">
            <a:extLst>
              <a:ext uri="{FF2B5EF4-FFF2-40B4-BE49-F238E27FC236}">
                <a16:creationId xmlns:a16="http://schemas.microsoft.com/office/drawing/2014/main" id="{DA7B78F6-5799-180B-8286-CDCDF8DFC0BF}"/>
              </a:ext>
            </a:extLst>
          </p:cNvPr>
          <p:cNvSpPr/>
          <p:nvPr/>
        </p:nvSpPr>
        <p:spPr>
          <a:xfrm>
            <a:off x="183334" y="3591582"/>
            <a:ext cx="5005137" cy="2982473"/>
          </a:xfrm>
          <a:prstGeom prst="wedgeRoundRectCallout">
            <a:avLst>
              <a:gd name="adj1" fmla="val 58624"/>
              <a:gd name="adj2" fmla="val 46965"/>
              <a:gd name="adj3" fmla="val 16667"/>
            </a:avLst>
          </a:prstGeom>
          <a:solidFill>
            <a:schemeClr val="bg1"/>
          </a:solidFill>
          <a:ln w="57150">
            <a:solidFill>
              <a:srgbClr val="A20078"/>
            </a:solidFill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CA224A6E-8189-119D-6D0B-2B76017E729B}"/>
              </a:ext>
            </a:extLst>
          </p:cNvPr>
          <p:cNvSpPr txBox="1"/>
          <p:nvPr/>
        </p:nvSpPr>
        <p:spPr>
          <a:xfrm>
            <a:off x="437816" y="3596072"/>
            <a:ext cx="4764543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b="1" dirty="0"/>
              <a:t>_______________ </a:t>
            </a:r>
            <a:r>
              <a:rPr lang="tr-TR" sz="2400" b="1" dirty="0" err="1"/>
              <a:t>ahead</a:t>
            </a:r>
            <a:r>
              <a:rPr lang="tr-TR" sz="2400" b="1" dirty="0"/>
              <a:t>.</a:t>
            </a:r>
          </a:p>
          <a:p>
            <a:pPr>
              <a:lnSpc>
                <a:spcPct val="150000"/>
              </a:lnSpc>
            </a:pPr>
            <a:r>
              <a:rPr lang="tr-TR" sz="2400" b="1" dirty="0" err="1"/>
              <a:t>Take</a:t>
            </a:r>
            <a:r>
              <a:rPr lang="tr-TR" sz="2400" b="1" dirty="0"/>
              <a:t> </a:t>
            </a:r>
            <a:r>
              <a:rPr lang="tr-TR" sz="2400" b="1" dirty="0" err="1"/>
              <a:t>the</a:t>
            </a:r>
            <a:r>
              <a:rPr lang="tr-TR" sz="2400" b="1" dirty="0"/>
              <a:t> ____________________.</a:t>
            </a:r>
          </a:p>
          <a:p>
            <a:pPr>
              <a:lnSpc>
                <a:spcPct val="150000"/>
              </a:lnSpc>
            </a:pPr>
            <a:r>
              <a:rPr lang="tr-TR" sz="2400" b="1" dirty="0" err="1"/>
              <a:t>It’s</a:t>
            </a:r>
            <a:r>
              <a:rPr lang="tr-TR" sz="2400" b="1" dirty="0"/>
              <a:t> on </a:t>
            </a:r>
            <a:r>
              <a:rPr lang="tr-TR" sz="2400" b="1" dirty="0" err="1"/>
              <a:t>your</a:t>
            </a:r>
            <a:r>
              <a:rPr lang="tr-TR" sz="2400" b="1" dirty="0"/>
              <a:t> __________ .</a:t>
            </a:r>
          </a:p>
          <a:p>
            <a:pPr>
              <a:lnSpc>
                <a:spcPct val="150000"/>
              </a:lnSpc>
            </a:pPr>
            <a:r>
              <a:rPr lang="tr-TR" sz="2400" b="1" dirty="0" err="1"/>
              <a:t>It</a:t>
            </a:r>
            <a:r>
              <a:rPr lang="tr-TR" sz="2400" b="1" dirty="0"/>
              <a:t> is ____________ </a:t>
            </a:r>
            <a:r>
              <a:rPr lang="tr-TR" sz="2400" b="1" dirty="0" err="1"/>
              <a:t>the</a:t>
            </a:r>
            <a:r>
              <a:rPr lang="tr-TR" sz="2400" b="1" dirty="0"/>
              <a:t> Bank.</a:t>
            </a:r>
          </a:p>
          <a:p>
            <a:pPr>
              <a:lnSpc>
                <a:spcPct val="150000"/>
              </a:lnSpc>
            </a:pPr>
            <a:r>
              <a:rPr lang="tr-TR" sz="2400" b="1" dirty="0" err="1"/>
              <a:t>It</a:t>
            </a:r>
            <a:r>
              <a:rPr lang="tr-TR" sz="2400" b="1" dirty="0"/>
              <a:t> is </a:t>
            </a:r>
            <a:r>
              <a:rPr lang="tr-TR" sz="2400" b="1" dirty="0" err="1"/>
              <a:t>opposite</a:t>
            </a:r>
            <a:r>
              <a:rPr lang="tr-TR" sz="2400" b="1" dirty="0"/>
              <a:t> </a:t>
            </a:r>
            <a:r>
              <a:rPr lang="tr-TR" sz="2400" b="1" dirty="0" err="1"/>
              <a:t>the</a:t>
            </a:r>
            <a:r>
              <a:rPr lang="tr-TR" sz="2400" b="1" dirty="0"/>
              <a:t> _____________. 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D11CD461-E430-61F8-33D5-CAA84CE3D928}"/>
              </a:ext>
            </a:extLst>
          </p:cNvPr>
          <p:cNvSpPr txBox="1"/>
          <p:nvPr/>
        </p:nvSpPr>
        <p:spPr>
          <a:xfrm>
            <a:off x="469294" y="3658961"/>
            <a:ext cx="2226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>
                <a:solidFill>
                  <a:srgbClr val="A20078"/>
                </a:solidFill>
              </a:rPr>
              <a:t>Go</a:t>
            </a:r>
            <a:r>
              <a:rPr lang="tr-TR" sz="2400" b="1" dirty="0">
                <a:solidFill>
                  <a:srgbClr val="A20078"/>
                </a:solidFill>
              </a:rPr>
              <a:t> </a:t>
            </a:r>
            <a:r>
              <a:rPr lang="tr-TR" sz="2400" b="1" dirty="0" err="1">
                <a:solidFill>
                  <a:srgbClr val="A20078"/>
                </a:solidFill>
              </a:rPr>
              <a:t>straight</a:t>
            </a:r>
            <a:endParaRPr lang="tr-TR" sz="2000" b="1" dirty="0"/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49141C60-20D4-4496-376B-E82FF7BFA8B9}"/>
              </a:ext>
            </a:extLst>
          </p:cNvPr>
          <p:cNvSpPr txBox="1"/>
          <p:nvPr/>
        </p:nvSpPr>
        <p:spPr>
          <a:xfrm>
            <a:off x="1884223" y="4195488"/>
            <a:ext cx="2329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>
                <a:solidFill>
                  <a:srgbClr val="A20078"/>
                </a:solidFill>
              </a:rPr>
              <a:t>second</a:t>
            </a:r>
            <a:r>
              <a:rPr lang="tr-TR" sz="2400" b="1" dirty="0">
                <a:solidFill>
                  <a:srgbClr val="A20078"/>
                </a:solidFill>
              </a:rPr>
              <a:t> </a:t>
            </a:r>
            <a:r>
              <a:rPr lang="tr-TR" sz="2400" b="1" dirty="0" err="1">
                <a:solidFill>
                  <a:srgbClr val="A20078"/>
                </a:solidFill>
              </a:rPr>
              <a:t>right</a:t>
            </a:r>
            <a:endParaRPr lang="tr-TR" sz="2000" b="1" dirty="0"/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5AD1AC45-3539-6DED-D2C5-85D989B98D3B}"/>
              </a:ext>
            </a:extLst>
          </p:cNvPr>
          <p:cNvSpPr txBox="1"/>
          <p:nvPr/>
        </p:nvSpPr>
        <p:spPr>
          <a:xfrm>
            <a:off x="1883398" y="4764834"/>
            <a:ext cx="1701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>
                <a:solidFill>
                  <a:srgbClr val="A20078"/>
                </a:solidFill>
              </a:rPr>
              <a:t>left</a:t>
            </a:r>
            <a:endParaRPr lang="tr-TR" sz="2000" b="1" dirty="0"/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9C051B1D-EC04-35ED-CAED-9595EA84F055}"/>
              </a:ext>
            </a:extLst>
          </p:cNvPr>
          <p:cNvSpPr txBox="1"/>
          <p:nvPr/>
        </p:nvSpPr>
        <p:spPr>
          <a:xfrm>
            <a:off x="1118816" y="5288908"/>
            <a:ext cx="1701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>
                <a:solidFill>
                  <a:srgbClr val="A20078"/>
                </a:solidFill>
              </a:rPr>
              <a:t>next</a:t>
            </a:r>
            <a:r>
              <a:rPr lang="tr-TR" sz="2400" b="1" dirty="0">
                <a:solidFill>
                  <a:srgbClr val="A20078"/>
                </a:solidFill>
              </a:rPr>
              <a:t> </a:t>
            </a:r>
            <a:r>
              <a:rPr lang="tr-TR" sz="2400" b="1" dirty="0" err="1">
                <a:solidFill>
                  <a:srgbClr val="A20078"/>
                </a:solidFill>
              </a:rPr>
              <a:t>to</a:t>
            </a:r>
            <a:endParaRPr lang="tr-TR" sz="2400" b="1" dirty="0">
              <a:solidFill>
                <a:srgbClr val="A20078"/>
              </a:solidFill>
            </a:endParaRPr>
          </a:p>
        </p:txBody>
      </p:sp>
      <p:sp>
        <p:nvSpPr>
          <p:cNvPr id="28" name="Metin kutusu 27">
            <a:extLst>
              <a:ext uri="{FF2B5EF4-FFF2-40B4-BE49-F238E27FC236}">
                <a16:creationId xmlns:a16="http://schemas.microsoft.com/office/drawing/2014/main" id="{60E3777A-2571-DE45-FBD4-A20758009F3E}"/>
              </a:ext>
            </a:extLst>
          </p:cNvPr>
          <p:cNvSpPr txBox="1"/>
          <p:nvPr/>
        </p:nvSpPr>
        <p:spPr>
          <a:xfrm>
            <a:off x="2846717" y="5870707"/>
            <a:ext cx="1701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A20078"/>
                </a:solidFill>
              </a:rPr>
              <a:t>School</a:t>
            </a:r>
            <a:endParaRPr lang="tr-TR" sz="2000" b="1" dirty="0"/>
          </a:p>
        </p:txBody>
      </p:sp>
      <p:pic>
        <p:nvPicPr>
          <p:cNvPr id="23" name="Resim 22">
            <a:extLst>
              <a:ext uri="{FF2B5EF4-FFF2-40B4-BE49-F238E27FC236}">
                <a16:creationId xmlns:a16="http://schemas.microsoft.com/office/drawing/2014/main" id="{7FEBDA02-6084-E63F-C2EE-BA692FD830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1" t="9117" r="74079" b="48877"/>
          <a:stretch/>
        </p:blipFill>
        <p:spPr>
          <a:xfrm>
            <a:off x="4213686" y="3083746"/>
            <a:ext cx="493751" cy="690713"/>
          </a:xfrm>
          <a:prstGeom prst="rect">
            <a:avLst/>
          </a:prstGeom>
        </p:spPr>
      </p:pic>
      <p:sp>
        <p:nvSpPr>
          <p:cNvPr id="24" name="Metin kutusu 23">
            <a:extLst>
              <a:ext uri="{FF2B5EF4-FFF2-40B4-BE49-F238E27FC236}">
                <a16:creationId xmlns:a16="http://schemas.microsoft.com/office/drawing/2014/main" id="{663233E0-D035-06F6-A27D-09357E09668A}"/>
              </a:ext>
            </a:extLst>
          </p:cNvPr>
          <p:cNvSpPr txBox="1"/>
          <p:nvPr/>
        </p:nvSpPr>
        <p:spPr>
          <a:xfrm>
            <a:off x="3697353" y="3650487"/>
            <a:ext cx="1283371" cy="374571"/>
          </a:xfrm>
          <a:prstGeom prst="wedgeRoundRectCallout">
            <a:avLst>
              <a:gd name="adj1" fmla="val -889"/>
              <a:gd name="adj2" fmla="val -104529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isometricLeftDown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b="1" dirty="0" err="1">
                <a:solidFill>
                  <a:schemeClr val="tx1"/>
                </a:solidFill>
              </a:rPr>
              <a:t>You’re</a:t>
            </a:r>
            <a:r>
              <a:rPr lang="tr-TR" sz="1600" b="1" dirty="0">
                <a:solidFill>
                  <a:schemeClr val="tx1"/>
                </a:solidFill>
              </a:rPr>
              <a:t> here.</a:t>
            </a:r>
          </a:p>
        </p:txBody>
      </p:sp>
    </p:spTree>
    <p:extLst>
      <p:ext uri="{BB962C8B-B14F-4D97-AF65-F5344CB8AC3E}">
        <p14:creationId xmlns:p14="http://schemas.microsoft.com/office/powerpoint/2010/main" val="132077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/>
      <p:bldP spid="20" grpId="0" animBg="1"/>
      <p:bldP spid="21" grpId="0"/>
      <p:bldP spid="22" grpId="0"/>
      <p:bldP spid="25" grpId="0"/>
      <p:bldP spid="26" grpId="0"/>
      <p:bldP spid="27" grpId="0"/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763C486-81E1-1085-30F4-B7677C4838F7}"/>
              </a:ext>
            </a:extLst>
          </p:cNvPr>
          <p:cNvSpPr txBox="1"/>
          <p:nvPr/>
        </p:nvSpPr>
        <p:spPr>
          <a:xfrm>
            <a:off x="213952" y="3429000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/>
              <a:t>Konu ile ilgili oyuna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https://www.egetolgayaltinay.com/lessons/335</a:t>
            </a:r>
            <a:r>
              <a:rPr lang="tr-TR" sz="28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F03F18F-090B-B578-C23E-FE85AF1555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9205">
            <a:off x="8547189" y="3204754"/>
            <a:ext cx="3024587" cy="288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105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9BD3A6D-3038-BE51-E2BC-ED17C3ED9CAF}"/>
              </a:ext>
            </a:extLst>
          </p:cNvPr>
          <p:cNvSpPr txBox="1"/>
          <p:nvPr/>
        </p:nvSpPr>
        <p:spPr>
          <a:xfrm>
            <a:off x="2175308" y="1328286"/>
            <a:ext cx="803709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500" b="1" dirty="0">
                <a:solidFill>
                  <a:schemeClr val="bg1"/>
                </a:solidFill>
              </a:rPr>
              <a:t>SAMPLE QUESTIONS</a:t>
            </a:r>
          </a:p>
        </p:txBody>
      </p:sp>
    </p:spTree>
    <p:extLst>
      <p:ext uri="{BB962C8B-B14F-4D97-AF65-F5344CB8AC3E}">
        <p14:creationId xmlns:p14="http://schemas.microsoft.com/office/powerpoint/2010/main" val="12349282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A0E5E00E-CB2C-E318-AD16-741D7ACEFA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223" y="526661"/>
            <a:ext cx="6176474" cy="53393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4F4DC4E-1E67-06D0-B1C5-76066335CC57}"/>
              </a:ext>
            </a:extLst>
          </p:cNvPr>
          <p:cNvSpPr/>
          <p:nvPr/>
        </p:nvSpPr>
        <p:spPr>
          <a:xfrm>
            <a:off x="2319785" y="4067355"/>
            <a:ext cx="508959" cy="448573"/>
          </a:xfrm>
          <a:prstGeom prst="ellipse">
            <a:avLst/>
          </a:prstGeom>
          <a:noFill/>
          <a:ln w="76200">
            <a:solidFill>
              <a:srgbClr val="FF90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302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A0B61F99-A796-95B4-C61E-2420A7C18B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037" y="1162409"/>
            <a:ext cx="7656471" cy="36856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58AB85C-DAB2-DC78-EE6A-07DA831CEF66}"/>
              </a:ext>
            </a:extLst>
          </p:cNvPr>
          <p:cNvSpPr/>
          <p:nvPr/>
        </p:nvSpPr>
        <p:spPr>
          <a:xfrm>
            <a:off x="1629671" y="2780940"/>
            <a:ext cx="508959" cy="44857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086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BF66396-04EA-4DB2-B43A-0FE3B533CD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32" y="545532"/>
            <a:ext cx="5974715" cy="55447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3028253-CDF0-66C4-CA93-12658A4A60F4}"/>
              </a:ext>
            </a:extLst>
          </p:cNvPr>
          <p:cNvSpPr/>
          <p:nvPr/>
        </p:nvSpPr>
        <p:spPr>
          <a:xfrm>
            <a:off x="2302532" y="4886864"/>
            <a:ext cx="508959" cy="448573"/>
          </a:xfrm>
          <a:prstGeom prst="ellipse">
            <a:avLst/>
          </a:prstGeom>
          <a:noFill/>
          <a:ln w="76200">
            <a:solidFill>
              <a:srgbClr val="FF90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634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CCA0A8B7-0F5C-5EF3-D05A-FFDB0AEDE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351" y="251964"/>
            <a:ext cx="5071176" cy="61660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96CFA09-5D90-75D4-CBBF-41E4C9B6B86C}"/>
              </a:ext>
            </a:extLst>
          </p:cNvPr>
          <p:cNvSpPr/>
          <p:nvPr/>
        </p:nvSpPr>
        <p:spPr>
          <a:xfrm>
            <a:off x="2815087" y="3515264"/>
            <a:ext cx="508959" cy="448573"/>
          </a:xfrm>
          <a:prstGeom prst="ellipse">
            <a:avLst/>
          </a:prstGeom>
          <a:noFill/>
          <a:ln w="76200">
            <a:solidFill>
              <a:srgbClr val="FF90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652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03345C42-91D8-2A58-EAFA-1CD600F44ABA}"/>
              </a:ext>
            </a:extLst>
          </p:cNvPr>
          <p:cNvSpPr txBox="1"/>
          <p:nvPr/>
        </p:nvSpPr>
        <p:spPr>
          <a:xfrm>
            <a:off x="1110114" y="2394064"/>
            <a:ext cx="997177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500" b="1" dirty="0">
                <a:solidFill>
                  <a:srgbClr val="A20078"/>
                </a:solidFill>
              </a:rPr>
              <a:t>PLACES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44F1EC53-9AFA-F269-1CA9-F626AB8D0F69}"/>
              </a:ext>
            </a:extLst>
          </p:cNvPr>
          <p:cNvSpPr txBox="1"/>
          <p:nvPr/>
        </p:nvSpPr>
        <p:spPr>
          <a:xfrm>
            <a:off x="2371023" y="3932946"/>
            <a:ext cx="7449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/>
              <a:t>(Yerler)</a:t>
            </a:r>
          </a:p>
        </p:txBody>
      </p:sp>
    </p:spTree>
    <p:extLst>
      <p:ext uri="{BB962C8B-B14F-4D97-AF65-F5344CB8AC3E}">
        <p14:creationId xmlns:p14="http://schemas.microsoft.com/office/powerpoint/2010/main" val="33593109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61F9F45C-7DCA-D2E4-6541-8B9001F5F5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292" y="265890"/>
            <a:ext cx="6344100" cy="62019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54A666B-DF51-6D9E-E98F-063E5579B868}"/>
              </a:ext>
            </a:extLst>
          </p:cNvPr>
          <p:cNvSpPr/>
          <p:nvPr/>
        </p:nvSpPr>
        <p:spPr>
          <a:xfrm>
            <a:off x="2144292" y="1621766"/>
            <a:ext cx="508959" cy="448573"/>
          </a:xfrm>
          <a:prstGeom prst="ellipse">
            <a:avLst/>
          </a:prstGeom>
          <a:noFill/>
          <a:ln w="76200">
            <a:solidFill>
              <a:srgbClr val="A20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526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1F3DE6F1-C3BC-3B14-6EFC-C0E13D116B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982" y="924464"/>
            <a:ext cx="6281289" cy="47017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DC25D22-7E31-8F0C-9C70-7431D32567C9}"/>
              </a:ext>
            </a:extLst>
          </p:cNvPr>
          <p:cNvSpPr/>
          <p:nvPr/>
        </p:nvSpPr>
        <p:spPr>
          <a:xfrm>
            <a:off x="2232982" y="5072332"/>
            <a:ext cx="508959" cy="448573"/>
          </a:xfrm>
          <a:prstGeom prst="ellipse">
            <a:avLst/>
          </a:prstGeom>
          <a:noFill/>
          <a:ln w="76200">
            <a:solidFill>
              <a:srgbClr val="A20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132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763C486-81E1-1085-30F4-B7677C4838F7}"/>
              </a:ext>
            </a:extLst>
          </p:cNvPr>
          <p:cNvSpPr txBox="1"/>
          <p:nvPr/>
        </p:nvSpPr>
        <p:spPr>
          <a:xfrm>
            <a:off x="156802" y="2590800"/>
            <a:ext cx="94443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/>
              <a:t>Ünite sonu kelime oyununa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https://www.egetolgayaltinay.com/lessons/57</a:t>
            </a:r>
            <a:r>
              <a:rPr lang="tr-TR" sz="2800" b="1" i="1" dirty="0"/>
              <a:t>   </a:t>
            </a:r>
          </a:p>
        </p:txBody>
      </p:sp>
      <p:pic>
        <p:nvPicPr>
          <p:cNvPr id="4" name="Resim 3">
            <a:hlinkClick r:id="rId3"/>
            <a:extLst>
              <a:ext uri="{FF2B5EF4-FFF2-40B4-BE49-F238E27FC236}">
                <a16:creationId xmlns:a16="http://schemas.microsoft.com/office/drawing/2014/main" id="{2B0AC735-4AA4-4A54-5119-AC635DB7FA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97" b="14897"/>
          <a:stretch/>
        </p:blipFill>
        <p:spPr>
          <a:xfrm>
            <a:off x="8143875" y="3514724"/>
            <a:ext cx="3595287" cy="2524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983019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E88DE548-0EF6-7BDD-D2CC-FB8BDD857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87138">
            <a:off x="523456" y="1269823"/>
            <a:ext cx="2913537" cy="376695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19D40B97-BB07-FAEC-F07D-738E8001D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3761">
            <a:off x="2398910" y="921548"/>
            <a:ext cx="2898357" cy="37669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1F8E9B68-1D80-87B6-B768-F62156DDBC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6590" y="4563466"/>
            <a:ext cx="2913537" cy="2913537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322CE8AF-DA9D-10ED-DF48-7985E411C9BB}"/>
              </a:ext>
            </a:extLst>
          </p:cNvPr>
          <p:cNvSpPr txBox="1"/>
          <p:nvPr/>
        </p:nvSpPr>
        <p:spPr>
          <a:xfrm>
            <a:off x="5734194" y="1633072"/>
            <a:ext cx="60498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Sunuma katkılarından dolayı</a:t>
            </a:r>
          </a:p>
          <a:p>
            <a:r>
              <a:rPr lang="tr-TR" sz="2800" b="1" dirty="0"/>
              <a:t>İşleyen Zeka ailesine teşekkürler.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94C09149-472E-EB37-BB77-E2B640D4CE6F}"/>
              </a:ext>
            </a:extLst>
          </p:cNvPr>
          <p:cNvSpPr txBox="1"/>
          <p:nvPr/>
        </p:nvSpPr>
        <p:spPr>
          <a:xfrm>
            <a:off x="5734194" y="3005318"/>
            <a:ext cx="5372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/>
              <a:t>İşleyen Zeka içeriklerine aşağıdaki linkten ulaşabilirsiniz:</a:t>
            </a:r>
          </a:p>
          <a:p>
            <a:r>
              <a:rPr lang="tr-TR" sz="1800" dirty="0">
                <a:hlinkClick r:id="rId5"/>
              </a:rPr>
              <a:t>https://www.egetolgayaltinay.com/contents/11/5</a:t>
            </a:r>
            <a:r>
              <a:rPr lang="tr-TR" sz="1800" dirty="0"/>
              <a:t> </a:t>
            </a:r>
            <a:br>
              <a:rPr lang="tr-TR" sz="1800" dirty="0"/>
            </a:b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22930667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073241-017B-DC04-E045-AFE9AB53D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86" y="700606"/>
            <a:ext cx="4951320" cy="4951320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AA9D2E14-CA7D-7A20-FE10-AD274D5C0EAC}"/>
              </a:ext>
            </a:extLst>
          </p:cNvPr>
          <p:cNvSpPr txBox="1"/>
          <p:nvPr/>
        </p:nvSpPr>
        <p:spPr>
          <a:xfrm>
            <a:off x="6476466" y="2793684"/>
            <a:ext cx="4101332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br>
              <a:rPr lang="tr-TR" sz="3200" b="1" i="1" u="sng" dirty="0">
                <a:solidFill>
                  <a:schemeClr val="tx1"/>
                </a:solidFill>
              </a:rPr>
            </a:br>
            <a:r>
              <a:rPr lang="tr-TR" sz="4000" b="1" dirty="0">
                <a:solidFill>
                  <a:schemeClr val="tx1"/>
                </a:solidFill>
              </a:rPr>
              <a:t>Ege </a:t>
            </a:r>
            <a:r>
              <a:rPr lang="tr-TR" sz="4000" b="1" dirty="0" err="1">
                <a:solidFill>
                  <a:schemeClr val="tx1"/>
                </a:solidFill>
              </a:rPr>
              <a:t>Tolgay</a:t>
            </a:r>
            <a:r>
              <a:rPr lang="tr-TR" sz="4000" b="1" dirty="0">
                <a:solidFill>
                  <a:schemeClr val="tx1"/>
                </a:solidFill>
              </a:rPr>
              <a:t> Altınay</a:t>
            </a:r>
            <a:br>
              <a:rPr lang="tr-TR" sz="3200" b="1" dirty="0">
                <a:solidFill>
                  <a:schemeClr val="tx1"/>
                </a:solidFill>
              </a:rPr>
            </a:br>
            <a:endParaRPr lang="tr-TR" sz="3200" b="1" dirty="0">
              <a:solidFill>
                <a:schemeClr val="tx1"/>
              </a:solidFill>
            </a:endParaRPr>
          </a:p>
          <a:p>
            <a:pPr algn="r"/>
            <a:r>
              <a:rPr lang="tr-TR" sz="2800" b="1" dirty="0" err="1">
                <a:solidFill>
                  <a:schemeClr val="tx1"/>
                </a:solidFill>
              </a:rPr>
              <a:t>Akköprü</a:t>
            </a:r>
            <a:r>
              <a:rPr lang="tr-TR" sz="2800" b="1" dirty="0">
                <a:solidFill>
                  <a:schemeClr val="tx1"/>
                </a:solidFill>
              </a:rPr>
              <a:t> Ortaokulu  </a:t>
            </a:r>
            <a:r>
              <a:rPr lang="tr-TR" sz="2800" b="1" dirty="0" err="1">
                <a:solidFill>
                  <a:schemeClr val="tx1"/>
                </a:solidFill>
              </a:rPr>
              <a:t>Tuşba</a:t>
            </a:r>
            <a:r>
              <a:rPr lang="tr-TR" sz="2800" b="1" dirty="0">
                <a:solidFill>
                  <a:schemeClr val="tx1"/>
                </a:solidFill>
              </a:rPr>
              <a:t>/VAN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02B2405C-F63C-6354-0FC5-9C406E8DF070}"/>
              </a:ext>
            </a:extLst>
          </p:cNvPr>
          <p:cNvSpPr txBox="1"/>
          <p:nvPr/>
        </p:nvSpPr>
        <p:spPr>
          <a:xfrm>
            <a:off x="4340734" y="5803451"/>
            <a:ext cx="6092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/>
              <a:t>Bu, ve benzeri içerikler için:</a:t>
            </a:r>
            <a:br>
              <a:rPr lang="tr-TR" sz="2000" b="1" dirty="0"/>
            </a:br>
            <a:r>
              <a:rPr lang="tr-TR" sz="2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www.egetolgayaltinay.com</a:t>
            </a:r>
            <a:r>
              <a:rPr lang="tr-TR" sz="2000" b="1" dirty="0"/>
              <a:t> adresini ziyaret edebilirsiniz.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4800FD93-2A72-4E8F-8747-E97F1DBFA9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77" y="498188"/>
            <a:ext cx="2295496" cy="22954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00AF588A-CE30-C7F5-A199-904D569F4A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989" y="346663"/>
            <a:ext cx="2548225" cy="25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3831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5A00F146-6AFA-12B9-424D-3C788DECA1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47" y="624495"/>
            <a:ext cx="10211642" cy="5744049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78874DC1-C5DB-7556-5068-6A0F70D644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1" t="9117" r="74079" b="48877"/>
          <a:stretch/>
        </p:blipFill>
        <p:spPr>
          <a:xfrm>
            <a:off x="768367" y="524678"/>
            <a:ext cx="645331" cy="902759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6F7304A6-AD6D-8D20-0EF6-B298F63FD584}"/>
              </a:ext>
            </a:extLst>
          </p:cNvPr>
          <p:cNvSpPr txBox="1"/>
          <p:nvPr/>
        </p:nvSpPr>
        <p:spPr>
          <a:xfrm>
            <a:off x="5372514" y="573030"/>
            <a:ext cx="1283371" cy="338554"/>
          </a:xfrm>
          <a:prstGeom prst="rect">
            <a:avLst/>
          </a:prstGeom>
          <a:scene3d>
            <a:camera prst="isometricLeftDown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b="1" dirty="0"/>
              <a:t>Post Office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417F5968-3E23-AB70-E352-842470DB34FF}"/>
              </a:ext>
            </a:extLst>
          </p:cNvPr>
          <p:cNvSpPr txBox="1"/>
          <p:nvPr/>
        </p:nvSpPr>
        <p:spPr>
          <a:xfrm>
            <a:off x="6362312" y="911584"/>
            <a:ext cx="1283371" cy="338554"/>
          </a:xfrm>
          <a:prstGeom prst="rect">
            <a:avLst/>
          </a:prstGeom>
          <a:scene3d>
            <a:camera prst="isometricLeftDown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b="1" dirty="0" err="1"/>
              <a:t>Museum</a:t>
            </a:r>
            <a:endParaRPr lang="tr-TR" sz="1600" b="1" dirty="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A936939E-A1EA-C332-2C4C-DE015A51641B}"/>
              </a:ext>
            </a:extLst>
          </p:cNvPr>
          <p:cNvSpPr txBox="1"/>
          <p:nvPr/>
        </p:nvSpPr>
        <p:spPr>
          <a:xfrm>
            <a:off x="8122131" y="1593374"/>
            <a:ext cx="1283371" cy="338554"/>
          </a:xfrm>
          <a:prstGeom prst="rect">
            <a:avLst/>
          </a:prstGeom>
          <a:scene3d>
            <a:camera prst="isometricLeftDown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b="1" dirty="0"/>
              <a:t>Bank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633F3F52-1B2E-1558-6C78-D99258E85EC5}"/>
              </a:ext>
            </a:extLst>
          </p:cNvPr>
          <p:cNvSpPr txBox="1"/>
          <p:nvPr/>
        </p:nvSpPr>
        <p:spPr>
          <a:xfrm>
            <a:off x="8909799" y="2912705"/>
            <a:ext cx="1283371" cy="338554"/>
          </a:xfrm>
          <a:prstGeom prst="rect">
            <a:avLst/>
          </a:prstGeom>
          <a:scene3d>
            <a:camera prst="isometricLeftDown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b="1" dirty="0" err="1"/>
              <a:t>Mall</a:t>
            </a:r>
            <a:endParaRPr lang="tr-TR" sz="1600" b="1" dirty="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624E4974-CA2F-EB55-A662-C725599F46FB}"/>
              </a:ext>
            </a:extLst>
          </p:cNvPr>
          <p:cNvSpPr txBox="1"/>
          <p:nvPr/>
        </p:nvSpPr>
        <p:spPr>
          <a:xfrm>
            <a:off x="3383292" y="1774013"/>
            <a:ext cx="1283371" cy="338554"/>
          </a:xfrm>
          <a:prstGeom prst="rect">
            <a:avLst/>
          </a:prstGeom>
          <a:scene3d>
            <a:camera prst="isometricRightUp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b="1" dirty="0"/>
              <a:t>Library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F707D8C3-88F6-A75A-F127-CA7F779C8A16}"/>
              </a:ext>
            </a:extLst>
          </p:cNvPr>
          <p:cNvSpPr txBox="1"/>
          <p:nvPr/>
        </p:nvSpPr>
        <p:spPr>
          <a:xfrm>
            <a:off x="2419162" y="2657933"/>
            <a:ext cx="1283371" cy="338554"/>
          </a:xfrm>
          <a:prstGeom prst="rect">
            <a:avLst/>
          </a:prstGeom>
          <a:scene3d>
            <a:camera prst="isometricRightUp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b="1" dirty="0" err="1"/>
              <a:t>Bakery</a:t>
            </a:r>
            <a:endParaRPr lang="tr-TR" sz="1600" b="1" dirty="0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23C68091-DD01-5615-8DCA-C09653F2F5E5}"/>
              </a:ext>
            </a:extLst>
          </p:cNvPr>
          <p:cNvSpPr txBox="1"/>
          <p:nvPr/>
        </p:nvSpPr>
        <p:spPr>
          <a:xfrm>
            <a:off x="1724540" y="3251259"/>
            <a:ext cx="944880" cy="307777"/>
          </a:xfrm>
          <a:prstGeom prst="rect">
            <a:avLst/>
          </a:prstGeom>
          <a:scene3d>
            <a:camera prst="isometricRightUp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400" b="1" dirty="0" err="1"/>
              <a:t>Bus</a:t>
            </a:r>
            <a:r>
              <a:rPr lang="tr-TR" sz="1400" b="1" dirty="0"/>
              <a:t> Stop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9363369F-3D2B-965F-607B-03BFED6305BE}"/>
              </a:ext>
            </a:extLst>
          </p:cNvPr>
          <p:cNvSpPr txBox="1"/>
          <p:nvPr/>
        </p:nvSpPr>
        <p:spPr>
          <a:xfrm>
            <a:off x="5719028" y="3496520"/>
            <a:ext cx="944880" cy="307777"/>
          </a:xfrm>
          <a:prstGeom prst="rect">
            <a:avLst/>
          </a:prstGeom>
          <a:scene3d>
            <a:camera prst="isometricLeftDown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400" b="1" dirty="0" err="1"/>
              <a:t>Bus</a:t>
            </a:r>
            <a:r>
              <a:rPr lang="tr-TR" sz="1400" b="1" dirty="0"/>
              <a:t> Stop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3A9FA217-100C-2FF7-4AF3-457CBC881D9F}"/>
              </a:ext>
            </a:extLst>
          </p:cNvPr>
          <p:cNvSpPr txBox="1"/>
          <p:nvPr/>
        </p:nvSpPr>
        <p:spPr>
          <a:xfrm>
            <a:off x="5658067" y="4313063"/>
            <a:ext cx="944880" cy="338554"/>
          </a:xfrm>
          <a:prstGeom prst="rect">
            <a:avLst/>
          </a:prstGeom>
          <a:scene3d>
            <a:camera prst="isometricLeftDown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b="1" dirty="0" err="1"/>
              <a:t>Cafe</a:t>
            </a:r>
            <a:endParaRPr lang="tr-TR" sz="1600" b="1" dirty="0"/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33D4B0C0-F89F-171C-8A2F-7D6409A55F62}"/>
              </a:ext>
            </a:extLst>
          </p:cNvPr>
          <p:cNvSpPr txBox="1"/>
          <p:nvPr/>
        </p:nvSpPr>
        <p:spPr>
          <a:xfrm>
            <a:off x="3141858" y="3559036"/>
            <a:ext cx="1059583" cy="338554"/>
          </a:xfrm>
          <a:prstGeom prst="rect">
            <a:avLst/>
          </a:prstGeom>
          <a:scene3d>
            <a:camera prst="isometricLeftDown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b="1" dirty="0" err="1"/>
              <a:t>Shoe</a:t>
            </a:r>
            <a:r>
              <a:rPr lang="tr-TR" sz="1600" b="1" dirty="0"/>
              <a:t> </a:t>
            </a:r>
            <a:r>
              <a:rPr lang="tr-TR" sz="1600" b="1" dirty="0" err="1"/>
              <a:t>shop</a:t>
            </a:r>
            <a:endParaRPr lang="tr-TR" sz="1600" b="1" dirty="0"/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6B676AE2-3E30-F372-5C83-37C504FA6785}"/>
              </a:ext>
            </a:extLst>
          </p:cNvPr>
          <p:cNvSpPr txBox="1"/>
          <p:nvPr/>
        </p:nvSpPr>
        <p:spPr>
          <a:xfrm>
            <a:off x="5372514" y="2560546"/>
            <a:ext cx="1059583" cy="338554"/>
          </a:xfrm>
          <a:prstGeom prst="rect">
            <a:avLst/>
          </a:prstGeom>
          <a:scene3d>
            <a:camera prst="isometricRightUp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b="1" dirty="0" err="1"/>
              <a:t>Grocery</a:t>
            </a:r>
            <a:endParaRPr lang="tr-TR" sz="1600" b="1" dirty="0"/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BE1C197E-48CF-07F0-7F02-C8C06E3C8A82}"/>
              </a:ext>
            </a:extLst>
          </p:cNvPr>
          <p:cNvSpPr txBox="1"/>
          <p:nvPr/>
        </p:nvSpPr>
        <p:spPr>
          <a:xfrm>
            <a:off x="7704233" y="3706242"/>
            <a:ext cx="1059583" cy="338554"/>
          </a:xfrm>
          <a:prstGeom prst="rect">
            <a:avLst/>
          </a:prstGeom>
          <a:scene3d>
            <a:camera prst="isometricRightUp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b="1" dirty="0"/>
              <a:t>School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738F8496-2AB9-51FA-74A5-D1EA5384690C}"/>
              </a:ext>
            </a:extLst>
          </p:cNvPr>
          <p:cNvSpPr txBox="1"/>
          <p:nvPr/>
        </p:nvSpPr>
        <p:spPr>
          <a:xfrm>
            <a:off x="4238338" y="4313063"/>
            <a:ext cx="856649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isometricOffAxis1Right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b="1" dirty="0" err="1">
                <a:solidFill>
                  <a:srgbClr val="002060"/>
                </a:solidFill>
              </a:rPr>
              <a:t>Pool</a:t>
            </a:r>
            <a:endParaRPr lang="tr-TR" sz="1600" b="1" dirty="0">
              <a:solidFill>
                <a:srgbClr val="002060"/>
              </a:solidFill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028EF27E-A0EA-E34D-7D17-D4D997681431}"/>
              </a:ext>
            </a:extLst>
          </p:cNvPr>
          <p:cNvSpPr txBox="1"/>
          <p:nvPr/>
        </p:nvSpPr>
        <p:spPr>
          <a:xfrm>
            <a:off x="4374696" y="1258160"/>
            <a:ext cx="1283371" cy="338554"/>
          </a:xfrm>
          <a:prstGeom prst="rect">
            <a:avLst/>
          </a:prstGeom>
          <a:scene3d>
            <a:camera prst="isometricRightUp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b="1" dirty="0" err="1"/>
              <a:t>Hospital</a:t>
            </a:r>
            <a:endParaRPr lang="tr-TR" sz="1600" b="1" dirty="0"/>
          </a:p>
        </p:txBody>
      </p:sp>
      <p:pic>
        <p:nvPicPr>
          <p:cNvPr id="19" name="Resim 18">
            <a:extLst>
              <a:ext uri="{FF2B5EF4-FFF2-40B4-BE49-F238E27FC236}">
                <a16:creationId xmlns:a16="http://schemas.microsoft.com/office/drawing/2014/main" id="{2A77AB52-2394-3612-F168-F1859FAC46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1" t="9117" r="74079" b="48877"/>
          <a:stretch/>
        </p:blipFill>
        <p:spPr>
          <a:xfrm>
            <a:off x="1589179" y="655918"/>
            <a:ext cx="537406" cy="751782"/>
          </a:xfrm>
          <a:prstGeom prst="rect">
            <a:avLst/>
          </a:prstGeom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id="{0CE1CB64-5D47-3F9D-CCD5-1893B9EE2F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1" t="9117" r="74079" b="48877"/>
          <a:stretch/>
        </p:blipFill>
        <p:spPr>
          <a:xfrm>
            <a:off x="2402866" y="783739"/>
            <a:ext cx="408640" cy="5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871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27A11B21-1103-A0CA-7639-57FCCFAD6F57}"/>
              </a:ext>
            </a:extLst>
          </p:cNvPr>
          <p:cNvSpPr/>
          <p:nvPr/>
        </p:nvSpPr>
        <p:spPr>
          <a:xfrm>
            <a:off x="747229" y="2176490"/>
            <a:ext cx="2898476" cy="491706"/>
          </a:xfrm>
          <a:prstGeom prst="roundRect">
            <a:avLst/>
          </a:prstGeom>
          <a:solidFill>
            <a:srgbClr val="FF90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ysClr val="windowText" lastClr="000000"/>
                </a:solidFill>
              </a:rPr>
              <a:t>Cinema</a:t>
            </a:r>
            <a:endParaRPr lang="tr-TR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978A0170-88D1-8CE5-4ED7-8BE43113B1BB}"/>
              </a:ext>
            </a:extLst>
          </p:cNvPr>
          <p:cNvSpPr/>
          <p:nvPr/>
        </p:nvSpPr>
        <p:spPr>
          <a:xfrm>
            <a:off x="928383" y="2668196"/>
            <a:ext cx="2536167" cy="491706"/>
          </a:xfrm>
          <a:prstGeom prst="roundRect">
            <a:avLst/>
          </a:prstGeom>
          <a:solidFill>
            <a:srgbClr val="FFDD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Sinema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FEA1EB4B-CA0B-A2B2-B3FD-1146A30BAB0F}"/>
              </a:ext>
            </a:extLst>
          </p:cNvPr>
          <p:cNvSpPr/>
          <p:nvPr/>
        </p:nvSpPr>
        <p:spPr>
          <a:xfrm>
            <a:off x="4451351" y="2176490"/>
            <a:ext cx="2898476" cy="491706"/>
          </a:xfrm>
          <a:prstGeom prst="roundRect">
            <a:avLst/>
          </a:prstGeom>
          <a:solidFill>
            <a:srgbClr val="FF90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ysClr val="windowText" lastClr="000000"/>
                </a:solidFill>
              </a:rPr>
              <a:t>Bakery</a:t>
            </a:r>
            <a:endParaRPr lang="tr-TR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AF3C1E90-6AA0-52A7-5248-426CC5B2D5F7}"/>
              </a:ext>
            </a:extLst>
          </p:cNvPr>
          <p:cNvSpPr/>
          <p:nvPr/>
        </p:nvSpPr>
        <p:spPr>
          <a:xfrm>
            <a:off x="4632505" y="2668196"/>
            <a:ext cx="2536167" cy="491706"/>
          </a:xfrm>
          <a:prstGeom prst="roundRect">
            <a:avLst/>
          </a:prstGeom>
          <a:solidFill>
            <a:srgbClr val="FFDD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Fırın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E1D60268-97CF-FE92-8AF0-6C2D0A40D666}"/>
              </a:ext>
            </a:extLst>
          </p:cNvPr>
          <p:cNvSpPr/>
          <p:nvPr/>
        </p:nvSpPr>
        <p:spPr>
          <a:xfrm>
            <a:off x="8636736" y="2176490"/>
            <a:ext cx="2898476" cy="491706"/>
          </a:xfrm>
          <a:prstGeom prst="roundRect">
            <a:avLst/>
          </a:prstGeom>
          <a:solidFill>
            <a:srgbClr val="FF90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ysClr val="windowText" lastClr="000000"/>
                </a:solidFill>
              </a:rPr>
              <a:t>Pharmacy</a:t>
            </a:r>
            <a:endParaRPr lang="tr-TR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4EB2B81F-FF4F-89A5-A9D7-683132F903B1}"/>
              </a:ext>
            </a:extLst>
          </p:cNvPr>
          <p:cNvSpPr/>
          <p:nvPr/>
        </p:nvSpPr>
        <p:spPr>
          <a:xfrm>
            <a:off x="8817890" y="2668196"/>
            <a:ext cx="2536167" cy="491706"/>
          </a:xfrm>
          <a:prstGeom prst="roundRect">
            <a:avLst/>
          </a:prstGeom>
          <a:solidFill>
            <a:srgbClr val="FFDD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Eczane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258DEE64-28B6-1E9E-A222-A4CEC3AAEE8D}"/>
              </a:ext>
            </a:extLst>
          </p:cNvPr>
          <p:cNvSpPr/>
          <p:nvPr/>
        </p:nvSpPr>
        <p:spPr>
          <a:xfrm>
            <a:off x="928383" y="5620730"/>
            <a:ext cx="2898476" cy="491706"/>
          </a:xfrm>
          <a:prstGeom prst="roundRect">
            <a:avLst/>
          </a:prstGeom>
          <a:solidFill>
            <a:srgbClr val="FF90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ysClr val="windowText" lastClr="000000"/>
                </a:solidFill>
              </a:rPr>
              <a:t>Museum</a:t>
            </a:r>
            <a:endParaRPr lang="tr-TR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BD714DBF-D185-F24E-BDD8-5E338E7B5F95}"/>
              </a:ext>
            </a:extLst>
          </p:cNvPr>
          <p:cNvSpPr/>
          <p:nvPr/>
        </p:nvSpPr>
        <p:spPr>
          <a:xfrm>
            <a:off x="1109537" y="6112436"/>
            <a:ext cx="2536167" cy="491706"/>
          </a:xfrm>
          <a:prstGeom prst="roundRect">
            <a:avLst/>
          </a:prstGeom>
          <a:solidFill>
            <a:srgbClr val="FFDD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Müze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C163B09E-E8A3-DB6C-CAF8-038B7E0FF477}"/>
              </a:ext>
            </a:extLst>
          </p:cNvPr>
          <p:cNvSpPr/>
          <p:nvPr/>
        </p:nvSpPr>
        <p:spPr>
          <a:xfrm>
            <a:off x="4429830" y="5620730"/>
            <a:ext cx="2898476" cy="491706"/>
          </a:xfrm>
          <a:prstGeom prst="roundRect">
            <a:avLst/>
          </a:prstGeom>
          <a:solidFill>
            <a:srgbClr val="FF90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ysClr val="windowText" lastClr="000000"/>
                </a:solidFill>
              </a:rPr>
              <a:t>Post Office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A548918C-2787-2D68-6999-DFB611FF016F}"/>
              </a:ext>
            </a:extLst>
          </p:cNvPr>
          <p:cNvSpPr/>
          <p:nvPr/>
        </p:nvSpPr>
        <p:spPr>
          <a:xfrm>
            <a:off x="4610984" y="6112436"/>
            <a:ext cx="2536167" cy="491706"/>
          </a:xfrm>
          <a:prstGeom prst="roundRect">
            <a:avLst/>
          </a:prstGeom>
          <a:solidFill>
            <a:srgbClr val="FFDD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Postane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3C017FE3-E3A4-25B1-7588-1DC95DADA1F8}"/>
              </a:ext>
            </a:extLst>
          </p:cNvPr>
          <p:cNvSpPr/>
          <p:nvPr/>
        </p:nvSpPr>
        <p:spPr>
          <a:xfrm>
            <a:off x="8644212" y="5513248"/>
            <a:ext cx="2898476" cy="491706"/>
          </a:xfrm>
          <a:prstGeom prst="roundRect">
            <a:avLst/>
          </a:prstGeom>
          <a:solidFill>
            <a:srgbClr val="FF90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ysClr val="windowText" lastClr="000000"/>
                </a:solidFill>
              </a:rPr>
              <a:t>School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F0D4454A-0E74-D52E-22B4-BBB19E251517}"/>
              </a:ext>
            </a:extLst>
          </p:cNvPr>
          <p:cNvSpPr/>
          <p:nvPr/>
        </p:nvSpPr>
        <p:spPr>
          <a:xfrm>
            <a:off x="8825366" y="6004954"/>
            <a:ext cx="2536167" cy="491706"/>
          </a:xfrm>
          <a:prstGeom prst="roundRect">
            <a:avLst/>
          </a:prstGeom>
          <a:solidFill>
            <a:srgbClr val="FFDD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Okul</a:t>
            </a:r>
          </a:p>
        </p:txBody>
      </p:sp>
    </p:spTree>
    <p:extLst>
      <p:ext uri="{BB962C8B-B14F-4D97-AF65-F5344CB8AC3E}">
        <p14:creationId xmlns:p14="http://schemas.microsoft.com/office/powerpoint/2010/main" val="141670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3CF766D6-1CFB-0389-3CE1-F201CF007B73}"/>
              </a:ext>
            </a:extLst>
          </p:cNvPr>
          <p:cNvSpPr/>
          <p:nvPr/>
        </p:nvSpPr>
        <p:spPr>
          <a:xfrm>
            <a:off x="265965" y="2445588"/>
            <a:ext cx="2898476" cy="491706"/>
          </a:xfrm>
          <a:prstGeom prst="roundRect">
            <a:avLst/>
          </a:prstGeom>
          <a:solidFill>
            <a:srgbClr val="FF90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ysClr val="windowText" lastClr="000000"/>
                </a:solidFill>
              </a:rPr>
              <a:t>Fire Station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8D66AAFE-5DC1-4649-C3A1-9F38EFA996CB}"/>
              </a:ext>
            </a:extLst>
          </p:cNvPr>
          <p:cNvSpPr/>
          <p:nvPr/>
        </p:nvSpPr>
        <p:spPr>
          <a:xfrm>
            <a:off x="447119" y="2937294"/>
            <a:ext cx="2536167" cy="491706"/>
          </a:xfrm>
          <a:prstGeom prst="roundRect">
            <a:avLst/>
          </a:prstGeom>
          <a:solidFill>
            <a:srgbClr val="FFDD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İtfaiye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F5AF1312-1398-374A-918D-7DA910B0FB69}"/>
              </a:ext>
            </a:extLst>
          </p:cNvPr>
          <p:cNvSpPr/>
          <p:nvPr/>
        </p:nvSpPr>
        <p:spPr>
          <a:xfrm>
            <a:off x="4772627" y="2668196"/>
            <a:ext cx="2898476" cy="491706"/>
          </a:xfrm>
          <a:prstGeom prst="roundRect">
            <a:avLst/>
          </a:prstGeom>
          <a:solidFill>
            <a:srgbClr val="FF90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ysClr val="windowText" lastClr="000000"/>
                </a:solidFill>
              </a:rPr>
              <a:t>Grocery</a:t>
            </a:r>
            <a:endParaRPr lang="tr-TR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6453295A-5666-AF21-B689-9D2131B8F06B}"/>
              </a:ext>
            </a:extLst>
          </p:cNvPr>
          <p:cNvSpPr/>
          <p:nvPr/>
        </p:nvSpPr>
        <p:spPr>
          <a:xfrm>
            <a:off x="4953781" y="3159902"/>
            <a:ext cx="2536167" cy="491706"/>
          </a:xfrm>
          <a:prstGeom prst="roundRect">
            <a:avLst/>
          </a:prstGeom>
          <a:solidFill>
            <a:srgbClr val="FFDD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Bakkal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3A9FD23D-88B1-9E89-22F8-43F3739B3240}"/>
              </a:ext>
            </a:extLst>
          </p:cNvPr>
          <p:cNvSpPr/>
          <p:nvPr/>
        </p:nvSpPr>
        <p:spPr>
          <a:xfrm>
            <a:off x="8778581" y="2668196"/>
            <a:ext cx="2898476" cy="491706"/>
          </a:xfrm>
          <a:prstGeom prst="roundRect">
            <a:avLst/>
          </a:prstGeom>
          <a:solidFill>
            <a:srgbClr val="FF90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ysClr val="windowText" lastClr="000000"/>
                </a:solidFill>
              </a:rPr>
              <a:t>Library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AE6FCC36-A2A2-9F63-C4AF-C0E932766947}"/>
              </a:ext>
            </a:extLst>
          </p:cNvPr>
          <p:cNvSpPr/>
          <p:nvPr/>
        </p:nvSpPr>
        <p:spPr>
          <a:xfrm>
            <a:off x="8959735" y="3159902"/>
            <a:ext cx="2536167" cy="491706"/>
          </a:xfrm>
          <a:prstGeom prst="roundRect">
            <a:avLst/>
          </a:prstGeom>
          <a:solidFill>
            <a:srgbClr val="FFDD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Kütüphane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BFB2C65A-97BA-7191-B905-CA24E23D87D1}"/>
              </a:ext>
            </a:extLst>
          </p:cNvPr>
          <p:cNvSpPr/>
          <p:nvPr/>
        </p:nvSpPr>
        <p:spPr>
          <a:xfrm>
            <a:off x="1357338" y="5620730"/>
            <a:ext cx="2898476" cy="491706"/>
          </a:xfrm>
          <a:prstGeom prst="roundRect">
            <a:avLst/>
          </a:prstGeom>
          <a:solidFill>
            <a:srgbClr val="FF90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ysClr val="windowText" lastClr="000000"/>
                </a:solidFill>
              </a:rPr>
              <a:t>Theatre</a:t>
            </a:r>
            <a:endParaRPr lang="tr-TR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9E0508F8-A7CC-6A10-2C08-12AB49B9429F}"/>
              </a:ext>
            </a:extLst>
          </p:cNvPr>
          <p:cNvSpPr/>
          <p:nvPr/>
        </p:nvSpPr>
        <p:spPr>
          <a:xfrm>
            <a:off x="1538492" y="6112436"/>
            <a:ext cx="2536167" cy="491706"/>
          </a:xfrm>
          <a:prstGeom prst="roundRect">
            <a:avLst/>
          </a:prstGeom>
          <a:solidFill>
            <a:srgbClr val="FFDD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Tiyatro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3ED4CCC5-6655-DB70-2ECD-CA6BFB6149C5}"/>
              </a:ext>
            </a:extLst>
          </p:cNvPr>
          <p:cNvSpPr/>
          <p:nvPr/>
        </p:nvSpPr>
        <p:spPr>
          <a:xfrm>
            <a:off x="4646762" y="5620730"/>
            <a:ext cx="2898476" cy="491706"/>
          </a:xfrm>
          <a:prstGeom prst="roundRect">
            <a:avLst/>
          </a:prstGeom>
          <a:solidFill>
            <a:srgbClr val="FF90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ysClr val="windowText" lastClr="000000"/>
                </a:solidFill>
              </a:rPr>
              <a:t>Cafe</a:t>
            </a:r>
            <a:endParaRPr lang="tr-TR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3DAF5BA5-6E4D-4C7D-62FC-6B8C1D35825B}"/>
              </a:ext>
            </a:extLst>
          </p:cNvPr>
          <p:cNvSpPr/>
          <p:nvPr/>
        </p:nvSpPr>
        <p:spPr>
          <a:xfrm>
            <a:off x="4827916" y="6112436"/>
            <a:ext cx="2536167" cy="491706"/>
          </a:xfrm>
          <a:prstGeom prst="roundRect">
            <a:avLst/>
          </a:prstGeom>
          <a:solidFill>
            <a:srgbClr val="FFDD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Kafe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CE5E428F-A3B4-499B-EA70-26E069CB0D11}"/>
              </a:ext>
            </a:extLst>
          </p:cNvPr>
          <p:cNvSpPr/>
          <p:nvPr/>
        </p:nvSpPr>
        <p:spPr>
          <a:xfrm>
            <a:off x="8508288" y="5620730"/>
            <a:ext cx="2898476" cy="491706"/>
          </a:xfrm>
          <a:prstGeom prst="roundRect">
            <a:avLst/>
          </a:prstGeom>
          <a:solidFill>
            <a:srgbClr val="FF90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ysClr val="windowText" lastClr="000000"/>
                </a:solidFill>
              </a:rPr>
              <a:t>Hospital</a:t>
            </a:r>
            <a:endParaRPr lang="tr-TR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626A2E07-E5E3-2A45-327C-C12B00F959D0}"/>
              </a:ext>
            </a:extLst>
          </p:cNvPr>
          <p:cNvSpPr/>
          <p:nvPr/>
        </p:nvSpPr>
        <p:spPr>
          <a:xfrm>
            <a:off x="8689442" y="6112436"/>
            <a:ext cx="2536167" cy="491706"/>
          </a:xfrm>
          <a:prstGeom prst="roundRect">
            <a:avLst/>
          </a:prstGeom>
          <a:solidFill>
            <a:srgbClr val="FFDD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Hastane</a:t>
            </a:r>
          </a:p>
        </p:txBody>
      </p:sp>
    </p:spTree>
    <p:extLst>
      <p:ext uri="{BB962C8B-B14F-4D97-AF65-F5344CB8AC3E}">
        <p14:creationId xmlns:p14="http://schemas.microsoft.com/office/powerpoint/2010/main" val="42100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D171BD13-E6E5-C4EF-59BC-F3B5B033DCAE}"/>
              </a:ext>
            </a:extLst>
          </p:cNvPr>
          <p:cNvSpPr/>
          <p:nvPr/>
        </p:nvSpPr>
        <p:spPr>
          <a:xfrm>
            <a:off x="265965" y="2781971"/>
            <a:ext cx="2898476" cy="491706"/>
          </a:xfrm>
          <a:prstGeom prst="roundRect">
            <a:avLst/>
          </a:prstGeom>
          <a:solidFill>
            <a:srgbClr val="FF90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ysClr val="windowText" lastClr="000000"/>
                </a:solidFill>
              </a:rPr>
              <a:t>Train Station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2050B15A-FA6E-151E-4409-062047868DA0}"/>
              </a:ext>
            </a:extLst>
          </p:cNvPr>
          <p:cNvSpPr/>
          <p:nvPr/>
        </p:nvSpPr>
        <p:spPr>
          <a:xfrm>
            <a:off x="447119" y="3273677"/>
            <a:ext cx="2536167" cy="491706"/>
          </a:xfrm>
          <a:prstGeom prst="roundRect">
            <a:avLst/>
          </a:prstGeom>
          <a:solidFill>
            <a:srgbClr val="FFDD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Tren Garı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4D2197CD-A7E4-B9C9-DA4E-FF45D78DECA7}"/>
              </a:ext>
            </a:extLst>
          </p:cNvPr>
          <p:cNvSpPr/>
          <p:nvPr/>
        </p:nvSpPr>
        <p:spPr>
          <a:xfrm>
            <a:off x="4735556" y="2668196"/>
            <a:ext cx="2898476" cy="491706"/>
          </a:xfrm>
          <a:prstGeom prst="roundRect">
            <a:avLst/>
          </a:prstGeom>
          <a:solidFill>
            <a:srgbClr val="FF90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ysClr val="windowText" lastClr="000000"/>
                </a:solidFill>
              </a:rPr>
              <a:t>Mosque</a:t>
            </a:r>
            <a:endParaRPr lang="tr-TR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A5D7D8F7-A23D-F428-1D67-A0E02C3A5408}"/>
              </a:ext>
            </a:extLst>
          </p:cNvPr>
          <p:cNvSpPr/>
          <p:nvPr/>
        </p:nvSpPr>
        <p:spPr>
          <a:xfrm>
            <a:off x="4916710" y="3159902"/>
            <a:ext cx="2536167" cy="491706"/>
          </a:xfrm>
          <a:prstGeom prst="roundRect">
            <a:avLst/>
          </a:prstGeom>
          <a:solidFill>
            <a:srgbClr val="FFDD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Cami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C52A532E-3974-2D8D-FE5C-45A1CAE62154}"/>
              </a:ext>
            </a:extLst>
          </p:cNvPr>
          <p:cNvSpPr/>
          <p:nvPr/>
        </p:nvSpPr>
        <p:spPr>
          <a:xfrm>
            <a:off x="8846405" y="2668196"/>
            <a:ext cx="2898476" cy="491706"/>
          </a:xfrm>
          <a:prstGeom prst="roundRect">
            <a:avLst/>
          </a:prstGeom>
          <a:solidFill>
            <a:srgbClr val="FF90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ysClr val="windowText" lastClr="000000"/>
                </a:solidFill>
              </a:rPr>
              <a:t>Bookshop</a:t>
            </a:r>
            <a:endParaRPr lang="tr-TR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48DFE09A-4840-9470-07E9-A895B07D8183}"/>
              </a:ext>
            </a:extLst>
          </p:cNvPr>
          <p:cNvSpPr/>
          <p:nvPr/>
        </p:nvSpPr>
        <p:spPr>
          <a:xfrm>
            <a:off x="9027559" y="3159902"/>
            <a:ext cx="2536167" cy="491706"/>
          </a:xfrm>
          <a:prstGeom prst="roundRect">
            <a:avLst/>
          </a:prstGeom>
          <a:solidFill>
            <a:srgbClr val="FFDD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Kitap Dükkanı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3326EAA0-55A1-8256-3EA8-494458A40EC9}"/>
              </a:ext>
            </a:extLst>
          </p:cNvPr>
          <p:cNvSpPr/>
          <p:nvPr/>
        </p:nvSpPr>
        <p:spPr>
          <a:xfrm>
            <a:off x="1226947" y="5759101"/>
            <a:ext cx="2898476" cy="491706"/>
          </a:xfrm>
          <a:prstGeom prst="roundRect">
            <a:avLst/>
          </a:prstGeom>
          <a:solidFill>
            <a:srgbClr val="FF90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ysClr val="windowText" lastClr="000000"/>
                </a:solidFill>
              </a:rPr>
              <a:t>Shoeshop</a:t>
            </a:r>
            <a:endParaRPr lang="tr-TR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A3CF5278-C88D-7B1F-D331-A8CF56402828}"/>
              </a:ext>
            </a:extLst>
          </p:cNvPr>
          <p:cNvSpPr/>
          <p:nvPr/>
        </p:nvSpPr>
        <p:spPr>
          <a:xfrm>
            <a:off x="1226947" y="6250807"/>
            <a:ext cx="2898476" cy="491706"/>
          </a:xfrm>
          <a:prstGeom prst="roundRect">
            <a:avLst/>
          </a:prstGeom>
          <a:solidFill>
            <a:srgbClr val="FFDD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Ayakkabı Dükkanı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089B74BC-36B9-6593-D0E4-5A9701718161}"/>
              </a:ext>
            </a:extLst>
          </p:cNvPr>
          <p:cNvSpPr/>
          <p:nvPr/>
        </p:nvSpPr>
        <p:spPr>
          <a:xfrm>
            <a:off x="4786297" y="5759101"/>
            <a:ext cx="2898476" cy="491706"/>
          </a:xfrm>
          <a:prstGeom prst="roundRect">
            <a:avLst/>
          </a:prstGeom>
          <a:solidFill>
            <a:srgbClr val="FF90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ysClr val="windowText" lastClr="000000"/>
                </a:solidFill>
              </a:rPr>
              <a:t>Barbershop</a:t>
            </a:r>
            <a:endParaRPr lang="tr-TR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E0C10F2D-6DD4-BC19-F594-6C6E8517E6EF}"/>
              </a:ext>
            </a:extLst>
          </p:cNvPr>
          <p:cNvSpPr/>
          <p:nvPr/>
        </p:nvSpPr>
        <p:spPr>
          <a:xfrm>
            <a:off x="4786297" y="6250807"/>
            <a:ext cx="2898476" cy="491706"/>
          </a:xfrm>
          <a:prstGeom prst="roundRect">
            <a:avLst/>
          </a:prstGeom>
          <a:solidFill>
            <a:srgbClr val="FFDD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Berber Dükkanı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A017D846-F510-96F8-193C-4833C3FD12BE}"/>
              </a:ext>
            </a:extLst>
          </p:cNvPr>
          <p:cNvSpPr/>
          <p:nvPr/>
        </p:nvSpPr>
        <p:spPr>
          <a:xfrm>
            <a:off x="8707956" y="5801300"/>
            <a:ext cx="2898476" cy="491706"/>
          </a:xfrm>
          <a:prstGeom prst="roundRect">
            <a:avLst/>
          </a:prstGeom>
          <a:solidFill>
            <a:srgbClr val="FF90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ysClr val="windowText" lastClr="000000"/>
                </a:solidFill>
              </a:rPr>
              <a:t>Toyshop</a:t>
            </a:r>
            <a:endParaRPr lang="tr-TR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167AD39B-E104-FECA-3027-2DD46C31EECD}"/>
              </a:ext>
            </a:extLst>
          </p:cNvPr>
          <p:cNvSpPr/>
          <p:nvPr/>
        </p:nvSpPr>
        <p:spPr>
          <a:xfrm>
            <a:off x="8707955" y="6293006"/>
            <a:ext cx="2898475" cy="491706"/>
          </a:xfrm>
          <a:prstGeom prst="roundRect">
            <a:avLst/>
          </a:prstGeom>
          <a:solidFill>
            <a:srgbClr val="FFDD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Oyuncak Dükkanı</a:t>
            </a:r>
          </a:p>
        </p:txBody>
      </p:sp>
    </p:spTree>
    <p:extLst>
      <p:ext uri="{BB962C8B-B14F-4D97-AF65-F5344CB8AC3E}">
        <p14:creationId xmlns:p14="http://schemas.microsoft.com/office/powerpoint/2010/main" val="106040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C22E7DF1-E8C8-D7C9-863E-657EBECE4697}"/>
              </a:ext>
            </a:extLst>
          </p:cNvPr>
          <p:cNvSpPr/>
          <p:nvPr/>
        </p:nvSpPr>
        <p:spPr>
          <a:xfrm>
            <a:off x="859090" y="2556799"/>
            <a:ext cx="2898476" cy="491706"/>
          </a:xfrm>
          <a:prstGeom prst="roundRect">
            <a:avLst/>
          </a:prstGeom>
          <a:solidFill>
            <a:srgbClr val="FF90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ysClr val="windowText" lastClr="000000"/>
                </a:solidFill>
              </a:rPr>
              <a:t>Butcher’s</a:t>
            </a:r>
            <a:endParaRPr lang="tr-TR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2F447786-6D5D-62AC-EC10-FBD7477F28B5}"/>
              </a:ext>
            </a:extLst>
          </p:cNvPr>
          <p:cNvSpPr/>
          <p:nvPr/>
        </p:nvSpPr>
        <p:spPr>
          <a:xfrm>
            <a:off x="1040244" y="3048505"/>
            <a:ext cx="2536167" cy="491706"/>
          </a:xfrm>
          <a:prstGeom prst="roundRect">
            <a:avLst/>
          </a:prstGeom>
          <a:solidFill>
            <a:srgbClr val="FFDD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Kasap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10F20444-034F-F957-C9C1-D22D7E4C4673}"/>
              </a:ext>
            </a:extLst>
          </p:cNvPr>
          <p:cNvSpPr/>
          <p:nvPr/>
        </p:nvSpPr>
        <p:spPr>
          <a:xfrm>
            <a:off x="4999990" y="2668196"/>
            <a:ext cx="2898476" cy="491706"/>
          </a:xfrm>
          <a:prstGeom prst="roundRect">
            <a:avLst/>
          </a:prstGeom>
          <a:solidFill>
            <a:srgbClr val="FF90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ysClr val="windowText" lastClr="000000"/>
                </a:solidFill>
              </a:rPr>
              <a:t>Hotel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1EC80CBA-ACE1-6B44-4E08-0EE6E3916A16}"/>
              </a:ext>
            </a:extLst>
          </p:cNvPr>
          <p:cNvSpPr/>
          <p:nvPr/>
        </p:nvSpPr>
        <p:spPr>
          <a:xfrm>
            <a:off x="5181144" y="3159902"/>
            <a:ext cx="2536167" cy="491706"/>
          </a:xfrm>
          <a:prstGeom prst="roundRect">
            <a:avLst/>
          </a:prstGeom>
          <a:solidFill>
            <a:srgbClr val="FFDD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Otel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627C7286-FAE4-2A62-B16B-936DC322B58B}"/>
              </a:ext>
            </a:extLst>
          </p:cNvPr>
          <p:cNvSpPr/>
          <p:nvPr/>
        </p:nvSpPr>
        <p:spPr>
          <a:xfrm>
            <a:off x="8566962" y="2491401"/>
            <a:ext cx="2898476" cy="491706"/>
          </a:xfrm>
          <a:prstGeom prst="roundRect">
            <a:avLst/>
          </a:prstGeom>
          <a:solidFill>
            <a:srgbClr val="FF90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ysClr val="windowText" lastClr="000000"/>
                </a:solidFill>
              </a:rPr>
              <a:t>Bus</a:t>
            </a:r>
            <a:r>
              <a:rPr lang="tr-TR" sz="2800" b="1" dirty="0">
                <a:solidFill>
                  <a:sysClr val="windowText" lastClr="000000"/>
                </a:solidFill>
              </a:rPr>
              <a:t> Stop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667AFB52-3E93-7A11-1306-28ED01097C1B}"/>
              </a:ext>
            </a:extLst>
          </p:cNvPr>
          <p:cNvSpPr/>
          <p:nvPr/>
        </p:nvSpPr>
        <p:spPr>
          <a:xfrm>
            <a:off x="8566962" y="2983107"/>
            <a:ext cx="2898476" cy="491706"/>
          </a:xfrm>
          <a:prstGeom prst="roundRect">
            <a:avLst/>
          </a:prstGeom>
          <a:solidFill>
            <a:srgbClr val="FFDD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Otobüs Durağı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A8EDA785-CF54-79C1-5B45-D4501570B234}"/>
              </a:ext>
            </a:extLst>
          </p:cNvPr>
          <p:cNvSpPr/>
          <p:nvPr/>
        </p:nvSpPr>
        <p:spPr>
          <a:xfrm>
            <a:off x="1176181" y="5620730"/>
            <a:ext cx="2898476" cy="491706"/>
          </a:xfrm>
          <a:prstGeom prst="roundRect">
            <a:avLst/>
          </a:prstGeom>
          <a:solidFill>
            <a:srgbClr val="FF90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ysClr val="windowText" lastClr="000000"/>
                </a:solidFill>
              </a:rPr>
              <a:t>Pool</a:t>
            </a:r>
            <a:endParaRPr lang="tr-TR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2B2C76E7-37C1-7160-2A57-FF81167CDADD}"/>
              </a:ext>
            </a:extLst>
          </p:cNvPr>
          <p:cNvSpPr/>
          <p:nvPr/>
        </p:nvSpPr>
        <p:spPr>
          <a:xfrm>
            <a:off x="1357335" y="6112436"/>
            <a:ext cx="2536167" cy="491706"/>
          </a:xfrm>
          <a:prstGeom prst="roundRect">
            <a:avLst/>
          </a:prstGeom>
          <a:solidFill>
            <a:srgbClr val="FFDD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Havuz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0FC0F1BD-85F4-D4B1-5C3B-F643D507869D}"/>
              </a:ext>
            </a:extLst>
          </p:cNvPr>
          <p:cNvSpPr/>
          <p:nvPr/>
        </p:nvSpPr>
        <p:spPr>
          <a:xfrm>
            <a:off x="4932812" y="5719585"/>
            <a:ext cx="2898476" cy="491706"/>
          </a:xfrm>
          <a:prstGeom prst="roundRect">
            <a:avLst/>
          </a:prstGeom>
          <a:solidFill>
            <a:srgbClr val="FF90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ysClr val="windowText" lastClr="000000"/>
                </a:solidFill>
              </a:rPr>
              <a:t>Police</a:t>
            </a:r>
            <a:r>
              <a:rPr lang="tr-TR" sz="2800" b="1" dirty="0">
                <a:solidFill>
                  <a:sysClr val="windowText" lastClr="000000"/>
                </a:solidFill>
              </a:rPr>
              <a:t> Station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CE9A0E24-7522-78DB-1E19-FF2AAB16EC38}"/>
              </a:ext>
            </a:extLst>
          </p:cNvPr>
          <p:cNvSpPr/>
          <p:nvPr/>
        </p:nvSpPr>
        <p:spPr>
          <a:xfrm>
            <a:off x="5113966" y="6211291"/>
            <a:ext cx="2536167" cy="491706"/>
          </a:xfrm>
          <a:prstGeom prst="roundRect">
            <a:avLst/>
          </a:prstGeom>
          <a:solidFill>
            <a:srgbClr val="FFDD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Polis Merkezi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245DE39E-3E34-61C2-8B7F-B67B1D6D7589}"/>
              </a:ext>
            </a:extLst>
          </p:cNvPr>
          <p:cNvSpPr/>
          <p:nvPr/>
        </p:nvSpPr>
        <p:spPr>
          <a:xfrm>
            <a:off x="8508288" y="5620730"/>
            <a:ext cx="2898476" cy="491706"/>
          </a:xfrm>
          <a:prstGeom prst="roundRect">
            <a:avLst/>
          </a:prstGeom>
          <a:solidFill>
            <a:srgbClr val="FF90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ysClr val="windowText" lastClr="000000"/>
                </a:solidFill>
              </a:rPr>
              <a:t>Trees</a:t>
            </a:r>
            <a:endParaRPr lang="tr-TR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CC9FB33D-4069-C75B-0F6E-B77B812F0B5B}"/>
              </a:ext>
            </a:extLst>
          </p:cNvPr>
          <p:cNvSpPr/>
          <p:nvPr/>
        </p:nvSpPr>
        <p:spPr>
          <a:xfrm>
            <a:off x="8689442" y="6112436"/>
            <a:ext cx="2536167" cy="491706"/>
          </a:xfrm>
          <a:prstGeom prst="roundRect">
            <a:avLst/>
          </a:prstGeom>
          <a:solidFill>
            <a:srgbClr val="FFDD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Ağaçlar</a:t>
            </a:r>
          </a:p>
        </p:txBody>
      </p:sp>
    </p:spTree>
    <p:extLst>
      <p:ext uri="{BB962C8B-B14F-4D97-AF65-F5344CB8AC3E}">
        <p14:creationId xmlns:p14="http://schemas.microsoft.com/office/powerpoint/2010/main" val="252001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FF21B784-4E34-C8E0-CEE0-A8F3D443F701}"/>
              </a:ext>
            </a:extLst>
          </p:cNvPr>
          <p:cNvSpPr/>
          <p:nvPr/>
        </p:nvSpPr>
        <p:spPr>
          <a:xfrm>
            <a:off x="1168009" y="2680366"/>
            <a:ext cx="2898476" cy="491706"/>
          </a:xfrm>
          <a:prstGeom prst="roundRect">
            <a:avLst/>
          </a:prstGeom>
          <a:solidFill>
            <a:srgbClr val="FF90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ysClr val="windowText" lastClr="000000"/>
                </a:solidFill>
              </a:rPr>
              <a:t>Playground</a:t>
            </a:r>
            <a:endParaRPr lang="tr-TR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F3FE8BDE-77D6-43A7-D7FD-B0CF1CF63C11}"/>
              </a:ext>
            </a:extLst>
          </p:cNvPr>
          <p:cNvSpPr/>
          <p:nvPr/>
        </p:nvSpPr>
        <p:spPr>
          <a:xfrm>
            <a:off x="1349163" y="3172072"/>
            <a:ext cx="2536167" cy="491706"/>
          </a:xfrm>
          <a:prstGeom prst="roundRect">
            <a:avLst/>
          </a:prstGeom>
          <a:solidFill>
            <a:srgbClr val="FFDD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Oyun Alanı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453207D8-6D07-550C-B164-122728071ABF}"/>
              </a:ext>
            </a:extLst>
          </p:cNvPr>
          <p:cNvSpPr/>
          <p:nvPr/>
        </p:nvSpPr>
        <p:spPr>
          <a:xfrm>
            <a:off x="4646762" y="2536203"/>
            <a:ext cx="2898476" cy="491706"/>
          </a:xfrm>
          <a:prstGeom prst="roundRect">
            <a:avLst/>
          </a:prstGeom>
          <a:solidFill>
            <a:srgbClr val="FF90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ysClr val="windowText" lastClr="000000"/>
                </a:solidFill>
              </a:rPr>
              <a:t>Zoo</a:t>
            </a:r>
            <a:endParaRPr lang="tr-TR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3375441B-5631-7751-6D19-E0CE29B94965}"/>
              </a:ext>
            </a:extLst>
          </p:cNvPr>
          <p:cNvSpPr/>
          <p:nvPr/>
        </p:nvSpPr>
        <p:spPr>
          <a:xfrm>
            <a:off x="4646762" y="3027908"/>
            <a:ext cx="2898476" cy="635869"/>
          </a:xfrm>
          <a:prstGeom prst="roundRect">
            <a:avLst/>
          </a:prstGeom>
          <a:solidFill>
            <a:srgbClr val="FFDD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300" b="1" dirty="0">
                <a:solidFill>
                  <a:sysClr val="windowText" lastClr="000000"/>
                </a:solidFill>
              </a:rPr>
              <a:t>Hayvanat Bahçesi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903F7A64-C7CF-6437-3C14-E722AC29EC13}"/>
              </a:ext>
            </a:extLst>
          </p:cNvPr>
          <p:cNvSpPr/>
          <p:nvPr/>
        </p:nvSpPr>
        <p:spPr>
          <a:xfrm>
            <a:off x="8605043" y="2536203"/>
            <a:ext cx="2898476" cy="491706"/>
          </a:xfrm>
          <a:prstGeom prst="roundRect">
            <a:avLst/>
          </a:prstGeom>
          <a:solidFill>
            <a:srgbClr val="FF90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ysClr val="windowText" lastClr="000000"/>
                </a:solidFill>
              </a:rPr>
              <a:t>Restaurant</a:t>
            </a:r>
            <a:endParaRPr lang="tr-TR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B70476DF-CC7C-AE37-3F90-5FB0F136B852}"/>
              </a:ext>
            </a:extLst>
          </p:cNvPr>
          <p:cNvSpPr/>
          <p:nvPr/>
        </p:nvSpPr>
        <p:spPr>
          <a:xfrm>
            <a:off x="8786197" y="3027909"/>
            <a:ext cx="2536167" cy="491706"/>
          </a:xfrm>
          <a:prstGeom prst="roundRect">
            <a:avLst/>
          </a:prstGeom>
          <a:solidFill>
            <a:srgbClr val="FFDD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Restoran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A55AFFFF-3928-1D76-6700-967FDCCDCCD1}"/>
              </a:ext>
            </a:extLst>
          </p:cNvPr>
          <p:cNvSpPr/>
          <p:nvPr/>
        </p:nvSpPr>
        <p:spPr>
          <a:xfrm>
            <a:off x="6916286" y="5580084"/>
            <a:ext cx="2898476" cy="491706"/>
          </a:xfrm>
          <a:prstGeom prst="roundRect">
            <a:avLst/>
          </a:prstGeom>
          <a:solidFill>
            <a:srgbClr val="FF90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ysClr val="windowText" lastClr="000000"/>
                </a:solidFill>
              </a:rPr>
              <a:t>Stadium</a:t>
            </a:r>
            <a:endParaRPr lang="tr-TR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8193942C-6132-486A-FFB2-21CFE4950A5E}"/>
              </a:ext>
            </a:extLst>
          </p:cNvPr>
          <p:cNvSpPr/>
          <p:nvPr/>
        </p:nvSpPr>
        <p:spPr>
          <a:xfrm>
            <a:off x="7097440" y="6071790"/>
            <a:ext cx="2536167" cy="491706"/>
          </a:xfrm>
          <a:prstGeom prst="roundRect">
            <a:avLst/>
          </a:prstGeom>
          <a:solidFill>
            <a:srgbClr val="FFDD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Stadyum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A1C29DF2-D258-F968-3F4D-782D32B7B2E6}"/>
              </a:ext>
            </a:extLst>
          </p:cNvPr>
          <p:cNvSpPr/>
          <p:nvPr/>
        </p:nvSpPr>
        <p:spPr>
          <a:xfrm>
            <a:off x="2659149" y="5580084"/>
            <a:ext cx="2898476" cy="491706"/>
          </a:xfrm>
          <a:prstGeom prst="roundRect">
            <a:avLst/>
          </a:prstGeom>
          <a:solidFill>
            <a:srgbClr val="FF90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ysClr val="windowText" lastClr="000000"/>
                </a:solidFill>
              </a:rPr>
              <a:t>Mall</a:t>
            </a:r>
            <a:endParaRPr lang="tr-TR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2F04297E-618D-0BE9-973D-690B3CC8D090}"/>
              </a:ext>
            </a:extLst>
          </p:cNvPr>
          <p:cNvSpPr/>
          <p:nvPr/>
        </p:nvSpPr>
        <p:spPr>
          <a:xfrm>
            <a:off x="2659149" y="6071790"/>
            <a:ext cx="2898476" cy="662642"/>
          </a:xfrm>
          <a:prstGeom prst="roundRect">
            <a:avLst/>
          </a:prstGeom>
          <a:solidFill>
            <a:srgbClr val="FFDD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300" b="1" dirty="0">
                <a:solidFill>
                  <a:sysClr val="windowText" lastClr="000000"/>
                </a:solidFill>
              </a:rPr>
              <a:t>Alışveriş Merkezi</a:t>
            </a:r>
          </a:p>
        </p:txBody>
      </p:sp>
    </p:spTree>
    <p:extLst>
      <p:ext uri="{BB962C8B-B14F-4D97-AF65-F5344CB8AC3E}">
        <p14:creationId xmlns:p14="http://schemas.microsoft.com/office/powerpoint/2010/main" val="377929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3F7A267-FB0D-D14A-5534-8688B0CB0BF4}"/>
              </a:ext>
            </a:extLst>
          </p:cNvPr>
          <p:cNvSpPr txBox="1"/>
          <p:nvPr/>
        </p:nvSpPr>
        <p:spPr>
          <a:xfrm>
            <a:off x="1011260" y="0"/>
            <a:ext cx="9971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err="1">
                <a:solidFill>
                  <a:srgbClr val="A20078"/>
                </a:solidFill>
              </a:rPr>
              <a:t>Important</a:t>
            </a:r>
            <a:r>
              <a:rPr lang="tr-TR" sz="4000" b="1" dirty="0">
                <a:solidFill>
                  <a:srgbClr val="A20078"/>
                </a:solidFill>
              </a:rPr>
              <a:t> </a:t>
            </a:r>
            <a:r>
              <a:rPr lang="tr-TR" sz="4000" b="1" dirty="0" err="1">
                <a:solidFill>
                  <a:srgbClr val="A20078"/>
                </a:solidFill>
              </a:rPr>
              <a:t>Verbs</a:t>
            </a:r>
            <a:endParaRPr lang="tr-TR" sz="4000" b="1" dirty="0">
              <a:solidFill>
                <a:srgbClr val="A20078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236F1D7A-1870-DA5A-89D6-6B98A039CAC0}"/>
              </a:ext>
            </a:extLst>
          </p:cNvPr>
          <p:cNvSpPr txBox="1"/>
          <p:nvPr/>
        </p:nvSpPr>
        <p:spPr>
          <a:xfrm>
            <a:off x="3660982" y="553192"/>
            <a:ext cx="4870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(Önemli Fiiller)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848E6A25-714D-ED82-5624-EB0F299A956E}"/>
              </a:ext>
            </a:extLst>
          </p:cNvPr>
          <p:cNvSpPr txBox="1"/>
          <p:nvPr/>
        </p:nvSpPr>
        <p:spPr>
          <a:xfrm>
            <a:off x="471682" y="1666138"/>
            <a:ext cx="220973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600" b="1" dirty="0" err="1">
                <a:solidFill>
                  <a:srgbClr val="A20078"/>
                </a:solidFill>
              </a:rPr>
              <a:t>Swim</a:t>
            </a:r>
            <a:r>
              <a:rPr lang="tr-TR" sz="2600" b="1" dirty="0">
                <a:solidFill>
                  <a:srgbClr val="A20078"/>
                </a:solidFill>
              </a:rPr>
              <a:t>: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771B94D9-77D1-2583-346C-73C66BC25590}"/>
              </a:ext>
            </a:extLst>
          </p:cNvPr>
          <p:cNvSpPr txBox="1"/>
          <p:nvPr/>
        </p:nvSpPr>
        <p:spPr>
          <a:xfrm>
            <a:off x="471682" y="2810333"/>
            <a:ext cx="41868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600" b="1" dirty="0">
                <a:solidFill>
                  <a:srgbClr val="A20078"/>
                </a:solidFill>
              </a:rPr>
              <a:t>Buy </a:t>
            </a:r>
            <a:r>
              <a:rPr lang="tr-TR" sz="2600" b="1" dirty="0" err="1">
                <a:solidFill>
                  <a:srgbClr val="A20078"/>
                </a:solidFill>
              </a:rPr>
              <a:t>some</a:t>
            </a:r>
            <a:r>
              <a:rPr lang="tr-TR" sz="2600" b="1" dirty="0">
                <a:solidFill>
                  <a:srgbClr val="A20078"/>
                </a:solidFill>
              </a:rPr>
              <a:t> </a:t>
            </a:r>
            <a:r>
              <a:rPr lang="tr-TR" sz="2600" b="1" dirty="0" err="1">
                <a:solidFill>
                  <a:srgbClr val="A20078"/>
                </a:solidFill>
              </a:rPr>
              <a:t>bread</a:t>
            </a:r>
            <a:r>
              <a:rPr lang="tr-TR" sz="2600" b="1" dirty="0">
                <a:solidFill>
                  <a:srgbClr val="A20078"/>
                </a:solidFill>
              </a:rPr>
              <a:t>: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899C8EA8-3B53-FC44-C005-9E24CDEDD0CC}"/>
              </a:ext>
            </a:extLst>
          </p:cNvPr>
          <p:cNvSpPr txBox="1"/>
          <p:nvPr/>
        </p:nvSpPr>
        <p:spPr>
          <a:xfrm>
            <a:off x="471682" y="4034018"/>
            <a:ext cx="41868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600" b="1" dirty="0">
                <a:solidFill>
                  <a:srgbClr val="A20078"/>
                </a:solidFill>
              </a:rPr>
              <a:t>Buy a toy: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0CD7AD82-ACAB-5471-2586-6467F1BEBC26}"/>
              </a:ext>
            </a:extLst>
          </p:cNvPr>
          <p:cNvSpPr txBox="1"/>
          <p:nvPr/>
        </p:nvSpPr>
        <p:spPr>
          <a:xfrm>
            <a:off x="471682" y="5108591"/>
            <a:ext cx="41868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600" b="1" dirty="0" err="1">
                <a:solidFill>
                  <a:srgbClr val="A20078"/>
                </a:solidFill>
              </a:rPr>
              <a:t>Get</a:t>
            </a:r>
            <a:r>
              <a:rPr lang="tr-TR" sz="2600" b="1" dirty="0">
                <a:solidFill>
                  <a:srgbClr val="A20078"/>
                </a:solidFill>
              </a:rPr>
              <a:t> </a:t>
            </a:r>
            <a:r>
              <a:rPr lang="tr-TR" sz="2600" b="1" dirty="0" err="1">
                <a:solidFill>
                  <a:srgbClr val="A20078"/>
                </a:solidFill>
              </a:rPr>
              <a:t>medicine</a:t>
            </a:r>
            <a:r>
              <a:rPr lang="tr-TR" sz="2600" b="1" dirty="0">
                <a:solidFill>
                  <a:srgbClr val="A20078"/>
                </a:solidFill>
              </a:rPr>
              <a:t>: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496187A2-0F0E-EA5F-1B43-639D3AFEE11C}"/>
              </a:ext>
            </a:extLst>
          </p:cNvPr>
          <p:cNvSpPr txBox="1"/>
          <p:nvPr/>
        </p:nvSpPr>
        <p:spPr>
          <a:xfrm>
            <a:off x="6217834" y="1667979"/>
            <a:ext cx="41868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600" b="1" dirty="0">
                <a:solidFill>
                  <a:srgbClr val="A20078"/>
                </a:solidFill>
              </a:rPr>
              <a:t>Read a </a:t>
            </a:r>
            <a:r>
              <a:rPr lang="tr-TR" sz="2600" b="1" dirty="0" err="1">
                <a:solidFill>
                  <a:srgbClr val="A20078"/>
                </a:solidFill>
              </a:rPr>
              <a:t>book</a:t>
            </a:r>
            <a:r>
              <a:rPr lang="tr-TR" sz="2600" b="1" dirty="0">
                <a:solidFill>
                  <a:srgbClr val="A20078"/>
                </a:solidFill>
              </a:rPr>
              <a:t>: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F2D10AC1-F358-9889-2FAB-E0250718C56A}"/>
              </a:ext>
            </a:extLst>
          </p:cNvPr>
          <p:cNvSpPr txBox="1"/>
          <p:nvPr/>
        </p:nvSpPr>
        <p:spPr>
          <a:xfrm>
            <a:off x="6217834" y="2812174"/>
            <a:ext cx="41868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600" b="1" dirty="0">
                <a:solidFill>
                  <a:srgbClr val="A20078"/>
                </a:solidFill>
              </a:rPr>
              <a:t>Watch a </a:t>
            </a:r>
            <a:r>
              <a:rPr lang="tr-TR" sz="2600" b="1" dirty="0" err="1">
                <a:solidFill>
                  <a:srgbClr val="A20078"/>
                </a:solidFill>
              </a:rPr>
              <a:t>movie</a:t>
            </a:r>
            <a:r>
              <a:rPr lang="tr-TR" sz="2600" b="1" dirty="0">
                <a:solidFill>
                  <a:srgbClr val="A20078"/>
                </a:solidFill>
              </a:rPr>
              <a:t>: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9FDE35DB-5344-6C15-54FE-54D895FB5F2E}"/>
              </a:ext>
            </a:extLst>
          </p:cNvPr>
          <p:cNvSpPr txBox="1"/>
          <p:nvPr/>
        </p:nvSpPr>
        <p:spPr>
          <a:xfrm>
            <a:off x="6217834" y="4035859"/>
            <a:ext cx="41868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600" b="1" dirty="0" err="1">
                <a:solidFill>
                  <a:srgbClr val="A20078"/>
                </a:solidFill>
              </a:rPr>
              <a:t>Wait</a:t>
            </a:r>
            <a:r>
              <a:rPr lang="tr-TR" sz="2600" b="1" dirty="0">
                <a:solidFill>
                  <a:srgbClr val="A20078"/>
                </a:solidFill>
              </a:rPr>
              <a:t> </a:t>
            </a:r>
            <a:r>
              <a:rPr lang="tr-TR" sz="2600" b="1" dirty="0" err="1">
                <a:solidFill>
                  <a:srgbClr val="A20078"/>
                </a:solidFill>
              </a:rPr>
              <a:t>for</a:t>
            </a:r>
            <a:r>
              <a:rPr lang="tr-TR" sz="2600" b="1" dirty="0">
                <a:solidFill>
                  <a:srgbClr val="A20078"/>
                </a:solidFill>
              </a:rPr>
              <a:t> </a:t>
            </a:r>
            <a:r>
              <a:rPr lang="tr-TR" sz="2600" b="1" dirty="0" err="1">
                <a:solidFill>
                  <a:srgbClr val="A20078"/>
                </a:solidFill>
              </a:rPr>
              <a:t>the</a:t>
            </a:r>
            <a:r>
              <a:rPr lang="tr-TR" sz="2600" b="1" dirty="0">
                <a:solidFill>
                  <a:srgbClr val="A20078"/>
                </a:solidFill>
              </a:rPr>
              <a:t> </a:t>
            </a:r>
            <a:r>
              <a:rPr lang="tr-TR" sz="2600" b="1" dirty="0" err="1">
                <a:solidFill>
                  <a:srgbClr val="A20078"/>
                </a:solidFill>
              </a:rPr>
              <a:t>bus</a:t>
            </a:r>
            <a:r>
              <a:rPr lang="tr-TR" sz="2600" b="1" dirty="0">
                <a:solidFill>
                  <a:srgbClr val="A20078"/>
                </a:solidFill>
              </a:rPr>
              <a:t>: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4DD3B1E6-51FC-9424-9A1F-7CCC72D25EAE}"/>
              </a:ext>
            </a:extLst>
          </p:cNvPr>
          <p:cNvSpPr txBox="1"/>
          <p:nvPr/>
        </p:nvSpPr>
        <p:spPr>
          <a:xfrm>
            <a:off x="5011987" y="5060463"/>
            <a:ext cx="41868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600" b="1" dirty="0">
                <a:solidFill>
                  <a:srgbClr val="A20078"/>
                </a:solidFill>
              </a:rPr>
              <a:t>Listen </a:t>
            </a:r>
            <a:r>
              <a:rPr lang="tr-TR" sz="2600" b="1" dirty="0" err="1">
                <a:solidFill>
                  <a:srgbClr val="A20078"/>
                </a:solidFill>
              </a:rPr>
              <a:t>to</a:t>
            </a:r>
            <a:r>
              <a:rPr lang="tr-TR" sz="2600" b="1" dirty="0">
                <a:solidFill>
                  <a:srgbClr val="A20078"/>
                </a:solidFill>
              </a:rPr>
              <a:t> </a:t>
            </a:r>
            <a:r>
              <a:rPr lang="tr-TR" sz="2600" b="1" dirty="0" err="1">
                <a:solidFill>
                  <a:srgbClr val="A20078"/>
                </a:solidFill>
              </a:rPr>
              <a:t>my</a:t>
            </a:r>
            <a:r>
              <a:rPr lang="tr-TR" sz="2600" b="1" dirty="0">
                <a:solidFill>
                  <a:srgbClr val="A20078"/>
                </a:solidFill>
              </a:rPr>
              <a:t> </a:t>
            </a:r>
            <a:r>
              <a:rPr lang="tr-TR" sz="2600" b="1" dirty="0" err="1">
                <a:solidFill>
                  <a:srgbClr val="A20078"/>
                </a:solidFill>
              </a:rPr>
              <a:t>teacher</a:t>
            </a:r>
            <a:r>
              <a:rPr lang="tr-TR" sz="2600" b="1" dirty="0">
                <a:solidFill>
                  <a:srgbClr val="A20078"/>
                </a:solidFill>
              </a:rPr>
              <a:t>: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E2183833-07DB-502F-F9BC-61ED0E006AB5}"/>
              </a:ext>
            </a:extLst>
          </p:cNvPr>
          <p:cNvSpPr txBox="1"/>
          <p:nvPr/>
        </p:nvSpPr>
        <p:spPr>
          <a:xfrm>
            <a:off x="1567574" y="1679375"/>
            <a:ext cx="418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Yüzmek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0F376EB4-CC9E-E515-2081-D9C1A935B764}"/>
              </a:ext>
            </a:extLst>
          </p:cNvPr>
          <p:cNvSpPr txBox="1"/>
          <p:nvPr/>
        </p:nvSpPr>
        <p:spPr>
          <a:xfrm>
            <a:off x="2918579" y="2829715"/>
            <a:ext cx="418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Ekmek almak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5FAE64E6-EE08-AD00-7F3C-43415530243D}"/>
              </a:ext>
            </a:extLst>
          </p:cNvPr>
          <p:cNvSpPr txBox="1"/>
          <p:nvPr/>
        </p:nvSpPr>
        <p:spPr>
          <a:xfrm>
            <a:off x="1909184" y="4034018"/>
            <a:ext cx="418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Bir oyuncak almak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0D238DE1-C9FC-82B6-7C6A-C5C08D4B9805}"/>
              </a:ext>
            </a:extLst>
          </p:cNvPr>
          <p:cNvSpPr txBox="1"/>
          <p:nvPr/>
        </p:nvSpPr>
        <p:spPr>
          <a:xfrm>
            <a:off x="2469357" y="5103959"/>
            <a:ext cx="418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İlaç almak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DAA988EB-DBC0-67DA-8893-269C92750C41}"/>
              </a:ext>
            </a:extLst>
          </p:cNvPr>
          <p:cNvSpPr txBox="1"/>
          <p:nvPr/>
        </p:nvSpPr>
        <p:spPr>
          <a:xfrm>
            <a:off x="8219367" y="1670061"/>
            <a:ext cx="418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Kitap okumak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4B2CB9F1-F166-D3A0-2426-14484381EBAC}"/>
              </a:ext>
            </a:extLst>
          </p:cNvPr>
          <p:cNvSpPr txBox="1"/>
          <p:nvPr/>
        </p:nvSpPr>
        <p:spPr>
          <a:xfrm>
            <a:off x="8531018" y="2807186"/>
            <a:ext cx="418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Film izlemek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325517DE-64D0-0659-31BE-EEA89361F3AB}"/>
              </a:ext>
            </a:extLst>
          </p:cNvPr>
          <p:cNvSpPr txBox="1"/>
          <p:nvPr/>
        </p:nvSpPr>
        <p:spPr>
          <a:xfrm>
            <a:off x="8708131" y="4034018"/>
            <a:ext cx="418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Otobüs beklemek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DD98BBBB-C53D-3872-E0CF-F1FB57B2C226}"/>
              </a:ext>
            </a:extLst>
          </p:cNvPr>
          <p:cNvSpPr txBox="1"/>
          <p:nvPr/>
        </p:nvSpPr>
        <p:spPr>
          <a:xfrm>
            <a:off x="8113534" y="5067370"/>
            <a:ext cx="3880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Öğretmenimi dinlemek</a:t>
            </a:r>
          </a:p>
        </p:txBody>
      </p:sp>
    </p:spTree>
    <p:extLst>
      <p:ext uri="{BB962C8B-B14F-4D97-AF65-F5344CB8AC3E}">
        <p14:creationId xmlns:p14="http://schemas.microsoft.com/office/powerpoint/2010/main" val="220757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707</Words>
  <Application>Microsoft Office PowerPoint</Application>
  <PresentationFormat>Geniş ekran</PresentationFormat>
  <Paragraphs>237</Paragraphs>
  <Slides>35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Ege Altınay</dc:creator>
  <cp:lastModifiedBy>Ege Altınay</cp:lastModifiedBy>
  <cp:revision>14</cp:revision>
  <dcterms:created xsi:type="dcterms:W3CDTF">2022-09-26T12:17:04Z</dcterms:created>
  <dcterms:modified xsi:type="dcterms:W3CDTF">2024-09-03T12:02:33Z</dcterms:modified>
</cp:coreProperties>
</file>