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8" r:id="rId3"/>
    <p:sldId id="267" r:id="rId4"/>
    <p:sldId id="306" r:id="rId5"/>
    <p:sldId id="260" r:id="rId6"/>
    <p:sldId id="303" r:id="rId7"/>
    <p:sldId id="259" r:id="rId8"/>
    <p:sldId id="257" r:id="rId9"/>
    <p:sldId id="258" r:id="rId10"/>
    <p:sldId id="290" r:id="rId11"/>
    <p:sldId id="288" r:id="rId12"/>
    <p:sldId id="302" r:id="rId13"/>
    <p:sldId id="304" r:id="rId14"/>
    <p:sldId id="289" r:id="rId15"/>
    <p:sldId id="265" r:id="rId16"/>
    <p:sldId id="261" r:id="rId17"/>
    <p:sldId id="262" r:id="rId18"/>
    <p:sldId id="263" r:id="rId19"/>
    <p:sldId id="264" r:id="rId20"/>
    <p:sldId id="294" r:id="rId21"/>
    <p:sldId id="305" r:id="rId22"/>
    <p:sldId id="291" r:id="rId23"/>
    <p:sldId id="293" r:id="rId24"/>
    <p:sldId id="292" r:id="rId25"/>
    <p:sldId id="266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7" r:id="rId34"/>
    <p:sldId id="309" r:id="rId35"/>
    <p:sldId id="287" r:id="rId3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it 5: Health" id="{7BDB1247-1E68-416B-BC37-9E1C33A0A378}">
          <p14:sldIdLst>
            <p14:sldId id="256"/>
            <p14:sldId id="308"/>
          </p14:sldIdLst>
        </p14:section>
        <p14:section name="Body Parts" id="{8AB7415A-48B9-4BF7-A3F3-8FD61A73C285}">
          <p14:sldIdLst>
            <p14:sldId id="267"/>
            <p14:sldId id="306"/>
            <p14:sldId id="260"/>
            <p14:sldId id="303"/>
          </p14:sldIdLst>
        </p14:section>
        <p14:section name="ILLNESSES AND HEALTH PROBLEMS" id="{B64E9957-A5AF-4AC9-B5A2-599C8713C1BE}">
          <p14:sldIdLst>
            <p14:sldId id="259"/>
            <p14:sldId id="257"/>
            <p14:sldId id="258"/>
            <p14:sldId id="290"/>
            <p14:sldId id="288"/>
            <p14:sldId id="302"/>
            <p14:sldId id="304"/>
          </p14:sldIdLst>
        </p14:section>
        <p14:section name="PLACES &amp; OCCUPATIONS" id="{EB0F795C-39F4-475F-8E86-B8BEF0E5A4FA}">
          <p14:sldIdLst>
            <p14:sldId id="289"/>
            <p14:sldId id="265"/>
          </p14:sldIdLst>
        </p14:section>
        <p14:section name="Suggestions" id="{175D6FA1-2CFF-48E6-8276-68B656B970A4}">
          <p14:sldIdLst>
            <p14:sldId id="261"/>
            <p14:sldId id="262"/>
            <p14:sldId id="263"/>
            <p14:sldId id="264"/>
            <p14:sldId id="294"/>
            <p14:sldId id="305"/>
            <p14:sldId id="291"/>
          </p14:sldIdLst>
        </p14:section>
        <p14:section name="Other Important Words" id="{AE9E13AE-18EC-401C-A8F1-8988B275462C}">
          <p14:sldIdLst>
            <p14:sldId id="293"/>
          </p14:sldIdLst>
        </p14:section>
        <p14:section name="Vocabulary Game" id="{19218860-338C-4B3E-A471-D8EE4E86E9D7}">
          <p14:sldIdLst>
            <p14:sldId id="292"/>
          </p14:sldIdLst>
        </p14:section>
        <p14:section name="Sample Questions" id="{FEDD2F7A-BAC8-49FD-BB26-83F040C4B7FD}">
          <p14:sldIdLst>
            <p14:sldId id="266"/>
            <p14:sldId id="295"/>
            <p14:sldId id="296"/>
            <p14:sldId id="297"/>
            <p14:sldId id="298"/>
            <p14:sldId id="299"/>
            <p14:sldId id="300"/>
            <p14:sldId id="301"/>
            <p14:sldId id="307"/>
            <p14:sldId id="309"/>
          </p14:sldIdLst>
        </p14:section>
        <p14:section name="Thank you! :)" id="{BF7C01B3-5CEA-4082-BA9C-F7A2C7F19F2C}">
          <p14:sldIdLst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AD"/>
    <a:srgbClr val="DCE7F5"/>
    <a:srgbClr val="9AB5D7"/>
    <a:srgbClr val="D9E4F0"/>
    <a:srgbClr val="C0D1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FDAE4D8-45D1-75AB-B74B-7CA0916C0D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9FE9B1C2-9E8B-C016-9C7F-9461118B65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E0628DC-20B0-F1A4-E809-9F65C39B7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BA9AB-0A45-4EFC-977A-76C7BC657001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3342754-2C6D-E663-CA3E-54B3468B0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283145C-4C90-DD4B-AED0-B541E38B6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13E3-1BD0-407D-94AD-120A42ED95A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0711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B045426-FC2B-82A5-5FC8-BD3541650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2E2EDBC-B79E-6A2B-1BD3-DA9FE62DA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D2A3F1A-F88D-AC09-CE0A-A25CED1A9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BA9AB-0A45-4EFC-977A-76C7BC657001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4464A41-BE6B-B388-485F-EE72E53EF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603E3AB-BA33-E251-0B36-34E922586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13E3-1BD0-407D-94AD-120A42ED95A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5847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108CB077-68EF-D8DB-8CF0-D29890EAD7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274F8623-AC82-40AC-C32F-D9D231B9BA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02B0541-92B7-6C42-E8A5-9C2C0E2B9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BA9AB-0A45-4EFC-977A-76C7BC657001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CFA6C5D-629E-B61B-E633-ADE5CD031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8D055C0-D1B9-0869-0D17-8280F70DC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13E3-1BD0-407D-94AD-120A42ED95A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9397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DD40A2F-4CEF-8B7B-EEEA-F946E6F7D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7ABA7C9-B9D9-4662-0539-9D4E58632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A7B6331-844D-7326-6F96-F64572431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BA9AB-0A45-4EFC-977A-76C7BC657001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000E75A-5CDD-10F8-8F6F-8CA89452E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8702A34-D3B3-532D-1214-9147BC44D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13E3-1BD0-407D-94AD-120A42ED95A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5814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4487041-D5CE-7956-C114-3307DBD14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E6D7644-5066-BAC0-991B-70A67AAD3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FB99156-AA35-44E7-A8C3-934C648B1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BA9AB-0A45-4EFC-977A-76C7BC657001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374172E-D2C0-537F-8CD8-31CDB591E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4ABFA15-994E-4F07-E471-41F711B3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13E3-1BD0-407D-94AD-120A42ED95A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2941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3BCAB7C-5253-638B-9715-D6623FB4E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99F3B8-03D1-9ED3-0154-785DF61D9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B83F1DF-40A4-2013-055D-B46DB4179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01621F6-6A9A-63D5-6BF4-E919D62F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BA9AB-0A45-4EFC-977A-76C7BC657001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C5F7D82-7ABE-EED9-D0B5-B3169DA4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78FAFEF-B1CA-540F-AA71-D97F574C7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13E3-1BD0-407D-94AD-120A42ED95A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7604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9AA1730-DA85-25B7-8340-862EBFCA6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D633E12-2F27-593A-71F5-8F9906381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64349C4-690F-2446-C6C8-3B61B2FD29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A38AA588-DACF-671E-2450-861ACE00C9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68194E13-686F-5E34-DA0E-76B6A423BA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073705E5-54A6-77E2-2442-D4EF3233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BA9AB-0A45-4EFC-977A-76C7BC657001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8E36FC78-DDA9-5BA4-FB47-8F4526E66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98ECA0CB-D6C1-28C9-084E-FCD043346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13E3-1BD0-407D-94AD-120A42ED95A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9448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AF67834-C09F-F5F0-EAE3-63C3FE364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0DA12B6A-AECC-9D4E-2C21-311F60283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BA9AB-0A45-4EFC-977A-76C7BC657001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45C06A5D-2FAD-32E2-4DF3-50B973C3E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4E9A810B-8D9B-8DC9-4FA3-A0BE9ED20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13E3-1BD0-407D-94AD-120A42ED95A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7796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03C0D12-F086-1BFB-40DF-33C6E916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BA9AB-0A45-4EFC-977A-76C7BC657001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A95D97C8-A64F-506C-057A-69E29C73D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25223C5-9C66-8F93-BEBA-F4449A7FB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13E3-1BD0-407D-94AD-120A42ED95A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280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59478E9-85B5-2094-4750-C140511B0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ECC7FF7-7DCA-EF72-7E1C-FF992439F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E3EA9CD-0096-579E-362A-32DCB9B0A6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C4097D5-73B7-853F-692E-B9147B69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BA9AB-0A45-4EFC-977A-76C7BC657001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C3EBB76-6D84-1113-DF3C-D866D554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672E20A-7527-A9FA-B184-91BE21956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13E3-1BD0-407D-94AD-120A42ED95A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0415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EFD05D4-B39C-426C-3BA3-5C19BF5D4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B4701F59-CFC8-E36B-2C2D-85322E1CE5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DE5AB7E-6971-929A-B2F7-FBFF5EE30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C2C666E-7D60-177B-1CE2-0FB70ED57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BA9AB-0A45-4EFC-977A-76C7BC657001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3664C2F-4AA5-1732-49F4-89FDF0ED2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2CE62C6-AE4B-FB98-439A-276308F2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13E3-1BD0-407D-94AD-120A42ED95A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6243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C4992BED-008C-7645-6DCF-F1E80F888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540CD7E-BD4F-6943-F561-4EE740657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632AC89-7A29-1FAA-9D2E-99A3636E14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BA9AB-0A45-4EFC-977A-76C7BC657001}" type="datetimeFigureOut">
              <a:rPr lang="tr-TR" smtClean="0"/>
              <a:t>3.09.2024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F442CBE-7ADA-4BA9-6FB3-1A114EB6C5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457FDDE-3D35-07EA-4AD8-C2627EFE8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213E3-1BD0-407D-94AD-120A42ED95A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056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36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35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getolgayaltinay.com/contents/11/5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40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41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32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getolgayaltinay.com/contents/11/5" TargetMode="Externa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etolgayaltinay.com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33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www.egetolgayaltinay.com/lessons/139" TargetMode="External"/><Relationship Id="rId4" Type="http://schemas.openxmlformats.org/officeDocument/2006/relationships/hyperlink" Target="https://www.egetolgayaltinay.com/lessons/13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33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34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091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22DE8227-2563-020C-1003-5144C8210B80}"/>
              </a:ext>
            </a:extLst>
          </p:cNvPr>
          <p:cNvSpPr txBox="1"/>
          <p:nvPr/>
        </p:nvSpPr>
        <p:spPr>
          <a:xfrm>
            <a:off x="215317" y="430412"/>
            <a:ext cx="11761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Birinin hastalığının ne olduğunu öğrenmek için </a:t>
            </a:r>
          </a:p>
          <a:p>
            <a:r>
              <a:rPr lang="tr-TR" sz="2800" b="1" dirty="0">
                <a:solidFill>
                  <a:srgbClr val="004AAD"/>
                </a:solidFill>
              </a:rPr>
              <a:t>«</a:t>
            </a:r>
            <a:r>
              <a:rPr lang="tr-TR" sz="2800" b="1" dirty="0" err="1">
                <a:solidFill>
                  <a:srgbClr val="004AAD"/>
                </a:solidFill>
              </a:rPr>
              <a:t>What</a:t>
            </a:r>
            <a:r>
              <a:rPr lang="tr-TR" sz="2800" b="1" dirty="0">
                <a:solidFill>
                  <a:srgbClr val="004AAD"/>
                </a:solidFill>
              </a:rPr>
              <a:t> is </a:t>
            </a:r>
            <a:r>
              <a:rPr lang="tr-TR" sz="2800" b="1" dirty="0" err="1">
                <a:solidFill>
                  <a:srgbClr val="004AAD"/>
                </a:solidFill>
              </a:rPr>
              <a:t>the</a:t>
            </a:r>
            <a:r>
              <a:rPr lang="tr-TR" sz="2800" b="1" dirty="0">
                <a:solidFill>
                  <a:srgbClr val="004AAD"/>
                </a:solidFill>
              </a:rPr>
              <a:t> </a:t>
            </a:r>
            <a:r>
              <a:rPr lang="tr-TR" sz="2800" b="1" dirty="0" err="1">
                <a:solidFill>
                  <a:srgbClr val="004AAD"/>
                </a:solidFill>
              </a:rPr>
              <a:t>matter</a:t>
            </a:r>
            <a:r>
              <a:rPr lang="tr-TR" sz="2800" b="1" dirty="0">
                <a:solidFill>
                  <a:srgbClr val="004AAD"/>
                </a:solidFill>
              </a:rPr>
              <a:t> </a:t>
            </a:r>
            <a:r>
              <a:rPr lang="tr-TR" sz="2800" b="1" dirty="0" err="1">
                <a:solidFill>
                  <a:srgbClr val="004AAD"/>
                </a:solidFill>
              </a:rPr>
              <a:t>with</a:t>
            </a:r>
            <a:r>
              <a:rPr lang="tr-TR" sz="2800" b="1" dirty="0">
                <a:solidFill>
                  <a:srgbClr val="004AAD"/>
                </a:solidFill>
              </a:rPr>
              <a:t> </a:t>
            </a:r>
            <a:r>
              <a:rPr lang="tr-TR" sz="2800" b="1" dirty="0" err="1">
                <a:solidFill>
                  <a:srgbClr val="004AAD"/>
                </a:solidFill>
              </a:rPr>
              <a:t>you</a:t>
            </a:r>
            <a:r>
              <a:rPr lang="tr-TR" sz="2800" b="1" dirty="0">
                <a:solidFill>
                  <a:srgbClr val="004AAD"/>
                </a:solidFill>
              </a:rPr>
              <a:t>?»  </a:t>
            </a:r>
            <a:r>
              <a:rPr lang="tr-TR" sz="2000" dirty="0"/>
              <a:t>veya </a:t>
            </a:r>
            <a:r>
              <a:rPr lang="tr-TR" sz="2800" b="1" dirty="0">
                <a:solidFill>
                  <a:srgbClr val="004AAD"/>
                </a:solidFill>
              </a:rPr>
              <a:t>«</a:t>
            </a:r>
            <a:r>
              <a:rPr lang="tr-TR" sz="2800" b="1" dirty="0" err="1">
                <a:solidFill>
                  <a:srgbClr val="004AAD"/>
                </a:solidFill>
              </a:rPr>
              <a:t>What’s</a:t>
            </a:r>
            <a:r>
              <a:rPr lang="tr-TR" sz="2800" b="1" dirty="0">
                <a:solidFill>
                  <a:srgbClr val="004AAD"/>
                </a:solidFill>
              </a:rPr>
              <a:t> </a:t>
            </a:r>
            <a:r>
              <a:rPr lang="tr-TR" sz="2800" b="1" dirty="0" err="1">
                <a:solidFill>
                  <a:srgbClr val="004AAD"/>
                </a:solidFill>
              </a:rPr>
              <a:t>wrong</a:t>
            </a:r>
            <a:r>
              <a:rPr lang="tr-TR" sz="2800" b="1" dirty="0">
                <a:solidFill>
                  <a:srgbClr val="004AAD"/>
                </a:solidFill>
              </a:rPr>
              <a:t> </a:t>
            </a:r>
            <a:r>
              <a:rPr lang="tr-TR" sz="2800" b="1" dirty="0" err="1">
                <a:solidFill>
                  <a:srgbClr val="004AAD"/>
                </a:solidFill>
              </a:rPr>
              <a:t>with</a:t>
            </a:r>
            <a:r>
              <a:rPr lang="tr-TR" sz="2800" b="1" dirty="0">
                <a:solidFill>
                  <a:srgbClr val="004AAD"/>
                </a:solidFill>
              </a:rPr>
              <a:t> </a:t>
            </a:r>
            <a:r>
              <a:rPr lang="tr-TR" sz="2800" b="1" dirty="0" err="1">
                <a:solidFill>
                  <a:srgbClr val="004AAD"/>
                </a:solidFill>
              </a:rPr>
              <a:t>you</a:t>
            </a:r>
            <a:r>
              <a:rPr lang="tr-TR" sz="2800" b="1" dirty="0">
                <a:solidFill>
                  <a:srgbClr val="004AAD"/>
                </a:solidFill>
              </a:rPr>
              <a:t>?»</a:t>
            </a:r>
            <a:r>
              <a:rPr lang="tr-TR" sz="2000" dirty="0"/>
              <a:t> sorularını sorarız.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E94829F-6B6F-9AA4-90B8-9D2DE87788E8}"/>
              </a:ext>
            </a:extLst>
          </p:cNvPr>
          <p:cNvSpPr txBox="1"/>
          <p:nvPr/>
        </p:nvSpPr>
        <p:spPr>
          <a:xfrm>
            <a:off x="411060" y="2049368"/>
            <a:ext cx="5872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>
                <a:solidFill>
                  <a:srgbClr val="004AAD"/>
                </a:solidFill>
              </a:rPr>
              <a:t>What</a:t>
            </a:r>
            <a:r>
              <a:rPr lang="tr-TR" sz="3200" b="1" dirty="0">
                <a:solidFill>
                  <a:srgbClr val="004AAD"/>
                </a:solidFill>
              </a:rPr>
              <a:t> is </a:t>
            </a:r>
            <a:r>
              <a:rPr lang="tr-TR" sz="3200" b="1" dirty="0" err="1">
                <a:solidFill>
                  <a:srgbClr val="004AAD"/>
                </a:solidFill>
              </a:rPr>
              <a:t>the</a:t>
            </a:r>
            <a:r>
              <a:rPr lang="tr-TR" sz="3200" b="1" dirty="0">
                <a:solidFill>
                  <a:srgbClr val="004AAD"/>
                </a:solidFill>
              </a:rPr>
              <a:t> </a:t>
            </a:r>
            <a:r>
              <a:rPr lang="tr-TR" sz="3200" b="1" dirty="0" err="1">
                <a:solidFill>
                  <a:srgbClr val="004AAD"/>
                </a:solidFill>
              </a:rPr>
              <a:t>matter</a:t>
            </a:r>
            <a:r>
              <a:rPr lang="tr-TR" sz="3200" b="1" dirty="0">
                <a:solidFill>
                  <a:srgbClr val="004AAD"/>
                </a:solidFill>
              </a:rPr>
              <a:t> </a:t>
            </a:r>
            <a:r>
              <a:rPr lang="tr-TR" sz="3200" b="1" dirty="0" err="1">
                <a:solidFill>
                  <a:srgbClr val="004AAD"/>
                </a:solidFill>
              </a:rPr>
              <a:t>with</a:t>
            </a:r>
            <a:r>
              <a:rPr lang="tr-TR" sz="3200" b="1" dirty="0">
                <a:solidFill>
                  <a:srgbClr val="004AAD"/>
                </a:solidFill>
              </a:rPr>
              <a:t> </a:t>
            </a:r>
            <a:r>
              <a:rPr lang="tr-TR" sz="3200" b="1" dirty="0" err="1">
                <a:solidFill>
                  <a:srgbClr val="004AAD"/>
                </a:solidFill>
              </a:rPr>
              <a:t>you</a:t>
            </a:r>
            <a:r>
              <a:rPr lang="tr-TR" sz="3200" b="1" dirty="0">
                <a:solidFill>
                  <a:srgbClr val="004AAD"/>
                </a:solidFill>
              </a:rPr>
              <a:t>?</a:t>
            </a:r>
          </a:p>
        </p:txBody>
      </p:sp>
      <p:sp>
        <p:nvSpPr>
          <p:cNvPr id="6" name="Ok: Sağ 5">
            <a:extLst>
              <a:ext uri="{FF2B5EF4-FFF2-40B4-BE49-F238E27FC236}">
                <a16:creationId xmlns:a16="http://schemas.microsoft.com/office/drawing/2014/main" id="{EA904100-5E91-2166-B646-7410E4B828E2}"/>
              </a:ext>
            </a:extLst>
          </p:cNvPr>
          <p:cNvSpPr/>
          <p:nvPr/>
        </p:nvSpPr>
        <p:spPr>
          <a:xfrm>
            <a:off x="5608041" y="2148808"/>
            <a:ext cx="830510" cy="3858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714C9D44-E836-F498-380C-9CF557C1FABE}"/>
              </a:ext>
            </a:extLst>
          </p:cNvPr>
          <p:cNvSpPr txBox="1"/>
          <p:nvPr/>
        </p:nvSpPr>
        <p:spPr>
          <a:xfrm>
            <a:off x="6662256" y="2049368"/>
            <a:ext cx="5872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Senin sorunun ne?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8B3CD43-4F7B-07A0-A92E-422B65C526AB}"/>
              </a:ext>
            </a:extLst>
          </p:cNvPr>
          <p:cNvSpPr txBox="1"/>
          <p:nvPr/>
        </p:nvSpPr>
        <p:spPr>
          <a:xfrm>
            <a:off x="789963" y="3171777"/>
            <a:ext cx="5872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>
                <a:solidFill>
                  <a:srgbClr val="004AAD"/>
                </a:solidFill>
              </a:rPr>
              <a:t>What</a:t>
            </a:r>
            <a:r>
              <a:rPr lang="tr-TR" sz="3200" b="1" dirty="0">
                <a:solidFill>
                  <a:srgbClr val="004AAD"/>
                </a:solidFill>
              </a:rPr>
              <a:t> is </a:t>
            </a:r>
            <a:r>
              <a:rPr lang="tr-TR" sz="3200" b="1" dirty="0" err="1">
                <a:solidFill>
                  <a:srgbClr val="004AAD"/>
                </a:solidFill>
              </a:rPr>
              <a:t>wrong</a:t>
            </a:r>
            <a:r>
              <a:rPr lang="tr-TR" sz="3200" b="1" dirty="0">
                <a:solidFill>
                  <a:srgbClr val="004AAD"/>
                </a:solidFill>
              </a:rPr>
              <a:t> </a:t>
            </a:r>
            <a:r>
              <a:rPr lang="tr-TR" sz="3200" b="1" dirty="0" err="1">
                <a:solidFill>
                  <a:srgbClr val="004AAD"/>
                </a:solidFill>
              </a:rPr>
              <a:t>with</a:t>
            </a:r>
            <a:r>
              <a:rPr lang="tr-TR" sz="3200" b="1" dirty="0">
                <a:solidFill>
                  <a:srgbClr val="004AAD"/>
                </a:solidFill>
              </a:rPr>
              <a:t> </a:t>
            </a:r>
            <a:r>
              <a:rPr lang="tr-TR" sz="3200" b="1" dirty="0" err="1">
                <a:solidFill>
                  <a:srgbClr val="004AAD"/>
                </a:solidFill>
              </a:rPr>
              <a:t>you</a:t>
            </a:r>
            <a:r>
              <a:rPr lang="tr-TR" sz="3200" b="1" dirty="0">
                <a:solidFill>
                  <a:srgbClr val="004AAD"/>
                </a:solidFill>
              </a:rPr>
              <a:t>?</a:t>
            </a:r>
          </a:p>
        </p:txBody>
      </p:sp>
      <p:sp>
        <p:nvSpPr>
          <p:cNvPr id="9" name="Ok: Sağ 8">
            <a:extLst>
              <a:ext uri="{FF2B5EF4-FFF2-40B4-BE49-F238E27FC236}">
                <a16:creationId xmlns:a16="http://schemas.microsoft.com/office/drawing/2014/main" id="{E92688A4-1428-7258-A48D-BE6E364B6490}"/>
              </a:ext>
            </a:extLst>
          </p:cNvPr>
          <p:cNvSpPr/>
          <p:nvPr/>
        </p:nvSpPr>
        <p:spPr>
          <a:xfrm>
            <a:off x="5466827" y="3271218"/>
            <a:ext cx="830510" cy="3858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FBD68BD6-8208-FA47-198C-D9340CCD5315}"/>
              </a:ext>
            </a:extLst>
          </p:cNvPr>
          <p:cNvSpPr txBox="1"/>
          <p:nvPr/>
        </p:nvSpPr>
        <p:spPr>
          <a:xfrm>
            <a:off x="6521042" y="3171778"/>
            <a:ext cx="5872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Neyin var?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B31BBB62-5BFB-A77B-99DB-365C7F5E9055}"/>
              </a:ext>
            </a:extLst>
          </p:cNvPr>
          <p:cNvSpPr txBox="1"/>
          <p:nvPr/>
        </p:nvSpPr>
        <p:spPr>
          <a:xfrm>
            <a:off x="868260" y="4408941"/>
            <a:ext cx="11761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Bu sorulara yanıt vermek için:</a:t>
            </a:r>
          </a:p>
          <a:p>
            <a:r>
              <a:rPr lang="tr-TR" sz="2800" b="1" dirty="0">
                <a:solidFill>
                  <a:srgbClr val="004AAD"/>
                </a:solidFill>
              </a:rPr>
              <a:t>«I </a:t>
            </a:r>
            <a:r>
              <a:rPr lang="tr-TR" sz="2800" b="1" dirty="0" err="1">
                <a:solidFill>
                  <a:srgbClr val="004AAD"/>
                </a:solidFill>
              </a:rPr>
              <a:t>have</a:t>
            </a:r>
            <a:r>
              <a:rPr lang="tr-TR" sz="2800" b="1" dirty="0">
                <a:solidFill>
                  <a:srgbClr val="004AAD"/>
                </a:solidFill>
              </a:rPr>
              <a:t> …» </a:t>
            </a:r>
            <a:r>
              <a:rPr lang="tr-TR" sz="2000" dirty="0"/>
              <a:t> yapısını kullanarak hastalığı söyleriz. 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7335919F-626C-8FD0-CF75-1E49B6112B30}"/>
              </a:ext>
            </a:extLst>
          </p:cNvPr>
          <p:cNvSpPr txBox="1"/>
          <p:nvPr/>
        </p:nvSpPr>
        <p:spPr>
          <a:xfrm>
            <a:off x="789963" y="5416912"/>
            <a:ext cx="5872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004AAD"/>
                </a:solidFill>
              </a:rPr>
              <a:t>I </a:t>
            </a:r>
            <a:r>
              <a:rPr lang="tr-TR" sz="3200" b="1" dirty="0" err="1">
                <a:solidFill>
                  <a:srgbClr val="004AAD"/>
                </a:solidFill>
              </a:rPr>
              <a:t>have</a:t>
            </a:r>
            <a:r>
              <a:rPr lang="tr-TR" sz="3200" b="1" dirty="0">
                <a:solidFill>
                  <a:srgbClr val="004AAD"/>
                </a:solidFill>
              </a:rPr>
              <a:t> a </a:t>
            </a:r>
            <a:r>
              <a:rPr lang="tr-TR" sz="3200" b="1" dirty="0" err="1">
                <a:solidFill>
                  <a:srgbClr val="004AAD"/>
                </a:solidFill>
              </a:rPr>
              <a:t>fever</a:t>
            </a:r>
            <a:r>
              <a:rPr lang="tr-TR" sz="3200" b="1" dirty="0">
                <a:solidFill>
                  <a:srgbClr val="004AAD"/>
                </a:solidFill>
              </a:rPr>
              <a:t> </a:t>
            </a:r>
            <a:r>
              <a:rPr lang="tr-TR" sz="3200" b="1" dirty="0" err="1">
                <a:solidFill>
                  <a:srgbClr val="004AAD"/>
                </a:solidFill>
              </a:rPr>
              <a:t>and</a:t>
            </a:r>
            <a:r>
              <a:rPr lang="tr-TR" sz="3200" b="1" dirty="0">
                <a:solidFill>
                  <a:srgbClr val="004AAD"/>
                </a:solidFill>
              </a:rPr>
              <a:t> </a:t>
            </a:r>
            <a:r>
              <a:rPr lang="tr-TR" sz="3200" b="1" dirty="0" err="1">
                <a:solidFill>
                  <a:srgbClr val="004AAD"/>
                </a:solidFill>
              </a:rPr>
              <a:t>headache</a:t>
            </a:r>
            <a:r>
              <a:rPr lang="tr-TR" sz="3200" b="1" dirty="0">
                <a:solidFill>
                  <a:srgbClr val="004AAD"/>
                </a:solidFill>
              </a:rPr>
              <a:t>.</a:t>
            </a:r>
          </a:p>
        </p:txBody>
      </p:sp>
      <p:sp>
        <p:nvSpPr>
          <p:cNvPr id="13" name="Ok: Sağ 12">
            <a:extLst>
              <a:ext uri="{FF2B5EF4-FFF2-40B4-BE49-F238E27FC236}">
                <a16:creationId xmlns:a16="http://schemas.microsoft.com/office/drawing/2014/main" id="{04B4DCEF-EDB1-BFB4-FF63-614E05A5D453}"/>
              </a:ext>
            </a:extLst>
          </p:cNvPr>
          <p:cNvSpPr/>
          <p:nvPr/>
        </p:nvSpPr>
        <p:spPr>
          <a:xfrm>
            <a:off x="6023296" y="5534356"/>
            <a:ext cx="830510" cy="3858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2B8E510F-4EA0-09E7-ACD1-90DB9C73C796}"/>
              </a:ext>
            </a:extLst>
          </p:cNvPr>
          <p:cNvSpPr txBox="1"/>
          <p:nvPr/>
        </p:nvSpPr>
        <p:spPr>
          <a:xfrm>
            <a:off x="7227115" y="5431911"/>
            <a:ext cx="5872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>
                <a:solidFill>
                  <a:srgbClr val="FF0000"/>
                </a:solidFill>
              </a:rPr>
              <a:t>Başağrım</a:t>
            </a:r>
            <a:r>
              <a:rPr lang="tr-TR" sz="3200" b="1" dirty="0">
                <a:solidFill>
                  <a:srgbClr val="FF0000"/>
                </a:solidFill>
              </a:rPr>
              <a:t> ve ateşim var.</a:t>
            </a:r>
          </a:p>
        </p:txBody>
      </p:sp>
    </p:spTree>
    <p:extLst>
      <p:ext uri="{BB962C8B-B14F-4D97-AF65-F5344CB8AC3E}">
        <p14:creationId xmlns:p14="http://schemas.microsoft.com/office/powerpoint/2010/main" val="356205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/>
      <p:bldP spid="11" grpId="0"/>
      <p:bldP spid="12" grpId="0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DF5F93E4-1AAD-A111-A3FB-4570341AF0EA}"/>
              </a:ext>
            </a:extLst>
          </p:cNvPr>
          <p:cNvSpPr/>
          <p:nvPr/>
        </p:nvSpPr>
        <p:spPr>
          <a:xfrm>
            <a:off x="1442905" y="2160759"/>
            <a:ext cx="2072083" cy="564276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Bad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2D9B11A5-B3C4-EA89-172F-BA6632AC36F6}"/>
              </a:ext>
            </a:extLst>
          </p:cNvPr>
          <p:cNvSpPr/>
          <p:nvPr/>
        </p:nvSpPr>
        <p:spPr>
          <a:xfrm>
            <a:off x="1442904" y="2790488"/>
            <a:ext cx="2072083" cy="564276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Calm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0D94218F-2130-869B-1D3B-DEC5DC5AC662}"/>
              </a:ext>
            </a:extLst>
          </p:cNvPr>
          <p:cNvSpPr/>
          <p:nvPr/>
        </p:nvSpPr>
        <p:spPr>
          <a:xfrm>
            <a:off x="1442905" y="3420217"/>
            <a:ext cx="2072083" cy="564276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Cold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84005B86-FFF4-B00C-2296-37A967B5989C}"/>
              </a:ext>
            </a:extLst>
          </p:cNvPr>
          <p:cNvSpPr/>
          <p:nvPr/>
        </p:nvSpPr>
        <p:spPr>
          <a:xfrm>
            <a:off x="1442904" y="4049946"/>
            <a:ext cx="2072083" cy="564276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Well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DC15932E-1254-69CF-CEF4-A1DB5CD04786}"/>
              </a:ext>
            </a:extLst>
          </p:cNvPr>
          <p:cNvSpPr/>
          <p:nvPr/>
        </p:nvSpPr>
        <p:spPr>
          <a:xfrm>
            <a:off x="3531767" y="2160759"/>
            <a:ext cx="2072083" cy="564276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chemeClr val="tx1"/>
                </a:solidFill>
              </a:rPr>
              <a:t>Kötü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5514A606-0E77-2924-B765-D805AD741F33}"/>
              </a:ext>
            </a:extLst>
          </p:cNvPr>
          <p:cNvSpPr/>
          <p:nvPr/>
        </p:nvSpPr>
        <p:spPr>
          <a:xfrm>
            <a:off x="3531766" y="2790488"/>
            <a:ext cx="2072083" cy="564276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chemeClr val="tx1"/>
                </a:solidFill>
              </a:rPr>
              <a:t>Sakin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432C0BC5-089E-FEF7-6FF6-B8C336E44A38}"/>
              </a:ext>
            </a:extLst>
          </p:cNvPr>
          <p:cNvSpPr/>
          <p:nvPr/>
        </p:nvSpPr>
        <p:spPr>
          <a:xfrm>
            <a:off x="3531767" y="3420217"/>
            <a:ext cx="2072083" cy="564276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chemeClr val="tx1"/>
                </a:solidFill>
              </a:rPr>
              <a:t>Üşümüş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8CDBC00C-E718-5214-0C74-3D84ECD382B2}"/>
              </a:ext>
            </a:extLst>
          </p:cNvPr>
          <p:cNvSpPr/>
          <p:nvPr/>
        </p:nvSpPr>
        <p:spPr>
          <a:xfrm>
            <a:off x="3531766" y="4049946"/>
            <a:ext cx="2072083" cy="564276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chemeClr val="tx1"/>
                </a:solidFill>
              </a:rPr>
              <a:t>İyi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86AE5B72-D1EE-8BD6-400B-709817969341}"/>
              </a:ext>
            </a:extLst>
          </p:cNvPr>
          <p:cNvSpPr/>
          <p:nvPr/>
        </p:nvSpPr>
        <p:spPr>
          <a:xfrm>
            <a:off x="6411983" y="2508350"/>
            <a:ext cx="2072083" cy="564276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Faint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8A727FAD-9D1B-57C1-7218-17A590D8EEB9}"/>
              </a:ext>
            </a:extLst>
          </p:cNvPr>
          <p:cNvSpPr/>
          <p:nvPr/>
        </p:nvSpPr>
        <p:spPr>
          <a:xfrm>
            <a:off x="6411984" y="3138079"/>
            <a:ext cx="2072083" cy="564276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Sorry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9FFEF81C-652A-9207-AF5D-2C0926F65728}"/>
              </a:ext>
            </a:extLst>
          </p:cNvPr>
          <p:cNvSpPr/>
          <p:nvPr/>
        </p:nvSpPr>
        <p:spPr>
          <a:xfrm>
            <a:off x="6411983" y="3767808"/>
            <a:ext cx="2072083" cy="564276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Tired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B5083083-803F-B540-6F51-D80D2CCDDF32}"/>
              </a:ext>
            </a:extLst>
          </p:cNvPr>
          <p:cNvSpPr/>
          <p:nvPr/>
        </p:nvSpPr>
        <p:spPr>
          <a:xfrm>
            <a:off x="8484066" y="2508350"/>
            <a:ext cx="2072083" cy="564276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chemeClr val="tx1"/>
                </a:solidFill>
              </a:rPr>
              <a:t>Hâlsiz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B3346D6C-3930-F658-C5AC-A03CA98A2AF7}"/>
              </a:ext>
            </a:extLst>
          </p:cNvPr>
          <p:cNvSpPr/>
          <p:nvPr/>
        </p:nvSpPr>
        <p:spPr>
          <a:xfrm>
            <a:off x="8484067" y="3138079"/>
            <a:ext cx="2072083" cy="564276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chemeClr val="tx1"/>
                </a:solidFill>
              </a:rPr>
              <a:t>Üzgün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2BF7CF1F-6ACD-2212-CA72-DB15007C62B8}"/>
              </a:ext>
            </a:extLst>
          </p:cNvPr>
          <p:cNvSpPr/>
          <p:nvPr/>
        </p:nvSpPr>
        <p:spPr>
          <a:xfrm>
            <a:off x="8484066" y="3767808"/>
            <a:ext cx="2072083" cy="564276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chemeClr val="tx1"/>
                </a:solidFill>
              </a:rPr>
              <a:t>Yorgun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2BC94460-8E33-C42D-1397-7FC8A71FECCE}"/>
              </a:ext>
            </a:extLst>
          </p:cNvPr>
          <p:cNvSpPr txBox="1"/>
          <p:nvPr/>
        </p:nvSpPr>
        <p:spPr>
          <a:xfrm>
            <a:off x="3453468" y="-80463"/>
            <a:ext cx="5285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 err="1">
                <a:solidFill>
                  <a:srgbClr val="004AAD"/>
                </a:solidFill>
              </a:rPr>
              <a:t>Feelings</a:t>
            </a:r>
            <a:r>
              <a:rPr lang="tr-TR" sz="2400" dirty="0"/>
              <a:t> </a:t>
            </a:r>
          </a:p>
          <a:p>
            <a:pPr algn="ctr"/>
            <a:r>
              <a:rPr lang="tr-TR" sz="2400" dirty="0"/>
              <a:t>(Duygular)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46DF4A42-BD63-796D-2C86-6360F8C1F158}"/>
              </a:ext>
            </a:extLst>
          </p:cNvPr>
          <p:cNvSpPr txBox="1"/>
          <p:nvPr/>
        </p:nvSpPr>
        <p:spPr>
          <a:xfrm>
            <a:off x="377505" y="1073791"/>
            <a:ext cx="11107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Nasıl hissettiğimizi ifade etmek için </a:t>
            </a:r>
            <a:r>
              <a:rPr lang="tr-TR" sz="3200" b="1" dirty="0">
                <a:solidFill>
                  <a:srgbClr val="004AAD"/>
                </a:solidFill>
              </a:rPr>
              <a:t>«I </a:t>
            </a:r>
            <a:r>
              <a:rPr lang="tr-TR" sz="3200" b="1" dirty="0" err="1">
                <a:solidFill>
                  <a:srgbClr val="004AAD"/>
                </a:solidFill>
              </a:rPr>
              <a:t>feel</a:t>
            </a:r>
            <a:r>
              <a:rPr lang="tr-TR" sz="3200" b="1" dirty="0">
                <a:solidFill>
                  <a:srgbClr val="004AAD"/>
                </a:solidFill>
              </a:rPr>
              <a:t> …» </a:t>
            </a:r>
            <a:r>
              <a:rPr lang="tr-TR" sz="2400" dirty="0"/>
              <a:t>kalıbını kullanırız. 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B79EA29E-F85B-48C4-D2C4-5CA22DC398DF}"/>
              </a:ext>
            </a:extLst>
          </p:cNvPr>
          <p:cNvSpPr txBox="1"/>
          <p:nvPr/>
        </p:nvSpPr>
        <p:spPr>
          <a:xfrm>
            <a:off x="542488" y="4862021"/>
            <a:ext cx="11107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004AAD"/>
                </a:solidFill>
              </a:rPr>
              <a:t>I </a:t>
            </a:r>
            <a:r>
              <a:rPr lang="tr-TR" sz="3600" b="1" dirty="0" err="1">
                <a:solidFill>
                  <a:srgbClr val="004AAD"/>
                </a:solidFill>
              </a:rPr>
              <a:t>feel</a:t>
            </a:r>
            <a:r>
              <a:rPr lang="tr-TR" sz="3600" b="1" dirty="0">
                <a:solidFill>
                  <a:srgbClr val="004AAD"/>
                </a:solidFill>
              </a:rPr>
              <a:t> </a:t>
            </a:r>
            <a:r>
              <a:rPr lang="tr-TR" sz="3600" b="1" dirty="0" err="1"/>
              <a:t>faint</a:t>
            </a:r>
            <a:r>
              <a:rPr lang="tr-TR" sz="3600" b="1" dirty="0"/>
              <a:t>.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FDF6283E-C59E-C1CC-AB9A-88B31B41DFDA}"/>
              </a:ext>
            </a:extLst>
          </p:cNvPr>
          <p:cNvSpPr txBox="1"/>
          <p:nvPr/>
        </p:nvSpPr>
        <p:spPr>
          <a:xfrm>
            <a:off x="3048698" y="5414877"/>
            <a:ext cx="60946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b="1" dirty="0"/>
              <a:t>(Halsiz </a:t>
            </a:r>
            <a:r>
              <a:rPr lang="tr-TR" sz="2800" b="1" dirty="0">
                <a:solidFill>
                  <a:srgbClr val="004AAD"/>
                </a:solidFill>
              </a:rPr>
              <a:t>hissediyorum</a:t>
            </a:r>
            <a:r>
              <a:rPr lang="tr-TR" sz="2800" b="1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79430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5" grpId="0" animBg="1"/>
      <p:bldP spid="16" grpId="0" animBg="1"/>
      <p:bldP spid="17" grpId="0" animBg="1"/>
      <p:bldP spid="20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03AE437-CF1B-6EAD-277F-97D70B5F623F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https://www.egetolgayaltinay.com/lessons/136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69FF032-AB77-D761-3720-309C30459F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2772">
            <a:off x="7389934" y="3427383"/>
            <a:ext cx="4190667" cy="24054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8104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03AE437-CF1B-6EAD-277F-97D70B5F623F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https://www.egetolgayaltinay.com/lessons/135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5D7E356-CA5F-B128-D914-88A849F27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7944">
            <a:off x="7919048" y="2735831"/>
            <a:ext cx="3286664" cy="3286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71145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1D28B840-1FCB-D5BF-4A27-A08A778BAEF4}"/>
              </a:ext>
            </a:extLst>
          </p:cNvPr>
          <p:cNvSpPr txBox="1"/>
          <p:nvPr/>
        </p:nvSpPr>
        <p:spPr>
          <a:xfrm>
            <a:off x="-91830" y="2291292"/>
            <a:ext cx="119562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>
                <a:solidFill>
                  <a:srgbClr val="004AAD"/>
                </a:solidFill>
              </a:rPr>
              <a:t>PLACES &amp; OCCUPATIONS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63B4BEB-A952-4F6E-2951-4BB0D99F60B9}"/>
              </a:ext>
            </a:extLst>
          </p:cNvPr>
          <p:cNvSpPr txBox="1"/>
          <p:nvPr/>
        </p:nvSpPr>
        <p:spPr>
          <a:xfrm>
            <a:off x="1172692" y="3328333"/>
            <a:ext cx="9678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/>
              <a:t>(YERLER ve MESLEKLER)</a:t>
            </a:r>
          </a:p>
        </p:txBody>
      </p:sp>
    </p:spTree>
    <p:extLst>
      <p:ext uri="{BB962C8B-B14F-4D97-AF65-F5344CB8AC3E}">
        <p14:creationId xmlns:p14="http://schemas.microsoft.com/office/powerpoint/2010/main" val="3994718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DB61D3A1-1F81-9A8A-129C-5FB7791D6BA0}"/>
              </a:ext>
            </a:extLst>
          </p:cNvPr>
          <p:cNvSpPr/>
          <p:nvPr/>
        </p:nvSpPr>
        <p:spPr>
          <a:xfrm>
            <a:off x="319175" y="1673526"/>
            <a:ext cx="257067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Clinic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D2E33D8A-E445-B2C0-85E7-026960FAEC79}"/>
              </a:ext>
            </a:extLst>
          </p:cNvPr>
          <p:cNvSpPr/>
          <p:nvPr/>
        </p:nvSpPr>
        <p:spPr>
          <a:xfrm>
            <a:off x="319175" y="2191110"/>
            <a:ext cx="257067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Klinik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AAA40BCB-27A4-434D-C5A4-0F6173625263}"/>
              </a:ext>
            </a:extLst>
          </p:cNvPr>
          <p:cNvSpPr/>
          <p:nvPr/>
        </p:nvSpPr>
        <p:spPr>
          <a:xfrm>
            <a:off x="3257907" y="1673526"/>
            <a:ext cx="257067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Dentist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63D0AA7C-0D19-C83B-A569-D85C0213CCB7}"/>
              </a:ext>
            </a:extLst>
          </p:cNvPr>
          <p:cNvSpPr/>
          <p:nvPr/>
        </p:nvSpPr>
        <p:spPr>
          <a:xfrm>
            <a:off x="3257907" y="2191110"/>
            <a:ext cx="257067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Dişçi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7B969AB0-B77B-1B83-3BE0-6DFA3B476DE1}"/>
              </a:ext>
            </a:extLst>
          </p:cNvPr>
          <p:cNvSpPr/>
          <p:nvPr/>
        </p:nvSpPr>
        <p:spPr>
          <a:xfrm>
            <a:off x="6196639" y="1673526"/>
            <a:ext cx="257067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Doctor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E20CF289-67CE-6E4B-576D-92DA92248B70}"/>
              </a:ext>
            </a:extLst>
          </p:cNvPr>
          <p:cNvSpPr/>
          <p:nvPr/>
        </p:nvSpPr>
        <p:spPr>
          <a:xfrm>
            <a:off x="6196639" y="2191110"/>
            <a:ext cx="257067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Doktor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5D51B23C-D632-B685-3A38-EB1418E616FC}"/>
              </a:ext>
            </a:extLst>
          </p:cNvPr>
          <p:cNvSpPr/>
          <p:nvPr/>
        </p:nvSpPr>
        <p:spPr>
          <a:xfrm>
            <a:off x="9135371" y="1673526"/>
            <a:ext cx="257067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Hospital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C5B9B97B-0DED-923E-F938-998CFE9677DF}"/>
              </a:ext>
            </a:extLst>
          </p:cNvPr>
          <p:cNvSpPr/>
          <p:nvPr/>
        </p:nvSpPr>
        <p:spPr>
          <a:xfrm>
            <a:off x="9135371" y="2191110"/>
            <a:ext cx="257067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Hastane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3E22DC46-8F9A-8E77-B502-06F49C9615C9}"/>
              </a:ext>
            </a:extLst>
          </p:cNvPr>
          <p:cNvSpPr/>
          <p:nvPr/>
        </p:nvSpPr>
        <p:spPr>
          <a:xfrm>
            <a:off x="1153062" y="5103964"/>
            <a:ext cx="257067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Nurse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CA39CEF0-5D49-F3D1-57B7-587892E783AB}"/>
              </a:ext>
            </a:extLst>
          </p:cNvPr>
          <p:cNvSpPr/>
          <p:nvPr/>
        </p:nvSpPr>
        <p:spPr>
          <a:xfrm>
            <a:off x="1153062" y="5621548"/>
            <a:ext cx="257067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Hemşire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4B48FB21-8CCC-2D74-FA84-271B5E18B54E}"/>
              </a:ext>
            </a:extLst>
          </p:cNvPr>
          <p:cNvSpPr/>
          <p:nvPr/>
        </p:nvSpPr>
        <p:spPr>
          <a:xfrm>
            <a:off x="4687017" y="5103964"/>
            <a:ext cx="257067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Patient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F6EBF233-3A1C-6CB4-4303-B9D4ADE5F2A5}"/>
              </a:ext>
            </a:extLst>
          </p:cNvPr>
          <p:cNvSpPr/>
          <p:nvPr/>
        </p:nvSpPr>
        <p:spPr>
          <a:xfrm>
            <a:off x="4687017" y="5621548"/>
            <a:ext cx="257067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Hasta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04DD5399-2488-7FCB-E7C3-8728882C3AAA}"/>
              </a:ext>
            </a:extLst>
          </p:cNvPr>
          <p:cNvSpPr/>
          <p:nvPr/>
        </p:nvSpPr>
        <p:spPr>
          <a:xfrm>
            <a:off x="8197969" y="5181599"/>
            <a:ext cx="257067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Pharmacy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244CA404-866D-8096-C89C-5F69E2275740}"/>
              </a:ext>
            </a:extLst>
          </p:cNvPr>
          <p:cNvSpPr/>
          <p:nvPr/>
        </p:nvSpPr>
        <p:spPr>
          <a:xfrm>
            <a:off x="8197969" y="5699183"/>
            <a:ext cx="257067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Eczane</a:t>
            </a:r>
          </a:p>
        </p:txBody>
      </p:sp>
    </p:spTree>
    <p:extLst>
      <p:ext uri="{BB962C8B-B14F-4D97-AF65-F5344CB8AC3E}">
        <p14:creationId xmlns:p14="http://schemas.microsoft.com/office/powerpoint/2010/main" val="306785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1D28B840-1FCB-D5BF-4A27-A08A778BAEF4}"/>
              </a:ext>
            </a:extLst>
          </p:cNvPr>
          <p:cNvSpPr txBox="1"/>
          <p:nvPr/>
        </p:nvSpPr>
        <p:spPr>
          <a:xfrm>
            <a:off x="117895" y="2022844"/>
            <a:ext cx="119562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>
                <a:solidFill>
                  <a:srgbClr val="004AAD"/>
                </a:solidFill>
              </a:rPr>
              <a:t>SUGGESTIONS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63B4BEB-A952-4F6E-2951-4BB0D99F60B9}"/>
              </a:ext>
            </a:extLst>
          </p:cNvPr>
          <p:cNvSpPr txBox="1"/>
          <p:nvPr/>
        </p:nvSpPr>
        <p:spPr>
          <a:xfrm>
            <a:off x="1172692" y="3328333"/>
            <a:ext cx="9678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/>
              <a:t>(ÖNERİLER)</a:t>
            </a:r>
          </a:p>
        </p:txBody>
      </p:sp>
    </p:spTree>
    <p:extLst>
      <p:ext uri="{BB962C8B-B14F-4D97-AF65-F5344CB8AC3E}">
        <p14:creationId xmlns:p14="http://schemas.microsoft.com/office/powerpoint/2010/main" val="2811310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7A5B5E70-89E7-FD04-7ED8-F7AF42883FB9}"/>
              </a:ext>
            </a:extLst>
          </p:cNvPr>
          <p:cNvSpPr/>
          <p:nvPr/>
        </p:nvSpPr>
        <p:spPr>
          <a:xfrm>
            <a:off x="250164" y="1906439"/>
            <a:ext cx="238089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Brush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teeth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088F612C-FD96-2993-904A-EB0EAA4BA552}"/>
              </a:ext>
            </a:extLst>
          </p:cNvPr>
          <p:cNvSpPr/>
          <p:nvPr/>
        </p:nvSpPr>
        <p:spPr>
          <a:xfrm>
            <a:off x="250164" y="2424023"/>
            <a:ext cx="238089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Diş fırçalamak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490971F5-BF4E-FC7F-1B58-90B8A26B97A3}"/>
              </a:ext>
            </a:extLst>
          </p:cNvPr>
          <p:cNvSpPr/>
          <p:nvPr/>
        </p:nvSpPr>
        <p:spPr>
          <a:xfrm>
            <a:off x="3413183" y="1906439"/>
            <a:ext cx="238089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Buy </a:t>
            </a:r>
            <a:r>
              <a:rPr lang="tr-TR" sz="2400" b="1" dirty="0" err="1">
                <a:solidFill>
                  <a:schemeClr val="tx1"/>
                </a:solidFill>
              </a:rPr>
              <a:t>medicine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D281D784-F2E1-A700-32CF-B975AD3BC377}"/>
              </a:ext>
            </a:extLst>
          </p:cNvPr>
          <p:cNvSpPr/>
          <p:nvPr/>
        </p:nvSpPr>
        <p:spPr>
          <a:xfrm>
            <a:off x="3413183" y="2424023"/>
            <a:ext cx="238089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İlaç satın almak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CD6F04E9-FFCC-C723-821C-7F887F698A8A}"/>
              </a:ext>
            </a:extLst>
          </p:cNvPr>
          <p:cNvSpPr/>
          <p:nvPr/>
        </p:nvSpPr>
        <p:spPr>
          <a:xfrm>
            <a:off x="6397925" y="1906439"/>
            <a:ext cx="238089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Do </a:t>
            </a:r>
            <a:r>
              <a:rPr lang="tr-TR" sz="2400" b="1" dirty="0" err="1">
                <a:solidFill>
                  <a:schemeClr val="tx1"/>
                </a:solidFill>
              </a:rPr>
              <a:t>exercise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01F09F1B-2F29-06AE-9DF5-B8EC5F8D3138}"/>
              </a:ext>
            </a:extLst>
          </p:cNvPr>
          <p:cNvSpPr/>
          <p:nvPr/>
        </p:nvSpPr>
        <p:spPr>
          <a:xfrm>
            <a:off x="6397925" y="2424023"/>
            <a:ext cx="238089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Egzersiz yapmak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35D2D22F-C3F9-3B21-274E-382EFECC8275}"/>
              </a:ext>
            </a:extLst>
          </p:cNvPr>
          <p:cNvSpPr/>
          <p:nvPr/>
        </p:nvSpPr>
        <p:spPr>
          <a:xfrm>
            <a:off x="9310772" y="1906439"/>
            <a:ext cx="2881228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200" b="1" dirty="0" err="1">
                <a:solidFill>
                  <a:schemeClr val="tx1"/>
                </a:solidFill>
              </a:rPr>
              <a:t>Eat</a:t>
            </a:r>
            <a:r>
              <a:rPr lang="tr-TR" sz="2200" b="1" dirty="0">
                <a:solidFill>
                  <a:schemeClr val="tx1"/>
                </a:solidFill>
              </a:rPr>
              <a:t> </a:t>
            </a:r>
            <a:r>
              <a:rPr lang="tr-TR" sz="2200" b="1" dirty="0" err="1">
                <a:solidFill>
                  <a:schemeClr val="tx1"/>
                </a:solidFill>
              </a:rPr>
              <a:t>fruit</a:t>
            </a:r>
            <a:r>
              <a:rPr lang="tr-TR" sz="2200" b="1" dirty="0">
                <a:solidFill>
                  <a:schemeClr val="tx1"/>
                </a:solidFill>
              </a:rPr>
              <a:t>/</a:t>
            </a:r>
            <a:r>
              <a:rPr lang="tr-TR" sz="2200" b="1" dirty="0" err="1">
                <a:solidFill>
                  <a:schemeClr val="tx1"/>
                </a:solidFill>
              </a:rPr>
              <a:t>vegetable</a:t>
            </a:r>
            <a:endParaRPr lang="tr-TR" sz="22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912493C7-B612-4118-D3B7-F2CBBBE4954B}"/>
              </a:ext>
            </a:extLst>
          </p:cNvPr>
          <p:cNvSpPr/>
          <p:nvPr/>
        </p:nvSpPr>
        <p:spPr>
          <a:xfrm>
            <a:off x="9310772" y="2424023"/>
            <a:ext cx="2881228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200" dirty="0">
                <a:solidFill>
                  <a:schemeClr val="tx1"/>
                </a:solidFill>
              </a:rPr>
              <a:t>Meyve/Sebze yemek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CB840F68-C088-B2E7-C620-E56AD5D34095}"/>
              </a:ext>
            </a:extLst>
          </p:cNvPr>
          <p:cNvSpPr/>
          <p:nvPr/>
        </p:nvSpPr>
        <p:spPr>
          <a:xfrm>
            <a:off x="1173191" y="5055080"/>
            <a:ext cx="2725947" cy="79075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Drink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mint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and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lemon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tea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732355D5-BD05-D6AA-A8BB-2FB0A9705456}"/>
              </a:ext>
            </a:extLst>
          </p:cNvPr>
          <p:cNvSpPr/>
          <p:nvPr/>
        </p:nvSpPr>
        <p:spPr>
          <a:xfrm>
            <a:off x="1173191" y="5845835"/>
            <a:ext cx="2725947" cy="790755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Nane-limon çayı içmek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5CA954F9-736D-F21B-6D1D-369DC39F5758}"/>
              </a:ext>
            </a:extLst>
          </p:cNvPr>
          <p:cNvSpPr/>
          <p:nvPr/>
        </p:nvSpPr>
        <p:spPr>
          <a:xfrm>
            <a:off x="4853796" y="5328251"/>
            <a:ext cx="238089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Drink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milk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2D99C8DD-536C-8E5B-15DA-0008E058CFE7}"/>
              </a:ext>
            </a:extLst>
          </p:cNvPr>
          <p:cNvSpPr/>
          <p:nvPr/>
        </p:nvSpPr>
        <p:spPr>
          <a:xfrm>
            <a:off x="4853796" y="5845835"/>
            <a:ext cx="238089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Süt içmek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E4C5DD46-3D16-2EEF-6E54-ABDE628D1695}"/>
              </a:ext>
            </a:extLst>
          </p:cNvPr>
          <p:cNvSpPr/>
          <p:nvPr/>
        </p:nvSpPr>
        <p:spPr>
          <a:xfrm>
            <a:off x="8356123" y="5414518"/>
            <a:ext cx="2567795" cy="623976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Get</a:t>
            </a:r>
            <a:r>
              <a:rPr lang="tr-TR" sz="2400" b="1" dirty="0">
                <a:solidFill>
                  <a:schemeClr val="tx1"/>
                </a:solidFill>
              </a:rPr>
              <a:t> a </a:t>
            </a:r>
            <a:r>
              <a:rPr lang="tr-TR" sz="2400" b="1" dirty="0" err="1">
                <a:solidFill>
                  <a:schemeClr val="tx1"/>
                </a:solidFill>
              </a:rPr>
              <a:t>blanket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7E20A8DF-B87D-40F8-AE17-227666E74584}"/>
              </a:ext>
            </a:extLst>
          </p:cNvPr>
          <p:cNvSpPr/>
          <p:nvPr/>
        </p:nvSpPr>
        <p:spPr>
          <a:xfrm>
            <a:off x="8356123" y="6044245"/>
            <a:ext cx="2567795" cy="623976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Battaniye almak</a:t>
            </a:r>
          </a:p>
        </p:txBody>
      </p:sp>
    </p:spTree>
    <p:extLst>
      <p:ext uri="{BB962C8B-B14F-4D97-AF65-F5344CB8AC3E}">
        <p14:creationId xmlns:p14="http://schemas.microsoft.com/office/powerpoint/2010/main" val="73050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8F32A79A-68BC-ED81-EA90-942DF22D0806}"/>
              </a:ext>
            </a:extLst>
          </p:cNvPr>
          <p:cNvSpPr/>
          <p:nvPr/>
        </p:nvSpPr>
        <p:spPr>
          <a:xfrm>
            <a:off x="879892" y="1906439"/>
            <a:ext cx="257067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Get</a:t>
            </a:r>
            <a:r>
              <a:rPr lang="tr-TR" sz="2400" b="1" dirty="0">
                <a:solidFill>
                  <a:schemeClr val="tx1"/>
                </a:solidFill>
              </a:rPr>
              <a:t> vitamin C</a:t>
            </a: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42B4B652-92AB-88A9-1367-4C89955F4449}"/>
              </a:ext>
            </a:extLst>
          </p:cNvPr>
          <p:cNvSpPr/>
          <p:nvPr/>
        </p:nvSpPr>
        <p:spPr>
          <a:xfrm>
            <a:off x="879892" y="2424023"/>
            <a:ext cx="257067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C vitamini almak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1CA630C5-3C80-E649-7B0A-8CBFD70FC9FC}"/>
              </a:ext>
            </a:extLst>
          </p:cNvPr>
          <p:cNvSpPr/>
          <p:nvPr/>
        </p:nvSpPr>
        <p:spPr>
          <a:xfrm>
            <a:off x="4940059" y="1906439"/>
            <a:ext cx="238089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Sleep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early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A3A66C94-061A-6B1A-7A67-870DFC69ED5F}"/>
              </a:ext>
            </a:extLst>
          </p:cNvPr>
          <p:cNvSpPr/>
          <p:nvPr/>
        </p:nvSpPr>
        <p:spPr>
          <a:xfrm>
            <a:off x="4940059" y="2424023"/>
            <a:ext cx="238089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Erken uyumak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1512E144-8AE3-48CE-D217-411A66443BB7}"/>
              </a:ext>
            </a:extLst>
          </p:cNvPr>
          <p:cNvSpPr/>
          <p:nvPr/>
        </p:nvSpPr>
        <p:spPr>
          <a:xfrm>
            <a:off x="9115247" y="1906439"/>
            <a:ext cx="238089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Have</a:t>
            </a:r>
            <a:r>
              <a:rPr lang="tr-TR" sz="2400" b="1" dirty="0">
                <a:solidFill>
                  <a:schemeClr val="tx1"/>
                </a:solidFill>
              </a:rPr>
              <a:t> a rest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B7EA6AE2-74BF-03A7-120C-1C0C6191D73C}"/>
              </a:ext>
            </a:extLst>
          </p:cNvPr>
          <p:cNvSpPr/>
          <p:nvPr/>
        </p:nvSpPr>
        <p:spPr>
          <a:xfrm>
            <a:off x="9115247" y="2424023"/>
            <a:ext cx="238089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Dinlenmek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AEFE7454-1330-E42B-2AF4-1055A2977768}"/>
              </a:ext>
            </a:extLst>
          </p:cNvPr>
          <p:cNvSpPr/>
          <p:nvPr/>
        </p:nvSpPr>
        <p:spPr>
          <a:xfrm>
            <a:off x="879892" y="5233360"/>
            <a:ext cx="257067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Have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breakfast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36011901-3BC2-9017-930C-20E61F3CE441}"/>
              </a:ext>
            </a:extLst>
          </p:cNvPr>
          <p:cNvSpPr/>
          <p:nvPr/>
        </p:nvSpPr>
        <p:spPr>
          <a:xfrm>
            <a:off x="879892" y="5750944"/>
            <a:ext cx="257067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Kahvaltı yapmak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232CD8BC-A096-C1FA-B0BE-062B1CAC2E0B}"/>
              </a:ext>
            </a:extLst>
          </p:cNvPr>
          <p:cNvSpPr/>
          <p:nvPr/>
        </p:nvSpPr>
        <p:spPr>
          <a:xfrm>
            <a:off x="4748841" y="4957315"/>
            <a:ext cx="2763330" cy="684362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Use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tissues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822C466C-C274-AF44-09D5-3A6130CEC087}"/>
              </a:ext>
            </a:extLst>
          </p:cNvPr>
          <p:cNvSpPr/>
          <p:nvPr/>
        </p:nvSpPr>
        <p:spPr>
          <a:xfrm>
            <a:off x="4748841" y="5641677"/>
            <a:ext cx="2763330" cy="684362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Mendil kullanmak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8BCED91D-0933-EAD9-826B-F0F692831458}"/>
              </a:ext>
            </a:extLst>
          </p:cNvPr>
          <p:cNvSpPr/>
          <p:nvPr/>
        </p:nvSpPr>
        <p:spPr>
          <a:xfrm>
            <a:off x="8810446" y="4957316"/>
            <a:ext cx="2843847" cy="684361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See</a:t>
            </a:r>
            <a:r>
              <a:rPr lang="tr-TR" sz="2400" b="1" dirty="0">
                <a:solidFill>
                  <a:schemeClr val="tx1"/>
                </a:solidFill>
              </a:rPr>
              <a:t> a </a:t>
            </a:r>
            <a:r>
              <a:rPr lang="tr-TR" sz="2400" b="1" dirty="0" err="1">
                <a:solidFill>
                  <a:schemeClr val="tx1"/>
                </a:solidFill>
              </a:rPr>
              <a:t>doctor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FAAAB2F8-F93B-8098-F31C-6A4ACC005808}"/>
              </a:ext>
            </a:extLst>
          </p:cNvPr>
          <p:cNvSpPr/>
          <p:nvPr/>
        </p:nvSpPr>
        <p:spPr>
          <a:xfrm>
            <a:off x="8810446" y="5641677"/>
            <a:ext cx="2843847" cy="684361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Doktora görünmek</a:t>
            </a:r>
          </a:p>
        </p:txBody>
      </p:sp>
    </p:spTree>
    <p:extLst>
      <p:ext uri="{BB962C8B-B14F-4D97-AF65-F5344CB8AC3E}">
        <p14:creationId xmlns:p14="http://schemas.microsoft.com/office/powerpoint/2010/main" val="332658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D7BC19D3-C7CB-9FB9-F142-90A7EA2AEB54}"/>
              </a:ext>
            </a:extLst>
          </p:cNvPr>
          <p:cNvSpPr/>
          <p:nvPr/>
        </p:nvSpPr>
        <p:spPr>
          <a:xfrm>
            <a:off x="879892" y="1906439"/>
            <a:ext cx="257067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Sleep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well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CAF72D16-B16F-F57E-4905-E9C5E1C22098}"/>
              </a:ext>
            </a:extLst>
          </p:cNvPr>
          <p:cNvSpPr/>
          <p:nvPr/>
        </p:nvSpPr>
        <p:spPr>
          <a:xfrm>
            <a:off x="879892" y="2424023"/>
            <a:ext cx="257067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İyi uyumak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FB4893B0-771B-4E57-1075-E36DF63D1D0B}"/>
              </a:ext>
            </a:extLst>
          </p:cNvPr>
          <p:cNvSpPr/>
          <p:nvPr/>
        </p:nvSpPr>
        <p:spPr>
          <a:xfrm>
            <a:off x="4706068" y="1949567"/>
            <a:ext cx="277986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Stay</a:t>
            </a:r>
            <a:r>
              <a:rPr lang="tr-TR" sz="2400" b="1" dirty="0">
                <a:solidFill>
                  <a:schemeClr val="tx1"/>
                </a:solidFill>
              </a:rPr>
              <a:t> in </a:t>
            </a:r>
            <a:r>
              <a:rPr lang="tr-TR" sz="2400" b="1" dirty="0" err="1">
                <a:solidFill>
                  <a:schemeClr val="tx1"/>
                </a:solidFill>
              </a:rPr>
              <a:t>bed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3B32AE67-2EE0-FAC8-5DE2-F00BE2EE6FEE}"/>
              </a:ext>
            </a:extLst>
          </p:cNvPr>
          <p:cNvSpPr/>
          <p:nvPr/>
        </p:nvSpPr>
        <p:spPr>
          <a:xfrm>
            <a:off x="4706068" y="2467151"/>
            <a:ext cx="277986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Yatakta kalmak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E30A909A-8C31-6C82-AC99-FE6CB65F6938}"/>
              </a:ext>
            </a:extLst>
          </p:cNvPr>
          <p:cNvSpPr/>
          <p:nvPr/>
        </p:nvSpPr>
        <p:spPr>
          <a:xfrm>
            <a:off x="8968598" y="1906439"/>
            <a:ext cx="257067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Take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pills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FA484EBB-9CC5-4C4F-671C-9B37FB08E7F2}"/>
              </a:ext>
            </a:extLst>
          </p:cNvPr>
          <p:cNvSpPr/>
          <p:nvPr/>
        </p:nvSpPr>
        <p:spPr>
          <a:xfrm>
            <a:off x="8968598" y="2424023"/>
            <a:ext cx="257067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Hap almak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CF4C3763-A243-E308-4B74-F2FCA1FDEE9C}"/>
              </a:ext>
            </a:extLst>
          </p:cNvPr>
          <p:cNvSpPr/>
          <p:nvPr/>
        </p:nvSpPr>
        <p:spPr>
          <a:xfrm>
            <a:off x="879892" y="5233360"/>
            <a:ext cx="2570674" cy="517584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Wash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hands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41F43F8A-E5A0-BACD-AAA7-9A23CF967A93}"/>
              </a:ext>
            </a:extLst>
          </p:cNvPr>
          <p:cNvSpPr/>
          <p:nvPr/>
        </p:nvSpPr>
        <p:spPr>
          <a:xfrm>
            <a:off x="879892" y="5750944"/>
            <a:ext cx="2570674" cy="517584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Ellerini yıkamak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5AE7C626-80A1-477E-C2EC-F02685811834}"/>
              </a:ext>
            </a:extLst>
          </p:cNvPr>
          <p:cNvSpPr/>
          <p:nvPr/>
        </p:nvSpPr>
        <p:spPr>
          <a:xfrm>
            <a:off x="4394080" y="4957316"/>
            <a:ext cx="3472851" cy="787879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Wear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warm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clothes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AD90A617-C013-7367-2642-32601B993F7B}"/>
              </a:ext>
            </a:extLst>
          </p:cNvPr>
          <p:cNvSpPr/>
          <p:nvPr/>
        </p:nvSpPr>
        <p:spPr>
          <a:xfrm>
            <a:off x="4394079" y="5745195"/>
            <a:ext cx="3472851" cy="787879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Sıcak tutan kıyafetler giymek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03EFF246-0206-7101-B9C8-A2154224BF1A}"/>
              </a:ext>
            </a:extLst>
          </p:cNvPr>
          <p:cNvSpPr/>
          <p:nvPr/>
        </p:nvSpPr>
        <p:spPr>
          <a:xfrm>
            <a:off x="8600535" y="4957316"/>
            <a:ext cx="3226279" cy="684361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Take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cough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syrup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ADEAF5C3-F9F8-CCF6-B5F5-D96461499B7B}"/>
              </a:ext>
            </a:extLst>
          </p:cNvPr>
          <p:cNvSpPr/>
          <p:nvPr/>
        </p:nvSpPr>
        <p:spPr>
          <a:xfrm>
            <a:off x="8600535" y="5641677"/>
            <a:ext cx="3226279" cy="684361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Öksürük şurubu içmek</a:t>
            </a:r>
          </a:p>
        </p:txBody>
      </p:sp>
    </p:spTree>
    <p:extLst>
      <p:ext uri="{BB962C8B-B14F-4D97-AF65-F5344CB8AC3E}">
        <p14:creationId xmlns:p14="http://schemas.microsoft.com/office/powerpoint/2010/main" val="293529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A4DF68F2-1FCC-6640-A4FF-926CB8DB7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265" y="1126642"/>
            <a:ext cx="2913537" cy="37669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A409928-65BA-7D3D-CE6C-6FD6F96C0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01298">
            <a:off x="8656335" y="1463465"/>
            <a:ext cx="2898357" cy="37669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EBA0F26-DA6C-3783-A1AD-41F17A960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590" y="4563466"/>
            <a:ext cx="2913537" cy="2913537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E5F48156-9FE8-23FF-DBA5-483DF8CF1F5B}"/>
              </a:ext>
            </a:extLst>
          </p:cNvPr>
          <p:cNvSpPr txBox="1"/>
          <p:nvPr/>
        </p:nvSpPr>
        <p:spPr>
          <a:xfrm>
            <a:off x="253466" y="1677314"/>
            <a:ext cx="6049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Bu sunum </a:t>
            </a:r>
            <a:r>
              <a:rPr lang="tr-TR" sz="2800" b="1" i="1" dirty="0"/>
              <a:t>İşleyen </a:t>
            </a:r>
            <a:r>
              <a:rPr lang="tr-TR" sz="2800" b="1" i="1" dirty="0" err="1"/>
              <a:t>Zeka’</a:t>
            </a:r>
            <a:r>
              <a:rPr lang="tr-TR" sz="2800" b="1" dirty="0" err="1"/>
              <a:t>nın</a:t>
            </a:r>
            <a:r>
              <a:rPr lang="tr-TR" sz="2800" b="1" dirty="0"/>
              <a:t> katkılarıyla hazırlanmıştır.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BAC9F5F-DB6F-F9A1-E182-F9D64309914E}"/>
              </a:ext>
            </a:extLst>
          </p:cNvPr>
          <p:cNvSpPr txBox="1"/>
          <p:nvPr/>
        </p:nvSpPr>
        <p:spPr>
          <a:xfrm>
            <a:off x="253466" y="2968373"/>
            <a:ext cx="53729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/>
              <a:t>İşleyen </a:t>
            </a:r>
            <a:r>
              <a:rPr lang="tr-TR" sz="1800" dirty="0"/>
              <a:t>Zeka örnek içeriklerine aşağıdaki linkten ulaşabilirsiniz:</a:t>
            </a:r>
          </a:p>
          <a:p>
            <a:endParaRPr lang="tr-TR" sz="1800" dirty="0"/>
          </a:p>
          <a:p>
            <a:r>
              <a:rPr lang="tr-TR" sz="1800" dirty="0">
                <a:hlinkClick r:id="rId5"/>
              </a:rPr>
              <a:t>https://www.egetolgayaltinay.com/contents/11/5</a:t>
            </a:r>
            <a:r>
              <a:rPr lang="tr-TR" sz="1800" dirty="0"/>
              <a:t> </a:t>
            </a:r>
            <a:br>
              <a:rPr lang="tr-TR" sz="1800" dirty="0"/>
            </a:br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915811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15A4B35C-C83C-526C-EB02-F31C0984C1D7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https://www.egetolgayaltinay.com/lessons/140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8148E1E-C626-F96D-ACFA-AF2B9F571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334">
            <a:off x="7623999" y="3292369"/>
            <a:ext cx="4017381" cy="2678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6003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6AF0312E-78BD-3974-6CB3-56315821276D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https://www.egetolgayaltinay.com/lessons/141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7B4CB8B-8058-F48A-8D05-84135E830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6547">
            <a:off x="7508216" y="3493236"/>
            <a:ext cx="4318599" cy="24309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8274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5D469201-62B0-944E-83D0-B8ECD20F8588}"/>
              </a:ext>
            </a:extLst>
          </p:cNvPr>
          <p:cNvSpPr txBox="1"/>
          <p:nvPr/>
        </p:nvSpPr>
        <p:spPr>
          <a:xfrm>
            <a:off x="218114" y="822120"/>
            <a:ext cx="11333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Hastalığını söyleyen birine tavsiye vermek için </a:t>
            </a:r>
            <a:r>
              <a:rPr lang="tr-TR" sz="2000" b="1" dirty="0">
                <a:solidFill>
                  <a:srgbClr val="004AAD"/>
                </a:solidFill>
              </a:rPr>
              <a:t>SHOULD (-</a:t>
            </a:r>
            <a:r>
              <a:rPr lang="tr-TR" sz="2000" b="1" dirty="0" err="1">
                <a:solidFill>
                  <a:srgbClr val="004AAD"/>
                </a:solidFill>
              </a:rPr>
              <a:t>meli</a:t>
            </a:r>
            <a:r>
              <a:rPr lang="tr-TR" sz="2000" b="1" dirty="0">
                <a:solidFill>
                  <a:srgbClr val="004AAD"/>
                </a:solidFill>
              </a:rPr>
              <a:t>, -malı) </a:t>
            </a:r>
            <a:r>
              <a:rPr lang="tr-TR" sz="2000" b="1" dirty="0"/>
              <a:t>veya </a:t>
            </a:r>
            <a:r>
              <a:rPr lang="tr-TR" sz="2000" b="1" dirty="0">
                <a:solidFill>
                  <a:srgbClr val="004AAD"/>
                </a:solidFill>
              </a:rPr>
              <a:t>SHOULDN’T (-memeli,-mamalı) </a:t>
            </a:r>
            <a:r>
              <a:rPr lang="tr-TR" sz="2000" b="1" dirty="0"/>
              <a:t>yapıları kullanılır.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4D8D0D9-7BE2-6161-6120-5EB2FB2866F1}"/>
              </a:ext>
            </a:extLst>
          </p:cNvPr>
          <p:cNvSpPr txBox="1"/>
          <p:nvPr/>
        </p:nvSpPr>
        <p:spPr>
          <a:xfrm>
            <a:off x="513125" y="2453107"/>
            <a:ext cx="5872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B: </a:t>
            </a:r>
            <a:r>
              <a:rPr lang="tr-TR" sz="3200" b="1" dirty="0" err="1"/>
              <a:t>You</a:t>
            </a:r>
            <a:r>
              <a:rPr lang="tr-TR" sz="3200" b="1" dirty="0"/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should</a:t>
            </a:r>
            <a:r>
              <a:rPr lang="tr-TR" sz="3200" b="1" dirty="0"/>
              <a:t> </a:t>
            </a:r>
            <a:r>
              <a:rPr lang="tr-TR" sz="3200" b="1" dirty="0" err="1"/>
              <a:t>brush</a:t>
            </a:r>
            <a:r>
              <a:rPr lang="tr-TR" sz="3200" b="1" dirty="0"/>
              <a:t> </a:t>
            </a:r>
            <a:r>
              <a:rPr lang="tr-TR" sz="3200" b="1" dirty="0" err="1"/>
              <a:t>your</a:t>
            </a:r>
            <a:r>
              <a:rPr lang="tr-TR" sz="3200" b="1" dirty="0"/>
              <a:t> </a:t>
            </a:r>
            <a:r>
              <a:rPr lang="tr-TR" sz="3200" b="1" dirty="0" err="1"/>
              <a:t>teeth</a:t>
            </a:r>
            <a:r>
              <a:rPr lang="tr-TR" sz="3200" b="1" dirty="0"/>
              <a:t>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0816DD87-5720-AFF4-A124-1A970E79BCC5}"/>
              </a:ext>
            </a:extLst>
          </p:cNvPr>
          <p:cNvSpPr txBox="1"/>
          <p:nvPr/>
        </p:nvSpPr>
        <p:spPr>
          <a:xfrm>
            <a:off x="6007916" y="2414240"/>
            <a:ext cx="5872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0070C0"/>
                </a:solidFill>
              </a:rPr>
              <a:t>(Dişlerini fırçala</a:t>
            </a:r>
            <a:r>
              <a:rPr lang="tr-TR" sz="3200" b="1" dirty="0">
                <a:solidFill>
                  <a:srgbClr val="FF0000"/>
                </a:solidFill>
              </a:rPr>
              <a:t>malı</a:t>
            </a:r>
            <a:r>
              <a:rPr lang="tr-TR" sz="3200" b="1" dirty="0">
                <a:solidFill>
                  <a:srgbClr val="0070C0"/>
                </a:solidFill>
              </a:rPr>
              <a:t>sın.)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688D048-9FDB-DD8D-49FD-C67102015F30}"/>
              </a:ext>
            </a:extLst>
          </p:cNvPr>
          <p:cNvSpPr txBox="1"/>
          <p:nvPr/>
        </p:nvSpPr>
        <p:spPr>
          <a:xfrm>
            <a:off x="513126" y="1868332"/>
            <a:ext cx="5872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A: I </a:t>
            </a:r>
            <a:r>
              <a:rPr lang="tr-TR" sz="3200" b="1" dirty="0" err="1"/>
              <a:t>have</a:t>
            </a:r>
            <a:r>
              <a:rPr lang="tr-TR" sz="3200" b="1" dirty="0"/>
              <a:t> a </a:t>
            </a:r>
            <a:r>
              <a:rPr lang="tr-TR" sz="3200" b="1" dirty="0" err="1"/>
              <a:t>toothache</a:t>
            </a:r>
            <a:r>
              <a:rPr lang="tr-TR" sz="3200" b="1" dirty="0"/>
              <a:t>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10FBAA7F-BF80-EF2E-DA2E-FB53BFDFF4FF}"/>
              </a:ext>
            </a:extLst>
          </p:cNvPr>
          <p:cNvSpPr txBox="1"/>
          <p:nvPr/>
        </p:nvSpPr>
        <p:spPr>
          <a:xfrm>
            <a:off x="4388839" y="1836475"/>
            <a:ext cx="5872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0070C0"/>
                </a:solidFill>
              </a:rPr>
              <a:t>(Dişim ağrıyor.)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1894B14D-41D6-B850-7EA7-4F5326DC8706}"/>
              </a:ext>
            </a:extLst>
          </p:cNvPr>
          <p:cNvSpPr txBox="1"/>
          <p:nvPr/>
        </p:nvSpPr>
        <p:spPr>
          <a:xfrm>
            <a:off x="513125" y="4239289"/>
            <a:ext cx="8286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B: </a:t>
            </a:r>
            <a:r>
              <a:rPr lang="tr-TR" sz="3200" b="1" dirty="0" err="1"/>
              <a:t>You</a:t>
            </a:r>
            <a:r>
              <a:rPr lang="tr-TR" sz="3200" b="1" dirty="0"/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shouldn’t</a:t>
            </a:r>
            <a:r>
              <a:rPr lang="tr-TR" sz="3200" b="1" dirty="0"/>
              <a:t> </a:t>
            </a:r>
            <a:r>
              <a:rPr lang="tr-TR" sz="3200" b="1" dirty="0" err="1"/>
              <a:t>drink</a:t>
            </a:r>
            <a:r>
              <a:rPr lang="tr-TR" sz="3200" b="1" dirty="0"/>
              <a:t> </a:t>
            </a:r>
            <a:r>
              <a:rPr lang="tr-TR" sz="3200" b="1" dirty="0" err="1"/>
              <a:t>cold</a:t>
            </a:r>
            <a:r>
              <a:rPr lang="tr-TR" sz="3200" b="1" dirty="0"/>
              <a:t> </a:t>
            </a:r>
            <a:r>
              <a:rPr lang="tr-TR" sz="3200" b="1" dirty="0" err="1"/>
              <a:t>water</a:t>
            </a:r>
            <a:r>
              <a:rPr lang="tr-TR" sz="3200" b="1" dirty="0"/>
              <a:t>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E72B6F5-3B73-7636-7530-7DEBE25FC97F}"/>
              </a:ext>
            </a:extLst>
          </p:cNvPr>
          <p:cNvSpPr txBox="1"/>
          <p:nvPr/>
        </p:nvSpPr>
        <p:spPr>
          <a:xfrm>
            <a:off x="6319707" y="4239288"/>
            <a:ext cx="5872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0070C0"/>
                </a:solidFill>
              </a:rPr>
              <a:t>(Soğuk su iç</a:t>
            </a:r>
            <a:r>
              <a:rPr lang="tr-TR" sz="3200" b="1" dirty="0">
                <a:solidFill>
                  <a:srgbClr val="FF0000"/>
                </a:solidFill>
              </a:rPr>
              <a:t>memeli</a:t>
            </a:r>
            <a:r>
              <a:rPr lang="tr-TR" sz="3200" b="1" dirty="0">
                <a:solidFill>
                  <a:srgbClr val="0070C0"/>
                </a:solidFill>
              </a:rPr>
              <a:t>sin.)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B5D9DCBB-D69F-43CA-302E-54C87A2EB561}"/>
              </a:ext>
            </a:extLst>
          </p:cNvPr>
          <p:cNvSpPr txBox="1"/>
          <p:nvPr/>
        </p:nvSpPr>
        <p:spPr>
          <a:xfrm>
            <a:off x="513126" y="3654514"/>
            <a:ext cx="5872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A: I </a:t>
            </a:r>
            <a:r>
              <a:rPr lang="tr-TR" sz="3200" b="1" dirty="0" err="1"/>
              <a:t>have</a:t>
            </a:r>
            <a:r>
              <a:rPr lang="tr-TR" sz="3200" b="1" dirty="0"/>
              <a:t> a </a:t>
            </a:r>
            <a:r>
              <a:rPr lang="tr-TR" sz="3200" b="1" dirty="0" err="1"/>
              <a:t>cough</a:t>
            </a:r>
            <a:r>
              <a:rPr lang="tr-TR" sz="3200" b="1" dirty="0"/>
              <a:t>.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A5662FDC-47D6-BD8C-DF1C-6ACB6FD62969}"/>
              </a:ext>
            </a:extLst>
          </p:cNvPr>
          <p:cNvSpPr txBox="1"/>
          <p:nvPr/>
        </p:nvSpPr>
        <p:spPr>
          <a:xfrm>
            <a:off x="3608662" y="3638585"/>
            <a:ext cx="5872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0070C0"/>
                </a:solidFill>
              </a:rPr>
              <a:t>(Öksürüğüm var.)</a:t>
            </a:r>
          </a:p>
        </p:txBody>
      </p:sp>
    </p:spTree>
    <p:extLst>
      <p:ext uri="{BB962C8B-B14F-4D97-AF65-F5344CB8AC3E}">
        <p14:creationId xmlns:p14="http://schemas.microsoft.com/office/powerpoint/2010/main" val="16632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42620A54-0F70-68D7-97E5-84770141E5CC}"/>
              </a:ext>
            </a:extLst>
          </p:cNvPr>
          <p:cNvSpPr txBox="1"/>
          <p:nvPr/>
        </p:nvSpPr>
        <p:spPr>
          <a:xfrm>
            <a:off x="1380604" y="11150"/>
            <a:ext cx="935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004AAD"/>
                </a:solidFill>
              </a:rPr>
              <a:t>OTHER IMPORTANT WORDS</a:t>
            </a:r>
          </a:p>
          <a:p>
            <a:pPr algn="ctr"/>
            <a:r>
              <a:rPr lang="tr-TR" sz="2000" b="1" dirty="0"/>
              <a:t>(DİĞER ÖNEMLİ KELİMELER)</a:t>
            </a:r>
            <a:endParaRPr lang="tr-TR" sz="7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1F29A8F8-D766-719F-40FE-E32FCD28E545}"/>
              </a:ext>
            </a:extLst>
          </p:cNvPr>
          <p:cNvSpPr/>
          <p:nvPr/>
        </p:nvSpPr>
        <p:spPr>
          <a:xfrm>
            <a:off x="1447382" y="1166782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ill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177451BA-5D4C-B2B3-B902-3A2066C4803C}"/>
              </a:ext>
            </a:extLst>
          </p:cNvPr>
          <p:cNvSpPr/>
          <p:nvPr/>
        </p:nvSpPr>
        <p:spPr>
          <a:xfrm>
            <a:off x="1447382" y="1725046"/>
            <a:ext cx="2127183" cy="558265"/>
          </a:xfrm>
          <a:prstGeom prst="roundRect">
            <a:avLst/>
          </a:prstGeom>
          <a:solidFill>
            <a:srgbClr val="DC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Candy</a:t>
            </a:r>
            <a:r>
              <a:rPr lang="tr-TR" sz="20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34B2A961-10A2-EF96-C6E7-EFE17FFD405E}"/>
              </a:ext>
            </a:extLst>
          </p:cNvPr>
          <p:cNvSpPr/>
          <p:nvPr/>
        </p:nvSpPr>
        <p:spPr>
          <a:xfrm>
            <a:off x="3572957" y="1165579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hasta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17AD1D7F-A577-F7FA-4FE3-DB1FD9A756E2}"/>
              </a:ext>
            </a:extLst>
          </p:cNvPr>
          <p:cNvSpPr/>
          <p:nvPr/>
        </p:nvSpPr>
        <p:spPr>
          <a:xfrm>
            <a:off x="3574564" y="1725046"/>
            <a:ext cx="2127183" cy="558265"/>
          </a:xfrm>
          <a:prstGeom prst="roundRect">
            <a:avLst/>
          </a:prstGeom>
          <a:solidFill>
            <a:srgbClr val="DC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Şeker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E42ECF7A-E0AA-46E9-5226-6B96C719F997}"/>
              </a:ext>
            </a:extLst>
          </p:cNvPr>
          <p:cNvSpPr/>
          <p:nvPr/>
        </p:nvSpPr>
        <p:spPr>
          <a:xfrm>
            <a:off x="1447382" y="2283312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Carry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1314E817-1267-F9C3-2E6C-B60637086072}"/>
              </a:ext>
            </a:extLst>
          </p:cNvPr>
          <p:cNvSpPr/>
          <p:nvPr/>
        </p:nvSpPr>
        <p:spPr>
          <a:xfrm>
            <a:off x="1447382" y="2841576"/>
            <a:ext cx="2127183" cy="558265"/>
          </a:xfrm>
          <a:prstGeom prst="roundRect">
            <a:avLst/>
          </a:prstGeom>
          <a:solidFill>
            <a:srgbClr val="DC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Symptom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D6B113A6-3718-0F7D-C2EB-604C5E482F7C}"/>
              </a:ext>
            </a:extLst>
          </p:cNvPr>
          <p:cNvSpPr/>
          <p:nvPr/>
        </p:nvSpPr>
        <p:spPr>
          <a:xfrm>
            <a:off x="3574565" y="2283311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Taşımak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F9DBDFE2-4358-DD37-49ED-2C08ED2B162F}"/>
              </a:ext>
            </a:extLst>
          </p:cNvPr>
          <p:cNvSpPr/>
          <p:nvPr/>
        </p:nvSpPr>
        <p:spPr>
          <a:xfrm>
            <a:off x="3574564" y="2841576"/>
            <a:ext cx="2127183" cy="558265"/>
          </a:xfrm>
          <a:prstGeom prst="roundRect">
            <a:avLst/>
          </a:prstGeom>
          <a:solidFill>
            <a:srgbClr val="DC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Belirti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7E40E463-9B71-F7DA-27A2-E998321EDE76}"/>
              </a:ext>
            </a:extLst>
          </p:cNvPr>
          <p:cNvSpPr/>
          <p:nvPr/>
        </p:nvSpPr>
        <p:spPr>
          <a:xfrm>
            <a:off x="1447382" y="3402244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Listen</a:t>
            </a:r>
            <a:r>
              <a:rPr lang="tr-TR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7360BD8D-4916-5C09-8B76-DE8E99134A34}"/>
              </a:ext>
            </a:extLst>
          </p:cNvPr>
          <p:cNvSpPr/>
          <p:nvPr/>
        </p:nvSpPr>
        <p:spPr>
          <a:xfrm>
            <a:off x="1447382" y="3960508"/>
            <a:ext cx="2127183" cy="558265"/>
          </a:xfrm>
          <a:prstGeom prst="roundRect">
            <a:avLst/>
          </a:prstGeom>
          <a:solidFill>
            <a:srgbClr val="DC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Heavy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things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8DA3E5ED-1C2F-9BC3-3318-424EC5946612}"/>
              </a:ext>
            </a:extLst>
          </p:cNvPr>
          <p:cNvSpPr/>
          <p:nvPr/>
        </p:nvSpPr>
        <p:spPr>
          <a:xfrm>
            <a:off x="3574565" y="3402243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Dinlemek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514803AD-4A78-B812-02D2-60C1F2194984}"/>
              </a:ext>
            </a:extLst>
          </p:cNvPr>
          <p:cNvSpPr/>
          <p:nvPr/>
        </p:nvSpPr>
        <p:spPr>
          <a:xfrm>
            <a:off x="3574564" y="3960508"/>
            <a:ext cx="2127183" cy="558265"/>
          </a:xfrm>
          <a:prstGeom prst="roundRect">
            <a:avLst/>
          </a:prstGeom>
          <a:solidFill>
            <a:srgbClr val="DC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Ağır şeyler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120F314B-490D-7C89-8A37-9C7C4E661182}"/>
              </a:ext>
            </a:extLst>
          </p:cNvPr>
          <p:cNvSpPr/>
          <p:nvPr/>
        </p:nvSpPr>
        <p:spPr>
          <a:xfrm>
            <a:off x="1447382" y="4518774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İmmediately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4444DDC8-A326-B5B9-C929-01E93864C131}"/>
              </a:ext>
            </a:extLst>
          </p:cNvPr>
          <p:cNvSpPr/>
          <p:nvPr/>
        </p:nvSpPr>
        <p:spPr>
          <a:xfrm>
            <a:off x="3574565" y="4518773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Hemen</a:t>
            </a: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77591B58-422E-B495-64D9-B5BA14D805C5}"/>
              </a:ext>
            </a:extLst>
          </p:cNvPr>
          <p:cNvSpPr/>
          <p:nvPr/>
        </p:nvSpPr>
        <p:spPr>
          <a:xfrm>
            <a:off x="6481396" y="1166782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 err="1">
                <a:solidFill>
                  <a:sysClr val="windowText" lastClr="000000"/>
                </a:solidFill>
              </a:rPr>
              <a:t>Skateboarding</a:t>
            </a:r>
            <a:r>
              <a:rPr lang="tr-TR" sz="20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5E390166-6CBE-3172-4486-11F5B7B9F6B0}"/>
              </a:ext>
            </a:extLst>
          </p:cNvPr>
          <p:cNvSpPr/>
          <p:nvPr/>
        </p:nvSpPr>
        <p:spPr>
          <a:xfrm>
            <a:off x="6481396" y="1725046"/>
            <a:ext cx="2127183" cy="558265"/>
          </a:xfrm>
          <a:prstGeom prst="roundRect">
            <a:avLst/>
          </a:prstGeom>
          <a:solidFill>
            <a:srgbClr val="DC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Terrible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8F79CD48-B9C4-67FD-C217-CD4BBE49FE37}"/>
              </a:ext>
            </a:extLst>
          </p:cNvPr>
          <p:cNvSpPr/>
          <p:nvPr/>
        </p:nvSpPr>
        <p:spPr>
          <a:xfrm>
            <a:off x="8608579" y="1166781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Kaykay yapma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815CA5F6-7739-309E-92D1-5D7765B041B4}"/>
              </a:ext>
            </a:extLst>
          </p:cNvPr>
          <p:cNvSpPr/>
          <p:nvPr/>
        </p:nvSpPr>
        <p:spPr>
          <a:xfrm>
            <a:off x="8608578" y="1725046"/>
            <a:ext cx="2127183" cy="558265"/>
          </a:xfrm>
          <a:prstGeom prst="roundRect">
            <a:avLst/>
          </a:prstGeom>
          <a:solidFill>
            <a:srgbClr val="DC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Berbat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ECFCC033-8EE3-7D74-74F8-38A435702159}"/>
              </a:ext>
            </a:extLst>
          </p:cNvPr>
          <p:cNvSpPr/>
          <p:nvPr/>
        </p:nvSpPr>
        <p:spPr>
          <a:xfrm>
            <a:off x="6466116" y="2280908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Thermometer</a:t>
            </a:r>
            <a:r>
              <a:rPr lang="tr-TR" sz="20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AC18B068-8659-D56E-135B-50AD7F470551}"/>
              </a:ext>
            </a:extLst>
          </p:cNvPr>
          <p:cNvSpPr/>
          <p:nvPr/>
        </p:nvSpPr>
        <p:spPr>
          <a:xfrm>
            <a:off x="6481396" y="2841576"/>
            <a:ext cx="2127183" cy="558265"/>
          </a:xfrm>
          <a:prstGeom prst="roundRect">
            <a:avLst/>
          </a:prstGeom>
          <a:solidFill>
            <a:srgbClr val="DC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Treat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C936064B-5857-3440-9363-E9A100F90823}"/>
              </a:ext>
            </a:extLst>
          </p:cNvPr>
          <p:cNvSpPr/>
          <p:nvPr/>
        </p:nvSpPr>
        <p:spPr>
          <a:xfrm>
            <a:off x="8608579" y="2283311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Ateş ölçer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D7C2AC29-BE60-1529-9264-3769B3CCDDC8}"/>
              </a:ext>
            </a:extLst>
          </p:cNvPr>
          <p:cNvSpPr/>
          <p:nvPr/>
        </p:nvSpPr>
        <p:spPr>
          <a:xfrm>
            <a:off x="8608578" y="2841576"/>
            <a:ext cx="2127183" cy="558265"/>
          </a:xfrm>
          <a:prstGeom prst="roundRect">
            <a:avLst/>
          </a:prstGeom>
          <a:solidFill>
            <a:srgbClr val="DC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Tedavi etmek</a:t>
            </a: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FD885B8A-192A-FFF3-37EC-ED59031B6C46}"/>
              </a:ext>
            </a:extLst>
          </p:cNvPr>
          <p:cNvSpPr/>
          <p:nvPr/>
        </p:nvSpPr>
        <p:spPr>
          <a:xfrm>
            <a:off x="6481396" y="3402244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Matter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79234F12-E167-25AC-1586-3943FFD6F3AE}"/>
              </a:ext>
            </a:extLst>
          </p:cNvPr>
          <p:cNvSpPr/>
          <p:nvPr/>
        </p:nvSpPr>
        <p:spPr>
          <a:xfrm>
            <a:off x="6481396" y="3960508"/>
            <a:ext cx="2127183" cy="558265"/>
          </a:xfrm>
          <a:prstGeom prst="roundRect">
            <a:avLst/>
          </a:prstGeom>
          <a:solidFill>
            <a:srgbClr val="DC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Feel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AC9B3241-0349-FD82-C631-122E55EEB56F}"/>
              </a:ext>
            </a:extLst>
          </p:cNvPr>
          <p:cNvSpPr/>
          <p:nvPr/>
        </p:nvSpPr>
        <p:spPr>
          <a:xfrm>
            <a:off x="8608579" y="3402243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Sorun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31ED575D-15A0-10C1-DEBE-93974A5649E8}"/>
              </a:ext>
            </a:extLst>
          </p:cNvPr>
          <p:cNvSpPr/>
          <p:nvPr/>
        </p:nvSpPr>
        <p:spPr>
          <a:xfrm>
            <a:off x="8608578" y="3960508"/>
            <a:ext cx="2127183" cy="558265"/>
          </a:xfrm>
          <a:prstGeom prst="roundRect">
            <a:avLst/>
          </a:prstGeom>
          <a:solidFill>
            <a:srgbClr val="DC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Hissetmek</a:t>
            </a:r>
          </a:p>
        </p:txBody>
      </p:sp>
      <p:sp>
        <p:nvSpPr>
          <p:cNvPr id="31" name="Dikdörtgen: Köşeleri Yuvarlatılmış 30">
            <a:extLst>
              <a:ext uri="{FF2B5EF4-FFF2-40B4-BE49-F238E27FC236}">
                <a16:creationId xmlns:a16="http://schemas.microsoft.com/office/drawing/2014/main" id="{5762D866-54FC-0322-F94C-89A8F402B366}"/>
              </a:ext>
            </a:extLst>
          </p:cNvPr>
          <p:cNvSpPr/>
          <p:nvPr/>
        </p:nvSpPr>
        <p:spPr>
          <a:xfrm>
            <a:off x="6481396" y="4518774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Hurt:</a:t>
            </a:r>
          </a:p>
        </p:txBody>
      </p: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E556B18D-FF00-891F-803F-6EB6A696373C}"/>
              </a:ext>
            </a:extLst>
          </p:cNvPr>
          <p:cNvSpPr/>
          <p:nvPr/>
        </p:nvSpPr>
        <p:spPr>
          <a:xfrm>
            <a:off x="8608579" y="4518773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Acımak</a:t>
            </a:r>
          </a:p>
        </p:txBody>
      </p:sp>
      <p:sp>
        <p:nvSpPr>
          <p:cNvPr id="33" name="Dikdörtgen: Köşeleri Yuvarlatılmış 32">
            <a:extLst>
              <a:ext uri="{FF2B5EF4-FFF2-40B4-BE49-F238E27FC236}">
                <a16:creationId xmlns:a16="http://schemas.microsoft.com/office/drawing/2014/main" id="{5CDEFB3A-9C81-B9B8-9588-370BED3F698F}"/>
              </a:ext>
            </a:extLst>
          </p:cNvPr>
          <p:cNvSpPr/>
          <p:nvPr/>
        </p:nvSpPr>
        <p:spPr>
          <a:xfrm>
            <a:off x="1445776" y="5077037"/>
            <a:ext cx="2127183" cy="558265"/>
          </a:xfrm>
          <a:prstGeom prst="roundRect">
            <a:avLst/>
          </a:prstGeom>
          <a:solidFill>
            <a:srgbClr val="DC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Need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4" name="Dikdörtgen: Köşeleri Yuvarlatılmış 33">
            <a:extLst>
              <a:ext uri="{FF2B5EF4-FFF2-40B4-BE49-F238E27FC236}">
                <a16:creationId xmlns:a16="http://schemas.microsoft.com/office/drawing/2014/main" id="{2E933965-15DF-BDB5-F193-1767F63EAAA7}"/>
              </a:ext>
            </a:extLst>
          </p:cNvPr>
          <p:cNvSpPr/>
          <p:nvPr/>
        </p:nvSpPr>
        <p:spPr>
          <a:xfrm>
            <a:off x="3572958" y="5077037"/>
            <a:ext cx="2127183" cy="558265"/>
          </a:xfrm>
          <a:prstGeom prst="roundRect">
            <a:avLst/>
          </a:prstGeom>
          <a:solidFill>
            <a:srgbClr val="DC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İhtiyaç duymak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5" name="Dikdörtgen: Köşeleri Yuvarlatılmış 34">
            <a:extLst>
              <a:ext uri="{FF2B5EF4-FFF2-40B4-BE49-F238E27FC236}">
                <a16:creationId xmlns:a16="http://schemas.microsoft.com/office/drawing/2014/main" id="{322FEE4D-8857-871C-926C-8EDA0FDBFA6F}"/>
              </a:ext>
            </a:extLst>
          </p:cNvPr>
          <p:cNvSpPr/>
          <p:nvPr/>
        </p:nvSpPr>
        <p:spPr>
          <a:xfrm>
            <a:off x="1445776" y="5635303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Outside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6" name="Dikdörtgen: Köşeleri Yuvarlatılmış 35">
            <a:extLst>
              <a:ext uri="{FF2B5EF4-FFF2-40B4-BE49-F238E27FC236}">
                <a16:creationId xmlns:a16="http://schemas.microsoft.com/office/drawing/2014/main" id="{504BB91E-27B2-1F58-25D2-FAC0E6A07769}"/>
              </a:ext>
            </a:extLst>
          </p:cNvPr>
          <p:cNvSpPr/>
          <p:nvPr/>
        </p:nvSpPr>
        <p:spPr>
          <a:xfrm>
            <a:off x="3572959" y="5635302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Dışarı</a:t>
            </a:r>
          </a:p>
        </p:txBody>
      </p:sp>
      <p:sp>
        <p:nvSpPr>
          <p:cNvPr id="37" name="Dikdörtgen: Köşeleri Yuvarlatılmış 36">
            <a:extLst>
              <a:ext uri="{FF2B5EF4-FFF2-40B4-BE49-F238E27FC236}">
                <a16:creationId xmlns:a16="http://schemas.microsoft.com/office/drawing/2014/main" id="{7A1E88AB-92A3-D720-C55C-EE89B3BF76E1}"/>
              </a:ext>
            </a:extLst>
          </p:cNvPr>
          <p:cNvSpPr/>
          <p:nvPr/>
        </p:nvSpPr>
        <p:spPr>
          <a:xfrm>
            <a:off x="6479789" y="5077037"/>
            <a:ext cx="2127183" cy="558265"/>
          </a:xfrm>
          <a:prstGeom prst="roundRect">
            <a:avLst/>
          </a:prstGeom>
          <a:solidFill>
            <a:srgbClr val="DC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Health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8" name="Dikdörtgen: Köşeleri Yuvarlatılmış 37">
            <a:extLst>
              <a:ext uri="{FF2B5EF4-FFF2-40B4-BE49-F238E27FC236}">
                <a16:creationId xmlns:a16="http://schemas.microsoft.com/office/drawing/2014/main" id="{A1A0D73F-7B49-F0F6-8A43-C44541066E13}"/>
              </a:ext>
            </a:extLst>
          </p:cNvPr>
          <p:cNvSpPr/>
          <p:nvPr/>
        </p:nvSpPr>
        <p:spPr>
          <a:xfrm>
            <a:off x="8606971" y="5077037"/>
            <a:ext cx="2127183" cy="558265"/>
          </a:xfrm>
          <a:prstGeom prst="roundRect">
            <a:avLst/>
          </a:prstGeom>
          <a:solidFill>
            <a:srgbClr val="DC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Sağlık</a:t>
            </a:r>
          </a:p>
        </p:txBody>
      </p:sp>
      <p:sp>
        <p:nvSpPr>
          <p:cNvPr id="39" name="Dikdörtgen: Köşeleri Yuvarlatılmış 38">
            <a:extLst>
              <a:ext uri="{FF2B5EF4-FFF2-40B4-BE49-F238E27FC236}">
                <a16:creationId xmlns:a16="http://schemas.microsoft.com/office/drawing/2014/main" id="{97BC8790-CD01-5710-87BD-F96C92F96B67}"/>
              </a:ext>
            </a:extLst>
          </p:cNvPr>
          <p:cNvSpPr/>
          <p:nvPr/>
        </p:nvSpPr>
        <p:spPr>
          <a:xfrm>
            <a:off x="6479789" y="5635303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Get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well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soon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40" name="Dikdörtgen: Köşeleri Yuvarlatılmış 39">
            <a:extLst>
              <a:ext uri="{FF2B5EF4-FFF2-40B4-BE49-F238E27FC236}">
                <a16:creationId xmlns:a16="http://schemas.microsoft.com/office/drawing/2014/main" id="{09A8AC5B-DFF8-E854-8A5D-C9EB2696E5A9}"/>
              </a:ext>
            </a:extLst>
          </p:cNvPr>
          <p:cNvSpPr/>
          <p:nvPr/>
        </p:nvSpPr>
        <p:spPr>
          <a:xfrm>
            <a:off x="8606972" y="5635302"/>
            <a:ext cx="2127183" cy="558265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Geçmiş olsun</a:t>
            </a:r>
          </a:p>
        </p:txBody>
      </p:sp>
      <p:pic>
        <p:nvPicPr>
          <p:cNvPr id="41" name="Resim 40">
            <a:extLst>
              <a:ext uri="{FF2B5EF4-FFF2-40B4-BE49-F238E27FC236}">
                <a16:creationId xmlns:a16="http://schemas.microsoft.com/office/drawing/2014/main" id="{78874C37-9585-8EE7-90C3-42CDDA8BF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15" r="-7571" b="25685"/>
          <a:stretch/>
        </p:blipFill>
        <p:spPr>
          <a:xfrm>
            <a:off x="5917388" y="2283311"/>
            <a:ext cx="348367" cy="26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0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5" grpId="0" animBg="1"/>
      <p:bldP spid="16" grpId="0" animBg="1"/>
      <p:bldP spid="18" grpId="0" animBg="1"/>
      <p:bldP spid="21" grpId="0" animBg="1"/>
      <p:bldP spid="22" grpId="0" animBg="1"/>
      <p:bldP spid="25" grpId="0" animBg="1"/>
      <p:bldP spid="26" grpId="0" animBg="1"/>
      <p:bldP spid="29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3943D39-98EA-32E8-6DCC-79EF2F032B78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https://www.egetolgayaltinay.com/lessons/132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707D309-AD8C-84BF-CD52-D4D78522C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75" b="41132"/>
          <a:stretch/>
        </p:blipFill>
        <p:spPr>
          <a:xfrm>
            <a:off x="695503" y="4951562"/>
            <a:ext cx="6858000" cy="1570008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7F1D928-1493-CFB4-5F9C-4F622F5A5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2862">
            <a:off x="8228523" y="2554854"/>
            <a:ext cx="3259347" cy="3259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35274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874C0F3C-1CFF-F018-7B8F-3812835767E5}"/>
              </a:ext>
            </a:extLst>
          </p:cNvPr>
          <p:cNvSpPr txBox="1"/>
          <p:nvPr/>
        </p:nvSpPr>
        <p:spPr>
          <a:xfrm>
            <a:off x="1627517" y="914400"/>
            <a:ext cx="893696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800" b="1" dirty="0"/>
              <a:t>SAMPLE</a:t>
            </a:r>
          </a:p>
          <a:p>
            <a:r>
              <a:rPr lang="tr-TR" sz="13800" b="1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936123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B00C9AD-4B8D-4A6A-8D88-A6D2DCEEA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778" y="575309"/>
            <a:ext cx="5880835" cy="55161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EA9F9C6-7D97-0690-7A72-B098C52D651D}"/>
              </a:ext>
            </a:extLst>
          </p:cNvPr>
          <p:cNvSpPr/>
          <p:nvPr/>
        </p:nvSpPr>
        <p:spPr>
          <a:xfrm>
            <a:off x="2993457" y="5255394"/>
            <a:ext cx="413887" cy="346509"/>
          </a:xfrm>
          <a:prstGeom prst="ellipse">
            <a:avLst/>
          </a:prstGeom>
          <a:ln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910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A66D16A-597F-DAC6-C00A-6184E5EBA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665" y="186790"/>
            <a:ext cx="5533324" cy="62559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6CA6A88-BA0E-A25D-9258-CAB346BC8AAC}"/>
              </a:ext>
            </a:extLst>
          </p:cNvPr>
          <p:cNvSpPr/>
          <p:nvPr/>
        </p:nvSpPr>
        <p:spPr>
          <a:xfrm>
            <a:off x="3225665" y="5630780"/>
            <a:ext cx="413887" cy="346509"/>
          </a:xfrm>
          <a:prstGeom prst="ellipse">
            <a:avLst/>
          </a:prstGeom>
          <a:ln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098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D2E418E-D0E9-0E53-1097-5CAFD3941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00" y="1523999"/>
            <a:ext cx="7698800" cy="30672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D3B4548-35D3-CB05-734D-B2D58859816F}"/>
              </a:ext>
            </a:extLst>
          </p:cNvPr>
          <p:cNvSpPr/>
          <p:nvPr/>
        </p:nvSpPr>
        <p:spPr>
          <a:xfrm>
            <a:off x="2396691" y="2358190"/>
            <a:ext cx="481263" cy="464419"/>
          </a:xfrm>
          <a:prstGeom prst="ellipse">
            <a:avLst/>
          </a:prstGeom>
          <a:ln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344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5ECADA2-6919-76ED-41D5-E82DC7ABA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581" y="984032"/>
            <a:ext cx="7881171" cy="4319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89EC5A0-0800-CE78-BA66-3B3D62C48B70}"/>
              </a:ext>
            </a:extLst>
          </p:cNvPr>
          <p:cNvSpPr/>
          <p:nvPr/>
        </p:nvSpPr>
        <p:spPr>
          <a:xfrm>
            <a:off x="2050581" y="4687505"/>
            <a:ext cx="558265" cy="462012"/>
          </a:xfrm>
          <a:prstGeom prst="ellipse">
            <a:avLst/>
          </a:prstGeom>
          <a:ln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397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8785BA6-C773-CD1B-29C0-7308981F8CC7}"/>
              </a:ext>
            </a:extLst>
          </p:cNvPr>
          <p:cNvSpPr/>
          <p:nvPr/>
        </p:nvSpPr>
        <p:spPr>
          <a:xfrm>
            <a:off x="2104845" y="595222"/>
            <a:ext cx="414068" cy="396815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E7B4157-9463-53E0-2774-4FFAF411362A}"/>
              </a:ext>
            </a:extLst>
          </p:cNvPr>
          <p:cNvSpPr/>
          <p:nvPr/>
        </p:nvSpPr>
        <p:spPr>
          <a:xfrm>
            <a:off x="8502769" y="741870"/>
            <a:ext cx="414068" cy="396815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2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12C6669-A17F-F480-C07C-A523C1CE6851}"/>
              </a:ext>
            </a:extLst>
          </p:cNvPr>
          <p:cNvSpPr/>
          <p:nvPr/>
        </p:nvSpPr>
        <p:spPr>
          <a:xfrm>
            <a:off x="2996240" y="1351470"/>
            <a:ext cx="414068" cy="396815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3807B3A-ADF8-1708-11A4-AFAA9F955291}"/>
              </a:ext>
            </a:extLst>
          </p:cNvPr>
          <p:cNvSpPr/>
          <p:nvPr/>
        </p:nvSpPr>
        <p:spPr>
          <a:xfrm>
            <a:off x="7815530" y="1469364"/>
            <a:ext cx="414068" cy="396815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4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116E5FE-8B3D-0047-34E6-C867E56D8BE6}"/>
              </a:ext>
            </a:extLst>
          </p:cNvPr>
          <p:cNvSpPr/>
          <p:nvPr/>
        </p:nvSpPr>
        <p:spPr>
          <a:xfrm>
            <a:off x="4146428" y="2044458"/>
            <a:ext cx="414068" cy="396815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5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7D66D6-76B3-A900-E70D-85EE93699289}"/>
              </a:ext>
            </a:extLst>
          </p:cNvPr>
          <p:cNvSpPr/>
          <p:nvPr/>
        </p:nvSpPr>
        <p:spPr>
          <a:xfrm>
            <a:off x="2383764" y="2441273"/>
            <a:ext cx="414068" cy="396815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6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36B5806-E3EB-D695-92F1-DD4A827790CA}"/>
              </a:ext>
            </a:extLst>
          </p:cNvPr>
          <p:cNvSpPr/>
          <p:nvPr/>
        </p:nvSpPr>
        <p:spPr>
          <a:xfrm>
            <a:off x="8246850" y="2317628"/>
            <a:ext cx="414068" cy="396815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7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41C8A6-2BA6-8CC6-BFB0-8C97288D78BE}"/>
              </a:ext>
            </a:extLst>
          </p:cNvPr>
          <p:cNvSpPr/>
          <p:nvPr/>
        </p:nvSpPr>
        <p:spPr>
          <a:xfrm>
            <a:off x="2444149" y="3079630"/>
            <a:ext cx="414068" cy="396815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8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EE7A459-2328-466B-94C6-DD946596000B}"/>
              </a:ext>
            </a:extLst>
          </p:cNvPr>
          <p:cNvSpPr/>
          <p:nvPr/>
        </p:nvSpPr>
        <p:spPr>
          <a:xfrm>
            <a:off x="8502769" y="3032185"/>
            <a:ext cx="414068" cy="396815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9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695F2CF-F7D3-5814-B2D7-59638A8E5346}"/>
              </a:ext>
            </a:extLst>
          </p:cNvPr>
          <p:cNvSpPr/>
          <p:nvPr/>
        </p:nvSpPr>
        <p:spPr>
          <a:xfrm>
            <a:off x="2383764" y="3890508"/>
            <a:ext cx="739000" cy="396816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10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4760A7E-190A-96A3-9A31-822E82579322}"/>
              </a:ext>
            </a:extLst>
          </p:cNvPr>
          <p:cNvSpPr/>
          <p:nvPr/>
        </p:nvSpPr>
        <p:spPr>
          <a:xfrm>
            <a:off x="4891175" y="4287324"/>
            <a:ext cx="739000" cy="396816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12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21A2774-D8A8-3187-DCE3-B8C9F52E14CA}"/>
              </a:ext>
            </a:extLst>
          </p:cNvPr>
          <p:cNvSpPr/>
          <p:nvPr/>
        </p:nvSpPr>
        <p:spPr>
          <a:xfrm>
            <a:off x="8767314" y="3692100"/>
            <a:ext cx="739000" cy="396816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11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A54762B-2A3F-49B0-2C06-E228B02B0008}"/>
              </a:ext>
            </a:extLst>
          </p:cNvPr>
          <p:cNvSpPr/>
          <p:nvPr/>
        </p:nvSpPr>
        <p:spPr>
          <a:xfrm>
            <a:off x="6659586" y="4172303"/>
            <a:ext cx="739000" cy="396816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13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66E2436-3A81-5A8A-F8FE-B00EA5AE4926}"/>
              </a:ext>
            </a:extLst>
          </p:cNvPr>
          <p:cNvSpPr/>
          <p:nvPr/>
        </p:nvSpPr>
        <p:spPr>
          <a:xfrm>
            <a:off x="3203274" y="5069450"/>
            <a:ext cx="739000" cy="396816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14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822EEAD-4D81-34AD-6FCA-987746BA98CA}"/>
              </a:ext>
            </a:extLst>
          </p:cNvPr>
          <p:cNvSpPr/>
          <p:nvPr/>
        </p:nvSpPr>
        <p:spPr>
          <a:xfrm>
            <a:off x="8340303" y="5069450"/>
            <a:ext cx="739000" cy="396816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15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8344928-A7AA-1CD4-90B0-F5F043C1F7E5}"/>
              </a:ext>
            </a:extLst>
          </p:cNvPr>
          <p:cNvSpPr/>
          <p:nvPr/>
        </p:nvSpPr>
        <p:spPr>
          <a:xfrm>
            <a:off x="3282348" y="5799820"/>
            <a:ext cx="739000" cy="396816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16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E4B6714-540E-F603-A5B9-5A2F70AF8B13}"/>
              </a:ext>
            </a:extLst>
          </p:cNvPr>
          <p:cNvSpPr/>
          <p:nvPr/>
        </p:nvSpPr>
        <p:spPr>
          <a:xfrm>
            <a:off x="7431654" y="5811316"/>
            <a:ext cx="739000" cy="396816"/>
          </a:xfrm>
          <a:prstGeom prst="ellipse">
            <a:avLst/>
          </a:prstGeom>
          <a:solidFill>
            <a:srgbClr val="DCE7F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4AAD"/>
                </a:solidFill>
              </a:rPr>
              <a:t>17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9864569B-14EB-E13F-7AAB-35E915E7A6E0}"/>
              </a:ext>
            </a:extLst>
          </p:cNvPr>
          <p:cNvSpPr txBox="1"/>
          <p:nvPr/>
        </p:nvSpPr>
        <p:spPr>
          <a:xfrm>
            <a:off x="526210" y="530372"/>
            <a:ext cx="690113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004AAD"/>
                </a:solidFill>
              </a:rPr>
              <a:t>Saç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A9197D9F-F83D-FEEA-3CEC-3C1BC29DC471}"/>
              </a:ext>
            </a:extLst>
          </p:cNvPr>
          <p:cNvSpPr txBox="1"/>
          <p:nvPr/>
        </p:nvSpPr>
        <p:spPr>
          <a:xfrm>
            <a:off x="9805359" y="677020"/>
            <a:ext cx="1288211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004AAD"/>
                </a:solidFill>
              </a:rPr>
              <a:t>Kafa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B1802A2C-8D44-896C-AB65-8390BA269985}"/>
              </a:ext>
            </a:extLst>
          </p:cNvPr>
          <p:cNvSpPr txBox="1"/>
          <p:nvPr/>
        </p:nvSpPr>
        <p:spPr>
          <a:xfrm>
            <a:off x="957532" y="1314087"/>
            <a:ext cx="1075427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>
                <a:solidFill>
                  <a:srgbClr val="004AAD"/>
                </a:solidFill>
              </a:rPr>
              <a:t>Göz</a:t>
            </a: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AC1FEE6F-C726-CD9F-D7C4-CE6E2A51CF4B}"/>
              </a:ext>
            </a:extLst>
          </p:cNvPr>
          <p:cNvSpPr txBox="1"/>
          <p:nvPr/>
        </p:nvSpPr>
        <p:spPr>
          <a:xfrm>
            <a:off x="9079303" y="1436938"/>
            <a:ext cx="1288211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004AAD"/>
                </a:solidFill>
              </a:rPr>
              <a:t>Kulak</a:t>
            </a: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8316E4E4-4254-E867-32B8-B84616F84BB8}"/>
              </a:ext>
            </a:extLst>
          </p:cNvPr>
          <p:cNvSpPr txBox="1"/>
          <p:nvPr/>
        </p:nvSpPr>
        <p:spPr>
          <a:xfrm>
            <a:off x="2104845" y="1873515"/>
            <a:ext cx="1177503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>
                <a:solidFill>
                  <a:srgbClr val="004AAD"/>
                </a:solidFill>
              </a:rPr>
              <a:t>Burun</a:t>
            </a: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D8355848-9407-25DD-AC1C-3F0C12420032}"/>
              </a:ext>
            </a:extLst>
          </p:cNvPr>
          <p:cNvSpPr txBox="1"/>
          <p:nvPr/>
        </p:nvSpPr>
        <p:spPr>
          <a:xfrm>
            <a:off x="310551" y="2408847"/>
            <a:ext cx="997068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>
                <a:solidFill>
                  <a:srgbClr val="004AAD"/>
                </a:solidFill>
              </a:rPr>
              <a:t>Ağız</a:t>
            </a: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9EF6D818-2529-F75E-B538-18368310013E}"/>
              </a:ext>
            </a:extLst>
          </p:cNvPr>
          <p:cNvSpPr txBox="1"/>
          <p:nvPr/>
        </p:nvSpPr>
        <p:spPr>
          <a:xfrm>
            <a:off x="9723408" y="2252778"/>
            <a:ext cx="997068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004AAD"/>
                </a:solidFill>
              </a:rPr>
              <a:t>Diş</a:t>
            </a:r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119834C3-86C7-112F-4F7E-9A9112AF2144}"/>
              </a:ext>
            </a:extLst>
          </p:cNvPr>
          <p:cNvSpPr txBox="1"/>
          <p:nvPr/>
        </p:nvSpPr>
        <p:spPr>
          <a:xfrm>
            <a:off x="310551" y="3085379"/>
            <a:ext cx="1145515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>
                <a:solidFill>
                  <a:srgbClr val="004AAD"/>
                </a:solidFill>
              </a:rPr>
              <a:t>Boyun</a:t>
            </a:r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5C4A4A1B-E0D6-3223-A1E9-7A56244D5F6E}"/>
              </a:ext>
            </a:extLst>
          </p:cNvPr>
          <p:cNvSpPr txBox="1"/>
          <p:nvPr/>
        </p:nvSpPr>
        <p:spPr>
          <a:xfrm>
            <a:off x="10367514" y="2999759"/>
            <a:ext cx="1145515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004AAD"/>
                </a:solidFill>
              </a:rPr>
              <a:t>Omuz</a:t>
            </a:r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6BDC1AE7-562C-82EC-C2D7-137A0931EC10}"/>
              </a:ext>
            </a:extLst>
          </p:cNvPr>
          <p:cNvSpPr txBox="1"/>
          <p:nvPr/>
        </p:nvSpPr>
        <p:spPr>
          <a:xfrm>
            <a:off x="452888" y="3890508"/>
            <a:ext cx="1145515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>
                <a:solidFill>
                  <a:srgbClr val="004AAD"/>
                </a:solidFill>
              </a:rPr>
              <a:t>Kol</a:t>
            </a:r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B92347CF-60DB-5CAF-7AD5-89AB5DE64BA1}"/>
              </a:ext>
            </a:extLst>
          </p:cNvPr>
          <p:cNvSpPr txBox="1"/>
          <p:nvPr/>
        </p:nvSpPr>
        <p:spPr>
          <a:xfrm>
            <a:off x="10464919" y="3727885"/>
            <a:ext cx="1145515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004AAD"/>
                </a:solidFill>
              </a:rPr>
              <a:t>El</a:t>
            </a: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9E7E99BF-3CA0-8748-1C11-CA577E77A282}"/>
              </a:ext>
            </a:extLst>
          </p:cNvPr>
          <p:cNvSpPr txBox="1"/>
          <p:nvPr/>
        </p:nvSpPr>
        <p:spPr>
          <a:xfrm>
            <a:off x="2518914" y="4390045"/>
            <a:ext cx="1257118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>
                <a:solidFill>
                  <a:srgbClr val="004AAD"/>
                </a:solidFill>
              </a:rPr>
              <a:t>Parmak</a:t>
            </a:r>
          </a:p>
        </p:txBody>
      </p:sp>
      <p:sp>
        <p:nvSpPr>
          <p:cNvPr id="39" name="Metin kutusu 38">
            <a:extLst>
              <a:ext uri="{FF2B5EF4-FFF2-40B4-BE49-F238E27FC236}">
                <a16:creationId xmlns:a16="http://schemas.microsoft.com/office/drawing/2014/main" id="{68B50323-F308-5DB9-1475-2E0682D4151F}"/>
              </a:ext>
            </a:extLst>
          </p:cNvPr>
          <p:cNvSpPr txBox="1"/>
          <p:nvPr/>
        </p:nvSpPr>
        <p:spPr>
          <a:xfrm>
            <a:off x="8548241" y="4253610"/>
            <a:ext cx="1257118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004AAD"/>
                </a:solidFill>
              </a:rPr>
              <a:t>Dirsek</a:t>
            </a:r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BFFC2339-D3AD-07C4-3D1B-E7E69A0E109E}"/>
              </a:ext>
            </a:extLst>
          </p:cNvPr>
          <p:cNvSpPr txBox="1"/>
          <p:nvPr/>
        </p:nvSpPr>
        <p:spPr>
          <a:xfrm>
            <a:off x="1105620" y="5037025"/>
            <a:ext cx="1145515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>
                <a:solidFill>
                  <a:srgbClr val="004AAD"/>
                </a:solidFill>
              </a:rPr>
              <a:t>Diz</a:t>
            </a: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B9670FA7-1AD1-FCA4-7F32-A34A66BF59AB}"/>
              </a:ext>
            </a:extLst>
          </p:cNvPr>
          <p:cNvSpPr txBox="1"/>
          <p:nvPr/>
        </p:nvSpPr>
        <p:spPr>
          <a:xfrm>
            <a:off x="10147718" y="5016240"/>
            <a:ext cx="1145515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004AAD"/>
                </a:solidFill>
              </a:rPr>
              <a:t>Bacak</a:t>
            </a:r>
          </a:p>
        </p:txBody>
      </p: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A7E31263-BAE7-C3F7-FDB6-B0F3ED14F776}"/>
              </a:ext>
            </a:extLst>
          </p:cNvPr>
          <p:cNvSpPr txBox="1"/>
          <p:nvPr/>
        </p:nvSpPr>
        <p:spPr>
          <a:xfrm>
            <a:off x="1105619" y="5787224"/>
            <a:ext cx="1145515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>
                <a:solidFill>
                  <a:srgbClr val="004AAD"/>
                </a:solidFill>
              </a:rPr>
              <a:t>Ayak</a:t>
            </a:r>
          </a:p>
        </p:txBody>
      </p:sp>
      <p:sp>
        <p:nvSpPr>
          <p:cNvPr id="43" name="Metin kutusu 42">
            <a:extLst>
              <a:ext uri="{FF2B5EF4-FFF2-40B4-BE49-F238E27FC236}">
                <a16:creationId xmlns:a16="http://schemas.microsoft.com/office/drawing/2014/main" id="{DDFE3C79-8B30-3958-FABD-A585A1BBD227}"/>
              </a:ext>
            </a:extLst>
          </p:cNvPr>
          <p:cNvSpPr txBox="1"/>
          <p:nvPr/>
        </p:nvSpPr>
        <p:spPr>
          <a:xfrm>
            <a:off x="9064566" y="5832080"/>
            <a:ext cx="2545868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004AAD"/>
                </a:solidFill>
              </a:rPr>
              <a:t>Ayak parmağı</a:t>
            </a:r>
          </a:p>
        </p:txBody>
      </p:sp>
      <p:sp>
        <p:nvSpPr>
          <p:cNvPr id="44" name="Metin kutusu 43">
            <a:extLst>
              <a:ext uri="{FF2B5EF4-FFF2-40B4-BE49-F238E27FC236}">
                <a16:creationId xmlns:a16="http://schemas.microsoft.com/office/drawing/2014/main" id="{AF2DF383-3A02-1744-DA1A-8F0E57D77DD1}"/>
              </a:ext>
            </a:extLst>
          </p:cNvPr>
          <p:cNvSpPr txBox="1"/>
          <p:nvPr/>
        </p:nvSpPr>
        <p:spPr>
          <a:xfrm>
            <a:off x="9136814" y="5037024"/>
            <a:ext cx="857433" cy="461665"/>
          </a:xfrm>
          <a:prstGeom prst="rect">
            <a:avLst/>
          </a:prstGeom>
          <a:solidFill>
            <a:srgbClr val="D9E4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004AAD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LEG</a:t>
            </a:r>
          </a:p>
        </p:txBody>
      </p:sp>
    </p:spTree>
    <p:extLst>
      <p:ext uri="{BB962C8B-B14F-4D97-AF65-F5344CB8AC3E}">
        <p14:creationId xmlns:p14="http://schemas.microsoft.com/office/powerpoint/2010/main" val="416550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29FBDB0-0FBF-E5B0-219B-85DF7C3D7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95" y="557111"/>
            <a:ext cx="7399420" cy="54042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23DCE25-D156-C53D-3846-E7430B9A0AB7}"/>
              </a:ext>
            </a:extLst>
          </p:cNvPr>
          <p:cNvSpPr/>
          <p:nvPr/>
        </p:nvSpPr>
        <p:spPr>
          <a:xfrm>
            <a:off x="2396691" y="3965609"/>
            <a:ext cx="413887" cy="346509"/>
          </a:xfrm>
          <a:prstGeom prst="ellipse">
            <a:avLst/>
          </a:prstGeom>
          <a:ln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88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630E238-2979-09B0-EF44-C8407A817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649" y="357788"/>
            <a:ext cx="6516102" cy="58720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01A421D-2B11-57A2-66B8-C10D058D5945}"/>
              </a:ext>
            </a:extLst>
          </p:cNvPr>
          <p:cNvSpPr/>
          <p:nvPr/>
        </p:nvSpPr>
        <p:spPr>
          <a:xfrm>
            <a:off x="2783305" y="4726005"/>
            <a:ext cx="413887" cy="346509"/>
          </a:xfrm>
          <a:prstGeom prst="ellipse">
            <a:avLst/>
          </a:prstGeom>
          <a:ln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428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8527D02-7630-61A3-19C9-910014602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696" y="367714"/>
            <a:ext cx="6698181" cy="59301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AADCBE5-767A-A021-DEF6-F14F2284EF4C}"/>
              </a:ext>
            </a:extLst>
          </p:cNvPr>
          <p:cNvSpPr/>
          <p:nvPr/>
        </p:nvSpPr>
        <p:spPr>
          <a:xfrm>
            <a:off x="2656572" y="4908884"/>
            <a:ext cx="413887" cy="346509"/>
          </a:xfrm>
          <a:prstGeom prst="ellipse">
            <a:avLst/>
          </a:prstGeom>
          <a:ln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780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EF4B5D0-C087-0E83-9F9A-E2A2861F2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56" y="1065395"/>
            <a:ext cx="8262288" cy="40648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0BC4492-4AEE-AC37-6AA0-C4BA083FA00F}"/>
              </a:ext>
            </a:extLst>
          </p:cNvPr>
          <p:cNvSpPr/>
          <p:nvPr/>
        </p:nvSpPr>
        <p:spPr>
          <a:xfrm>
            <a:off x="1964856" y="2924574"/>
            <a:ext cx="413887" cy="346509"/>
          </a:xfrm>
          <a:prstGeom prst="ellipse">
            <a:avLst/>
          </a:prstGeom>
          <a:ln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919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A41DC9FD-6377-ED0B-91FB-943C6867A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87138">
            <a:off x="523456" y="1269823"/>
            <a:ext cx="2913537" cy="37669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1F09041-714C-EF9E-119A-92EB2F2A3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3761">
            <a:off x="2398910" y="921548"/>
            <a:ext cx="2898357" cy="37669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E250AE36-4EAF-8255-067C-A3D6D1E13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4783" y="3054645"/>
            <a:ext cx="2913537" cy="2913537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A4E4A3AF-F7F7-13B1-92C3-A979816F4707}"/>
              </a:ext>
            </a:extLst>
          </p:cNvPr>
          <p:cNvSpPr txBox="1"/>
          <p:nvPr/>
        </p:nvSpPr>
        <p:spPr>
          <a:xfrm>
            <a:off x="5734194" y="1633072"/>
            <a:ext cx="6049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Sunuma katkılarından dolayı</a:t>
            </a:r>
          </a:p>
          <a:p>
            <a:r>
              <a:rPr lang="tr-TR" sz="2800" b="1" dirty="0"/>
              <a:t>İşleyen Zeka ailesine teşekkürler.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BC32C2D1-614D-EAC5-A656-4809D97279AF}"/>
              </a:ext>
            </a:extLst>
          </p:cNvPr>
          <p:cNvSpPr txBox="1"/>
          <p:nvPr/>
        </p:nvSpPr>
        <p:spPr>
          <a:xfrm>
            <a:off x="5734194" y="3005318"/>
            <a:ext cx="5372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/>
              <a:t>İşleyen Zeka içeriklerine aşağıdaki linkten ulaşabilirsiniz:</a:t>
            </a:r>
          </a:p>
          <a:p>
            <a:r>
              <a:rPr lang="tr-TR" sz="1800" dirty="0">
                <a:hlinkClick r:id="rId5"/>
              </a:rPr>
              <a:t>https://www.egetolgayaltinay.com/contents/11/5</a:t>
            </a:r>
            <a:r>
              <a:rPr lang="tr-TR" sz="1800" dirty="0"/>
              <a:t> </a:t>
            </a:r>
            <a:br>
              <a:rPr lang="tr-TR" sz="1800" dirty="0"/>
            </a:br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21803256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7A6AEDE3-4A49-9E1C-CBC3-04A7D5B7F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6" y="700606"/>
            <a:ext cx="4951320" cy="4951320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6B2F6F87-0ABB-1DC9-6FBE-2EAF221E0C11}"/>
              </a:ext>
            </a:extLst>
          </p:cNvPr>
          <p:cNvSpPr txBox="1"/>
          <p:nvPr/>
        </p:nvSpPr>
        <p:spPr>
          <a:xfrm>
            <a:off x="6457896" y="2543383"/>
            <a:ext cx="4101332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br>
              <a:rPr lang="tr-TR" sz="3200" b="1" i="1" u="sng" dirty="0">
                <a:solidFill>
                  <a:schemeClr val="tx1"/>
                </a:solidFill>
              </a:rPr>
            </a:br>
            <a:r>
              <a:rPr lang="tr-TR" sz="4000" b="1" dirty="0">
                <a:solidFill>
                  <a:schemeClr val="tx1"/>
                </a:solidFill>
              </a:rPr>
              <a:t>Ege </a:t>
            </a:r>
            <a:r>
              <a:rPr lang="tr-TR" sz="4000" b="1" dirty="0" err="1">
                <a:solidFill>
                  <a:schemeClr val="tx1"/>
                </a:solidFill>
              </a:rPr>
              <a:t>Tolgay</a:t>
            </a:r>
            <a:r>
              <a:rPr lang="tr-TR" sz="4000" b="1" dirty="0">
                <a:solidFill>
                  <a:schemeClr val="tx1"/>
                </a:solidFill>
              </a:rPr>
              <a:t> Altınay</a:t>
            </a:r>
            <a:br>
              <a:rPr lang="tr-TR" sz="3200" b="1" dirty="0">
                <a:solidFill>
                  <a:schemeClr val="tx1"/>
                </a:solidFill>
              </a:rPr>
            </a:br>
            <a:endParaRPr lang="tr-TR" sz="3200" b="1" dirty="0">
              <a:solidFill>
                <a:schemeClr val="tx1"/>
              </a:solidFill>
            </a:endParaRPr>
          </a:p>
          <a:p>
            <a:pPr algn="r"/>
            <a:r>
              <a:rPr lang="tr-TR" sz="2800" b="1" dirty="0" err="1">
                <a:solidFill>
                  <a:schemeClr val="tx1"/>
                </a:solidFill>
              </a:rPr>
              <a:t>Akköprü</a:t>
            </a:r>
            <a:r>
              <a:rPr lang="tr-TR" sz="2800" b="1" dirty="0">
                <a:solidFill>
                  <a:schemeClr val="tx1"/>
                </a:solidFill>
              </a:rPr>
              <a:t> Ortaokulu  </a:t>
            </a:r>
            <a:r>
              <a:rPr lang="tr-TR" sz="2800" b="1" dirty="0" err="1">
                <a:solidFill>
                  <a:schemeClr val="tx1"/>
                </a:solidFill>
              </a:rPr>
              <a:t>Tuşba</a:t>
            </a:r>
            <a:r>
              <a:rPr lang="tr-TR" sz="2800" b="1" dirty="0">
                <a:solidFill>
                  <a:schemeClr val="tx1"/>
                </a:solidFill>
              </a:rPr>
              <a:t>/VAN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49CAA6FD-7BE8-772C-8DE5-4CCA621CF415}"/>
              </a:ext>
            </a:extLst>
          </p:cNvPr>
          <p:cNvSpPr txBox="1"/>
          <p:nvPr/>
        </p:nvSpPr>
        <p:spPr>
          <a:xfrm>
            <a:off x="4408110" y="5651926"/>
            <a:ext cx="6092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/>
              <a:t>Bu, ve benzeri içerikler için:</a:t>
            </a:r>
            <a:br>
              <a:rPr lang="tr-TR" sz="2000" b="1" dirty="0"/>
            </a:br>
            <a:r>
              <a:rPr lang="tr-TR" sz="20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www.egetolgayaltinay.com</a:t>
            </a:r>
            <a:r>
              <a:rPr lang="tr-TR" sz="2000" b="1" dirty="0"/>
              <a:t> adresini ziyaret edebilirsiniz.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706091E-EFE1-74A7-E1C3-2E1CD1181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77" y="498188"/>
            <a:ext cx="2295496" cy="2295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1578214B-4DDC-3719-51CC-4F893C3949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989" y="346663"/>
            <a:ext cx="2548225" cy="2548225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CFE9902C-908E-C191-8E5A-9F9B665CEC23}"/>
              </a:ext>
            </a:extLst>
          </p:cNvPr>
          <p:cNvSpPr txBox="1"/>
          <p:nvPr/>
        </p:nvSpPr>
        <p:spPr>
          <a:xfrm>
            <a:off x="4456608" y="5282594"/>
            <a:ext cx="732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/>
              <a:t>Body </a:t>
            </a:r>
            <a:r>
              <a:rPr lang="tr-TR" b="1" dirty="0" err="1"/>
              <a:t>Parts</a:t>
            </a:r>
            <a:r>
              <a:rPr lang="tr-TR" b="1" dirty="0"/>
              <a:t> </a:t>
            </a:r>
            <a:r>
              <a:rPr lang="tr-TR" b="1" dirty="0" err="1"/>
              <a:t>Worksheet</a:t>
            </a:r>
            <a:r>
              <a:rPr lang="tr-TR" b="1" dirty="0"/>
              <a:t> için @virleguizamon’a teşekkürler.</a:t>
            </a:r>
          </a:p>
        </p:txBody>
      </p:sp>
    </p:spTree>
    <p:extLst>
      <p:ext uri="{BB962C8B-B14F-4D97-AF65-F5344CB8AC3E}">
        <p14:creationId xmlns:p14="http://schemas.microsoft.com/office/powerpoint/2010/main" val="1037116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3A0FEF81-283D-FA1B-603F-FA4B7C99F0D5}"/>
              </a:ext>
            </a:extLst>
          </p:cNvPr>
          <p:cNvSpPr txBox="1"/>
          <p:nvPr/>
        </p:nvSpPr>
        <p:spPr>
          <a:xfrm>
            <a:off x="195569" y="1831298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şarkıya aşağıdaki linkten ulaşabilirsiniz:</a:t>
            </a:r>
          </a:p>
          <a:p>
            <a:endParaRPr lang="tr-TR" sz="2400" b="1" i="1" dirty="0">
              <a:hlinkClick r:id="rId3"/>
            </a:endParaRPr>
          </a:p>
          <a:p>
            <a:r>
              <a:rPr lang="tr-TR" sz="2400" b="1" i="1" dirty="0">
                <a:hlinkClick r:id="rId4"/>
              </a:rPr>
              <a:t>https://www.egetolgayaltinay.com/lessons/138</a:t>
            </a:r>
            <a:r>
              <a:rPr lang="tr-TR" sz="2400" b="1" i="1" dirty="0"/>
              <a:t>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6BFB85DB-96C7-DD3F-FC6F-ED16E7EE6C70}"/>
              </a:ext>
            </a:extLst>
          </p:cNvPr>
          <p:cNvSpPr txBox="1"/>
          <p:nvPr/>
        </p:nvSpPr>
        <p:spPr>
          <a:xfrm>
            <a:off x="1618502" y="3944419"/>
            <a:ext cx="77616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b="1" i="1" dirty="0"/>
              <a:t>Şarkı </a:t>
            </a:r>
            <a:r>
              <a:rPr lang="tr-TR" sz="2000" b="1" i="1" dirty="0" err="1"/>
              <a:t>Worksheet’ine</a:t>
            </a:r>
            <a:r>
              <a:rPr lang="tr-TR" sz="2000" b="1" i="1" dirty="0"/>
              <a:t> aşağıdaki linkten </a:t>
            </a:r>
            <a:r>
              <a:rPr lang="tr-TR" sz="2000" b="1" i="1" dirty="0" err="1"/>
              <a:t>ulaşabilrisiniz</a:t>
            </a:r>
            <a:r>
              <a:rPr lang="tr-TR" sz="2000" b="1" i="1" dirty="0"/>
              <a:t>:</a:t>
            </a:r>
          </a:p>
          <a:p>
            <a:r>
              <a:rPr lang="tr-TR" sz="2000" b="1" i="1" dirty="0">
                <a:hlinkClick r:id="rId5"/>
              </a:rPr>
              <a:t>https://www.egetolgayaltinay.com/lessons/139</a:t>
            </a:r>
            <a:r>
              <a:rPr lang="tr-TR" sz="2000" b="1" i="1" dirty="0"/>
              <a:t> 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1B4D063-2358-974C-5CBE-525DDB6A50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596" y="1763921"/>
            <a:ext cx="3801177" cy="3801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DFC4A322-DE18-237E-B92E-529FAB78AE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31" y="3884876"/>
            <a:ext cx="826971" cy="82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75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FC123858-7FF4-2025-87ED-86CA0D1DA373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>
              <a:hlinkClick r:id="rId3"/>
            </a:endParaRPr>
          </a:p>
          <a:p>
            <a:r>
              <a:rPr lang="tr-TR" sz="2400" b="1" i="1" dirty="0">
                <a:hlinkClick r:id="rId3"/>
              </a:rPr>
              <a:t>https://www.egetolgayaltinay.com/lessons/133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25BC600-F284-C06D-EB04-68AD84DA96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4351">
            <a:off x="7340459" y="3597160"/>
            <a:ext cx="4166389" cy="232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2639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2F2A3BAE-F69E-41F9-24C1-B72C23B34023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https://www.egetolgayaltinay.com/lessons/134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13E9DF4-2194-B4A0-EA5D-B8F211BDB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3069">
            <a:off x="8005312" y="2830902"/>
            <a:ext cx="3302479" cy="3302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6555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3CD3C4-E027-517C-9D69-2DE40540B4B0}"/>
              </a:ext>
            </a:extLst>
          </p:cNvPr>
          <p:cNvSpPr txBox="1"/>
          <p:nvPr/>
        </p:nvSpPr>
        <p:spPr>
          <a:xfrm>
            <a:off x="117895" y="865163"/>
            <a:ext cx="119562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>
                <a:solidFill>
                  <a:srgbClr val="004AAD"/>
                </a:solidFill>
              </a:rPr>
              <a:t>ILLNESSES AND HEALTH PROBLEMS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21F729F-9519-A1A0-10C4-169CBD886522}"/>
              </a:ext>
            </a:extLst>
          </p:cNvPr>
          <p:cNvSpPr txBox="1"/>
          <p:nvPr/>
        </p:nvSpPr>
        <p:spPr>
          <a:xfrm>
            <a:off x="1172692" y="3814894"/>
            <a:ext cx="96788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/>
              <a:t>(HASTALIKLAR VE SAĞLIK SORUNLARI)</a:t>
            </a:r>
          </a:p>
        </p:txBody>
      </p:sp>
    </p:spTree>
    <p:extLst>
      <p:ext uri="{BB962C8B-B14F-4D97-AF65-F5344CB8AC3E}">
        <p14:creationId xmlns:p14="http://schemas.microsoft.com/office/powerpoint/2010/main" val="724888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E260542E-A9AE-AC30-0FE5-6DCFD3C88502}"/>
              </a:ext>
            </a:extLst>
          </p:cNvPr>
          <p:cNvSpPr/>
          <p:nvPr/>
        </p:nvSpPr>
        <p:spPr>
          <a:xfrm>
            <a:off x="172526" y="1992702"/>
            <a:ext cx="2475781" cy="629729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Pain</a:t>
            </a:r>
            <a:r>
              <a:rPr lang="tr-TR" sz="2400" b="1" dirty="0">
                <a:solidFill>
                  <a:schemeClr val="tx1"/>
                </a:solidFill>
              </a:rPr>
              <a:t> / </a:t>
            </a:r>
            <a:r>
              <a:rPr lang="tr-TR" sz="2400" b="1" dirty="0" err="1">
                <a:solidFill>
                  <a:schemeClr val="tx1"/>
                </a:solidFill>
              </a:rPr>
              <a:t>Ache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AFCBC7D2-BF3C-E66E-163B-86CFB4DD61AB}"/>
              </a:ext>
            </a:extLst>
          </p:cNvPr>
          <p:cNvSpPr/>
          <p:nvPr/>
        </p:nvSpPr>
        <p:spPr>
          <a:xfrm>
            <a:off x="172525" y="2622431"/>
            <a:ext cx="2475781" cy="629729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Acı / Ağrı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EB058952-4BCA-B869-B177-0BE4CFD42AEA}"/>
              </a:ext>
            </a:extLst>
          </p:cNvPr>
          <p:cNvSpPr/>
          <p:nvPr/>
        </p:nvSpPr>
        <p:spPr>
          <a:xfrm>
            <a:off x="3309666" y="1992702"/>
            <a:ext cx="2475781" cy="629729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Backache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D4B60574-96D6-DDE8-893A-BC85288902FE}"/>
              </a:ext>
            </a:extLst>
          </p:cNvPr>
          <p:cNvSpPr/>
          <p:nvPr/>
        </p:nvSpPr>
        <p:spPr>
          <a:xfrm>
            <a:off x="3309665" y="2622431"/>
            <a:ext cx="2475781" cy="629729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Sırt ağrısı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44076F98-94CD-F354-E637-F69E6EB3AE18}"/>
              </a:ext>
            </a:extLst>
          </p:cNvPr>
          <p:cNvSpPr/>
          <p:nvPr/>
        </p:nvSpPr>
        <p:spPr>
          <a:xfrm>
            <a:off x="6406551" y="1992702"/>
            <a:ext cx="2475781" cy="629729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Broken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Arm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B0C57B75-DF86-5744-DB65-ADBA8654A924}"/>
              </a:ext>
            </a:extLst>
          </p:cNvPr>
          <p:cNvSpPr/>
          <p:nvPr/>
        </p:nvSpPr>
        <p:spPr>
          <a:xfrm>
            <a:off x="6406550" y="2622431"/>
            <a:ext cx="2475781" cy="629729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Kırık Kol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54434221-4A04-7B1B-2435-58C63F21889C}"/>
              </a:ext>
            </a:extLst>
          </p:cNvPr>
          <p:cNvSpPr/>
          <p:nvPr/>
        </p:nvSpPr>
        <p:spPr>
          <a:xfrm>
            <a:off x="9517813" y="1992702"/>
            <a:ext cx="2475781" cy="629729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Cough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06787EFD-947A-861D-2E6C-4C457A79572C}"/>
              </a:ext>
            </a:extLst>
          </p:cNvPr>
          <p:cNvSpPr/>
          <p:nvPr/>
        </p:nvSpPr>
        <p:spPr>
          <a:xfrm>
            <a:off x="9517812" y="2622431"/>
            <a:ext cx="2475781" cy="629729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Öksürük</a:t>
            </a:r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EF9EDD1C-FA13-BCD5-1DDD-FCE2B4F4BA7F}"/>
              </a:ext>
            </a:extLst>
          </p:cNvPr>
          <p:cNvSpPr/>
          <p:nvPr/>
        </p:nvSpPr>
        <p:spPr>
          <a:xfrm>
            <a:off x="172527" y="5250611"/>
            <a:ext cx="2475781" cy="629729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Cold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3781B975-F7BB-A538-5569-0AD56D014F58}"/>
              </a:ext>
            </a:extLst>
          </p:cNvPr>
          <p:cNvSpPr/>
          <p:nvPr/>
        </p:nvSpPr>
        <p:spPr>
          <a:xfrm>
            <a:off x="172526" y="5880340"/>
            <a:ext cx="2475781" cy="629729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Soğuk Algınlığı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217E623C-3D61-3F09-E74C-969507CFC965}"/>
              </a:ext>
            </a:extLst>
          </p:cNvPr>
          <p:cNvSpPr/>
          <p:nvPr/>
        </p:nvSpPr>
        <p:spPr>
          <a:xfrm>
            <a:off x="3309667" y="5250611"/>
            <a:ext cx="2475781" cy="629729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Fever</a:t>
            </a:r>
          </a:p>
        </p:txBody>
      </p:sp>
      <p:sp>
        <p:nvSpPr>
          <p:cNvPr id="31" name="Dikdörtgen: Köşeleri Yuvarlatılmış 30">
            <a:extLst>
              <a:ext uri="{FF2B5EF4-FFF2-40B4-BE49-F238E27FC236}">
                <a16:creationId xmlns:a16="http://schemas.microsoft.com/office/drawing/2014/main" id="{760DDA0B-BA72-6DAC-FD8E-A086CB771F79}"/>
              </a:ext>
            </a:extLst>
          </p:cNvPr>
          <p:cNvSpPr/>
          <p:nvPr/>
        </p:nvSpPr>
        <p:spPr>
          <a:xfrm>
            <a:off x="3309666" y="5880340"/>
            <a:ext cx="2475781" cy="629729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Ateş</a:t>
            </a:r>
          </a:p>
        </p:txBody>
      </p: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28F4CB14-034B-6886-3465-C6686EBA061F}"/>
              </a:ext>
            </a:extLst>
          </p:cNvPr>
          <p:cNvSpPr/>
          <p:nvPr/>
        </p:nvSpPr>
        <p:spPr>
          <a:xfrm>
            <a:off x="6406552" y="5250611"/>
            <a:ext cx="2475781" cy="629729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The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Flu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33" name="Dikdörtgen: Köşeleri Yuvarlatılmış 32">
            <a:extLst>
              <a:ext uri="{FF2B5EF4-FFF2-40B4-BE49-F238E27FC236}">
                <a16:creationId xmlns:a16="http://schemas.microsoft.com/office/drawing/2014/main" id="{DDDCAD41-917C-1F9A-E39C-55DFEDA50908}"/>
              </a:ext>
            </a:extLst>
          </p:cNvPr>
          <p:cNvSpPr/>
          <p:nvPr/>
        </p:nvSpPr>
        <p:spPr>
          <a:xfrm>
            <a:off x="6406551" y="5880340"/>
            <a:ext cx="2475781" cy="629729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Grip</a:t>
            </a:r>
          </a:p>
        </p:txBody>
      </p:sp>
      <p:sp>
        <p:nvSpPr>
          <p:cNvPr id="34" name="Dikdörtgen: Köşeleri Yuvarlatılmış 33">
            <a:extLst>
              <a:ext uri="{FF2B5EF4-FFF2-40B4-BE49-F238E27FC236}">
                <a16:creationId xmlns:a16="http://schemas.microsoft.com/office/drawing/2014/main" id="{EC50D54B-709A-B4B9-A81E-EE64412A52BF}"/>
              </a:ext>
            </a:extLst>
          </p:cNvPr>
          <p:cNvSpPr/>
          <p:nvPr/>
        </p:nvSpPr>
        <p:spPr>
          <a:xfrm>
            <a:off x="9517814" y="5250611"/>
            <a:ext cx="2475781" cy="629729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Headache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35" name="Dikdörtgen: Köşeleri Yuvarlatılmış 34">
            <a:extLst>
              <a:ext uri="{FF2B5EF4-FFF2-40B4-BE49-F238E27FC236}">
                <a16:creationId xmlns:a16="http://schemas.microsoft.com/office/drawing/2014/main" id="{98D9A8E6-9385-FA0D-E5D4-1E5F38774C73}"/>
              </a:ext>
            </a:extLst>
          </p:cNvPr>
          <p:cNvSpPr/>
          <p:nvPr/>
        </p:nvSpPr>
        <p:spPr>
          <a:xfrm>
            <a:off x="9517813" y="5880340"/>
            <a:ext cx="2475781" cy="629729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Baş Ağrısı</a:t>
            </a:r>
          </a:p>
        </p:txBody>
      </p:sp>
    </p:spTree>
    <p:extLst>
      <p:ext uri="{BB962C8B-B14F-4D97-AF65-F5344CB8AC3E}">
        <p14:creationId xmlns:p14="http://schemas.microsoft.com/office/powerpoint/2010/main" val="369345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3" grpId="0" animBg="1"/>
      <p:bldP spid="27" grpId="0" animBg="1"/>
      <p:bldP spid="29" grpId="0" animBg="1"/>
      <p:bldP spid="31" grpId="0" animBg="1"/>
      <p:bldP spid="33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41BFD83D-BB36-1C8F-DAC3-6601C9FE79ED}"/>
              </a:ext>
            </a:extLst>
          </p:cNvPr>
          <p:cNvSpPr/>
          <p:nvPr/>
        </p:nvSpPr>
        <p:spPr>
          <a:xfrm>
            <a:off x="1181816" y="2061713"/>
            <a:ext cx="2475781" cy="629729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The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Measles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48894654-5B6A-333D-FF84-333472239655}"/>
              </a:ext>
            </a:extLst>
          </p:cNvPr>
          <p:cNvSpPr/>
          <p:nvPr/>
        </p:nvSpPr>
        <p:spPr>
          <a:xfrm>
            <a:off x="1181815" y="2691442"/>
            <a:ext cx="2475781" cy="629729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Kızamık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C3BEA3C5-5781-1A75-F089-AF8C9F9BF32A}"/>
              </a:ext>
            </a:extLst>
          </p:cNvPr>
          <p:cNvSpPr/>
          <p:nvPr/>
        </p:nvSpPr>
        <p:spPr>
          <a:xfrm>
            <a:off x="4741651" y="2061713"/>
            <a:ext cx="2475781" cy="629729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Runny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Nose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BF0D5F0D-310F-E279-46E5-8A038F5A648E}"/>
              </a:ext>
            </a:extLst>
          </p:cNvPr>
          <p:cNvSpPr/>
          <p:nvPr/>
        </p:nvSpPr>
        <p:spPr>
          <a:xfrm>
            <a:off x="4741650" y="2691442"/>
            <a:ext cx="2475781" cy="629729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Burun Akıntısı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47F2A61F-D2C6-572B-9EFF-B760076712EB}"/>
              </a:ext>
            </a:extLst>
          </p:cNvPr>
          <p:cNvSpPr/>
          <p:nvPr/>
        </p:nvSpPr>
        <p:spPr>
          <a:xfrm>
            <a:off x="8865080" y="1992702"/>
            <a:ext cx="2475781" cy="629729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Sneeze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59F5B9EE-B38F-DBEB-B50F-A3995C7C5590}"/>
              </a:ext>
            </a:extLst>
          </p:cNvPr>
          <p:cNvSpPr/>
          <p:nvPr/>
        </p:nvSpPr>
        <p:spPr>
          <a:xfrm>
            <a:off x="8865079" y="2622431"/>
            <a:ext cx="2475781" cy="629729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Hapşırmak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F50FF1E5-7122-6749-A185-F8ABAC79C907}"/>
              </a:ext>
            </a:extLst>
          </p:cNvPr>
          <p:cNvSpPr/>
          <p:nvPr/>
        </p:nvSpPr>
        <p:spPr>
          <a:xfrm>
            <a:off x="1181816" y="5368505"/>
            <a:ext cx="2475781" cy="629729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Sore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Throat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4E181618-974B-B66E-420E-1ECA08BA5CD4}"/>
              </a:ext>
            </a:extLst>
          </p:cNvPr>
          <p:cNvSpPr/>
          <p:nvPr/>
        </p:nvSpPr>
        <p:spPr>
          <a:xfrm>
            <a:off x="1181815" y="5998234"/>
            <a:ext cx="2475781" cy="629729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Boğaz Ağrısı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D66656AB-E19B-952B-61D5-8FF75CE558B0}"/>
              </a:ext>
            </a:extLst>
          </p:cNvPr>
          <p:cNvSpPr/>
          <p:nvPr/>
        </p:nvSpPr>
        <p:spPr>
          <a:xfrm>
            <a:off x="4741652" y="5319622"/>
            <a:ext cx="2475781" cy="629729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Stomachache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337DF135-B1A5-50FD-4DA0-F9EAF86B87C6}"/>
              </a:ext>
            </a:extLst>
          </p:cNvPr>
          <p:cNvSpPr/>
          <p:nvPr/>
        </p:nvSpPr>
        <p:spPr>
          <a:xfrm>
            <a:off x="4741651" y="5949351"/>
            <a:ext cx="2475781" cy="629729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Karın Ağrısı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D852511E-FAD8-1F4A-1009-351CA924B680}"/>
              </a:ext>
            </a:extLst>
          </p:cNvPr>
          <p:cNvSpPr/>
          <p:nvPr/>
        </p:nvSpPr>
        <p:spPr>
          <a:xfrm>
            <a:off x="8865081" y="5250611"/>
            <a:ext cx="2475781" cy="629729"/>
          </a:xfrm>
          <a:prstGeom prst="roundRect">
            <a:avLst/>
          </a:prstGeom>
          <a:solidFill>
            <a:srgbClr val="9AB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Toothache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2DAA0361-C28B-3807-EE99-1FA2F39359CF}"/>
              </a:ext>
            </a:extLst>
          </p:cNvPr>
          <p:cNvSpPr/>
          <p:nvPr/>
        </p:nvSpPr>
        <p:spPr>
          <a:xfrm>
            <a:off x="8865080" y="5880340"/>
            <a:ext cx="2475781" cy="629729"/>
          </a:xfrm>
          <a:prstGeom prst="roundRect">
            <a:avLst/>
          </a:prstGeom>
          <a:solidFill>
            <a:srgbClr val="D9E4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Diş Ağrısı</a:t>
            </a:r>
          </a:p>
        </p:txBody>
      </p:sp>
    </p:spTree>
    <p:extLst>
      <p:ext uri="{BB962C8B-B14F-4D97-AF65-F5344CB8AC3E}">
        <p14:creationId xmlns:p14="http://schemas.microsoft.com/office/powerpoint/2010/main" val="169858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729</Words>
  <Application>Microsoft Office PowerPoint</Application>
  <PresentationFormat>Geniş ekran</PresentationFormat>
  <Paragraphs>237</Paragraphs>
  <Slides>35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35</vt:i4>
      </vt:variant>
    </vt:vector>
  </HeadingPairs>
  <TitlesOfParts>
    <vt:vector size="40" baseType="lpstr">
      <vt:lpstr>Aharoni</vt:lpstr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Ege Altınay</dc:creator>
  <cp:lastModifiedBy>Ege Altınay</cp:lastModifiedBy>
  <cp:revision>13</cp:revision>
  <dcterms:created xsi:type="dcterms:W3CDTF">2022-12-16T15:19:01Z</dcterms:created>
  <dcterms:modified xsi:type="dcterms:W3CDTF">2024-09-03T12:03:00Z</dcterms:modified>
</cp:coreProperties>
</file>