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9" r:id="rId8"/>
    <p:sldId id="262" r:id="rId9"/>
    <p:sldId id="263" r:id="rId10"/>
    <p:sldId id="264" r:id="rId11"/>
    <p:sldId id="290" r:id="rId12"/>
    <p:sldId id="265" r:id="rId13"/>
    <p:sldId id="266" r:id="rId14"/>
    <p:sldId id="267" r:id="rId15"/>
    <p:sldId id="268" r:id="rId16"/>
    <p:sldId id="291" r:id="rId17"/>
    <p:sldId id="270" r:id="rId18"/>
    <p:sldId id="292" r:id="rId19"/>
    <p:sldId id="293" r:id="rId20"/>
    <p:sldId id="294" r:id="rId21"/>
    <p:sldId id="288" r:id="rId22"/>
    <p:sldId id="312" r:id="rId23"/>
    <p:sldId id="313" r:id="rId24"/>
    <p:sldId id="315" r:id="rId25"/>
    <p:sldId id="314" r:id="rId26"/>
    <p:sldId id="272" r:id="rId27"/>
    <p:sldId id="309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10: Democracy" id="{7437874F-D81E-45C3-9557-36282FAA3B96}">
          <p14:sldIdLst>
            <p14:sldId id="256"/>
          </p14:sldIdLst>
        </p14:section>
        <p14:section name="Warm-up: What is Democracy?" id="{D61315E3-FDD7-41CA-8B54-0CE1A40CDAE4}">
          <p14:sldIdLst>
            <p14:sldId id="257"/>
          </p14:sldIdLst>
        </p14:section>
        <p14:section name="Word about Elections" id="{1AE94AE9-FC0B-4DA5-8754-9D0C72E3933A}">
          <p14:sldIdLst>
            <p14:sldId id="258"/>
            <p14:sldId id="259"/>
            <p14:sldId id="260"/>
            <p14:sldId id="261"/>
            <p14:sldId id="289"/>
          </p14:sldIdLst>
        </p14:section>
        <p14:section name="Traits of Some Politicians" id="{3F5695AA-2637-4378-A0C7-D4D6887A882D}">
          <p14:sldIdLst>
            <p14:sldId id="262"/>
            <p14:sldId id="263"/>
            <p14:sldId id="264"/>
            <p14:sldId id="290"/>
          </p14:sldIdLst>
        </p14:section>
        <p14:section name="Verbs about Elections" id="{E8D9633D-0A87-481C-B055-3D0C0B305F0D}">
          <p14:sldIdLst>
            <p14:sldId id="265"/>
            <p14:sldId id="266"/>
            <p14:sldId id="267"/>
            <p14:sldId id="268"/>
            <p14:sldId id="291"/>
          </p14:sldIdLst>
        </p14:section>
        <p14:section name="Other Important Words" id="{B08FE5B7-DF82-4669-A678-772485A111D0}">
          <p14:sldIdLst>
            <p14:sldId id="270"/>
            <p14:sldId id="292"/>
          </p14:sldIdLst>
        </p14:section>
        <p14:section name="Other Games" id="{2F4C9505-2770-42E9-A3AD-5B7D4A154020}">
          <p14:sldIdLst>
            <p14:sldId id="293"/>
          </p14:sldIdLst>
        </p14:section>
        <p14:section name="Vocabulary Game" id="{BB4FC149-0EB6-482F-8863-3D7B4EE2F326}">
          <p14:sldIdLst>
            <p14:sldId id="294"/>
          </p14:sldIdLst>
        </p14:section>
        <p14:section name="Sample Questions" id="{393290F5-9E0B-49B1-B51D-BD7F8FB497B9}">
          <p14:sldIdLst>
            <p14:sldId id="288"/>
            <p14:sldId id="312"/>
            <p14:sldId id="313"/>
            <p14:sldId id="315"/>
            <p14:sldId id="314"/>
          </p14:sldIdLst>
        </p14:section>
        <p14:section name="Thank you! :)" id="{2B724370-B6CC-4810-B49A-044CE034DC7A}">
          <p14:sldIdLst>
            <p14:sldId id="272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8F9D"/>
    <a:srgbClr val="33ABBC"/>
    <a:srgbClr val="80CBD6"/>
    <a:srgbClr val="B3E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FB7970-5CBF-A183-D64F-6815C4036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DE86B9E-43A3-6E7B-122F-D3079D98E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AB6342-6DEA-FC55-27D1-399CADDDF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FC255B0-C1F9-FE39-2F14-5DD1D64AD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1E6F589-5793-7BD1-78BB-263E9CE2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8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6B9D97-D80F-C849-A148-04C091425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6144703-8983-B1A3-B580-8836C27C2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8C2D2C9-65EC-EB49-6B39-7190071E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CE9E959-7828-E397-C469-4F13FC58D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592ACDF-71DF-8841-2E8B-97DFCE74D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199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861846B-9E9C-5F2F-7EBA-B18D8B57B1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706CAB9-F8CF-90C5-2E21-A7FB7C73E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96B9C18-E063-E7CA-7CAA-A78464F7F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AE8C98-BCF2-A124-36F6-6CBEA32D7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99B0898-2378-28BD-9F5B-8C30D1241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77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099A13-C1D4-9C23-54A0-0FCDB3562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479E75-1BA3-0A82-7B7A-C1142AB42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B92AB85-5CF9-F930-A9F0-C53778FDC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7C7B138-2456-4212-24AF-3596EA57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15428AA-BDD6-E08F-578C-07568ABBA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571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43672D-BF1D-8467-933C-37AD17081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078A65F-CE5C-B27D-A2AA-E41621CF3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99C6508-A2D3-A803-6969-289A8F86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B42F452-B4E0-2B81-0C9A-35EA457D2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2AC3723-587A-4932-DB67-FC0B7315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345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414A1B-563B-A0FC-E5E8-86B95925C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F8F81F-74D7-3BD3-D8A4-6BA43D5EA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7ECB955-5BB0-D62A-307C-D655FB620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07D0146-2347-1DD9-F76D-0497894EE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7E69F49-FA0A-ED98-957E-2ACF4A43D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97266F7-B1B6-C2D9-0679-806F86E6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555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1E1DA3-DEE5-32DF-6FFD-01B15389C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39D8A33-A626-97CC-E791-D28258756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51B1972-78CA-BBB6-5DBF-32F81125B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45E257F-70F9-C450-9723-544B7A9547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38EBC09-EAE9-7587-31D9-B5423E8C4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90F56E8-C0FD-A65F-7D5C-01E0DEC4E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557EF3E-6868-B885-E913-18D743594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57BD17B-39F1-93A1-C811-E997D9625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193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DC5DB7-5676-E9A8-9B27-71A27F4F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32BFC63-69C9-F8FA-AA8E-18F04878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6F07FB6-E0A5-FA1C-D0B6-D1707886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D38CA9-B1CE-7DAB-E37F-CEC70E256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409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4C638D0-7062-3707-4C24-01E9C9D85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AAE8B7E-FF37-DDED-EAEA-B2D634FB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3D0F245-8AE3-5694-A8CA-93CEF4CD5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994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012861-C140-0200-9B53-37EE12306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FA0E0A-32EA-73CE-42AD-44A8B5BB3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53E8EA1-796F-E1DB-6F80-4EDB0A4DE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08A6D71-0517-1A90-73D2-17E5565C2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7500C7A-CDCB-532F-AD99-43F13B554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956C16E-4B5E-0B53-DA14-A810976B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860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50ADC5-2FC7-1B43-7324-BD7D72D3F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947BC3D-357B-804C-CC20-FFF7C1A911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E45080E-BCDD-7CF1-B8F9-6E65FFE18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CB8B7FF-CE6C-7E52-21B5-0BB45F0DE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0127-FD01-41DA-9965-9A90D98DA251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E825FF7-17AB-8EA7-755E-DAAC389A6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DA69AC2-69D8-2E75-C154-714EA5413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024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152BD28-7D7E-6B26-97ED-80282CE5F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98BA4F6-401A-FD21-8E54-732672BE8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9F45168-31D8-2B28-B626-311334BE2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00127-FD01-41DA-9965-9A90D98DA251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C9CCA2E-1ABF-2F18-C571-D64188775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6742A9D-257B-1292-2C4D-5D35E97AC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EEF18-38AE-4454-BD00-73137B0929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439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8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8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8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egetolgayaltinay.com/lessons/285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www.egetolgayaltinay.com/lessons/286" TargetMode="External"/><Relationship Id="rId4" Type="http://schemas.openxmlformats.org/officeDocument/2006/relationships/hyperlink" Target="https://www.egetolgayaltinay.com/lessons/28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8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8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8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85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9B83E0B2-9680-B880-AB54-195CF300790E}"/>
              </a:ext>
            </a:extLst>
          </p:cNvPr>
          <p:cNvSpPr/>
          <p:nvPr/>
        </p:nvSpPr>
        <p:spPr>
          <a:xfrm>
            <a:off x="433145" y="1888126"/>
            <a:ext cx="2542670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Role model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28282504-660D-0BC0-9F80-EB3C9E0B6483}"/>
              </a:ext>
            </a:extLst>
          </p:cNvPr>
          <p:cNvSpPr/>
          <p:nvPr/>
        </p:nvSpPr>
        <p:spPr>
          <a:xfrm>
            <a:off x="433144" y="2558113"/>
            <a:ext cx="2542669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Örnek kişi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4B6FB1B-2188-9FA2-3934-0C04991FFF13}"/>
              </a:ext>
            </a:extLst>
          </p:cNvPr>
          <p:cNvSpPr/>
          <p:nvPr/>
        </p:nvSpPr>
        <p:spPr>
          <a:xfrm>
            <a:off x="3333554" y="1888126"/>
            <a:ext cx="2448023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Hardworking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C0C2617D-1AEA-0738-FA99-CEEAF86A8415}"/>
              </a:ext>
            </a:extLst>
          </p:cNvPr>
          <p:cNvSpPr/>
          <p:nvPr/>
        </p:nvSpPr>
        <p:spPr>
          <a:xfrm>
            <a:off x="3333554" y="2558113"/>
            <a:ext cx="2448022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Çalışkan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A19A5A39-D150-A048-F6A6-56FB9689582A}"/>
              </a:ext>
            </a:extLst>
          </p:cNvPr>
          <p:cNvSpPr/>
          <p:nvPr/>
        </p:nvSpPr>
        <p:spPr>
          <a:xfrm>
            <a:off x="6497054" y="1888126"/>
            <a:ext cx="229081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Helpful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CCBB2896-E9B8-B303-23FC-9A7862243D50}"/>
              </a:ext>
            </a:extLst>
          </p:cNvPr>
          <p:cNvSpPr/>
          <p:nvPr/>
        </p:nvSpPr>
        <p:spPr>
          <a:xfrm>
            <a:off x="6497053" y="2558113"/>
            <a:ext cx="2290811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Yardımsever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5E47FC39-DF4A-6B75-5B7B-4B310C4449EF}"/>
              </a:ext>
            </a:extLst>
          </p:cNvPr>
          <p:cNvSpPr/>
          <p:nvPr/>
        </p:nvSpPr>
        <p:spPr>
          <a:xfrm>
            <a:off x="9548258" y="1963898"/>
            <a:ext cx="229081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Responsible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780B22D-B79E-6F69-51F0-55A3F2C015C7}"/>
              </a:ext>
            </a:extLst>
          </p:cNvPr>
          <p:cNvSpPr/>
          <p:nvPr/>
        </p:nvSpPr>
        <p:spPr>
          <a:xfrm>
            <a:off x="9548257" y="2633885"/>
            <a:ext cx="2290811" cy="102371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Sorumluluk sahibi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04284FF4-4BB2-1276-4A13-D4CC88DA2946}"/>
              </a:ext>
            </a:extLst>
          </p:cNvPr>
          <p:cNvSpPr/>
          <p:nvPr/>
        </p:nvSpPr>
        <p:spPr>
          <a:xfrm>
            <a:off x="1772651" y="5120610"/>
            <a:ext cx="254267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Respectful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258EE74C-A588-09C3-0B64-15BCD539F7A5}"/>
              </a:ext>
            </a:extLst>
          </p:cNvPr>
          <p:cNvSpPr/>
          <p:nvPr/>
        </p:nvSpPr>
        <p:spPr>
          <a:xfrm>
            <a:off x="1772650" y="5790597"/>
            <a:ext cx="2542671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Saygılı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DABA5E94-4E42-C56D-080B-4AC74B7A0278}"/>
              </a:ext>
            </a:extLst>
          </p:cNvPr>
          <p:cNvSpPr/>
          <p:nvPr/>
        </p:nvSpPr>
        <p:spPr>
          <a:xfrm>
            <a:off x="4950594" y="5120610"/>
            <a:ext cx="229081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Different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A874C876-E925-B64E-6BA2-4CD316C43442}"/>
              </a:ext>
            </a:extLst>
          </p:cNvPr>
          <p:cNvSpPr/>
          <p:nvPr/>
        </p:nvSpPr>
        <p:spPr>
          <a:xfrm>
            <a:off x="4950593" y="5790597"/>
            <a:ext cx="2290811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Farklı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21EAC177-FAB1-A8DD-F248-58218E945C86}"/>
              </a:ext>
            </a:extLst>
          </p:cNvPr>
          <p:cNvSpPr/>
          <p:nvPr/>
        </p:nvSpPr>
        <p:spPr>
          <a:xfrm>
            <a:off x="8128537" y="5120610"/>
            <a:ext cx="229081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Energetic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DB7E63D0-AFA7-B0C3-4825-192E0CAA2E71}"/>
              </a:ext>
            </a:extLst>
          </p:cNvPr>
          <p:cNvSpPr/>
          <p:nvPr/>
        </p:nvSpPr>
        <p:spPr>
          <a:xfrm>
            <a:off x="8128536" y="5790597"/>
            <a:ext cx="2290811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Enerjik</a:t>
            </a:r>
          </a:p>
        </p:txBody>
      </p:sp>
    </p:spTree>
    <p:extLst>
      <p:ext uri="{BB962C8B-B14F-4D97-AF65-F5344CB8AC3E}">
        <p14:creationId xmlns:p14="http://schemas.microsoft.com/office/powerpoint/2010/main" val="39754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626A241-F81D-DE79-4587-A0A40EAFA4B2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https://www.egetolgayaltinay.com/lessons/282</a:t>
            </a:r>
            <a:r>
              <a:rPr lang="tr-TR" sz="2400" b="1" dirty="0"/>
              <a:t>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DAEC88B-1F9A-152E-1916-895255FBE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2782">
            <a:off x="8453886" y="2987933"/>
            <a:ext cx="3024636" cy="287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69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30E4B28-1602-0AB2-A54F-3EE7CE8294FE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Verbs</a:t>
            </a:r>
            <a:r>
              <a:rPr lang="tr-TR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8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about</a:t>
            </a:r>
            <a:r>
              <a:rPr lang="tr-TR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8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Elections</a:t>
            </a:r>
            <a:endParaRPr lang="tr-TR" sz="8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8CC5A3A-ECDC-22AD-8463-664FB68C7890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(Seçimler ile ilgili fiiller)</a:t>
            </a:r>
          </a:p>
        </p:txBody>
      </p:sp>
    </p:spTree>
    <p:extLst>
      <p:ext uri="{BB962C8B-B14F-4D97-AF65-F5344CB8AC3E}">
        <p14:creationId xmlns:p14="http://schemas.microsoft.com/office/powerpoint/2010/main" val="2958230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377EB9FC-C2EC-FA7F-7469-1E5F32EBEEFC}"/>
              </a:ext>
            </a:extLst>
          </p:cNvPr>
          <p:cNvSpPr/>
          <p:nvPr/>
        </p:nvSpPr>
        <p:spPr>
          <a:xfrm>
            <a:off x="2059807" y="858223"/>
            <a:ext cx="3821228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Make</a:t>
            </a:r>
            <a:r>
              <a:rPr lang="tr-TR" sz="2400" b="1" dirty="0">
                <a:solidFill>
                  <a:schemeClr val="bg1"/>
                </a:solidFill>
              </a:rPr>
              <a:t> a </a:t>
            </a:r>
            <a:r>
              <a:rPr lang="tr-TR" sz="2400" b="1" dirty="0" err="1">
                <a:solidFill>
                  <a:schemeClr val="bg1"/>
                </a:solidFill>
              </a:rPr>
              <a:t>speech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1C7C527-F3AF-982C-C41B-413CC3F7C959}"/>
              </a:ext>
            </a:extLst>
          </p:cNvPr>
          <p:cNvSpPr/>
          <p:nvPr/>
        </p:nvSpPr>
        <p:spPr>
          <a:xfrm>
            <a:off x="2059807" y="1528210"/>
            <a:ext cx="3821226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Konuşma yapmak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C69A103-78EB-070B-8A70-BA870F46F7C6}"/>
              </a:ext>
            </a:extLst>
          </p:cNvPr>
          <p:cNvSpPr/>
          <p:nvPr/>
        </p:nvSpPr>
        <p:spPr>
          <a:xfrm>
            <a:off x="6505076" y="858223"/>
            <a:ext cx="3380069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Choose</a:t>
            </a:r>
            <a:r>
              <a:rPr lang="tr-TR" sz="2400" b="1" dirty="0">
                <a:solidFill>
                  <a:schemeClr val="bg1"/>
                </a:solidFill>
              </a:rPr>
              <a:t> a </a:t>
            </a:r>
            <a:r>
              <a:rPr lang="tr-TR" sz="2400" b="1" dirty="0" err="1">
                <a:solidFill>
                  <a:schemeClr val="bg1"/>
                </a:solidFill>
              </a:rPr>
              <a:t>candidate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733654DE-DC41-C529-10BD-AB9FD5B8A4B3}"/>
              </a:ext>
            </a:extLst>
          </p:cNvPr>
          <p:cNvSpPr/>
          <p:nvPr/>
        </p:nvSpPr>
        <p:spPr>
          <a:xfrm>
            <a:off x="6505075" y="1528210"/>
            <a:ext cx="3380067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Bir aday seçmek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066A1C1-C589-E993-331B-AC9C2440B54E}"/>
              </a:ext>
            </a:extLst>
          </p:cNvPr>
          <p:cNvSpPr/>
          <p:nvPr/>
        </p:nvSpPr>
        <p:spPr>
          <a:xfrm>
            <a:off x="2200979" y="3888576"/>
            <a:ext cx="360305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Put </a:t>
            </a:r>
            <a:r>
              <a:rPr lang="tr-TR" sz="2400" b="1" dirty="0" err="1">
                <a:solidFill>
                  <a:schemeClr val="bg1"/>
                </a:solidFill>
              </a:rPr>
              <a:t>up</a:t>
            </a:r>
            <a:r>
              <a:rPr lang="tr-TR" sz="2400" b="1" dirty="0">
                <a:solidFill>
                  <a:schemeClr val="bg1"/>
                </a:solidFill>
              </a:rPr>
              <a:t> a poster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1DC418A-01ED-36F1-28BC-4C414CF48774}"/>
              </a:ext>
            </a:extLst>
          </p:cNvPr>
          <p:cNvSpPr/>
          <p:nvPr/>
        </p:nvSpPr>
        <p:spPr>
          <a:xfrm>
            <a:off x="2200978" y="4558563"/>
            <a:ext cx="3603053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Afiş asmak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5F796E8-F61C-06DF-E11A-50AC65F44A3F}"/>
              </a:ext>
            </a:extLst>
          </p:cNvPr>
          <p:cNvSpPr/>
          <p:nvPr/>
        </p:nvSpPr>
        <p:spPr>
          <a:xfrm>
            <a:off x="6387969" y="3888576"/>
            <a:ext cx="3380067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Make</a:t>
            </a:r>
            <a:r>
              <a:rPr lang="tr-TR" sz="2400" b="1" dirty="0">
                <a:solidFill>
                  <a:schemeClr val="bg1"/>
                </a:solidFill>
              </a:rPr>
              <a:t> a </a:t>
            </a:r>
            <a:r>
              <a:rPr lang="tr-TR" sz="2400" b="1" dirty="0" err="1">
                <a:solidFill>
                  <a:schemeClr val="bg1"/>
                </a:solidFill>
              </a:rPr>
              <a:t>meeting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14E1DA08-8A1E-E2F9-A6CD-B54A1BB82F23}"/>
              </a:ext>
            </a:extLst>
          </p:cNvPr>
          <p:cNvSpPr/>
          <p:nvPr/>
        </p:nvSpPr>
        <p:spPr>
          <a:xfrm>
            <a:off x="6387968" y="4558563"/>
            <a:ext cx="3380065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Toplantı yapmak</a:t>
            </a:r>
          </a:p>
        </p:txBody>
      </p:sp>
    </p:spTree>
    <p:extLst>
      <p:ext uri="{BB962C8B-B14F-4D97-AF65-F5344CB8AC3E}">
        <p14:creationId xmlns:p14="http://schemas.microsoft.com/office/powerpoint/2010/main" val="143836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420BC29D-403B-033D-E005-FEBE158990D2}"/>
              </a:ext>
            </a:extLst>
          </p:cNvPr>
          <p:cNvSpPr/>
          <p:nvPr/>
        </p:nvSpPr>
        <p:spPr>
          <a:xfrm>
            <a:off x="2492944" y="959463"/>
            <a:ext cx="3603056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Show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ID </a:t>
            </a:r>
            <a:r>
              <a:rPr lang="tr-TR" sz="2400" b="1" dirty="0" err="1">
                <a:solidFill>
                  <a:schemeClr val="bg1"/>
                </a:solidFill>
              </a:rPr>
              <a:t>card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7545C38D-4985-E0B7-9E60-5519677DE646}"/>
              </a:ext>
            </a:extLst>
          </p:cNvPr>
          <p:cNvSpPr/>
          <p:nvPr/>
        </p:nvSpPr>
        <p:spPr>
          <a:xfrm>
            <a:off x="2492943" y="1629450"/>
            <a:ext cx="360305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Kimlik kartını göstermek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114CD2B5-DB7B-5CFA-3B54-0048DD79C379}"/>
              </a:ext>
            </a:extLst>
          </p:cNvPr>
          <p:cNvSpPr/>
          <p:nvPr/>
        </p:nvSpPr>
        <p:spPr>
          <a:xfrm>
            <a:off x="6514701" y="959463"/>
            <a:ext cx="3380069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Sign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list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57AD3B86-4911-5D2B-CA26-A866D90C2556}"/>
              </a:ext>
            </a:extLst>
          </p:cNvPr>
          <p:cNvSpPr/>
          <p:nvPr/>
        </p:nvSpPr>
        <p:spPr>
          <a:xfrm>
            <a:off x="6514700" y="1629450"/>
            <a:ext cx="3380067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Listeye imza atmak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B5CE364E-5279-920E-B7F1-E061B7BD10A9}"/>
              </a:ext>
            </a:extLst>
          </p:cNvPr>
          <p:cNvSpPr/>
          <p:nvPr/>
        </p:nvSpPr>
        <p:spPr>
          <a:xfrm>
            <a:off x="2839453" y="3888576"/>
            <a:ext cx="3256544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Fold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paper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5498006A-3C41-9210-19C3-DB5C75D28AD7}"/>
              </a:ext>
            </a:extLst>
          </p:cNvPr>
          <p:cNvSpPr/>
          <p:nvPr/>
        </p:nvSpPr>
        <p:spPr>
          <a:xfrm>
            <a:off x="2839452" y="4558563"/>
            <a:ext cx="3256542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Kağıt katlamak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01648FA-F012-7823-7B53-51265F12192B}"/>
              </a:ext>
            </a:extLst>
          </p:cNvPr>
          <p:cNvSpPr/>
          <p:nvPr/>
        </p:nvSpPr>
        <p:spPr>
          <a:xfrm>
            <a:off x="6387969" y="3888576"/>
            <a:ext cx="3380067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Count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votes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25D711A1-EE1B-0647-38C4-A9A9C8240F80}"/>
              </a:ext>
            </a:extLst>
          </p:cNvPr>
          <p:cNvSpPr/>
          <p:nvPr/>
        </p:nvSpPr>
        <p:spPr>
          <a:xfrm>
            <a:off x="6387968" y="4558563"/>
            <a:ext cx="3380065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Oyları saymak</a:t>
            </a:r>
          </a:p>
        </p:txBody>
      </p:sp>
    </p:spTree>
    <p:extLst>
      <p:ext uri="{BB962C8B-B14F-4D97-AF65-F5344CB8AC3E}">
        <p14:creationId xmlns:p14="http://schemas.microsoft.com/office/powerpoint/2010/main" val="159922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F52CDD8-F97A-ED6B-C1A4-36227D0F76D3}"/>
              </a:ext>
            </a:extLst>
          </p:cNvPr>
          <p:cNvSpPr/>
          <p:nvPr/>
        </p:nvSpPr>
        <p:spPr>
          <a:xfrm>
            <a:off x="2589196" y="827742"/>
            <a:ext cx="338809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Win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election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FEFA75D0-3A6F-DAAF-7AFD-70AC7CB94CEB}"/>
              </a:ext>
            </a:extLst>
          </p:cNvPr>
          <p:cNvSpPr/>
          <p:nvPr/>
        </p:nvSpPr>
        <p:spPr>
          <a:xfrm>
            <a:off x="2589195" y="1497729"/>
            <a:ext cx="3388090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Seçimi kazanmak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4E36D4A-2BD8-A494-63D6-A7045E2F0DBB}"/>
              </a:ext>
            </a:extLst>
          </p:cNvPr>
          <p:cNvSpPr/>
          <p:nvPr/>
        </p:nvSpPr>
        <p:spPr>
          <a:xfrm>
            <a:off x="6341445" y="827742"/>
            <a:ext cx="3261359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Lose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election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FFC73A1-1199-519B-E2C7-9C8C385E53BA}"/>
              </a:ext>
            </a:extLst>
          </p:cNvPr>
          <p:cNvSpPr/>
          <p:nvPr/>
        </p:nvSpPr>
        <p:spPr>
          <a:xfrm>
            <a:off x="6341444" y="1497729"/>
            <a:ext cx="3261357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Seçimi kaybetmek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86733D04-8F18-46D2-86C0-B3E0418CB486}"/>
              </a:ext>
            </a:extLst>
          </p:cNvPr>
          <p:cNvSpPr/>
          <p:nvPr/>
        </p:nvSpPr>
        <p:spPr>
          <a:xfrm>
            <a:off x="2589196" y="3935098"/>
            <a:ext cx="338809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Respect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results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B3DBA879-9DF9-28DC-594F-026A4D13398B}"/>
              </a:ext>
            </a:extLst>
          </p:cNvPr>
          <p:cNvSpPr/>
          <p:nvPr/>
        </p:nvSpPr>
        <p:spPr>
          <a:xfrm>
            <a:off x="2589195" y="4605085"/>
            <a:ext cx="3388090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Sonuçlara saygı göstermek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D9E4116-B3E1-3102-EEA3-C32DD3612698}"/>
              </a:ext>
            </a:extLst>
          </p:cNvPr>
          <p:cNvSpPr/>
          <p:nvPr/>
        </p:nvSpPr>
        <p:spPr>
          <a:xfrm>
            <a:off x="6428072" y="3935098"/>
            <a:ext cx="338809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Live in </a:t>
            </a:r>
            <a:r>
              <a:rPr lang="tr-TR" sz="2400" b="1" dirty="0" err="1">
                <a:solidFill>
                  <a:schemeClr val="bg1"/>
                </a:solidFill>
              </a:rPr>
              <a:t>harmony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124F26D5-3038-183B-756D-0D26F3E5F853}"/>
              </a:ext>
            </a:extLst>
          </p:cNvPr>
          <p:cNvSpPr/>
          <p:nvPr/>
        </p:nvSpPr>
        <p:spPr>
          <a:xfrm>
            <a:off x="6428071" y="4605085"/>
            <a:ext cx="3388090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Uyum içinde yaşamak</a:t>
            </a:r>
          </a:p>
        </p:txBody>
      </p:sp>
    </p:spTree>
    <p:extLst>
      <p:ext uri="{BB962C8B-B14F-4D97-AF65-F5344CB8AC3E}">
        <p14:creationId xmlns:p14="http://schemas.microsoft.com/office/powerpoint/2010/main" val="272408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655359C-575F-4A1D-3FD5-E44E1D6FF2B5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https://www.egetolgayaltinay.com/lessons/283</a:t>
            </a:r>
            <a:r>
              <a:rPr lang="tr-TR" sz="2400" b="1" dirty="0"/>
              <a:t> 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94F583C-0488-5222-6856-5D51926EA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0953">
            <a:off x="8077558" y="3067484"/>
            <a:ext cx="3292057" cy="312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32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D946564-3E2F-7F31-0223-9D4B44D23353}"/>
              </a:ext>
            </a:extLst>
          </p:cNvPr>
          <p:cNvSpPr txBox="1"/>
          <p:nvPr/>
        </p:nvSpPr>
        <p:spPr>
          <a:xfrm>
            <a:off x="1419225" y="41700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2B8F9D"/>
                </a:solidFill>
              </a:rPr>
              <a:t>OTHER IMPORTANT WORDS</a:t>
            </a:r>
          </a:p>
          <a:p>
            <a:pPr algn="ctr"/>
            <a:r>
              <a:rPr lang="tr-TR" sz="2000" b="1" dirty="0"/>
              <a:t>(DİĞER ÖNEMLİ KELİMELER)</a:t>
            </a:r>
            <a:endParaRPr lang="tr-TR" sz="7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B6303D59-0240-EBDC-EAD8-A7AB4742101E}"/>
              </a:ext>
            </a:extLst>
          </p:cNvPr>
          <p:cNvSpPr/>
          <p:nvPr/>
        </p:nvSpPr>
        <p:spPr>
          <a:xfrm>
            <a:off x="891396" y="1131294"/>
            <a:ext cx="2473858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bg1"/>
                </a:solidFill>
              </a:rPr>
              <a:t>Equality</a:t>
            </a:r>
            <a:r>
              <a:rPr lang="tr-TR" sz="24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1A079983-63C5-5BB6-A0B0-C1C98DED8A84}"/>
              </a:ext>
            </a:extLst>
          </p:cNvPr>
          <p:cNvSpPr/>
          <p:nvPr/>
        </p:nvSpPr>
        <p:spPr>
          <a:xfrm>
            <a:off x="891396" y="1689558"/>
            <a:ext cx="2473858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Trust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0B724384-95DC-B238-EC4A-968716C52CAB}"/>
              </a:ext>
            </a:extLst>
          </p:cNvPr>
          <p:cNvSpPr/>
          <p:nvPr/>
        </p:nvSpPr>
        <p:spPr>
          <a:xfrm>
            <a:off x="3363645" y="1130091"/>
            <a:ext cx="2127183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bg1"/>
                </a:solidFill>
              </a:rPr>
              <a:t>Eşitlik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9BB7FEA5-05F1-1DF4-9249-5FE2697CCFC4}"/>
              </a:ext>
            </a:extLst>
          </p:cNvPr>
          <p:cNvSpPr/>
          <p:nvPr/>
        </p:nvSpPr>
        <p:spPr>
          <a:xfrm>
            <a:off x="3365252" y="1689558"/>
            <a:ext cx="2127183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Güvenmek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2AA7B6FF-A81C-2879-C932-9C1F6E0FDCF2}"/>
              </a:ext>
            </a:extLst>
          </p:cNvPr>
          <p:cNvSpPr/>
          <p:nvPr/>
        </p:nvSpPr>
        <p:spPr>
          <a:xfrm>
            <a:off x="891396" y="2247824"/>
            <a:ext cx="2473858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bg1"/>
                </a:solidFill>
              </a:rPr>
              <a:t>Decide</a:t>
            </a:r>
            <a:r>
              <a:rPr lang="tr-TR" sz="24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DEB1943A-ABD8-59CF-060E-F9D36B0EDB8A}"/>
              </a:ext>
            </a:extLst>
          </p:cNvPr>
          <p:cNvSpPr/>
          <p:nvPr/>
        </p:nvSpPr>
        <p:spPr>
          <a:xfrm>
            <a:off x="891396" y="2806088"/>
            <a:ext cx="2473858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r>
              <a:rPr lang="tr-TR" sz="2400" b="1" dirty="0" err="1">
                <a:solidFill>
                  <a:sysClr val="windowText" lastClr="000000"/>
                </a:solidFill>
              </a:rPr>
              <a:t>Support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236BE58B-C1C3-39F6-C341-9FAEFE01A41D}"/>
              </a:ext>
            </a:extLst>
          </p:cNvPr>
          <p:cNvSpPr/>
          <p:nvPr/>
        </p:nvSpPr>
        <p:spPr>
          <a:xfrm>
            <a:off x="3365253" y="2247823"/>
            <a:ext cx="2127183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bg1"/>
                </a:solidFill>
              </a:rPr>
              <a:t>Karar vermek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EBB2AF8C-2998-5D78-F419-0813E860E5AD}"/>
              </a:ext>
            </a:extLst>
          </p:cNvPr>
          <p:cNvSpPr/>
          <p:nvPr/>
        </p:nvSpPr>
        <p:spPr>
          <a:xfrm>
            <a:off x="3365252" y="2806088"/>
            <a:ext cx="2127183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Desteklemek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0EC2AF17-4A44-5522-213B-3160FA88922C}"/>
              </a:ext>
            </a:extLst>
          </p:cNvPr>
          <p:cNvSpPr/>
          <p:nvPr/>
        </p:nvSpPr>
        <p:spPr>
          <a:xfrm>
            <a:off x="891396" y="3366756"/>
            <a:ext cx="2473858" cy="70244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bg1"/>
                </a:solidFill>
              </a:rPr>
              <a:t>Education</a:t>
            </a:r>
            <a:r>
              <a:rPr lang="tr-TR" sz="20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614480D1-02D4-458C-9F1B-14C76B74E818}"/>
              </a:ext>
            </a:extLst>
          </p:cNvPr>
          <p:cNvSpPr/>
          <p:nvPr/>
        </p:nvSpPr>
        <p:spPr>
          <a:xfrm>
            <a:off x="891397" y="4069201"/>
            <a:ext cx="2473858" cy="55826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Law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883A8AA9-DAEC-32C1-1C1E-815824BC9C12}"/>
              </a:ext>
            </a:extLst>
          </p:cNvPr>
          <p:cNvSpPr/>
          <p:nvPr/>
        </p:nvSpPr>
        <p:spPr>
          <a:xfrm>
            <a:off x="3365253" y="3366755"/>
            <a:ext cx="2127183" cy="70244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bg1"/>
                </a:solidFill>
              </a:rPr>
              <a:t>Eğitim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7A64ABDB-0EED-89F2-CD76-8AC0FECEDBCF}"/>
              </a:ext>
            </a:extLst>
          </p:cNvPr>
          <p:cNvSpPr/>
          <p:nvPr/>
        </p:nvSpPr>
        <p:spPr>
          <a:xfrm>
            <a:off x="3365253" y="4069200"/>
            <a:ext cx="2127183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Yasa, kanun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498FE859-9FE9-B731-E977-A270F9387B0B}"/>
              </a:ext>
            </a:extLst>
          </p:cNvPr>
          <p:cNvSpPr/>
          <p:nvPr/>
        </p:nvSpPr>
        <p:spPr>
          <a:xfrm>
            <a:off x="891396" y="4627465"/>
            <a:ext cx="2473858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bg1"/>
                </a:solidFill>
              </a:rPr>
              <a:t>Projects</a:t>
            </a:r>
            <a:r>
              <a:rPr lang="tr-TR" sz="24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ED95F11D-8BDF-C925-4CD0-DCF6831CD088}"/>
              </a:ext>
            </a:extLst>
          </p:cNvPr>
          <p:cNvSpPr/>
          <p:nvPr/>
        </p:nvSpPr>
        <p:spPr>
          <a:xfrm>
            <a:off x="3365253" y="4627464"/>
            <a:ext cx="2127183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bg1"/>
                </a:solidFill>
              </a:rPr>
              <a:t>Projeler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87F3E353-AB8C-4572-6557-4CE99141493F}"/>
              </a:ext>
            </a:extLst>
          </p:cNvPr>
          <p:cNvSpPr/>
          <p:nvPr/>
        </p:nvSpPr>
        <p:spPr>
          <a:xfrm>
            <a:off x="891397" y="5183326"/>
            <a:ext cx="2473858" cy="56066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Health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care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DECC67BC-175F-9B7F-CAF0-E3A5E31B9C26}"/>
              </a:ext>
            </a:extLst>
          </p:cNvPr>
          <p:cNvSpPr/>
          <p:nvPr/>
        </p:nvSpPr>
        <p:spPr>
          <a:xfrm>
            <a:off x="3365253" y="5183326"/>
            <a:ext cx="2127183" cy="56066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Sağlık hizmetleri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10C6D342-CB40-2603-ECEB-F9506D39ACEB}"/>
              </a:ext>
            </a:extLst>
          </p:cNvPr>
          <p:cNvSpPr/>
          <p:nvPr/>
        </p:nvSpPr>
        <p:spPr>
          <a:xfrm>
            <a:off x="891396" y="5743994"/>
            <a:ext cx="2473858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bg1"/>
                </a:solidFill>
              </a:rPr>
              <a:t>Protection</a:t>
            </a:r>
            <a:r>
              <a:rPr lang="tr-TR" sz="24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4573C9FE-C196-5124-5EAB-C74754CB0CF5}"/>
              </a:ext>
            </a:extLst>
          </p:cNvPr>
          <p:cNvSpPr/>
          <p:nvPr/>
        </p:nvSpPr>
        <p:spPr>
          <a:xfrm>
            <a:off x="3365253" y="5743993"/>
            <a:ext cx="2127183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bg1"/>
                </a:solidFill>
              </a:rPr>
              <a:t>Koruma</a:t>
            </a: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056D1661-714C-F6F1-3FB0-425FB32083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" t="23215" r="-11424" b="24829"/>
          <a:stretch/>
        </p:blipFill>
        <p:spPr>
          <a:xfrm>
            <a:off x="5767063" y="2362016"/>
            <a:ext cx="356135" cy="2711920"/>
          </a:xfrm>
          <a:prstGeom prst="rect">
            <a:avLst/>
          </a:prstGeom>
        </p:spPr>
      </p:pic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FE7F48E9-E795-40DF-9C5A-507B346D16B9}"/>
              </a:ext>
            </a:extLst>
          </p:cNvPr>
          <p:cNvSpPr/>
          <p:nvPr/>
        </p:nvSpPr>
        <p:spPr>
          <a:xfrm>
            <a:off x="6246870" y="1175110"/>
            <a:ext cx="2579886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ysClr val="windowText" lastClr="000000"/>
                </a:solidFill>
              </a:rPr>
              <a:t>Economy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A9441997-244E-5FB0-09C3-3B695772EF1A}"/>
              </a:ext>
            </a:extLst>
          </p:cNvPr>
          <p:cNvSpPr/>
          <p:nvPr/>
        </p:nvSpPr>
        <p:spPr>
          <a:xfrm>
            <a:off x="8826754" y="1175110"/>
            <a:ext cx="2419448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Ekonomi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383A269B-F4DE-B9E8-24E4-2C852DE480BC}"/>
              </a:ext>
            </a:extLst>
          </p:cNvPr>
          <p:cNvSpPr/>
          <p:nvPr/>
        </p:nvSpPr>
        <p:spPr>
          <a:xfrm>
            <a:off x="6246870" y="1735778"/>
            <a:ext cx="2579886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chemeClr val="bg1"/>
                </a:solidFill>
              </a:rPr>
              <a:t>Peace</a:t>
            </a:r>
            <a:r>
              <a:rPr lang="tr-TR" sz="28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67A3A487-DC61-1D9E-F91E-907A3F18A073}"/>
              </a:ext>
            </a:extLst>
          </p:cNvPr>
          <p:cNvSpPr/>
          <p:nvPr/>
        </p:nvSpPr>
        <p:spPr>
          <a:xfrm>
            <a:off x="6246866" y="2291641"/>
            <a:ext cx="2579886" cy="55826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Human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rights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C93DA2EB-FF32-9241-9804-013755612493}"/>
              </a:ext>
            </a:extLst>
          </p:cNvPr>
          <p:cNvSpPr/>
          <p:nvPr/>
        </p:nvSpPr>
        <p:spPr>
          <a:xfrm>
            <a:off x="8826755" y="1735777"/>
            <a:ext cx="2419448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bg1"/>
                </a:solidFill>
              </a:rPr>
              <a:t>Barış, huzur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6FCF6BC8-3124-5CAF-E4B0-E5AD28790F3C}"/>
              </a:ext>
            </a:extLst>
          </p:cNvPr>
          <p:cNvSpPr/>
          <p:nvPr/>
        </p:nvSpPr>
        <p:spPr>
          <a:xfrm>
            <a:off x="8826755" y="2291640"/>
            <a:ext cx="2419448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İnsan hakları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04315CDB-DD89-4DC5-2042-A6C95FF37190}"/>
              </a:ext>
            </a:extLst>
          </p:cNvPr>
          <p:cNvSpPr/>
          <p:nvPr/>
        </p:nvSpPr>
        <p:spPr>
          <a:xfrm>
            <a:off x="6246867" y="2854711"/>
            <a:ext cx="2579888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bg1"/>
                </a:solidFill>
              </a:rPr>
              <a:t>Opinion</a:t>
            </a:r>
            <a:r>
              <a:rPr lang="tr-TR" sz="24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64C331AB-D792-F5B1-B511-83A7E983FAE3}"/>
              </a:ext>
            </a:extLst>
          </p:cNvPr>
          <p:cNvSpPr/>
          <p:nvPr/>
        </p:nvSpPr>
        <p:spPr>
          <a:xfrm>
            <a:off x="8826754" y="2854710"/>
            <a:ext cx="2419448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bg1"/>
                </a:solidFill>
              </a:rPr>
              <a:t>Fikir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1898941A-59DB-513D-1D11-82D0BF1B40EB}"/>
              </a:ext>
            </a:extLst>
          </p:cNvPr>
          <p:cNvSpPr/>
          <p:nvPr/>
        </p:nvSpPr>
        <p:spPr>
          <a:xfrm>
            <a:off x="6246865" y="3405767"/>
            <a:ext cx="2579888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Republic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7D5EE6A5-013F-EC66-418A-646EB7A25D04}"/>
              </a:ext>
            </a:extLst>
          </p:cNvPr>
          <p:cNvSpPr/>
          <p:nvPr/>
        </p:nvSpPr>
        <p:spPr>
          <a:xfrm>
            <a:off x="8826751" y="3405767"/>
            <a:ext cx="2419448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Cumhuriyet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304F0F72-156E-AA6B-4822-083304BD6D1B}"/>
              </a:ext>
            </a:extLst>
          </p:cNvPr>
          <p:cNvSpPr/>
          <p:nvPr/>
        </p:nvSpPr>
        <p:spPr>
          <a:xfrm>
            <a:off x="6246863" y="3966435"/>
            <a:ext cx="2579890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bg1"/>
                </a:solidFill>
              </a:rPr>
              <a:t>Be </a:t>
            </a:r>
            <a:r>
              <a:rPr lang="tr-TR" sz="2400" b="1" dirty="0" err="1">
                <a:solidFill>
                  <a:schemeClr val="bg1"/>
                </a:solidFill>
              </a:rPr>
              <a:t>respectful</a:t>
            </a:r>
            <a:r>
              <a:rPr lang="tr-TR" sz="20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3AE37266-2A6D-A5F2-DC59-9212EA2EAB6C}"/>
              </a:ext>
            </a:extLst>
          </p:cNvPr>
          <p:cNvSpPr/>
          <p:nvPr/>
        </p:nvSpPr>
        <p:spPr>
          <a:xfrm>
            <a:off x="6246862" y="4522298"/>
            <a:ext cx="2579891" cy="55826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Make</a:t>
            </a:r>
            <a:r>
              <a:rPr lang="tr-TR" sz="2400" b="1" dirty="0">
                <a:solidFill>
                  <a:sysClr val="windowText" lastClr="000000"/>
                </a:solidFill>
              </a:rPr>
              <a:t> a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decision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2F640029-EB68-F9A3-1EF6-70717BDCDB6A}"/>
              </a:ext>
            </a:extLst>
          </p:cNvPr>
          <p:cNvSpPr/>
          <p:nvPr/>
        </p:nvSpPr>
        <p:spPr>
          <a:xfrm>
            <a:off x="8826752" y="3966434"/>
            <a:ext cx="2419448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bg1"/>
                </a:solidFill>
              </a:rPr>
              <a:t>Saygılı olmak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460AACC2-80FE-E0AF-C039-7E0C21B65027}"/>
              </a:ext>
            </a:extLst>
          </p:cNvPr>
          <p:cNvSpPr/>
          <p:nvPr/>
        </p:nvSpPr>
        <p:spPr>
          <a:xfrm>
            <a:off x="8826752" y="4522297"/>
            <a:ext cx="2419448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Karar vermek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6570D780-C297-7478-19DE-45EC16816568}"/>
              </a:ext>
            </a:extLst>
          </p:cNvPr>
          <p:cNvSpPr/>
          <p:nvPr/>
        </p:nvSpPr>
        <p:spPr>
          <a:xfrm>
            <a:off x="6246862" y="5085368"/>
            <a:ext cx="2579890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bg1"/>
                </a:solidFill>
              </a:rPr>
              <a:t>Freedom</a:t>
            </a:r>
            <a:r>
              <a:rPr lang="tr-TR" sz="24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7" name="Dikdörtgen: Köşeleri Yuvarlatılmış 36">
            <a:extLst>
              <a:ext uri="{FF2B5EF4-FFF2-40B4-BE49-F238E27FC236}">
                <a16:creationId xmlns:a16="http://schemas.microsoft.com/office/drawing/2014/main" id="{52C93173-CB69-9994-2F28-55A052FEC861}"/>
              </a:ext>
            </a:extLst>
          </p:cNvPr>
          <p:cNvSpPr/>
          <p:nvPr/>
        </p:nvSpPr>
        <p:spPr>
          <a:xfrm>
            <a:off x="8826751" y="5085367"/>
            <a:ext cx="2419448" cy="5582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bg1"/>
                </a:solidFill>
              </a:rPr>
              <a:t>Özgürlük</a:t>
            </a:r>
          </a:p>
        </p:txBody>
      </p:sp>
      <p:sp>
        <p:nvSpPr>
          <p:cNvPr id="47" name="Dikdörtgen: Köşeleri Yuvarlatılmış 46">
            <a:extLst>
              <a:ext uri="{FF2B5EF4-FFF2-40B4-BE49-F238E27FC236}">
                <a16:creationId xmlns:a16="http://schemas.microsoft.com/office/drawing/2014/main" id="{A8748693-0149-6F8D-4978-774CD7E49D0D}"/>
              </a:ext>
            </a:extLst>
          </p:cNvPr>
          <p:cNvSpPr/>
          <p:nvPr/>
        </p:nvSpPr>
        <p:spPr>
          <a:xfrm>
            <a:off x="6246861" y="5641229"/>
            <a:ext cx="2579886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>
                <a:solidFill>
                  <a:sysClr val="windowText" lastClr="000000"/>
                </a:solidFill>
              </a:rPr>
              <a:t>Protest:</a:t>
            </a:r>
          </a:p>
        </p:txBody>
      </p:sp>
      <p:sp>
        <p:nvSpPr>
          <p:cNvPr id="48" name="Dikdörtgen: Köşeleri Yuvarlatılmış 47">
            <a:extLst>
              <a:ext uri="{FF2B5EF4-FFF2-40B4-BE49-F238E27FC236}">
                <a16:creationId xmlns:a16="http://schemas.microsoft.com/office/drawing/2014/main" id="{C8F23660-0237-B4AC-0844-1C2A29BAC368}"/>
              </a:ext>
            </a:extLst>
          </p:cNvPr>
          <p:cNvSpPr/>
          <p:nvPr/>
        </p:nvSpPr>
        <p:spPr>
          <a:xfrm>
            <a:off x="8826745" y="5641229"/>
            <a:ext cx="2419448" cy="5582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Protesto etmek</a:t>
            </a:r>
          </a:p>
        </p:txBody>
      </p:sp>
    </p:spTree>
    <p:extLst>
      <p:ext uri="{BB962C8B-B14F-4D97-AF65-F5344CB8AC3E}">
        <p14:creationId xmlns:p14="http://schemas.microsoft.com/office/powerpoint/2010/main" val="60720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8" grpId="0" animBg="1"/>
      <p:bldP spid="20" grpId="0" animBg="1"/>
      <p:bldP spid="23" grpId="0" animBg="1"/>
      <p:bldP spid="26" grpId="0" animBg="1"/>
      <p:bldP spid="27" grpId="0" animBg="1"/>
      <p:bldP spid="29" grpId="0" animBg="1"/>
      <p:bldP spid="31" grpId="0" animBg="1"/>
      <p:bldP spid="34" grpId="0" animBg="1"/>
      <p:bldP spid="35" grpId="0" animBg="1"/>
      <p:bldP spid="37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2482657-1C50-DC82-AB6E-4306006063E1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https://www.egetolgayaltinay.com/lessons/284</a:t>
            </a:r>
            <a:r>
              <a:rPr lang="tr-TR" sz="2400" b="1" dirty="0"/>
              <a:t>  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4C3D8C5-85EF-475C-3F28-753C25242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2500">
            <a:off x="8422615" y="3059469"/>
            <a:ext cx="2826229" cy="268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20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2A05CB8D-5904-FFE2-C46A-03EDB79ACA92}"/>
              </a:ext>
            </a:extLst>
          </p:cNvPr>
          <p:cNvSpPr txBox="1"/>
          <p:nvPr/>
        </p:nvSpPr>
        <p:spPr>
          <a:xfrm>
            <a:off x="2800879" y="604147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Diğer oyunlara yukarıdaki linklerden ulaşabilirsiniz.</a:t>
            </a:r>
          </a:p>
          <a:p>
            <a:endParaRPr lang="tr-TR" sz="2400" b="1" i="1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0410D42-EF05-FEEF-55D7-455108A446CA}"/>
              </a:ext>
            </a:extLst>
          </p:cNvPr>
          <p:cNvSpPr txBox="1"/>
          <p:nvPr/>
        </p:nvSpPr>
        <p:spPr>
          <a:xfrm>
            <a:off x="3972975" y="6456973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B6CDA52-6747-D1F5-B708-6548D0008C07}"/>
              </a:ext>
            </a:extLst>
          </p:cNvPr>
          <p:cNvSpPr txBox="1"/>
          <p:nvPr/>
        </p:nvSpPr>
        <p:spPr>
          <a:xfrm>
            <a:off x="382439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3"/>
              </a:rPr>
              <a:t>https://www.egetolgayaltinay.com/lessons/285</a:t>
            </a:r>
            <a:r>
              <a:rPr lang="tr-TR" sz="2000" b="1" dirty="0"/>
              <a:t>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49A482B-8940-972C-7629-B77A46081650}"/>
              </a:ext>
            </a:extLst>
          </p:cNvPr>
          <p:cNvSpPr txBox="1"/>
          <p:nvPr/>
        </p:nvSpPr>
        <p:spPr>
          <a:xfrm>
            <a:off x="4382359" y="533358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4"/>
              </a:rPr>
              <a:t>https://www.egetolgayaltinay.com/lessons/287</a:t>
            </a:r>
            <a:r>
              <a:rPr lang="tr-TR" sz="2000" b="1" dirty="0"/>
              <a:t>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443ACE5-B328-3EE8-8917-87A6FD44A4E8}"/>
              </a:ext>
            </a:extLst>
          </p:cNvPr>
          <p:cNvSpPr txBox="1"/>
          <p:nvPr/>
        </p:nvSpPr>
        <p:spPr>
          <a:xfrm>
            <a:off x="8576095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5"/>
              </a:rPr>
              <a:t>https://www.egetolgayaltinay.com/lessons/286</a:t>
            </a:r>
            <a:r>
              <a:rPr lang="tr-TR" sz="2000" b="1" dirty="0"/>
              <a:t> </a:t>
            </a: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4A7D96FA-195E-B4AD-86E2-EA53788B05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511" y="3199988"/>
            <a:ext cx="2247900" cy="213360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580D00AF-6CDC-099C-C2F2-46AEE6BD57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706" y="650783"/>
            <a:ext cx="2247900" cy="2133600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6116BFBE-727A-8FB9-DB77-2E22F15725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38" y="650783"/>
            <a:ext cx="22479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9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976A325-5F29-A034-D05A-77DDECEA10CB}"/>
              </a:ext>
            </a:extLst>
          </p:cNvPr>
          <p:cNvSpPr txBox="1"/>
          <p:nvPr/>
        </p:nvSpPr>
        <p:spPr>
          <a:xfrm>
            <a:off x="3172053" y="2410172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err="1"/>
              <a:t>What</a:t>
            </a:r>
            <a:r>
              <a:rPr lang="tr-TR" sz="4800" b="1" dirty="0"/>
              <a:t> is </a:t>
            </a:r>
            <a:r>
              <a:rPr lang="tr-TR" sz="4800" b="1" dirty="0" err="1">
                <a:solidFill>
                  <a:srgbClr val="33ABBC"/>
                </a:solidFill>
              </a:rPr>
              <a:t>democracy</a:t>
            </a:r>
            <a:r>
              <a:rPr lang="tr-TR" sz="4800" b="1" dirty="0"/>
              <a:t>?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832C15E-1717-958D-5D3E-DA97D072C698}"/>
              </a:ext>
            </a:extLst>
          </p:cNvPr>
          <p:cNvSpPr txBox="1"/>
          <p:nvPr/>
        </p:nvSpPr>
        <p:spPr>
          <a:xfrm>
            <a:off x="5572664" y="3641279"/>
            <a:ext cx="602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b="1" dirty="0">
              <a:hlinkClick r:id="rId3"/>
            </a:endParaRPr>
          </a:p>
          <a:p>
            <a:r>
              <a:rPr lang="tr-TR" sz="2000" b="1" dirty="0">
                <a:hlinkClick r:id="rId3"/>
              </a:rPr>
              <a:t>https://www.egetolgayaltinay.com/lessons/288</a:t>
            </a:r>
            <a:r>
              <a:rPr lang="tr-TR" sz="2000" b="1" dirty="0"/>
              <a:t>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0512F94-57CC-0422-F891-5500A9C06273}"/>
              </a:ext>
            </a:extLst>
          </p:cNvPr>
          <p:cNvSpPr txBox="1"/>
          <p:nvPr/>
        </p:nvSpPr>
        <p:spPr>
          <a:xfrm>
            <a:off x="5572664" y="3595112"/>
            <a:ext cx="3570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/>
              <a:t>Here is an </a:t>
            </a:r>
            <a:r>
              <a:rPr lang="tr-TR" sz="2000" b="1" dirty="0" err="1"/>
              <a:t>answer</a:t>
            </a:r>
            <a:r>
              <a:rPr lang="tr-TR" sz="2000" b="1" dirty="0"/>
              <a:t> </a:t>
            </a:r>
            <a:r>
              <a:rPr lang="tr-TR" sz="2000" b="1" dirty="0" err="1"/>
              <a:t>with</a:t>
            </a:r>
            <a:r>
              <a:rPr lang="tr-TR" sz="2000" b="1" dirty="0"/>
              <a:t> a video: </a:t>
            </a:r>
          </a:p>
        </p:txBody>
      </p:sp>
    </p:spTree>
    <p:extLst>
      <p:ext uri="{BB962C8B-B14F-4D97-AF65-F5344CB8AC3E}">
        <p14:creationId xmlns:p14="http://schemas.microsoft.com/office/powerpoint/2010/main" val="144337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2482657-1C50-DC82-AB6E-4306006063E1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Ünite sonu kelime oyununa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https://www.egetolgayaltinay.com/lessons/280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E528131-E5EF-0F4D-CFC5-C64F17736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201">
            <a:off x="8526132" y="3395712"/>
            <a:ext cx="2731339" cy="259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53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5C626648-7232-7259-3C54-FF314494E5A6}"/>
              </a:ext>
            </a:extLst>
          </p:cNvPr>
          <p:cNvSpPr txBox="1"/>
          <p:nvPr/>
        </p:nvSpPr>
        <p:spPr>
          <a:xfrm>
            <a:off x="1597325" y="933930"/>
            <a:ext cx="899735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3800" b="1" dirty="0">
                <a:solidFill>
                  <a:schemeClr val="bg1"/>
                </a:solidFill>
              </a:rPr>
              <a:t>SAMPLE</a:t>
            </a:r>
          </a:p>
          <a:p>
            <a:r>
              <a:rPr lang="tr-TR" sz="13800" b="1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110327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10409D5-C891-BDB1-C2DA-EE20BEEF4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073" y="1337093"/>
            <a:ext cx="5617055" cy="366775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9518652-C1DA-6608-49B5-7773548EB6EA}"/>
              </a:ext>
            </a:extLst>
          </p:cNvPr>
          <p:cNvSpPr/>
          <p:nvPr/>
        </p:nvSpPr>
        <p:spPr>
          <a:xfrm>
            <a:off x="2782198" y="2756904"/>
            <a:ext cx="474452" cy="414068"/>
          </a:xfrm>
          <a:prstGeom prst="ellipse">
            <a:avLst/>
          </a:prstGeom>
          <a:solidFill>
            <a:srgbClr val="2B8F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985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84DFAA4-830D-D8F3-E3F4-5B061088B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57" y="1301478"/>
            <a:ext cx="6545742" cy="382749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E2E6134-4458-EF7E-CABE-8CA325692FC7}"/>
              </a:ext>
            </a:extLst>
          </p:cNvPr>
          <p:cNvSpPr/>
          <p:nvPr/>
        </p:nvSpPr>
        <p:spPr>
          <a:xfrm>
            <a:off x="2503367" y="3912843"/>
            <a:ext cx="474452" cy="414068"/>
          </a:xfrm>
          <a:prstGeom prst="ellipse">
            <a:avLst/>
          </a:prstGeom>
          <a:solidFill>
            <a:srgbClr val="2B8F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984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0B12EA2-93C0-4EB2-D7C6-74412FB62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604" y="1181443"/>
            <a:ext cx="6402867" cy="407914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E7153F-F7D6-A6B3-0CA0-53457E7CF6B8}"/>
              </a:ext>
            </a:extLst>
          </p:cNvPr>
          <p:cNvSpPr/>
          <p:nvPr/>
        </p:nvSpPr>
        <p:spPr>
          <a:xfrm>
            <a:off x="2568604" y="3541907"/>
            <a:ext cx="474452" cy="414068"/>
          </a:xfrm>
          <a:prstGeom prst="ellipse">
            <a:avLst/>
          </a:prstGeom>
          <a:solidFill>
            <a:srgbClr val="2B8F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64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68EC083-D368-B565-84B1-E51462190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96" y="1427706"/>
            <a:ext cx="5848710" cy="397881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0BA9A47-E605-0557-1C38-ADACABF27C9F}"/>
              </a:ext>
            </a:extLst>
          </p:cNvPr>
          <p:cNvSpPr/>
          <p:nvPr/>
        </p:nvSpPr>
        <p:spPr>
          <a:xfrm>
            <a:off x="2939540" y="4395923"/>
            <a:ext cx="474452" cy="414068"/>
          </a:xfrm>
          <a:prstGeom prst="ellipse">
            <a:avLst/>
          </a:prstGeom>
          <a:solidFill>
            <a:srgbClr val="2B8F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799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B0217EF-B9D3-CDF0-D3C2-31991866C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8" y="555466"/>
            <a:ext cx="4855893" cy="4855893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CCBDA327-0AA6-DC20-FF59-B54DF3D5D096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A96BFC5-9007-937D-0E52-3C37AC5BEAE4}"/>
              </a:ext>
            </a:extLst>
          </p:cNvPr>
          <p:cNvSpPr txBox="1"/>
          <p:nvPr/>
        </p:nvSpPr>
        <p:spPr>
          <a:xfrm>
            <a:off x="4633319" y="541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CB27860-4B48-C068-7D5B-01062636D3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D0E8CE1-82F1-547C-398F-7BA7188CE9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65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BD9565D-083E-50F9-ADB8-7632698FCE02}"/>
              </a:ext>
            </a:extLst>
          </p:cNvPr>
          <p:cNvSpPr txBox="1"/>
          <p:nvPr/>
        </p:nvSpPr>
        <p:spPr>
          <a:xfrm>
            <a:off x="475890" y="2743200"/>
            <a:ext cx="11240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err="1"/>
              <a:t>See</a:t>
            </a:r>
            <a:r>
              <a:rPr lang="tr-TR" sz="5400" b="1" dirty="0"/>
              <a:t> </a:t>
            </a:r>
            <a:r>
              <a:rPr lang="tr-TR" sz="5400" b="1" dirty="0" err="1"/>
              <a:t>you</a:t>
            </a:r>
            <a:r>
              <a:rPr lang="tr-TR" sz="5400" b="1" dirty="0"/>
              <a:t> </a:t>
            </a:r>
            <a:r>
              <a:rPr lang="tr-TR" sz="5400" b="1" dirty="0" err="1"/>
              <a:t>next</a:t>
            </a:r>
            <a:r>
              <a:rPr lang="tr-TR" sz="5400" b="1" dirty="0"/>
              <a:t> </a:t>
            </a:r>
            <a:r>
              <a:rPr lang="tr-TR" sz="5400" b="1" dirty="0" err="1"/>
              <a:t>year</a:t>
            </a:r>
            <a:r>
              <a:rPr lang="tr-TR" sz="5400" b="1" dirty="0"/>
              <a:t>! </a:t>
            </a:r>
            <a:r>
              <a:rPr lang="tr-TR" sz="5400" b="1" dirty="0">
                <a:sym typeface="Wingdings" panose="05000000000000000000" pitchFamily="2" charset="2"/>
              </a:rPr>
              <a:t></a:t>
            </a:r>
            <a:endParaRPr lang="tr-TR" sz="5400" b="1" dirty="0"/>
          </a:p>
        </p:txBody>
      </p:sp>
    </p:spTree>
    <p:extLst>
      <p:ext uri="{BB962C8B-B14F-4D97-AF65-F5344CB8AC3E}">
        <p14:creationId xmlns:p14="http://schemas.microsoft.com/office/powerpoint/2010/main" val="1411701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F78DBCF-A30F-512A-4FB2-A6B39B57C843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Words</a:t>
            </a:r>
            <a:r>
              <a:rPr lang="tr-TR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8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about</a:t>
            </a:r>
            <a:r>
              <a:rPr lang="tr-TR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8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Elections</a:t>
            </a:r>
            <a:endParaRPr lang="tr-TR" sz="8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DC7A648-00F9-4E53-F414-598E0F11781A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(Seçimler ile ilgili kelimeler)</a:t>
            </a:r>
          </a:p>
        </p:txBody>
      </p:sp>
    </p:spTree>
    <p:extLst>
      <p:ext uri="{BB962C8B-B14F-4D97-AF65-F5344CB8AC3E}">
        <p14:creationId xmlns:p14="http://schemas.microsoft.com/office/powerpoint/2010/main" val="76047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E42B7079-FE91-96D3-C684-6A03A99614CA}"/>
              </a:ext>
            </a:extLst>
          </p:cNvPr>
          <p:cNvSpPr/>
          <p:nvPr/>
        </p:nvSpPr>
        <p:spPr>
          <a:xfrm>
            <a:off x="272139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Election</a:t>
            </a:r>
            <a:r>
              <a:rPr lang="tr-TR" sz="2800" b="1" dirty="0">
                <a:solidFill>
                  <a:schemeClr val="bg1"/>
                </a:solidFill>
              </a:rPr>
              <a:t> / </a:t>
            </a:r>
            <a:r>
              <a:rPr lang="tr-TR" sz="2800" b="1" dirty="0" err="1">
                <a:solidFill>
                  <a:schemeClr val="bg1"/>
                </a:solidFill>
              </a:rPr>
              <a:t>Poll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13D4EDA-680C-C55B-DE4C-9665AA8119ED}"/>
              </a:ext>
            </a:extLst>
          </p:cNvPr>
          <p:cNvSpPr/>
          <p:nvPr/>
        </p:nvSpPr>
        <p:spPr>
          <a:xfrm>
            <a:off x="272139" y="2593676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Seçim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23A852A-6983-7AB1-294E-ECE33A02170A}"/>
              </a:ext>
            </a:extLst>
          </p:cNvPr>
          <p:cNvSpPr/>
          <p:nvPr/>
        </p:nvSpPr>
        <p:spPr>
          <a:xfrm>
            <a:off x="4312692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Election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Campaign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F028333-A9B8-AAAC-C99A-B1FF83DD69FB}"/>
              </a:ext>
            </a:extLst>
          </p:cNvPr>
          <p:cNvSpPr/>
          <p:nvPr/>
        </p:nvSpPr>
        <p:spPr>
          <a:xfrm>
            <a:off x="4312692" y="2593676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Seçim Kampanyası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FA245DF1-F3B9-2527-AF27-47ECB4665EA0}"/>
              </a:ext>
            </a:extLst>
          </p:cNvPr>
          <p:cNvSpPr/>
          <p:nvPr/>
        </p:nvSpPr>
        <p:spPr>
          <a:xfrm>
            <a:off x="8353244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Vote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B6758B2-2656-2FEE-6FAB-E9272E41B48B}"/>
              </a:ext>
            </a:extLst>
          </p:cNvPr>
          <p:cNvSpPr/>
          <p:nvPr/>
        </p:nvSpPr>
        <p:spPr>
          <a:xfrm>
            <a:off x="8353244" y="2593676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Oy kullanmak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418D9E23-41F6-7D21-4BA9-FD1CC9F32A2A}"/>
              </a:ext>
            </a:extLst>
          </p:cNvPr>
          <p:cNvSpPr/>
          <p:nvPr/>
        </p:nvSpPr>
        <p:spPr>
          <a:xfrm>
            <a:off x="272139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Voter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7D2BF99E-CD33-E368-537B-8465DDBC648D}"/>
              </a:ext>
            </a:extLst>
          </p:cNvPr>
          <p:cNvSpPr/>
          <p:nvPr/>
        </p:nvSpPr>
        <p:spPr>
          <a:xfrm>
            <a:off x="272139" y="5782574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Seçmen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EC9B548E-0989-107B-A0F9-D7F4B6CD1C8F}"/>
              </a:ext>
            </a:extLst>
          </p:cNvPr>
          <p:cNvSpPr/>
          <p:nvPr/>
        </p:nvSpPr>
        <p:spPr>
          <a:xfrm>
            <a:off x="4312691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Candidate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C9B6EE8-B655-9AB6-BAB2-4547B7E118BD}"/>
              </a:ext>
            </a:extLst>
          </p:cNvPr>
          <p:cNvSpPr/>
          <p:nvPr/>
        </p:nvSpPr>
        <p:spPr>
          <a:xfrm>
            <a:off x="4312691" y="5782574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Aday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9097CE31-03F2-2FD7-0B58-00B586FCFA1A}"/>
              </a:ext>
            </a:extLst>
          </p:cNvPr>
          <p:cNvSpPr/>
          <p:nvPr/>
        </p:nvSpPr>
        <p:spPr>
          <a:xfrm>
            <a:off x="8353242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Speech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9BE1A1ED-9009-C035-CFA5-0BA512EBD8A1}"/>
              </a:ext>
            </a:extLst>
          </p:cNvPr>
          <p:cNvSpPr/>
          <p:nvPr/>
        </p:nvSpPr>
        <p:spPr>
          <a:xfrm>
            <a:off x="8353242" y="5782574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Konuşma</a:t>
            </a:r>
          </a:p>
        </p:txBody>
      </p:sp>
    </p:spTree>
    <p:extLst>
      <p:ext uri="{BB962C8B-B14F-4D97-AF65-F5344CB8AC3E}">
        <p14:creationId xmlns:p14="http://schemas.microsoft.com/office/powerpoint/2010/main" val="406331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F6FA049A-F408-ACE6-3087-D60ED70DDEBA}"/>
              </a:ext>
            </a:extLst>
          </p:cNvPr>
          <p:cNvSpPr/>
          <p:nvPr/>
        </p:nvSpPr>
        <p:spPr>
          <a:xfrm>
            <a:off x="272139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Voting</a:t>
            </a:r>
            <a:r>
              <a:rPr lang="tr-TR" sz="2800" b="1" dirty="0">
                <a:solidFill>
                  <a:schemeClr val="bg1"/>
                </a:solidFill>
              </a:rPr>
              <a:t> </a:t>
            </a:r>
            <a:r>
              <a:rPr lang="tr-TR" sz="2800" b="1" dirty="0" err="1">
                <a:solidFill>
                  <a:schemeClr val="bg1"/>
                </a:solidFill>
              </a:rPr>
              <a:t>Booth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0883BA9E-5B32-CC5E-2E4F-75AF268AE86F}"/>
              </a:ext>
            </a:extLst>
          </p:cNvPr>
          <p:cNvSpPr/>
          <p:nvPr/>
        </p:nvSpPr>
        <p:spPr>
          <a:xfrm>
            <a:off x="272139" y="2593676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Oy kabini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9159724B-23D5-390C-9A10-CF13F9E6C9EC}"/>
              </a:ext>
            </a:extLst>
          </p:cNvPr>
          <p:cNvSpPr/>
          <p:nvPr/>
        </p:nvSpPr>
        <p:spPr>
          <a:xfrm>
            <a:off x="4312692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Ballot</a:t>
            </a:r>
            <a:r>
              <a:rPr lang="tr-TR" sz="2400" b="1" dirty="0">
                <a:solidFill>
                  <a:schemeClr val="bg1"/>
                </a:solidFill>
              </a:rPr>
              <a:t> Box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49469D9-B82C-D3B3-AB6A-26361EEE9100}"/>
              </a:ext>
            </a:extLst>
          </p:cNvPr>
          <p:cNvSpPr/>
          <p:nvPr/>
        </p:nvSpPr>
        <p:spPr>
          <a:xfrm>
            <a:off x="4312692" y="2593676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Oy Sandığı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AC5A25D2-BBAE-5E0B-34A5-EF04B54767E6}"/>
              </a:ext>
            </a:extLst>
          </p:cNvPr>
          <p:cNvSpPr/>
          <p:nvPr/>
        </p:nvSpPr>
        <p:spPr>
          <a:xfrm>
            <a:off x="8353244" y="1923689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Ballot</a:t>
            </a:r>
            <a:r>
              <a:rPr lang="tr-TR" sz="2800" b="1" dirty="0">
                <a:solidFill>
                  <a:schemeClr val="bg1"/>
                </a:solidFill>
              </a:rPr>
              <a:t> </a:t>
            </a:r>
            <a:r>
              <a:rPr lang="tr-TR" sz="2800" b="1" dirty="0" err="1">
                <a:solidFill>
                  <a:schemeClr val="bg1"/>
                </a:solidFill>
              </a:rPr>
              <a:t>Paper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66D183B4-6077-866E-6D7F-2D494BB83CB9}"/>
              </a:ext>
            </a:extLst>
          </p:cNvPr>
          <p:cNvSpPr/>
          <p:nvPr/>
        </p:nvSpPr>
        <p:spPr>
          <a:xfrm>
            <a:off x="8353244" y="2593676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Oy pusulası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1422928-7739-C7DC-4A42-CDE9EC921CC6}"/>
              </a:ext>
            </a:extLst>
          </p:cNvPr>
          <p:cNvSpPr/>
          <p:nvPr/>
        </p:nvSpPr>
        <p:spPr>
          <a:xfrm>
            <a:off x="272139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Envelope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EA9B3A47-B4E1-4E14-0785-4AA7DDC9A828}"/>
              </a:ext>
            </a:extLst>
          </p:cNvPr>
          <p:cNvSpPr/>
          <p:nvPr/>
        </p:nvSpPr>
        <p:spPr>
          <a:xfrm>
            <a:off x="272139" y="5782574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Zarf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3B79F816-1C09-3C74-92AC-4E6708FD5CC7}"/>
              </a:ext>
            </a:extLst>
          </p:cNvPr>
          <p:cNvSpPr/>
          <p:nvPr/>
        </p:nvSpPr>
        <p:spPr>
          <a:xfrm>
            <a:off x="4312691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ID </a:t>
            </a:r>
            <a:r>
              <a:rPr lang="tr-TR" sz="2800" b="1" dirty="0" err="1">
                <a:solidFill>
                  <a:schemeClr val="bg1"/>
                </a:solidFill>
              </a:rPr>
              <a:t>Card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0BB3D248-DDFA-4F81-7113-EC4A36C21637}"/>
              </a:ext>
            </a:extLst>
          </p:cNvPr>
          <p:cNvSpPr/>
          <p:nvPr/>
        </p:nvSpPr>
        <p:spPr>
          <a:xfrm>
            <a:off x="4312691" y="5782574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Kimlik Kartı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6A3840F8-AA42-AF6A-5BCF-07982153BB92}"/>
              </a:ext>
            </a:extLst>
          </p:cNvPr>
          <p:cNvSpPr/>
          <p:nvPr/>
        </p:nvSpPr>
        <p:spPr>
          <a:xfrm>
            <a:off x="8353242" y="5112587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Poster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150D46B1-0BA4-4BFD-A9FF-E582E0FFFDB7}"/>
              </a:ext>
            </a:extLst>
          </p:cNvPr>
          <p:cNvSpPr/>
          <p:nvPr/>
        </p:nvSpPr>
        <p:spPr>
          <a:xfrm>
            <a:off x="8353242" y="5782574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Afiş, poster</a:t>
            </a:r>
          </a:p>
        </p:txBody>
      </p:sp>
    </p:spTree>
    <p:extLst>
      <p:ext uri="{BB962C8B-B14F-4D97-AF65-F5344CB8AC3E}">
        <p14:creationId xmlns:p14="http://schemas.microsoft.com/office/powerpoint/2010/main" val="151309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5E1F8DB-C8F3-C614-F81A-663C597B3ABB}"/>
              </a:ext>
            </a:extLst>
          </p:cNvPr>
          <p:cNvSpPr/>
          <p:nvPr/>
        </p:nvSpPr>
        <p:spPr>
          <a:xfrm>
            <a:off x="262514" y="3765051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President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12ACAA8-9749-BE14-416A-64568721AC93}"/>
              </a:ext>
            </a:extLst>
          </p:cNvPr>
          <p:cNvSpPr/>
          <p:nvPr/>
        </p:nvSpPr>
        <p:spPr>
          <a:xfrm>
            <a:off x="281768" y="4435038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Başkan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0845AA74-E99E-D31A-D24C-F70E2C06F5D7}"/>
              </a:ext>
            </a:extLst>
          </p:cNvPr>
          <p:cNvSpPr/>
          <p:nvPr/>
        </p:nvSpPr>
        <p:spPr>
          <a:xfrm>
            <a:off x="4303066" y="3765051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Meeting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AA2FE5C8-7121-8818-CE6D-152ED4331487}"/>
              </a:ext>
            </a:extLst>
          </p:cNvPr>
          <p:cNvSpPr/>
          <p:nvPr/>
        </p:nvSpPr>
        <p:spPr>
          <a:xfrm>
            <a:off x="4303066" y="4435038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Toplantı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76AA6C4-8485-7855-E4FB-08F4121CF00D}"/>
              </a:ext>
            </a:extLst>
          </p:cNvPr>
          <p:cNvSpPr/>
          <p:nvPr/>
        </p:nvSpPr>
        <p:spPr>
          <a:xfrm>
            <a:off x="8343617" y="3765051"/>
            <a:ext cx="3566615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Election</a:t>
            </a:r>
            <a:r>
              <a:rPr lang="tr-TR" sz="2800" b="1" dirty="0">
                <a:solidFill>
                  <a:schemeClr val="bg1"/>
                </a:solidFill>
              </a:rPr>
              <a:t> </a:t>
            </a:r>
            <a:r>
              <a:rPr lang="tr-TR" sz="2800" b="1" dirty="0" err="1">
                <a:solidFill>
                  <a:schemeClr val="bg1"/>
                </a:solidFill>
              </a:rPr>
              <a:t>Results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14B18677-0C1B-F135-0915-4E3EC69C0043}"/>
              </a:ext>
            </a:extLst>
          </p:cNvPr>
          <p:cNvSpPr/>
          <p:nvPr/>
        </p:nvSpPr>
        <p:spPr>
          <a:xfrm>
            <a:off x="8343617" y="4435038"/>
            <a:ext cx="3566614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Seçim sonuçları</a:t>
            </a:r>
          </a:p>
        </p:txBody>
      </p:sp>
    </p:spTree>
    <p:extLst>
      <p:ext uri="{BB962C8B-B14F-4D97-AF65-F5344CB8AC3E}">
        <p14:creationId xmlns:p14="http://schemas.microsoft.com/office/powerpoint/2010/main" val="56630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6624D70-8BE8-D780-1D53-2F8314B158CC}"/>
              </a:ext>
            </a:extLst>
          </p:cNvPr>
          <p:cNvSpPr txBox="1"/>
          <p:nvPr/>
        </p:nvSpPr>
        <p:spPr>
          <a:xfrm>
            <a:off x="379562" y="3364302"/>
            <a:ext cx="807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Konu ile ilgili oyuna aşağıdaki linkten ulaşabilirsiniz:</a:t>
            </a:r>
          </a:p>
          <a:p>
            <a:endParaRPr lang="tr-TR" sz="2400" b="1" dirty="0"/>
          </a:p>
          <a:p>
            <a:r>
              <a:rPr lang="tr-TR" sz="2400" b="1" dirty="0">
                <a:hlinkClick r:id="rId3"/>
              </a:rPr>
              <a:t>https://www.egetolgayaltinay.com/lessons/281</a:t>
            </a:r>
            <a:r>
              <a:rPr lang="tr-TR" sz="2400" b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A4A9458-C99A-5576-4BFA-81D0CB87C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7153">
            <a:off x="8068933" y="3219275"/>
            <a:ext cx="2834856" cy="269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5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AAB3076-575F-DE76-8865-BD8C09F35B68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Traits</a:t>
            </a:r>
            <a:r>
              <a:rPr lang="tr-TR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tr-TR" sz="8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Some</a:t>
            </a:r>
            <a:r>
              <a:rPr lang="tr-TR" sz="8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sz="8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Politicians</a:t>
            </a:r>
            <a:endParaRPr lang="tr-TR" sz="8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C0DE9B7-794C-C5C4-DE06-930D7EA3E84C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(Bazı politikacıların kişilik özellikleri)</a:t>
            </a:r>
          </a:p>
        </p:txBody>
      </p:sp>
    </p:spTree>
    <p:extLst>
      <p:ext uri="{BB962C8B-B14F-4D97-AF65-F5344CB8AC3E}">
        <p14:creationId xmlns:p14="http://schemas.microsoft.com/office/powerpoint/2010/main" val="3882455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5B2A8EFE-FBBE-7FB4-E85A-0755A8724347}"/>
              </a:ext>
            </a:extLst>
          </p:cNvPr>
          <p:cNvSpPr/>
          <p:nvPr/>
        </p:nvSpPr>
        <p:spPr>
          <a:xfrm>
            <a:off x="163631" y="1888126"/>
            <a:ext cx="229081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Friendly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6265045-458E-6CE3-696B-504CF415FABD}"/>
              </a:ext>
            </a:extLst>
          </p:cNvPr>
          <p:cNvSpPr/>
          <p:nvPr/>
        </p:nvSpPr>
        <p:spPr>
          <a:xfrm>
            <a:off x="163630" y="2558113"/>
            <a:ext cx="2290811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Arkadaş canlısı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D59E8E62-0775-E6F0-61A2-432C6126A2CB}"/>
              </a:ext>
            </a:extLst>
          </p:cNvPr>
          <p:cNvSpPr/>
          <p:nvPr/>
        </p:nvSpPr>
        <p:spPr>
          <a:xfrm>
            <a:off x="3145858" y="1888126"/>
            <a:ext cx="229081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Fair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F1A57C8E-39CD-8BF4-3FB3-032F58FDE1F3}"/>
              </a:ext>
            </a:extLst>
          </p:cNvPr>
          <p:cNvSpPr/>
          <p:nvPr/>
        </p:nvSpPr>
        <p:spPr>
          <a:xfrm>
            <a:off x="3145857" y="2558113"/>
            <a:ext cx="2290811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Adaletli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AB4C5CE5-92C7-38AF-9D86-8BFE8C89FFD8}"/>
              </a:ext>
            </a:extLst>
          </p:cNvPr>
          <p:cNvSpPr/>
          <p:nvPr/>
        </p:nvSpPr>
        <p:spPr>
          <a:xfrm>
            <a:off x="6570848" y="1888126"/>
            <a:ext cx="229081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Free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AD05A599-1EA9-72F4-DE8A-F8ADF89953EF}"/>
              </a:ext>
            </a:extLst>
          </p:cNvPr>
          <p:cNvSpPr/>
          <p:nvPr/>
        </p:nvSpPr>
        <p:spPr>
          <a:xfrm>
            <a:off x="6570847" y="2558113"/>
            <a:ext cx="2290811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Özgür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BC0A47F-2637-9865-B8CC-66BCDAAB5AF9}"/>
              </a:ext>
            </a:extLst>
          </p:cNvPr>
          <p:cNvSpPr/>
          <p:nvPr/>
        </p:nvSpPr>
        <p:spPr>
          <a:xfrm>
            <a:off x="9737557" y="1888126"/>
            <a:ext cx="229081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Polite</a:t>
            </a:r>
            <a:r>
              <a:rPr lang="tr-TR" sz="2400" b="1" dirty="0">
                <a:solidFill>
                  <a:schemeClr val="bg1"/>
                </a:solidFill>
              </a:rPr>
              <a:t> / </a:t>
            </a:r>
            <a:r>
              <a:rPr lang="tr-TR" sz="2400" b="1" dirty="0" err="1">
                <a:solidFill>
                  <a:schemeClr val="bg1"/>
                </a:solidFill>
              </a:rPr>
              <a:t>Kind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B1CD1BF0-AFD7-5CEC-E64C-0A02805C58A6}"/>
              </a:ext>
            </a:extLst>
          </p:cNvPr>
          <p:cNvSpPr/>
          <p:nvPr/>
        </p:nvSpPr>
        <p:spPr>
          <a:xfrm>
            <a:off x="9737556" y="2558113"/>
            <a:ext cx="2290811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Nazik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C7FEB9F5-61F0-FDF4-A2B3-B648B1D31331}"/>
              </a:ext>
            </a:extLst>
          </p:cNvPr>
          <p:cNvSpPr/>
          <p:nvPr/>
        </p:nvSpPr>
        <p:spPr>
          <a:xfrm>
            <a:off x="111493" y="5245739"/>
            <a:ext cx="254267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Clever</a:t>
            </a:r>
            <a:r>
              <a:rPr lang="tr-TR" sz="2400" b="1" dirty="0">
                <a:solidFill>
                  <a:schemeClr val="bg1"/>
                </a:solidFill>
              </a:rPr>
              <a:t> / Smart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29B25C1D-652C-30A3-1B22-A9C928D31E62}"/>
              </a:ext>
            </a:extLst>
          </p:cNvPr>
          <p:cNvSpPr/>
          <p:nvPr/>
        </p:nvSpPr>
        <p:spPr>
          <a:xfrm>
            <a:off x="111492" y="5915726"/>
            <a:ext cx="2542671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Zeki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C9BD1B1B-29BE-801D-FFC1-FEF84BE84C25}"/>
              </a:ext>
            </a:extLst>
          </p:cNvPr>
          <p:cNvSpPr/>
          <p:nvPr/>
        </p:nvSpPr>
        <p:spPr>
          <a:xfrm>
            <a:off x="3221256" y="5245739"/>
            <a:ext cx="229081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Rude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922298B7-4DD2-2A5C-ECBE-B8ED865DCBF9}"/>
              </a:ext>
            </a:extLst>
          </p:cNvPr>
          <p:cNvSpPr/>
          <p:nvPr/>
        </p:nvSpPr>
        <p:spPr>
          <a:xfrm>
            <a:off x="3221255" y="5915726"/>
            <a:ext cx="2290811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Kaba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515E7215-CA1C-8DD0-E608-A83585D95011}"/>
              </a:ext>
            </a:extLst>
          </p:cNvPr>
          <p:cNvSpPr/>
          <p:nvPr/>
        </p:nvSpPr>
        <p:spPr>
          <a:xfrm>
            <a:off x="6646246" y="5245739"/>
            <a:ext cx="229081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bg1"/>
                </a:solidFill>
              </a:rPr>
              <a:t>Selfish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E4B7800A-02B7-13E2-4445-031AE4DE836E}"/>
              </a:ext>
            </a:extLst>
          </p:cNvPr>
          <p:cNvSpPr/>
          <p:nvPr/>
        </p:nvSpPr>
        <p:spPr>
          <a:xfrm>
            <a:off x="6646245" y="5915726"/>
            <a:ext cx="2290811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Bencil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7A1F95F9-9B29-5D6E-21BC-8C76D2C1FAE9}"/>
              </a:ext>
            </a:extLst>
          </p:cNvPr>
          <p:cNvSpPr/>
          <p:nvPr/>
        </p:nvSpPr>
        <p:spPr>
          <a:xfrm>
            <a:off x="9812955" y="5245739"/>
            <a:ext cx="2290812" cy="669987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Creative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C8777A3D-15BD-F0EA-3C0E-F0857D9247FD}"/>
              </a:ext>
            </a:extLst>
          </p:cNvPr>
          <p:cNvSpPr/>
          <p:nvPr/>
        </p:nvSpPr>
        <p:spPr>
          <a:xfrm>
            <a:off x="9812954" y="5915726"/>
            <a:ext cx="2290811" cy="66998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Yaratıcı</a:t>
            </a:r>
          </a:p>
        </p:txBody>
      </p:sp>
    </p:spTree>
    <p:extLst>
      <p:ext uri="{BB962C8B-B14F-4D97-AF65-F5344CB8AC3E}">
        <p14:creationId xmlns:p14="http://schemas.microsoft.com/office/powerpoint/2010/main" val="42086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454</Words>
  <Application>Microsoft Office PowerPoint</Application>
  <PresentationFormat>Geniş ekran</PresentationFormat>
  <Paragraphs>158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</cp:lastModifiedBy>
  <cp:revision>12</cp:revision>
  <dcterms:created xsi:type="dcterms:W3CDTF">2023-05-26T10:31:53Z</dcterms:created>
  <dcterms:modified xsi:type="dcterms:W3CDTF">2025-08-09T11:12:44Z</dcterms:modified>
</cp:coreProperties>
</file>