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58" r:id="rId5"/>
    <p:sldId id="269" r:id="rId6"/>
    <p:sldId id="262" r:id="rId7"/>
    <p:sldId id="259" r:id="rId8"/>
    <p:sldId id="260" r:id="rId9"/>
    <p:sldId id="261" r:id="rId10"/>
    <p:sldId id="268" r:id="rId11"/>
    <p:sldId id="283" r:id="rId12"/>
    <p:sldId id="284" r:id="rId13"/>
    <p:sldId id="271" r:id="rId14"/>
    <p:sldId id="263" r:id="rId15"/>
    <p:sldId id="264" r:id="rId16"/>
    <p:sldId id="266" r:id="rId17"/>
    <p:sldId id="265" r:id="rId18"/>
    <p:sldId id="286" r:id="rId19"/>
    <p:sldId id="287" r:id="rId20"/>
    <p:sldId id="267" r:id="rId21"/>
    <p:sldId id="272" r:id="rId22"/>
    <p:sldId id="273" r:id="rId23"/>
    <p:sldId id="274" r:id="rId24"/>
    <p:sldId id="275" r:id="rId25"/>
    <p:sldId id="276" r:id="rId26"/>
    <p:sldId id="277" r:id="rId27"/>
    <p:sldId id="281" r:id="rId28"/>
    <p:sldId id="278" r:id="rId29"/>
    <p:sldId id="279" r:id="rId30"/>
    <p:sldId id="280" r:id="rId31"/>
    <p:sldId id="293" r:id="rId32"/>
    <p:sldId id="289" r:id="rId33"/>
    <p:sldId id="297" r:id="rId34"/>
    <p:sldId id="290" r:id="rId35"/>
    <p:sldId id="291" r:id="rId36"/>
    <p:sldId id="292" r:id="rId37"/>
    <p:sldId id="294" r:id="rId38"/>
    <p:sldId id="295" r:id="rId39"/>
    <p:sldId id="296" r:id="rId40"/>
    <p:sldId id="288" r:id="rId41"/>
    <p:sldId id="298" r:id="rId42"/>
    <p:sldId id="282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IT 3: DOWNTOWN" id="{438F3B69-7D06-496B-8EA9-3FCD52B95425}">
          <p14:sldIdLst>
            <p14:sldId id="256"/>
          </p14:sldIdLst>
        </p14:section>
        <p14:section name="Places" id="{AD9B2DEE-C132-44B2-BA26-C01C1D38B7D0}">
          <p14:sldIdLst>
            <p14:sldId id="270"/>
            <p14:sldId id="257"/>
            <p14:sldId id="258"/>
            <p14:sldId id="269"/>
          </p14:sldIdLst>
        </p14:section>
        <p14:section name="Adjectives" id="{560AB032-FE13-4AC5-8761-CA67ADA06AF6}">
          <p14:sldIdLst>
            <p14:sldId id="262"/>
            <p14:sldId id="259"/>
            <p14:sldId id="260"/>
            <p14:sldId id="261"/>
            <p14:sldId id="268"/>
            <p14:sldId id="283"/>
            <p14:sldId id="284"/>
          </p14:sldIdLst>
        </p14:section>
        <p14:section name="Comparatives" id="{5AAD146A-9A00-46CB-9BEC-100500EC058D}">
          <p14:sldIdLst>
            <p14:sldId id="271"/>
            <p14:sldId id="263"/>
            <p14:sldId id="264"/>
            <p14:sldId id="266"/>
            <p14:sldId id="265"/>
            <p14:sldId id="286"/>
            <p14:sldId id="287"/>
          </p14:sldIdLst>
        </p14:section>
        <p14:section name="Activities" id="{859CE6FD-6957-4A55-A352-9A15457915B6}">
          <p14:sldIdLst>
            <p14:sldId id="267"/>
            <p14:sldId id="272"/>
            <p14:sldId id="273"/>
            <p14:sldId id="274"/>
          </p14:sldIdLst>
        </p14:section>
        <p14:section name="Present Continous Tense" id="{0E22C527-96A6-4BD3-B6F3-088295C933B7}">
          <p14:sldIdLst>
            <p14:sldId id="275"/>
            <p14:sldId id="276"/>
            <p14:sldId id="277"/>
            <p14:sldId id="281"/>
            <p14:sldId id="278"/>
            <p14:sldId id="279"/>
            <p14:sldId id="280"/>
          </p14:sldIdLst>
        </p14:section>
        <p14:section name="Sample Questions" id="{259BF232-01B9-4899-9EDF-7195CAF08475}">
          <p14:sldIdLst>
            <p14:sldId id="293"/>
            <p14:sldId id="289"/>
            <p14:sldId id="297"/>
            <p14:sldId id="290"/>
            <p14:sldId id="291"/>
            <p14:sldId id="292"/>
            <p14:sldId id="294"/>
            <p14:sldId id="295"/>
            <p14:sldId id="296"/>
          </p14:sldIdLst>
        </p14:section>
        <p14:section name="Vocabulary Game" id="{E63BA229-C44B-45BD-AE57-FDE1971CAF04}">
          <p14:sldIdLst>
            <p14:sldId id="288"/>
          </p14:sldIdLst>
        </p14:section>
        <p14:section name="PDF" id="{36907AFE-CD4C-416D-B3D3-22E6BDF56FEF}">
          <p14:sldIdLst>
            <p14:sldId id="298"/>
          </p14:sldIdLst>
        </p14:section>
        <p14:section name="Thank You :)" id="{72428412-D16F-404B-9CFC-086E7F738C39}">
          <p14:sldIdLst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276"/>
    <a:srgbClr val="557F84"/>
    <a:srgbClr val="77989C"/>
    <a:srgbClr val="FF9B9B"/>
    <a:srgbClr val="CCD9DA"/>
    <a:srgbClr val="AABF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EBB5A1-C43E-98CE-EA38-EB342E0DF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3736024-591B-F504-3AE3-A3B3BE19D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14EDBD7-F392-E1AD-DBED-2F14D9D7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3CCCA35-4374-7C16-B061-95B6977C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99E9C20-0983-DA1C-50E2-CDABC9B5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680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B194F7-38C0-B309-A0B9-22B81CD40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7BFB5F7-E109-DAFD-122D-9681F1493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AF3169A-3DCB-5145-2FC8-673527F93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2166E5A-D070-C573-38BF-DB921DD9B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A4D1C7-6E33-1562-F5CA-123592EE6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5199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DE668EAC-B410-2541-13C5-332A1D744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A736A722-E474-581A-8852-174A2D4E1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50F2B06-6AC8-C467-B842-49013CD5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BEAB59D-7635-63D0-E4BE-292C6F298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DD80A1-DBE4-DF34-F757-56888B42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974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756D5F-09F4-CDA3-CA39-A28C582D5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2C547D1-D044-326C-87B4-4B527F210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08664A5-68DE-9625-FD99-82FA75FAD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1387996-6920-0234-9580-2043321F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D3BA6C-7E10-5722-6DA6-CDE72D75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0859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81283E-5C39-3446-FC71-8F695F0E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FBF1A8-C67F-D1AC-368D-5FB13B75B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B2BE22-FB82-3142-0C72-CD26F8E09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7BB999-468B-E70A-95DF-7677D9E5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C3A1D07-FABF-1105-9571-4B149CD4A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2155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0E9B61-A5D9-F6C1-449C-C0046AD26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2D74DB-AFF7-DA9F-2243-EF5233BBF7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0A7BCED-2467-D408-23F1-8CE475C3A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284A9A2-C537-8F65-2F0D-ED94D542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7D684A7-C88F-7B12-CBDE-F04BBEB28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51CEFCF-2DBA-1994-19AC-B3A1AE49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22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7BA3C2-EFAF-B193-E913-394CBFFD6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8D972A7-0940-3383-3BF8-272DB033A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972E80F-6F49-8D63-3EC9-1D3257133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85318DE-9899-730B-E685-5450779B8E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387001B-7D3A-446B-3E7B-D5C7D9438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1928244-E52D-F8D6-AAB0-BADBEC96A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1AC232D-F702-0064-CABA-AF140A83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66EDD9D-67BA-4B18-EAA5-5A12AA23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9778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6C5F6C5-C6D6-91DD-6643-DF5EF4A6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0424723-DF0D-E6A8-358B-E15283BB5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63CCEF52-C6C9-4277-C7BD-620469F8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B22E4B3-209A-939E-E92B-FD3B1436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94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1FCA917E-41EB-8E38-4700-AEA7975F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192780B-4A3F-9E99-392E-12788B2C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9F304F3-C5D5-2841-6B0C-E942E91A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383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0351E6-EB25-929B-23EB-99CFBA4C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89E136-B5C3-7127-3642-0C357CD27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635CA4F-8451-6BD8-E85F-4184DF938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F401227-1349-B08F-1EF9-474A77F7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8FEC5CD-5005-94B1-2A0A-ACF2074B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5784A5B-7B41-B4C6-3090-ADC845640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46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3A664A-FC0D-A48D-FBEB-364CD0BA4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FBA1D33-E522-908C-8AFD-060E88C0A3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7EFF7F8-FE78-0825-9D42-A6FE3F5816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4FF9044-9A19-44A5-F0F8-1B8D370FE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37646A8-8E3A-86C5-F7E5-D53E8EE5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A066D52-E033-30EF-2555-27E526C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0828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29B6194C-E6A6-B029-DDDE-6E577176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22F8EFC-1E97-DFBD-94D8-5A01B6C17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5F041AF-6A7D-F45C-8590-7645373B6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64F1-52D6-4404-9928-F05EDB58D27F}" type="datetimeFigureOut">
              <a:rPr lang="tr-TR" smtClean="0"/>
              <a:t>21.10.2022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E46CCD9-3120-72E0-9036-BEC1DF3D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F5A6A6-F913-F81E-78D2-BF4811AD56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6B77C-92EC-4BBA-867D-99ADD0C1BD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769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1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2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8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7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8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6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7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6823062-74D4-B901-7267-0B527E6BD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35" y="2469681"/>
            <a:ext cx="1477349" cy="1477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794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https://www.egetolgayaltinay.com/lessons/81</a:t>
            </a:r>
            <a:r>
              <a:rPr lang="tr-TR" sz="2400" b="1" i="1" dirty="0"/>
              <a:t>  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1BD5B2-5A0A-83C6-B02D-E5B1311C1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906" y="2907102"/>
            <a:ext cx="3191774" cy="3191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2861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https://www.egetolgayaltinay.com/lessons/82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B98BD59-6676-7536-B4EA-C2FDFC889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12" y="2858658"/>
            <a:ext cx="3041009" cy="3041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6538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51AC3E9-C0E1-214D-D202-34D665FE7E7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https://www.egetolgayaltinay.com/lessons/83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0C253DB-BC8C-73F4-691F-FCA8887BA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46" y="2919368"/>
            <a:ext cx="2789339" cy="2789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3737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391D787-E582-54D4-1369-56CE50CAF00C}"/>
              </a:ext>
            </a:extLst>
          </p:cNvPr>
          <p:cNvSpPr txBox="1"/>
          <p:nvPr/>
        </p:nvSpPr>
        <p:spPr>
          <a:xfrm>
            <a:off x="117895" y="1720840"/>
            <a:ext cx="119562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Comparatives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944B585-0F7C-60D4-E4F2-5FBB84C95E4F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(Karşılaştırma Yapıları)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DB46448C-C96F-E23E-F209-5A5E6E67E2FA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53792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2">
            <a:extLst>
              <a:ext uri="{FF2B5EF4-FFF2-40B4-BE49-F238E27FC236}">
                <a16:creationId xmlns:a16="http://schemas.microsoft.com/office/drawing/2014/main" id="{82078F97-A2D4-4812-BC85-9A63015FB49E}"/>
              </a:ext>
            </a:extLst>
          </p:cNvPr>
          <p:cNvSpPr txBox="1">
            <a:spLocks/>
          </p:cNvSpPr>
          <p:nvPr/>
        </p:nvSpPr>
        <p:spPr>
          <a:xfrm>
            <a:off x="3465095" y="1109632"/>
            <a:ext cx="8653111" cy="100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«</a:t>
            </a:r>
            <a:r>
              <a:rPr lang="tr-TR" sz="2000" b="1" dirty="0" err="1"/>
              <a:t>Comparatives</a:t>
            </a:r>
            <a:r>
              <a:rPr lang="tr-TR" sz="2000" b="1" dirty="0"/>
              <a:t>» İngilizcedeki karşılaştırma yapılarıdır. En az iki şeyi birbiriyle kıyaslarken kullanılır. Cümle içindeki kullanımı şu şekildedir: </a:t>
            </a:r>
            <a:br>
              <a:rPr lang="tr-TR" sz="2000" b="1" dirty="0"/>
            </a:br>
            <a:r>
              <a:rPr lang="tr-TR" sz="2000" b="1" dirty="0"/>
              <a:t>(Türkçede «daha» yapısıyla kullanılır)</a:t>
            </a:r>
          </a:p>
          <a:p>
            <a:endParaRPr lang="tr-TR" sz="2000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3DA5CFA-476A-58BF-B7C3-FFC6566D8606}"/>
              </a:ext>
            </a:extLst>
          </p:cNvPr>
          <p:cNvSpPr txBox="1"/>
          <p:nvPr/>
        </p:nvSpPr>
        <p:spPr>
          <a:xfrm>
            <a:off x="3872564" y="0"/>
            <a:ext cx="444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/>
              <a:t>Comparatives</a:t>
            </a:r>
            <a:endParaRPr lang="tr-TR" sz="4000" b="1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F61BB96-A076-5078-16A5-4505C2B4FE07}"/>
              </a:ext>
            </a:extLst>
          </p:cNvPr>
          <p:cNvSpPr txBox="1"/>
          <p:nvPr/>
        </p:nvSpPr>
        <p:spPr>
          <a:xfrm>
            <a:off x="3872564" y="446276"/>
            <a:ext cx="44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(Karşılaştırma)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CBA59C4-514D-7058-A792-B7322602923A}"/>
              </a:ext>
            </a:extLst>
          </p:cNvPr>
          <p:cNvSpPr txBox="1"/>
          <p:nvPr/>
        </p:nvSpPr>
        <p:spPr>
          <a:xfrm>
            <a:off x="1575365" y="5046900"/>
            <a:ext cx="109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TALL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F011D558-4EE5-47A7-DB7F-486DF30CB599}"/>
              </a:ext>
            </a:extLst>
          </p:cNvPr>
          <p:cNvSpPr txBox="1"/>
          <p:nvPr/>
        </p:nvSpPr>
        <p:spPr>
          <a:xfrm>
            <a:off x="2550725" y="5046900"/>
            <a:ext cx="1501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SHORT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877AB60-09E7-A0AA-594D-B540555BABF2}"/>
              </a:ext>
            </a:extLst>
          </p:cNvPr>
          <p:cNvSpPr txBox="1"/>
          <p:nvPr/>
        </p:nvSpPr>
        <p:spPr>
          <a:xfrm>
            <a:off x="5147944" y="3176243"/>
            <a:ext cx="525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Enes is </a:t>
            </a:r>
            <a:r>
              <a:rPr lang="tr-TR" sz="3600" b="1" dirty="0" err="1"/>
              <a:t>tall</a:t>
            </a:r>
            <a:r>
              <a:rPr lang="tr-TR" sz="3600" b="1" dirty="0" err="1">
                <a:solidFill>
                  <a:srgbClr val="FF0000"/>
                </a:solidFill>
              </a:rPr>
              <a:t>er</a:t>
            </a:r>
            <a:r>
              <a:rPr lang="tr-TR" sz="3600" b="1" dirty="0">
                <a:solidFill>
                  <a:srgbClr val="DA6D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Pelin.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2248D-030F-C249-D493-FADC38C4DCE2}"/>
              </a:ext>
            </a:extLst>
          </p:cNvPr>
          <p:cNvSpPr txBox="1"/>
          <p:nvPr/>
        </p:nvSpPr>
        <p:spPr>
          <a:xfrm>
            <a:off x="5227075" y="3779887"/>
            <a:ext cx="460031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Enes, Pelin’</a:t>
            </a:r>
            <a:r>
              <a:rPr lang="tr-TR" sz="2000" b="1" dirty="0">
                <a:solidFill>
                  <a:srgbClr val="FFC000"/>
                </a:solidFill>
              </a:rPr>
              <a:t>den</a:t>
            </a:r>
            <a:r>
              <a:rPr lang="tr-TR" sz="2000" b="1" dirty="0"/>
              <a:t> </a:t>
            </a:r>
            <a:r>
              <a:rPr lang="tr-TR" sz="2000" b="1" dirty="0">
                <a:solidFill>
                  <a:srgbClr val="FF0000"/>
                </a:solidFill>
              </a:rPr>
              <a:t>daha</a:t>
            </a:r>
            <a:r>
              <a:rPr lang="tr-TR" sz="2000" b="1" dirty="0"/>
              <a:t> uzundur.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33425BD6-956D-4D73-5A92-10B1BDA9C35B}"/>
              </a:ext>
            </a:extLst>
          </p:cNvPr>
          <p:cNvSpPr txBox="1"/>
          <p:nvPr/>
        </p:nvSpPr>
        <p:spPr>
          <a:xfrm>
            <a:off x="4369870" y="2069674"/>
            <a:ext cx="264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Enes is </a:t>
            </a:r>
            <a:r>
              <a:rPr lang="tr-TR" sz="3600" b="1" dirty="0" err="1"/>
              <a:t>tall</a:t>
            </a:r>
            <a:r>
              <a:rPr lang="tr-TR" sz="3600" b="1" dirty="0"/>
              <a:t>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45D798F-F242-36B5-A9CD-4951B31BC409}"/>
              </a:ext>
            </a:extLst>
          </p:cNvPr>
          <p:cNvSpPr txBox="1"/>
          <p:nvPr/>
        </p:nvSpPr>
        <p:spPr>
          <a:xfrm>
            <a:off x="8102869" y="2052838"/>
            <a:ext cx="3264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Pelin is </a:t>
            </a:r>
            <a:r>
              <a:rPr lang="tr-TR" sz="3600" b="1" dirty="0" err="1"/>
              <a:t>short</a:t>
            </a:r>
            <a:r>
              <a:rPr lang="tr-TR" sz="3600" b="1" dirty="0"/>
              <a:t>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CBAA141-C681-865F-7572-A24429203236}"/>
              </a:ext>
            </a:extLst>
          </p:cNvPr>
          <p:cNvSpPr txBox="1"/>
          <p:nvPr/>
        </p:nvSpPr>
        <p:spPr>
          <a:xfrm>
            <a:off x="4369870" y="2615119"/>
            <a:ext cx="2406314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Enes uzundur.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CB3236E9-3ED1-63B8-0E40-85B0C6E11E4D}"/>
              </a:ext>
            </a:extLst>
          </p:cNvPr>
          <p:cNvSpPr txBox="1"/>
          <p:nvPr/>
        </p:nvSpPr>
        <p:spPr>
          <a:xfrm>
            <a:off x="8133350" y="2598284"/>
            <a:ext cx="2646947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Pelin kısadır.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AE5A2B1-CED3-B49A-E375-6506C13BBA30}"/>
              </a:ext>
            </a:extLst>
          </p:cNvPr>
          <p:cNvSpPr txBox="1"/>
          <p:nvPr/>
        </p:nvSpPr>
        <p:spPr>
          <a:xfrm>
            <a:off x="6594687" y="4954559"/>
            <a:ext cx="18755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/>
              <a:t>TALL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EA77F703-D6F6-E4B6-767C-76EDBB234A01}"/>
              </a:ext>
            </a:extLst>
          </p:cNvPr>
          <p:cNvSpPr txBox="1"/>
          <p:nvPr/>
        </p:nvSpPr>
        <p:spPr>
          <a:xfrm>
            <a:off x="5005136" y="5758663"/>
            <a:ext cx="5573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Sıfatın sonuna « –er » eki gelir.</a:t>
            </a:r>
            <a:br>
              <a:rPr lang="tr-TR" b="1" dirty="0"/>
            </a:br>
            <a:r>
              <a:rPr lang="tr-TR" b="1" dirty="0"/>
              <a:t>Karşılaştırma yapılan şeyin öncesine ise «</a:t>
            </a:r>
            <a:r>
              <a:rPr lang="tr-TR" b="1" dirty="0" err="1"/>
              <a:t>than</a:t>
            </a:r>
            <a:r>
              <a:rPr lang="tr-TR" b="1" dirty="0"/>
              <a:t>» yazılır.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5A8DF795-B9C4-4177-98A7-B2B8325DEF3F}"/>
              </a:ext>
            </a:extLst>
          </p:cNvPr>
          <p:cNvSpPr txBox="1"/>
          <p:nvPr/>
        </p:nvSpPr>
        <p:spPr>
          <a:xfrm>
            <a:off x="7463612" y="4954558"/>
            <a:ext cx="161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-ER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FC5BDD82-A743-E136-161D-35004DE87E49}"/>
              </a:ext>
            </a:extLst>
          </p:cNvPr>
          <p:cNvSpPr txBox="1"/>
          <p:nvPr/>
        </p:nvSpPr>
        <p:spPr>
          <a:xfrm>
            <a:off x="5147944" y="4357847"/>
            <a:ext cx="5926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Karşılaştırmada kullanılan sıfat </a:t>
            </a:r>
            <a:r>
              <a:rPr lang="tr-TR" sz="3600" b="1" dirty="0">
                <a:solidFill>
                  <a:srgbClr val="FF0000"/>
                </a:solidFill>
              </a:rPr>
              <a:t>1</a:t>
            </a:r>
            <a:r>
              <a:rPr lang="tr-TR" sz="2000" b="1" dirty="0">
                <a:solidFill>
                  <a:srgbClr val="FF0000"/>
                </a:solidFill>
              </a:rPr>
              <a:t> heceliyse: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B2E6E58-FAA1-006F-2C43-231DE78E3CA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4457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3E118D51-34D4-A5B8-D150-F1E4096F1019}"/>
              </a:ext>
            </a:extLst>
          </p:cNvPr>
          <p:cNvSpPr txBox="1"/>
          <p:nvPr/>
        </p:nvSpPr>
        <p:spPr>
          <a:xfrm>
            <a:off x="551145" y="4721223"/>
            <a:ext cx="230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HANDSOME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D807498-5999-6317-471F-C500D6A95C57}"/>
              </a:ext>
            </a:extLst>
          </p:cNvPr>
          <p:cNvSpPr txBox="1"/>
          <p:nvPr/>
        </p:nvSpPr>
        <p:spPr>
          <a:xfrm>
            <a:off x="2720169" y="4721222"/>
            <a:ext cx="2304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UGLY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AD7B74-6935-2CB3-3A38-61FDE69A3F1D}"/>
              </a:ext>
            </a:extLst>
          </p:cNvPr>
          <p:cNvSpPr txBox="1"/>
          <p:nvPr/>
        </p:nvSpPr>
        <p:spPr>
          <a:xfrm>
            <a:off x="4388283" y="1143970"/>
            <a:ext cx="412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John is </a:t>
            </a:r>
            <a:r>
              <a:rPr lang="tr-TR" sz="3600" b="1" dirty="0" err="1"/>
              <a:t>handsome</a:t>
            </a:r>
            <a:r>
              <a:rPr lang="tr-TR" sz="3600" b="1" dirty="0"/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041EDDD5-6C66-3EFE-94F1-4D68374FAAF2}"/>
              </a:ext>
            </a:extLst>
          </p:cNvPr>
          <p:cNvSpPr txBox="1"/>
          <p:nvPr/>
        </p:nvSpPr>
        <p:spPr>
          <a:xfrm>
            <a:off x="8795291" y="1143970"/>
            <a:ext cx="3931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Sam is </a:t>
            </a:r>
            <a:r>
              <a:rPr lang="tr-TR" sz="3600" b="1" dirty="0" err="1"/>
              <a:t>ugly</a:t>
            </a:r>
            <a:r>
              <a:rPr lang="tr-TR" sz="36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1F5234-C882-3592-F42E-3E1DB91580F0}"/>
              </a:ext>
            </a:extLst>
          </p:cNvPr>
          <p:cNvSpPr txBox="1"/>
          <p:nvPr/>
        </p:nvSpPr>
        <p:spPr>
          <a:xfrm>
            <a:off x="4488491" y="1757313"/>
            <a:ext cx="3530319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John yakışıklıdır.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68175D41-280D-84C1-F510-8FC0793D2FE5}"/>
              </a:ext>
            </a:extLst>
          </p:cNvPr>
          <p:cNvSpPr txBox="1"/>
          <p:nvPr/>
        </p:nvSpPr>
        <p:spPr>
          <a:xfrm>
            <a:off x="8795291" y="1790301"/>
            <a:ext cx="2315296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Sam çirkindir.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E582009-658F-D98A-6638-827EE49FC432}"/>
              </a:ext>
            </a:extLst>
          </p:cNvPr>
          <p:cNvSpPr txBox="1"/>
          <p:nvPr/>
        </p:nvSpPr>
        <p:spPr>
          <a:xfrm>
            <a:off x="4809994" y="2669677"/>
            <a:ext cx="74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John is </a:t>
            </a:r>
            <a:r>
              <a:rPr lang="tr-TR" sz="3600" b="1" dirty="0" err="1">
                <a:solidFill>
                  <a:srgbClr val="FF0000"/>
                </a:solidFill>
              </a:rPr>
              <a:t>more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/>
              <a:t>handsome</a:t>
            </a:r>
            <a:r>
              <a:rPr lang="tr-TR" sz="3600" b="1" dirty="0">
                <a:solidFill>
                  <a:srgbClr val="DA6D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Sam.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9430A545-14DD-C016-1F5C-AF20DEDDAAAC}"/>
              </a:ext>
            </a:extLst>
          </p:cNvPr>
          <p:cNvSpPr txBox="1"/>
          <p:nvPr/>
        </p:nvSpPr>
        <p:spPr>
          <a:xfrm>
            <a:off x="4809994" y="3283020"/>
            <a:ext cx="6551113" cy="40011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000" b="1" dirty="0"/>
              <a:t>John, </a:t>
            </a:r>
            <a:r>
              <a:rPr lang="tr-TR" sz="2000" b="1" dirty="0" err="1"/>
              <a:t>Sam’</a:t>
            </a:r>
            <a:r>
              <a:rPr lang="tr-TR" sz="2000" b="1" dirty="0" err="1">
                <a:solidFill>
                  <a:srgbClr val="FFC000"/>
                </a:solidFill>
              </a:rPr>
              <a:t>den</a:t>
            </a:r>
            <a:r>
              <a:rPr lang="tr-TR" sz="2000" b="1" dirty="0"/>
              <a:t> </a:t>
            </a:r>
            <a:r>
              <a:rPr lang="tr-TR" sz="2000" b="1" dirty="0">
                <a:solidFill>
                  <a:srgbClr val="FF0000"/>
                </a:solidFill>
              </a:rPr>
              <a:t>daha</a:t>
            </a:r>
            <a:r>
              <a:rPr lang="tr-TR" sz="2000" b="1" dirty="0"/>
              <a:t> yakışıklıdır.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FA7175C1-38DA-4BA5-D396-49FB624F5C56}"/>
              </a:ext>
            </a:extLst>
          </p:cNvPr>
          <p:cNvSpPr txBox="1"/>
          <p:nvPr/>
        </p:nvSpPr>
        <p:spPr>
          <a:xfrm>
            <a:off x="6732474" y="4673962"/>
            <a:ext cx="340108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3600" b="1" dirty="0"/>
              <a:t>HANDSOME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376DCDF7-7F7E-53CB-9309-6C293E5DFD31}"/>
              </a:ext>
            </a:extLst>
          </p:cNvPr>
          <p:cNvSpPr txBox="1"/>
          <p:nvPr/>
        </p:nvSpPr>
        <p:spPr>
          <a:xfrm>
            <a:off x="5142923" y="5478066"/>
            <a:ext cx="5573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/>
              <a:t>Sıfattan önce MORE yazılır.</a:t>
            </a:r>
            <a:br>
              <a:rPr lang="tr-TR" b="1" dirty="0"/>
            </a:br>
            <a:r>
              <a:rPr lang="tr-TR" b="1" dirty="0"/>
              <a:t>Karşılaştırma yapılan şeyin öncesine ise «</a:t>
            </a:r>
            <a:r>
              <a:rPr lang="tr-TR" b="1" dirty="0" err="1"/>
              <a:t>than</a:t>
            </a:r>
            <a:r>
              <a:rPr lang="tr-TR" b="1" dirty="0"/>
              <a:t>» yazılır.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F1D4979-0E3D-D044-0C26-56C546F5E4A8}"/>
              </a:ext>
            </a:extLst>
          </p:cNvPr>
          <p:cNvSpPr txBox="1"/>
          <p:nvPr/>
        </p:nvSpPr>
        <p:spPr>
          <a:xfrm>
            <a:off x="5195136" y="4673962"/>
            <a:ext cx="180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>
                <a:solidFill>
                  <a:srgbClr val="FF0000"/>
                </a:solidFill>
              </a:rPr>
              <a:t>MORE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5F2EA-8C82-F580-1431-C29789AFCE83}"/>
              </a:ext>
            </a:extLst>
          </p:cNvPr>
          <p:cNvSpPr txBox="1"/>
          <p:nvPr/>
        </p:nvSpPr>
        <p:spPr>
          <a:xfrm>
            <a:off x="4939004" y="4026680"/>
            <a:ext cx="7023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</a:rPr>
              <a:t>Karşılaştırmada kullanılan sıfat </a:t>
            </a:r>
            <a:r>
              <a:rPr lang="tr-TR" sz="3200" b="1" dirty="0">
                <a:solidFill>
                  <a:srgbClr val="FF0000"/>
                </a:solidFill>
              </a:rPr>
              <a:t>1</a:t>
            </a:r>
            <a:r>
              <a:rPr lang="tr-TR" sz="2000" b="1" dirty="0">
                <a:solidFill>
                  <a:srgbClr val="FF0000"/>
                </a:solidFill>
              </a:rPr>
              <a:t>den </a:t>
            </a:r>
            <a:r>
              <a:rPr lang="tr-TR" sz="2800" b="1" dirty="0">
                <a:solidFill>
                  <a:srgbClr val="FF0000"/>
                </a:solidFill>
              </a:rPr>
              <a:t>FAZLA</a:t>
            </a:r>
            <a:r>
              <a:rPr lang="tr-TR" sz="2000" b="1" dirty="0">
                <a:solidFill>
                  <a:srgbClr val="FF0000"/>
                </a:solidFill>
              </a:rPr>
              <a:t> heceliyse: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0B58176-A308-4143-894E-0CD4893BE627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A4A13169-3210-C3C1-036F-CE31DDB91F35}"/>
              </a:ext>
            </a:extLst>
          </p:cNvPr>
          <p:cNvSpPr txBox="1"/>
          <p:nvPr/>
        </p:nvSpPr>
        <p:spPr>
          <a:xfrm>
            <a:off x="3872564" y="0"/>
            <a:ext cx="4446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 err="1"/>
              <a:t>Comparatives</a:t>
            </a:r>
            <a:endParaRPr lang="tr-TR" sz="4000" b="1" dirty="0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68C007A2-F98A-20D6-635B-813BD89064AF}"/>
              </a:ext>
            </a:extLst>
          </p:cNvPr>
          <p:cNvSpPr txBox="1"/>
          <p:nvPr/>
        </p:nvSpPr>
        <p:spPr>
          <a:xfrm>
            <a:off x="3872564" y="446276"/>
            <a:ext cx="444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(Karşılaştırma)</a:t>
            </a:r>
          </a:p>
        </p:txBody>
      </p:sp>
    </p:spTree>
    <p:extLst>
      <p:ext uri="{BB962C8B-B14F-4D97-AF65-F5344CB8AC3E}">
        <p14:creationId xmlns:p14="http://schemas.microsoft.com/office/powerpoint/2010/main" val="355133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FD10B4CB-0427-8BED-C852-DA20E7BB77D5}"/>
              </a:ext>
            </a:extLst>
          </p:cNvPr>
          <p:cNvSpPr txBox="1"/>
          <p:nvPr/>
        </p:nvSpPr>
        <p:spPr>
          <a:xfrm>
            <a:off x="133164" y="293093"/>
            <a:ext cx="1190495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/>
              <a:t>Bazı sıfatlar </a:t>
            </a:r>
            <a:r>
              <a:rPr lang="tr-TR" sz="2800" b="1" dirty="0">
                <a:solidFill>
                  <a:srgbClr val="77989C"/>
                </a:solidFill>
              </a:rPr>
              <a:t>son harflerinden dolayı </a:t>
            </a:r>
            <a:r>
              <a:rPr lang="tr-TR" sz="2800" b="1" dirty="0"/>
              <a:t>kendilerine gelecek « –er» ekini değiştirirler.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DECE022-F900-8722-CDD5-E8CDFCB3C114}"/>
              </a:ext>
            </a:extLst>
          </p:cNvPr>
          <p:cNvSpPr txBox="1"/>
          <p:nvPr/>
        </p:nvSpPr>
        <p:spPr>
          <a:xfrm>
            <a:off x="303320" y="1579741"/>
            <a:ext cx="79277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1) Bir sıfat </a:t>
            </a:r>
            <a:r>
              <a:rPr lang="tr-TR" sz="2200" b="1" dirty="0">
                <a:solidFill>
                  <a:srgbClr val="FF0000"/>
                </a:solidFill>
              </a:rPr>
              <a:t>–e</a:t>
            </a:r>
            <a:r>
              <a:rPr lang="tr-TR" sz="2200" b="1" dirty="0"/>
              <a:t> harfi ile bitiyorsa, sadece </a:t>
            </a:r>
            <a:r>
              <a:rPr lang="tr-TR" sz="2200" b="1" dirty="0">
                <a:solidFill>
                  <a:srgbClr val="FF0000"/>
                </a:solidFill>
              </a:rPr>
              <a:t>–r</a:t>
            </a:r>
            <a:r>
              <a:rPr lang="tr-TR" sz="2200" b="1" dirty="0"/>
              <a:t> eki alır.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6825AFC-FC60-7768-602D-30E93A327F83}"/>
              </a:ext>
            </a:extLst>
          </p:cNvPr>
          <p:cNvSpPr txBox="1"/>
          <p:nvPr/>
        </p:nvSpPr>
        <p:spPr>
          <a:xfrm>
            <a:off x="3482266" y="2034068"/>
            <a:ext cx="14359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Safe</a:t>
            </a:r>
            <a:r>
              <a:rPr lang="tr-TR" sz="32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9899BDD-7BC5-7A81-203A-7877ECE71D8D}"/>
              </a:ext>
            </a:extLst>
          </p:cNvPr>
          <p:cNvSpPr txBox="1"/>
          <p:nvPr/>
        </p:nvSpPr>
        <p:spPr>
          <a:xfrm>
            <a:off x="1566169" y="2034069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Safe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0" name="Ok: Sağ 9">
            <a:extLst>
              <a:ext uri="{FF2B5EF4-FFF2-40B4-BE49-F238E27FC236}">
                <a16:creationId xmlns:a16="http://schemas.microsoft.com/office/drawing/2014/main" id="{B8C24DD9-AA6F-0E97-F4A3-5EFADC2A423C}"/>
              </a:ext>
            </a:extLst>
          </p:cNvPr>
          <p:cNvSpPr/>
          <p:nvPr/>
        </p:nvSpPr>
        <p:spPr>
          <a:xfrm>
            <a:off x="2636668" y="2201662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FE2066CB-D5F7-0783-3D7C-615598BA9A87}"/>
              </a:ext>
            </a:extLst>
          </p:cNvPr>
          <p:cNvSpPr txBox="1"/>
          <p:nvPr/>
        </p:nvSpPr>
        <p:spPr>
          <a:xfrm>
            <a:off x="303320" y="2960699"/>
            <a:ext cx="11585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2) Bir sıfat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+ </a:t>
            </a:r>
            <a:r>
              <a:rPr lang="tr-TR" sz="2200" b="1" dirty="0">
                <a:solidFill>
                  <a:srgbClr val="FF0000"/>
                </a:solidFill>
              </a:rPr>
              <a:t>-y</a:t>
            </a:r>
            <a:r>
              <a:rPr lang="tr-TR" sz="2200" b="1" dirty="0"/>
              <a:t> harfi ile bitiyorsa, sadece </a:t>
            </a:r>
            <a:r>
              <a:rPr lang="tr-TR" sz="2200" b="1" dirty="0">
                <a:solidFill>
                  <a:srgbClr val="FF0000"/>
                </a:solidFill>
              </a:rPr>
              <a:t>–y </a:t>
            </a:r>
            <a:r>
              <a:rPr lang="tr-TR" sz="2200" b="1" dirty="0"/>
              <a:t>harfi düşer ve </a:t>
            </a:r>
            <a:r>
              <a:rPr lang="tr-TR" sz="2200" b="1" dirty="0">
                <a:solidFill>
                  <a:srgbClr val="FF0000"/>
                </a:solidFill>
              </a:rPr>
              <a:t>-</a:t>
            </a:r>
            <a:r>
              <a:rPr lang="tr-TR" sz="2200" b="1" dirty="0" err="1">
                <a:solidFill>
                  <a:srgbClr val="FF0000"/>
                </a:solidFill>
              </a:rPr>
              <a:t>ier</a:t>
            </a:r>
            <a:r>
              <a:rPr lang="tr-TR" sz="2200" b="1" dirty="0"/>
              <a:t> eki alır.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15830BD-3BBA-1375-3B46-4EC04D8AD989}"/>
              </a:ext>
            </a:extLst>
          </p:cNvPr>
          <p:cNvSpPr txBox="1"/>
          <p:nvPr/>
        </p:nvSpPr>
        <p:spPr>
          <a:xfrm>
            <a:off x="3481896" y="3429000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Funn</a:t>
            </a:r>
            <a:r>
              <a:rPr lang="tr-TR" sz="3200" b="1" dirty="0" err="1">
                <a:solidFill>
                  <a:srgbClr val="FF0000"/>
                </a:solidFill>
              </a:rPr>
              <a:t>ier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06BA20B8-B52B-BBFD-27CC-870E1D8B1938}"/>
              </a:ext>
            </a:extLst>
          </p:cNvPr>
          <p:cNvSpPr txBox="1"/>
          <p:nvPr/>
        </p:nvSpPr>
        <p:spPr>
          <a:xfrm>
            <a:off x="1299839" y="3416945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Funny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EB0F5BE2-5116-2F14-6C7E-01D3AC377796}"/>
              </a:ext>
            </a:extLst>
          </p:cNvPr>
          <p:cNvSpPr/>
          <p:nvPr/>
        </p:nvSpPr>
        <p:spPr>
          <a:xfrm>
            <a:off x="2636668" y="3596594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1DEF6376-614B-A012-84DF-7DBEDEA9A521}"/>
              </a:ext>
            </a:extLst>
          </p:cNvPr>
          <p:cNvSpPr txBox="1"/>
          <p:nvPr/>
        </p:nvSpPr>
        <p:spPr>
          <a:xfrm>
            <a:off x="8159318" y="3478469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Heav</a:t>
            </a:r>
            <a:r>
              <a:rPr lang="tr-TR" sz="3200" b="1" dirty="0" err="1">
                <a:solidFill>
                  <a:srgbClr val="FF0000"/>
                </a:solidFill>
              </a:rPr>
              <a:t>ier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3B72CE66-477F-9DF1-5751-BF45ADF291D6}"/>
              </a:ext>
            </a:extLst>
          </p:cNvPr>
          <p:cNvSpPr txBox="1"/>
          <p:nvPr/>
        </p:nvSpPr>
        <p:spPr>
          <a:xfrm>
            <a:off x="5977261" y="3466414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Heavy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8A91636-62D4-6A74-4389-CDC3177C34DF}"/>
              </a:ext>
            </a:extLst>
          </p:cNvPr>
          <p:cNvSpPr/>
          <p:nvPr/>
        </p:nvSpPr>
        <p:spPr>
          <a:xfrm>
            <a:off x="7314090" y="3646063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25C6A84-CA61-2D26-1E23-AA006989054A}"/>
              </a:ext>
            </a:extLst>
          </p:cNvPr>
          <p:cNvSpPr txBox="1"/>
          <p:nvPr/>
        </p:nvSpPr>
        <p:spPr>
          <a:xfrm>
            <a:off x="292963" y="4230837"/>
            <a:ext cx="11585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200" b="1" dirty="0"/>
              <a:t>3) Bazı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+ </a:t>
            </a:r>
            <a:r>
              <a:rPr lang="tr-TR" sz="2200" b="1" dirty="0">
                <a:solidFill>
                  <a:srgbClr val="FF0000"/>
                </a:solidFill>
              </a:rPr>
              <a:t>ünlü harf </a:t>
            </a:r>
            <a:r>
              <a:rPr lang="tr-TR" sz="2200" b="1" dirty="0"/>
              <a:t>+</a:t>
            </a:r>
            <a:r>
              <a:rPr lang="tr-TR" sz="2200" b="1" dirty="0">
                <a:solidFill>
                  <a:srgbClr val="FF0000"/>
                </a:solidFill>
              </a:rPr>
              <a:t> ünsüz harf</a:t>
            </a:r>
            <a:r>
              <a:rPr lang="tr-TR" sz="2200" b="1" dirty="0"/>
              <a:t> ile biten sıfatlarda, sondaki </a:t>
            </a:r>
            <a:r>
              <a:rPr lang="tr-TR" sz="2200" b="1" dirty="0">
                <a:solidFill>
                  <a:srgbClr val="FF0000"/>
                </a:solidFill>
              </a:rPr>
              <a:t>ünsüz harf </a:t>
            </a:r>
            <a:r>
              <a:rPr lang="tr-TR" sz="2200" b="1" dirty="0"/>
              <a:t>iki kere yazılır, daha sonra</a:t>
            </a:r>
            <a:r>
              <a:rPr lang="tr-TR" sz="2200" b="1" dirty="0">
                <a:solidFill>
                  <a:srgbClr val="FF0000"/>
                </a:solidFill>
              </a:rPr>
              <a:t> –er </a:t>
            </a:r>
            <a:r>
              <a:rPr lang="tr-TR" sz="2200" b="1" dirty="0"/>
              <a:t>eki alır.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F3567DCA-E81C-7AD9-B872-8A2D2111D861}"/>
              </a:ext>
            </a:extLst>
          </p:cNvPr>
          <p:cNvSpPr txBox="1"/>
          <p:nvPr/>
        </p:nvSpPr>
        <p:spPr>
          <a:xfrm>
            <a:off x="3403477" y="5167871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Hot</a:t>
            </a:r>
            <a:r>
              <a:rPr lang="tr-TR" sz="3200" b="1" dirty="0" err="1">
                <a:solidFill>
                  <a:srgbClr val="FF0000"/>
                </a:solidFill>
              </a:rPr>
              <a:t>ter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ACB4299E-EB0F-3F9C-3D5E-8042051215DF}"/>
              </a:ext>
            </a:extLst>
          </p:cNvPr>
          <p:cNvSpPr txBox="1"/>
          <p:nvPr/>
        </p:nvSpPr>
        <p:spPr>
          <a:xfrm>
            <a:off x="1566169" y="5167871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/>
              <a:t>Hot </a:t>
            </a:r>
            <a:endParaRPr lang="tr-TR" sz="3200" dirty="0"/>
          </a:p>
        </p:txBody>
      </p:sp>
      <p:sp>
        <p:nvSpPr>
          <p:cNvPr id="21" name="Ok: Sağ 20">
            <a:extLst>
              <a:ext uri="{FF2B5EF4-FFF2-40B4-BE49-F238E27FC236}">
                <a16:creationId xmlns:a16="http://schemas.microsoft.com/office/drawing/2014/main" id="{4CEA6FB6-5A2F-B826-A572-0167F3691B33}"/>
              </a:ext>
            </a:extLst>
          </p:cNvPr>
          <p:cNvSpPr/>
          <p:nvPr/>
        </p:nvSpPr>
        <p:spPr>
          <a:xfrm>
            <a:off x="2558249" y="5335465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878A61C-51A8-DC73-726F-26AB0F588E7F}"/>
              </a:ext>
            </a:extLst>
          </p:cNvPr>
          <p:cNvSpPr txBox="1"/>
          <p:nvPr/>
        </p:nvSpPr>
        <p:spPr>
          <a:xfrm>
            <a:off x="7474256" y="5157016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Thin</a:t>
            </a:r>
            <a:r>
              <a:rPr lang="tr-TR" sz="3200" b="1" dirty="0" err="1">
                <a:solidFill>
                  <a:srgbClr val="FF0000"/>
                </a:solidFill>
              </a:rPr>
              <a:t>ner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DA36582-59F6-BA9D-559C-EFA13E3CB9DA}"/>
              </a:ext>
            </a:extLst>
          </p:cNvPr>
          <p:cNvSpPr txBox="1"/>
          <p:nvPr/>
        </p:nvSpPr>
        <p:spPr>
          <a:xfrm>
            <a:off x="5654335" y="5157016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Thin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24" name="Ok: Sağ 23">
            <a:extLst>
              <a:ext uri="{FF2B5EF4-FFF2-40B4-BE49-F238E27FC236}">
                <a16:creationId xmlns:a16="http://schemas.microsoft.com/office/drawing/2014/main" id="{9F2314E3-706F-B6C7-C818-37217CBFB79C}"/>
              </a:ext>
            </a:extLst>
          </p:cNvPr>
          <p:cNvSpPr/>
          <p:nvPr/>
        </p:nvSpPr>
        <p:spPr>
          <a:xfrm>
            <a:off x="6646415" y="5324610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31B84557-973C-836C-F67D-0ECB0E46C5FF}"/>
              </a:ext>
            </a:extLst>
          </p:cNvPr>
          <p:cNvSpPr txBox="1"/>
          <p:nvPr/>
        </p:nvSpPr>
        <p:spPr>
          <a:xfrm>
            <a:off x="5761608" y="5849092"/>
            <a:ext cx="2368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Big</a:t>
            </a:r>
            <a:r>
              <a:rPr lang="tr-TR" sz="3200" b="1" dirty="0" err="1">
                <a:solidFill>
                  <a:srgbClr val="FF0000"/>
                </a:solidFill>
              </a:rPr>
              <a:t>ger</a:t>
            </a:r>
            <a:endParaRPr lang="tr-TR" sz="3200" b="1" dirty="0">
              <a:solidFill>
                <a:srgbClr val="FF0000"/>
              </a:solidFill>
            </a:endParaRP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97FB10CD-7F5A-14E3-5078-6F8C89F591E3}"/>
              </a:ext>
            </a:extLst>
          </p:cNvPr>
          <p:cNvSpPr txBox="1"/>
          <p:nvPr/>
        </p:nvSpPr>
        <p:spPr>
          <a:xfrm>
            <a:off x="3937617" y="5839529"/>
            <a:ext cx="15143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200" b="1" dirty="0" err="1"/>
              <a:t>Big</a:t>
            </a:r>
            <a:r>
              <a:rPr lang="tr-TR" sz="3200" b="1" dirty="0"/>
              <a:t> </a:t>
            </a:r>
            <a:endParaRPr lang="tr-TR" sz="3200" dirty="0"/>
          </a:p>
        </p:txBody>
      </p:sp>
      <p:sp>
        <p:nvSpPr>
          <p:cNvPr id="27" name="Ok: Sağ 26">
            <a:extLst>
              <a:ext uri="{FF2B5EF4-FFF2-40B4-BE49-F238E27FC236}">
                <a16:creationId xmlns:a16="http://schemas.microsoft.com/office/drawing/2014/main" id="{DCE820DE-426F-EDE4-8C96-06BE9EF044BD}"/>
              </a:ext>
            </a:extLst>
          </p:cNvPr>
          <p:cNvSpPr/>
          <p:nvPr/>
        </p:nvSpPr>
        <p:spPr>
          <a:xfrm>
            <a:off x="4929697" y="6007123"/>
            <a:ext cx="692458" cy="275208"/>
          </a:xfrm>
          <a:prstGeom prst="rightArrow">
            <a:avLst/>
          </a:prstGeom>
          <a:solidFill>
            <a:srgbClr val="56727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0A7CD81-4084-61FF-50A0-15C1D4EAC8E1}"/>
              </a:ext>
            </a:extLst>
          </p:cNvPr>
          <p:cNvSpPr txBox="1"/>
          <p:nvPr/>
        </p:nvSpPr>
        <p:spPr>
          <a:xfrm>
            <a:off x="3464421" y="6590605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4748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  <p:bldP spid="20" grpId="0"/>
      <p:bldP spid="21" grpId="0" animBg="1"/>
      <p:bldP spid="22" grpId="0"/>
      <p:bldP spid="23" grpId="0"/>
      <p:bldP spid="24" grpId="0" animBg="1"/>
      <p:bldP spid="25" grpId="0"/>
      <p:bldP spid="26" grpId="0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63AB2FA-4B06-040B-736C-8BD87915E824}"/>
              </a:ext>
            </a:extLst>
          </p:cNvPr>
          <p:cNvSpPr txBox="1"/>
          <p:nvPr/>
        </p:nvSpPr>
        <p:spPr>
          <a:xfrm>
            <a:off x="2820377" y="0"/>
            <a:ext cx="701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 err="1"/>
              <a:t>Some</a:t>
            </a:r>
            <a:r>
              <a:rPr lang="tr-TR" sz="3600" b="1" dirty="0"/>
              <a:t> Rules of </a:t>
            </a:r>
            <a:r>
              <a:rPr lang="tr-TR" sz="3600" b="1" dirty="0" err="1"/>
              <a:t>Comparatives</a:t>
            </a:r>
            <a:endParaRPr lang="tr-TR" sz="36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69FE4A4-BBA7-7C15-6425-3FDB1764B4B5}"/>
              </a:ext>
            </a:extLst>
          </p:cNvPr>
          <p:cNvSpPr txBox="1"/>
          <p:nvPr/>
        </p:nvSpPr>
        <p:spPr>
          <a:xfrm>
            <a:off x="3707703" y="446276"/>
            <a:ext cx="5060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(Karşılaştırma Yapılarının Bazı Kuralları 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D50FD30-4D17-101C-BD94-6AE4859E02DA}"/>
              </a:ext>
            </a:extLst>
          </p:cNvPr>
          <p:cNvSpPr txBox="1"/>
          <p:nvPr/>
        </p:nvSpPr>
        <p:spPr>
          <a:xfrm>
            <a:off x="-1549119" y="1065375"/>
            <a:ext cx="7012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u="sng" dirty="0"/>
              <a:t>Düzensiz Sıfatlar:</a:t>
            </a:r>
          </a:p>
        </p:txBody>
      </p:sp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5FDFE994-49A6-A6AA-6FB3-03E286A5598F}"/>
              </a:ext>
            </a:extLst>
          </p:cNvPr>
          <p:cNvSpPr txBox="1">
            <a:spLocks/>
          </p:cNvSpPr>
          <p:nvPr/>
        </p:nvSpPr>
        <p:spPr>
          <a:xfrm>
            <a:off x="3865928" y="1065375"/>
            <a:ext cx="7971167" cy="761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Bazı sıfatlar ne öncesine «</a:t>
            </a:r>
            <a:r>
              <a:rPr lang="tr-TR" b="1" dirty="0" err="1"/>
              <a:t>more</a:t>
            </a:r>
            <a:r>
              <a:rPr lang="tr-TR" b="1" dirty="0"/>
              <a:t>» ne de ardından «-er» eki alır. Bu sıfatlar, tamamen farklı kelimelere dönüşür.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13D673A6-0A4D-CE9A-2F7F-8A1F91B8CB48}"/>
              </a:ext>
            </a:extLst>
          </p:cNvPr>
          <p:cNvSpPr txBox="1"/>
          <p:nvPr/>
        </p:nvSpPr>
        <p:spPr>
          <a:xfrm>
            <a:off x="2469361" y="200394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1) </a:t>
            </a:r>
            <a:r>
              <a:rPr lang="tr-TR" sz="3600" b="1" i="1" dirty="0" err="1"/>
              <a:t>Good</a:t>
            </a:r>
            <a:endParaRPr lang="tr-TR" sz="3600" b="1" i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F8A4EE2-5CF4-56A8-30A7-85D364BBD22E}"/>
              </a:ext>
            </a:extLst>
          </p:cNvPr>
          <p:cNvSpPr txBox="1"/>
          <p:nvPr/>
        </p:nvSpPr>
        <p:spPr>
          <a:xfrm>
            <a:off x="2469361" y="269998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2) </a:t>
            </a:r>
            <a:r>
              <a:rPr lang="tr-TR" sz="3600" b="1" i="1" dirty="0" err="1"/>
              <a:t>Bad</a:t>
            </a:r>
            <a:endParaRPr lang="tr-TR" sz="3600" b="1" i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2757FB3B-4415-6E81-7113-D7E41E31C7EE}"/>
              </a:ext>
            </a:extLst>
          </p:cNvPr>
          <p:cNvSpPr txBox="1"/>
          <p:nvPr/>
        </p:nvSpPr>
        <p:spPr>
          <a:xfrm>
            <a:off x="2446329" y="3445738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3) </a:t>
            </a:r>
            <a:r>
              <a:rPr lang="tr-TR" sz="3600" b="1" i="1" dirty="0" err="1"/>
              <a:t>Little</a:t>
            </a:r>
            <a:endParaRPr lang="tr-TR" sz="3600" b="1" i="1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0DECC8A-50F4-0A21-67B3-9FEEE38631A1}"/>
              </a:ext>
            </a:extLst>
          </p:cNvPr>
          <p:cNvSpPr txBox="1"/>
          <p:nvPr/>
        </p:nvSpPr>
        <p:spPr>
          <a:xfrm>
            <a:off x="2446329" y="4191487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4) </a:t>
            </a:r>
            <a:r>
              <a:rPr lang="tr-TR" sz="3600" b="1" i="1" dirty="0" err="1"/>
              <a:t>Much</a:t>
            </a:r>
            <a:endParaRPr lang="tr-TR" sz="3600" b="1" i="1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06FFF0D7-2087-1E37-7749-3FE5D32F8AC7}"/>
              </a:ext>
            </a:extLst>
          </p:cNvPr>
          <p:cNvSpPr txBox="1"/>
          <p:nvPr/>
        </p:nvSpPr>
        <p:spPr>
          <a:xfrm>
            <a:off x="4070814" y="2053495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(İyi)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E0CA6A4F-4894-B165-94AA-64D4F0D17C15}"/>
              </a:ext>
            </a:extLst>
          </p:cNvPr>
          <p:cNvSpPr txBox="1"/>
          <p:nvPr/>
        </p:nvSpPr>
        <p:spPr>
          <a:xfrm>
            <a:off x="3801303" y="2730766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(Kötü)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0D5A655-AD97-CFBC-B24E-99A31A7CA978}"/>
              </a:ext>
            </a:extLst>
          </p:cNvPr>
          <p:cNvSpPr txBox="1"/>
          <p:nvPr/>
        </p:nvSpPr>
        <p:spPr>
          <a:xfrm>
            <a:off x="3990971" y="3469757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(Az)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FB4A7E8-A778-0900-64F9-78DB3EB70D7A}"/>
              </a:ext>
            </a:extLst>
          </p:cNvPr>
          <p:cNvSpPr txBox="1"/>
          <p:nvPr/>
        </p:nvSpPr>
        <p:spPr>
          <a:xfrm>
            <a:off x="4089401" y="4215460"/>
            <a:ext cx="1428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(Fazla)</a:t>
            </a:r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69F12E6C-E286-80D9-CE31-DC4F92D94AFA}"/>
              </a:ext>
            </a:extLst>
          </p:cNvPr>
          <p:cNvSpPr/>
          <p:nvPr/>
        </p:nvSpPr>
        <p:spPr>
          <a:xfrm>
            <a:off x="4974408" y="2125133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k: Sağ 14">
            <a:extLst>
              <a:ext uri="{FF2B5EF4-FFF2-40B4-BE49-F238E27FC236}">
                <a16:creationId xmlns:a16="http://schemas.microsoft.com/office/drawing/2014/main" id="{C316F369-1CF2-1472-9149-A5098709EFB5}"/>
              </a:ext>
            </a:extLst>
          </p:cNvPr>
          <p:cNvSpPr/>
          <p:nvPr/>
        </p:nvSpPr>
        <p:spPr>
          <a:xfrm>
            <a:off x="5054251" y="2811208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1F3E06D8-9103-CC8B-B2C5-429634007024}"/>
              </a:ext>
            </a:extLst>
          </p:cNvPr>
          <p:cNvSpPr/>
          <p:nvPr/>
        </p:nvSpPr>
        <p:spPr>
          <a:xfrm>
            <a:off x="4974408" y="3538188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A5803D3D-662B-ED37-181C-7303E88E414A}"/>
              </a:ext>
            </a:extLst>
          </p:cNvPr>
          <p:cNvSpPr/>
          <p:nvPr/>
        </p:nvSpPr>
        <p:spPr>
          <a:xfrm>
            <a:off x="5419082" y="4242419"/>
            <a:ext cx="889348" cy="463428"/>
          </a:xfrm>
          <a:prstGeom prst="rightArrow">
            <a:avLst/>
          </a:prstGeom>
          <a:solidFill>
            <a:srgbClr val="DA6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849D005-598C-73B9-9E93-E0BBA3E65A76}"/>
              </a:ext>
            </a:extLst>
          </p:cNvPr>
          <p:cNvSpPr txBox="1"/>
          <p:nvPr/>
        </p:nvSpPr>
        <p:spPr>
          <a:xfrm>
            <a:off x="5943599" y="2003949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Better</a:t>
            </a:r>
            <a:endParaRPr lang="tr-TR" sz="3600" b="1" i="1" dirty="0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EF21CB43-DDA0-90B5-F688-B738752DCB1E}"/>
              </a:ext>
            </a:extLst>
          </p:cNvPr>
          <p:cNvSpPr txBox="1"/>
          <p:nvPr/>
        </p:nvSpPr>
        <p:spPr>
          <a:xfrm>
            <a:off x="5943598" y="2650316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Worse</a:t>
            </a:r>
            <a:endParaRPr lang="tr-TR" sz="3600" b="1" i="1" dirty="0"/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45E3E415-E4D0-CD65-909B-4B70A5162B68}"/>
              </a:ext>
            </a:extLst>
          </p:cNvPr>
          <p:cNvSpPr txBox="1"/>
          <p:nvPr/>
        </p:nvSpPr>
        <p:spPr>
          <a:xfrm>
            <a:off x="5943598" y="3407866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Less</a:t>
            </a:r>
            <a:endParaRPr lang="tr-TR" sz="3600" b="1" i="1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0002418E-9121-422A-EC70-9A59BA266460}"/>
              </a:ext>
            </a:extLst>
          </p:cNvPr>
          <p:cNvSpPr txBox="1"/>
          <p:nvPr/>
        </p:nvSpPr>
        <p:spPr>
          <a:xfrm>
            <a:off x="6424962" y="4127540"/>
            <a:ext cx="2856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 err="1"/>
              <a:t>More</a:t>
            </a:r>
            <a:endParaRPr lang="tr-TR" sz="3600" b="1" i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BE58B425-20DF-2600-5B38-7E4849154EF9}"/>
              </a:ext>
            </a:extLst>
          </p:cNvPr>
          <p:cNvSpPr txBox="1"/>
          <p:nvPr/>
        </p:nvSpPr>
        <p:spPr>
          <a:xfrm>
            <a:off x="7254657" y="2013436"/>
            <a:ext cx="231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iyi)</a:t>
            </a: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C4074B48-69CD-D08F-28D4-4FBAEF8773BF}"/>
              </a:ext>
            </a:extLst>
          </p:cNvPr>
          <p:cNvSpPr txBox="1"/>
          <p:nvPr/>
        </p:nvSpPr>
        <p:spPr>
          <a:xfrm>
            <a:off x="7388828" y="2670554"/>
            <a:ext cx="274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kötü)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8B3F133E-EA5B-B97F-84B5-52CA9FE9A071}"/>
              </a:ext>
            </a:extLst>
          </p:cNvPr>
          <p:cNvSpPr txBox="1"/>
          <p:nvPr/>
        </p:nvSpPr>
        <p:spPr>
          <a:xfrm>
            <a:off x="6944283" y="3447125"/>
            <a:ext cx="249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az)</a:t>
            </a:r>
          </a:p>
        </p:txBody>
      </p:sp>
      <p:sp>
        <p:nvSpPr>
          <p:cNvPr id="25" name="Metin kutusu 24">
            <a:extLst>
              <a:ext uri="{FF2B5EF4-FFF2-40B4-BE49-F238E27FC236}">
                <a16:creationId xmlns:a16="http://schemas.microsoft.com/office/drawing/2014/main" id="{A729C088-FD0F-72F7-73DC-A6426E38A740}"/>
              </a:ext>
            </a:extLst>
          </p:cNvPr>
          <p:cNvSpPr txBox="1"/>
          <p:nvPr/>
        </p:nvSpPr>
        <p:spPr>
          <a:xfrm>
            <a:off x="7599051" y="4165416"/>
            <a:ext cx="2744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>
                <a:solidFill>
                  <a:srgbClr val="FF0000"/>
                </a:solidFill>
              </a:rPr>
              <a:t>(Daha fazla)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D49BC23E-1147-784B-EB7A-F68999DA8968}"/>
              </a:ext>
            </a:extLst>
          </p:cNvPr>
          <p:cNvSpPr txBox="1"/>
          <p:nvPr/>
        </p:nvSpPr>
        <p:spPr>
          <a:xfrm>
            <a:off x="2820377" y="5072140"/>
            <a:ext cx="741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My car is </a:t>
            </a:r>
            <a:r>
              <a:rPr lang="tr-TR" sz="3600" b="1" dirty="0" err="1">
                <a:solidFill>
                  <a:srgbClr val="FF0000"/>
                </a:solidFill>
              </a:rPr>
              <a:t>better</a:t>
            </a:r>
            <a:r>
              <a:rPr lang="tr-TR" sz="3600" b="1" dirty="0">
                <a:solidFill>
                  <a:srgbClr val="FF0000"/>
                </a:solidFill>
              </a:rPr>
              <a:t> </a:t>
            </a:r>
            <a:r>
              <a:rPr lang="tr-TR" sz="3600" b="1" dirty="0" err="1">
                <a:solidFill>
                  <a:srgbClr val="DA6D00"/>
                </a:solidFill>
              </a:rPr>
              <a:t>than</a:t>
            </a:r>
            <a:r>
              <a:rPr lang="tr-TR" sz="3600" b="1" dirty="0"/>
              <a:t> </a:t>
            </a:r>
            <a:r>
              <a:rPr lang="tr-TR" sz="3600" b="1" dirty="0" err="1"/>
              <a:t>your</a:t>
            </a:r>
            <a:r>
              <a:rPr lang="tr-TR" sz="3600" b="1" dirty="0"/>
              <a:t> car.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7A6A1868-5F39-CAE5-4F35-50891B0EAFFD}"/>
              </a:ext>
            </a:extLst>
          </p:cNvPr>
          <p:cNvSpPr txBox="1"/>
          <p:nvPr/>
        </p:nvSpPr>
        <p:spPr>
          <a:xfrm>
            <a:off x="2714390" y="5755130"/>
            <a:ext cx="7971167" cy="5232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b="1" dirty="0"/>
              <a:t>Benim arabam, Senin araban</a:t>
            </a:r>
            <a:r>
              <a:rPr lang="tr-TR" sz="2800" b="1" dirty="0">
                <a:solidFill>
                  <a:srgbClr val="FFC000"/>
                </a:solidFill>
              </a:rPr>
              <a:t>dan</a:t>
            </a:r>
            <a:r>
              <a:rPr lang="tr-TR" sz="2800" b="1" dirty="0"/>
              <a:t> </a:t>
            </a:r>
            <a:r>
              <a:rPr lang="tr-TR" sz="2800" b="1" dirty="0">
                <a:solidFill>
                  <a:srgbClr val="FF0000"/>
                </a:solidFill>
              </a:rPr>
              <a:t>daha iyi</a:t>
            </a:r>
            <a:r>
              <a:rPr lang="tr-TR" sz="2800" b="1" dirty="0"/>
              <a:t>dir.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2B0A1E99-64E6-6F27-5402-CAC4DFC19DC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43400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https://www.egetolgayaltinay.com/lessons/78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EFEE487-767B-83CD-0A52-90FDDF83B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22" y="2843868"/>
            <a:ext cx="2881618" cy="2881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5813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https://www.egetolgayaltinay.com/lessons/77</a:t>
            </a:r>
            <a:r>
              <a:rPr lang="tr-TR" sz="2400" b="1" i="1" dirty="0"/>
              <a:t>  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D8DF9B8-F2B7-A6D0-921E-FB503E872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143" y="2867054"/>
            <a:ext cx="3227547" cy="322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81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73CD71C-D866-29E4-9D3F-AA4F39963BA1}"/>
              </a:ext>
            </a:extLst>
          </p:cNvPr>
          <p:cNvSpPr txBox="1"/>
          <p:nvPr/>
        </p:nvSpPr>
        <p:spPr>
          <a:xfrm>
            <a:off x="1256581" y="1354347"/>
            <a:ext cx="967883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9900" b="1" dirty="0">
                <a:solidFill>
                  <a:srgbClr val="77989C"/>
                </a:solidFill>
              </a:rPr>
              <a:t>PLACES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6E05C629-45A9-FBF0-1C86-44DC8D206E76}"/>
              </a:ext>
            </a:extLst>
          </p:cNvPr>
          <p:cNvSpPr txBox="1"/>
          <p:nvPr/>
        </p:nvSpPr>
        <p:spPr>
          <a:xfrm>
            <a:off x="1256581" y="3732362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(YER İSİMLERİ)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0F450C2-9DDC-928D-0DF5-5C3E151248D7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401144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397C731A-23F8-C3A5-9DFD-772ACF433168}"/>
              </a:ext>
            </a:extLst>
          </p:cNvPr>
          <p:cNvSpPr txBox="1"/>
          <p:nvPr/>
        </p:nvSpPr>
        <p:spPr>
          <a:xfrm>
            <a:off x="117895" y="1720840"/>
            <a:ext cx="1195621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Activities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AADF442-3B5A-81F2-1D39-CD39C0A6301F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(Aktiviteler)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6972194D-FE98-57C6-6631-1DEA0813FC0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551922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52DEE991-6C3D-A7D5-2634-CBAD323E9253}"/>
              </a:ext>
            </a:extLst>
          </p:cNvPr>
          <p:cNvSpPr/>
          <p:nvPr/>
        </p:nvSpPr>
        <p:spPr>
          <a:xfrm>
            <a:off x="654518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Climb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B0024042-7881-F359-362A-6163729586AA}"/>
              </a:ext>
            </a:extLst>
          </p:cNvPr>
          <p:cNvSpPr/>
          <p:nvPr/>
        </p:nvSpPr>
        <p:spPr>
          <a:xfrm>
            <a:off x="654517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Tırmanmak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C3D34C5-7975-FECC-77D4-CD1681EC41B6}"/>
              </a:ext>
            </a:extLst>
          </p:cNvPr>
          <p:cNvSpPr/>
          <p:nvPr/>
        </p:nvSpPr>
        <p:spPr>
          <a:xfrm>
            <a:off x="3530867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Wash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6CD9D681-1F3D-AC84-5988-2E597C706915}"/>
              </a:ext>
            </a:extLst>
          </p:cNvPr>
          <p:cNvSpPr/>
          <p:nvPr/>
        </p:nvSpPr>
        <p:spPr>
          <a:xfrm>
            <a:off x="3530866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Yıkamak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DBBF1B52-D14E-082F-23E9-8D020EAFB3EC}"/>
              </a:ext>
            </a:extLst>
          </p:cNvPr>
          <p:cNvSpPr/>
          <p:nvPr/>
        </p:nvSpPr>
        <p:spPr>
          <a:xfrm>
            <a:off x="6407215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Cook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42BA1169-0937-7B14-6B2A-D0F4C448F373}"/>
              </a:ext>
            </a:extLst>
          </p:cNvPr>
          <p:cNvSpPr/>
          <p:nvPr/>
        </p:nvSpPr>
        <p:spPr>
          <a:xfrm>
            <a:off x="6407214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Yemek yapmak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894A3E4-79A8-FD1B-B0B7-5C22E8ADF5BB}"/>
              </a:ext>
            </a:extLst>
          </p:cNvPr>
          <p:cNvSpPr/>
          <p:nvPr/>
        </p:nvSpPr>
        <p:spPr>
          <a:xfrm>
            <a:off x="9283564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nap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1E20AFDD-C32D-43F9-329E-070589A055EC}"/>
              </a:ext>
            </a:extLst>
          </p:cNvPr>
          <p:cNvSpPr/>
          <p:nvPr/>
        </p:nvSpPr>
        <p:spPr>
          <a:xfrm>
            <a:off x="9283563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Kestirmek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BABACE64-22E2-396A-3B75-617872CEE9B9}"/>
              </a:ext>
            </a:extLst>
          </p:cNvPr>
          <p:cNvSpPr/>
          <p:nvPr/>
        </p:nvSpPr>
        <p:spPr>
          <a:xfrm>
            <a:off x="654518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Draw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612E1116-7177-E6F6-D02A-9A40004464E1}"/>
              </a:ext>
            </a:extLst>
          </p:cNvPr>
          <p:cNvSpPr/>
          <p:nvPr/>
        </p:nvSpPr>
        <p:spPr>
          <a:xfrm>
            <a:off x="654517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Resim Çizmek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3132331-D7D3-8C61-FAC3-A3AF730B58CC}"/>
              </a:ext>
            </a:extLst>
          </p:cNvPr>
          <p:cNvSpPr/>
          <p:nvPr/>
        </p:nvSpPr>
        <p:spPr>
          <a:xfrm>
            <a:off x="3530867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Swim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0EC9EA51-CF94-DE48-9D5F-5C77292B93E1}"/>
              </a:ext>
            </a:extLst>
          </p:cNvPr>
          <p:cNvSpPr/>
          <p:nvPr/>
        </p:nvSpPr>
        <p:spPr>
          <a:xfrm>
            <a:off x="3530866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Yüzmek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A0C1D2D1-CCD4-D7DD-42EB-F545980163D7}"/>
              </a:ext>
            </a:extLst>
          </p:cNvPr>
          <p:cNvSpPr/>
          <p:nvPr/>
        </p:nvSpPr>
        <p:spPr>
          <a:xfrm>
            <a:off x="6407215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Feed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3B77841D-BF27-D692-34B3-4773D202D876}"/>
              </a:ext>
            </a:extLst>
          </p:cNvPr>
          <p:cNvSpPr/>
          <p:nvPr/>
        </p:nvSpPr>
        <p:spPr>
          <a:xfrm>
            <a:off x="6407214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Beslemek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3AFDE45-8E58-6236-6512-25609F7F9544}"/>
              </a:ext>
            </a:extLst>
          </p:cNvPr>
          <p:cNvSpPr/>
          <p:nvPr/>
        </p:nvSpPr>
        <p:spPr>
          <a:xfrm>
            <a:off x="9283564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Study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C4C56CB-EDAE-9CD6-5B6A-B85421BA9385}"/>
              </a:ext>
            </a:extLst>
          </p:cNvPr>
          <p:cNvSpPr/>
          <p:nvPr/>
        </p:nvSpPr>
        <p:spPr>
          <a:xfrm>
            <a:off x="9283563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Ders çalışmak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A14F2908-65ED-87E6-F25F-1A6DD2AFD74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387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04EE3BF-0B80-8E46-D1F8-C4B45E3F7098}"/>
              </a:ext>
            </a:extLst>
          </p:cNvPr>
          <p:cNvSpPr/>
          <p:nvPr/>
        </p:nvSpPr>
        <p:spPr>
          <a:xfrm>
            <a:off x="654518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Grow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E388B09-FA35-3B89-3723-5B27EB654C5A}"/>
              </a:ext>
            </a:extLst>
          </p:cNvPr>
          <p:cNvSpPr/>
          <p:nvPr/>
        </p:nvSpPr>
        <p:spPr>
          <a:xfrm>
            <a:off x="654517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Büyümek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B6F4C7E-CCD9-3B87-5902-A6DC296C0DAF}"/>
              </a:ext>
            </a:extLst>
          </p:cNvPr>
          <p:cNvSpPr/>
          <p:nvPr/>
        </p:nvSpPr>
        <p:spPr>
          <a:xfrm>
            <a:off x="3530867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Sleep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D01791C-481C-477F-EC08-0CA24E2E2D15}"/>
              </a:ext>
            </a:extLst>
          </p:cNvPr>
          <p:cNvSpPr/>
          <p:nvPr/>
        </p:nvSpPr>
        <p:spPr>
          <a:xfrm>
            <a:off x="3530866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Uyumak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654E8B6-E0EF-025B-BE80-AC910B6C0C14}"/>
              </a:ext>
            </a:extLst>
          </p:cNvPr>
          <p:cNvSpPr/>
          <p:nvPr/>
        </p:nvSpPr>
        <p:spPr>
          <a:xfrm>
            <a:off x="6407215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Help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C8691D5-5A98-11AE-9859-2CA261AD5C54}"/>
              </a:ext>
            </a:extLst>
          </p:cNvPr>
          <p:cNvSpPr/>
          <p:nvPr/>
        </p:nvSpPr>
        <p:spPr>
          <a:xfrm>
            <a:off x="6407214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Yardım etmek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9D7A21B-3D70-86D7-676E-D01DE4A02293}"/>
              </a:ext>
            </a:extLst>
          </p:cNvPr>
          <p:cNvSpPr/>
          <p:nvPr/>
        </p:nvSpPr>
        <p:spPr>
          <a:xfrm>
            <a:off x="9283564" y="213680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Skip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rope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CD429D15-C71F-82BA-4D00-C949306F3FD2}"/>
              </a:ext>
            </a:extLst>
          </p:cNvPr>
          <p:cNvSpPr/>
          <p:nvPr/>
        </p:nvSpPr>
        <p:spPr>
          <a:xfrm>
            <a:off x="9283563" y="264694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İp atlamak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215FAD0-1417-EC22-6536-DFC2C49B3974}"/>
              </a:ext>
            </a:extLst>
          </p:cNvPr>
          <p:cNvSpPr/>
          <p:nvPr/>
        </p:nvSpPr>
        <p:spPr>
          <a:xfrm>
            <a:off x="654518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Knit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789E6B2C-484B-DB5C-2D90-94EAAA01951A}"/>
              </a:ext>
            </a:extLst>
          </p:cNvPr>
          <p:cNvSpPr/>
          <p:nvPr/>
        </p:nvSpPr>
        <p:spPr>
          <a:xfrm>
            <a:off x="654517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Örgü örmek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A5A9C0E-2D74-47D2-06CA-F584910EA48E}"/>
              </a:ext>
            </a:extLst>
          </p:cNvPr>
          <p:cNvSpPr/>
          <p:nvPr/>
        </p:nvSpPr>
        <p:spPr>
          <a:xfrm>
            <a:off x="3530867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Run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FC061EA-D71F-D7FD-6D5F-8B68CB8F9629}"/>
              </a:ext>
            </a:extLst>
          </p:cNvPr>
          <p:cNvSpPr/>
          <p:nvPr/>
        </p:nvSpPr>
        <p:spPr>
          <a:xfrm>
            <a:off x="3530866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Koşmak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116258E4-D80B-9CE6-EA68-B87B96CBE91B}"/>
              </a:ext>
            </a:extLst>
          </p:cNvPr>
          <p:cNvSpPr/>
          <p:nvPr/>
        </p:nvSpPr>
        <p:spPr>
          <a:xfrm>
            <a:off x="6407215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Make</a:t>
            </a:r>
            <a:r>
              <a:rPr lang="tr-TR" sz="2400" b="1" dirty="0">
                <a:solidFill>
                  <a:sysClr val="windowText" lastClr="000000"/>
                </a:solidFill>
              </a:rPr>
              <a:t> a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cake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08E1DFD7-495B-91E4-3F03-593C6D649BD0}"/>
              </a:ext>
            </a:extLst>
          </p:cNvPr>
          <p:cNvSpPr/>
          <p:nvPr/>
        </p:nvSpPr>
        <p:spPr>
          <a:xfrm>
            <a:off x="6407214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Pasta yapmak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B7021991-BFE8-55E5-7043-3716BB52068E}"/>
              </a:ext>
            </a:extLst>
          </p:cNvPr>
          <p:cNvSpPr/>
          <p:nvPr/>
        </p:nvSpPr>
        <p:spPr>
          <a:xfrm>
            <a:off x="9283564" y="547517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Ride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AD3F8F86-EB91-D8EF-C941-ABD40E0BC20B}"/>
              </a:ext>
            </a:extLst>
          </p:cNvPr>
          <p:cNvSpPr/>
          <p:nvPr/>
        </p:nvSpPr>
        <p:spPr>
          <a:xfrm>
            <a:off x="9283563" y="598531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Sürmek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AF580D2-ABB3-41A2-3DCA-8CCDD499F345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701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BB6DEBF-8FB5-C52D-218E-84A5F5A5EDFE}"/>
              </a:ext>
            </a:extLst>
          </p:cNvPr>
          <p:cNvSpPr/>
          <p:nvPr/>
        </p:nvSpPr>
        <p:spPr>
          <a:xfrm>
            <a:off x="1694046" y="183843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Set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9ED83BE-42B0-8B1C-8071-0C9D3EA9409F}"/>
              </a:ext>
            </a:extLst>
          </p:cNvPr>
          <p:cNvSpPr/>
          <p:nvPr/>
        </p:nvSpPr>
        <p:spPr>
          <a:xfrm>
            <a:off x="1694045" y="234857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Kurmak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D574B5BD-5581-932A-9A30-555413903411}"/>
              </a:ext>
            </a:extLst>
          </p:cNvPr>
          <p:cNvSpPr/>
          <p:nvPr/>
        </p:nvSpPr>
        <p:spPr>
          <a:xfrm>
            <a:off x="4859154" y="1838432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Play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1FB4865-6A70-05A6-E7CE-0C3FF79AF8F7}"/>
              </a:ext>
            </a:extLst>
          </p:cNvPr>
          <p:cNvSpPr/>
          <p:nvPr/>
        </p:nvSpPr>
        <p:spPr>
          <a:xfrm>
            <a:off x="4859153" y="2348570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Oynamak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540B472-A557-8E87-14F0-FCB048BE4D8D}"/>
              </a:ext>
            </a:extLst>
          </p:cNvPr>
          <p:cNvSpPr/>
          <p:nvPr/>
        </p:nvSpPr>
        <p:spPr>
          <a:xfrm>
            <a:off x="8022656" y="185768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Prepare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1164ACDE-E1CC-AB3F-5426-26E40737FFF4}"/>
              </a:ext>
            </a:extLst>
          </p:cNvPr>
          <p:cNvSpPr/>
          <p:nvPr/>
        </p:nvSpPr>
        <p:spPr>
          <a:xfrm>
            <a:off x="8022655" y="236781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Hazırlamak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F03E3537-7F24-4300-0F3F-419377A82314}"/>
              </a:ext>
            </a:extLst>
          </p:cNvPr>
          <p:cNvSpPr/>
          <p:nvPr/>
        </p:nvSpPr>
        <p:spPr>
          <a:xfrm>
            <a:off x="1694045" y="4629740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Swing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45F02A3A-CAB1-9C3E-1AF9-FF97712956C2}"/>
              </a:ext>
            </a:extLst>
          </p:cNvPr>
          <p:cNvSpPr/>
          <p:nvPr/>
        </p:nvSpPr>
        <p:spPr>
          <a:xfrm>
            <a:off x="1694044" y="5139878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Sallanmak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2D1DE3E0-3F38-7CF6-D904-BE202EB14DFC}"/>
              </a:ext>
            </a:extLst>
          </p:cNvPr>
          <p:cNvSpPr/>
          <p:nvPr/>
        </p:nvSpPr>
        <p:spPr>
          <a:xfrm>
            <a:off x="1694046" y="323408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Sell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74B3C1-31BF-38D1-1587-440084D28A07}"/>
              </a:ext>
            </a:extLst>
          </p:cNvPr>
          <p:cNvSpPr/>
          <p:nvPr/>
        </p:nvSpPr>
        <p:spPr>
          <a:xfrm>
            <a:off x="1694045" y="374422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Satmak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FF52258B-4A91-1D31-9BF0-B289CD7D1833}"/>
              </a:ext>
            </a:extLst>
          </p:cNvPr>
          <p:cNvSpPr/>
          <p:nvPr/>
        </p:nvSpPr>
        <p:spPr>
          <a:xfrm>
            <a:off x="4859153" y="321865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Buy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BF275DFD-0800-D4A3-E0E4-206CBD9163E8}"/>
              </a:ext>
            </a:extLst>
          </p:cNvPr>
          <p:cNvSpPr/>
          <p:nvPr/>
        </p:nvSpPr>
        <p:spPr>
          <a:xfrm>
            <a:off x="4859152" y="372879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Satın almak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9F0B457-3FB3-E20E-ACFD-CF6E736C7C8E}"/>
              </a:ext>
            </a:extLst>
          </p:cNvPr>
          <p:cNvSpPr/>
          <p:nvPr/>
        </p:nvSpPr>
        <p:spPr>
          <a:xfrm>
            <a:off x="4859152" y="460229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Wait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12F675B7-CB5E-563C-5C65-A1AC019D9333}"/>
              </a:ext>
            </a:extLst>
          </p:cNvPr>
          <p:cNvSpPr/>
          <p:nvPr/>
        </p:nvSpPr>
        <p:spPr>
          <a:xfrm>
            <a:off x="4859151" y="511243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Beklemek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5F9E6FA-B194-5F76-493A-CF7B596DD58A}"/>
              </a:ext>
            </a:extLst>
          </p:cNvPr>
          <p:cNvSpPr/>
          <p:nvPr/>
        </p:nvSpPr>
        <p:spPr>
          <a:xfrm>
            <a:off x="8022655" y="321865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Fly</a:t>
            </a:r>
            <a:r>
              <a:rPr lang="tr-TR" sz="2400" b="1" dirty="0">
                <a:solidFill>
                  <a:sysClr val="windowText" lastClr="000000"/>
                </a:solidFill>
              </a:rPr>
              <a:t> a kite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8ECCFD63-CDE0-B6DE-6C4E-D8A4F80E9594}"/>
              </a:ext>
            </a:extLst>
          </p:cNvPr>
          <p:cNvSpPr/>
          <p:nvPr/>
        </p:nvSpPr>
        <p:spPr>
          <a:xfrm>
            <a:off x="8022654" y="372879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Uçurtma uçurmak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82EFF556-334C-2742-0E7D-A320B3E3602A}"/>
              </a:ext>
            </a:extLst>
          </p:cNvPr>
          <p:cNvSpPr txBox="1"/>
          <p:nvPr/>
        </p:nvSpPr>
        <p:spPr>
          <a:xfrm>
            <a:off x="175281" y="-90559"/>
            <a:ext cx="1170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 err="1">
                <a:solidFill>
                  <a:srgbClr val="77989C"/>
                </a:solidFill>
              </a:rPr>
              <a:t>Activities</a:t>
            </a:r>
            <a:endParaRPr lang="tr-TR" sz="6000" b="1" dirty="0">
              <a:solidFill>
                <a:srgbClr val="77989C"/>
              </a:solidFill>
            </a:endParaRP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D32F0E1-A872-4EF0-7BBA-69B2C7410123}"/>
              </a:ext>
            </a:extLst>
          </p:cNvPr>
          <p:cNvSpPr txBox="1"/>
          <p:nvPr/>
        </p:nvSpPr>
        <p:spPr>
          <a:xfrm>
            <a:off x="1289896" y="646380"/>
            <a:ext cx="94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(Aktiviteler)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A1BB8FCE-CDC8-5B1C-DAFE-4CBCC4F57F2C}"/>
              </a:ext>
            </a:extLst>
          </p:cNvPr>
          <p:cNvSpPr/>
          <p:nvPr/>
        </p:nvSpPr>
        <p:spPr>
          <a:xfrm>
            <a:off x="8022654" y="4602299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>
                <a:solidFill>
                  <a:sysClr val="windowText" lastClr="000000"/>
                </a:solidFill>
              </a:rPr>
              <a:t>Water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the</a:t>
            </a:r>
            <a:r>
              <a:rPr lang="tr-TR" sz="2000" b="1" dirty="0">
                <a:solidFill>
                  <a:sysClr val="windowText" lastClr="000000"/>
                </a:solidFill>
              </a:rPr>
              <a:t> </a:t>
            </a:r>
            <a:r>
              <a:rPr lang="tr-TR" sz="2000" b="1" dirty="0" err="1">
                <a:solidFill>
                  <a:sysClr val="windowText" lastClr="000000"/>
                </a:solidFill>
              </a:rPr>
              <a:t>flowers</a:t>
            </a:r>
            <a:endParaRPr lang="tr-TR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7CA2A04C-71DD-82BA-3F2F-5B659B052DA2}"/>
              </a:ext>
            </a:extLst>
          </p:cNvPr>
          <p:cNvSpPr/>
          <p:nvPr/>
        </p:nvSpPr>
        <p:spPr>
          <a:xfrm>
            <a:off x="8022653" y="5112437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Çiçekleri sulamak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F7B1E3E1-A570-73A5-A66B-C30C40E279CA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93915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2D7EE97-EB32-9760-6488-2BDEB26B971C}"/>
              </a:ext>
            </a:extLst>
          </p:cNvPr>
          <p:cNvSpPr txBox="1"/>
          <p:nvPr/>
        </p:nvSpPr>
        <p:spPr>
          <a:xfrm>
            <a:off x="117895" y="2326321"/>
            <a:ext cx="119562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000" b="1" dirty="0" err="1">
                <a:solidFill>
                  <a:srgbClr val="77989C"/>
                </a:solidFill>
              </a:rPr>
              <a:t>Present</a:t>
            </a:r>
            <a:r>
              <a:rPr lang="tr-TR" sz="8000" b="1" dirty="0">
                <a:solidFill>
                  <a:srgbClr val="77989C"/>
                </a:solidFill>
              </a:rPr>
              <a:t> </a:t>
            </a:r>
            <a:r>
              <a:rPr lang="tr-TR" sz="8000" b="1" dirty="0" err="1">
                <a:solidFill>
                  <a:srgbClr val="77989C"/>
                </a:solidFill>
              </a:rPr>
              <a:t>Continous</a:t>
            </a:r>
            <a:r>
              <a:rPr lang="tr-TR" sz="80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1FD0BAED-D28F-8FC1-C399-10E5BC56FAAB}"/>
              </a:ext>
            </a:extLst>
          </p:cNvPr>
          <p:cNvSpPr txBox="1"/>
          <p:nvPr/>
        </p:nvSpPr>
        <p:spPr>
          <a:xfrm>
            <a:off x="1256581" y="3234261"/>
            <a:ext cx="9678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/>
              <a:t>(Şimdiki Zaman)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9A95731-EA90-02E5-6314-455501910C9E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1668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>
            <a:extLst>
              <a:ext uri="{FF2B5EF4-FFF2-40B4-BE49-F238E27FC236}">
                <a16:creationId xmlns:a16="http://schemas.microsoft.com/office/drawing/2014/main" id="{D94B3456-F4FC-8F85-D159-B65E02F788FD}"/>
              </a:ext>
            </a:extLst>
          </p:cNvPr>
          <p:cNvSpPr/>
          <p:nvPr/>
        </p:nvSpPr>
        <p:spPr>
          <a:xfrm>
            <a:off x="0" y="5065114"/>
            <a:ext cx="12192000" cy="179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720ED0B-9DF0-FC80-073A-A91964BFC0D8}"/>
              </a:ext>
            </a:extLst>
          </p:cNvPr>
          <p:cNvSpPr txBox="1"/>
          <p:nvPr/>
        </p:nvSpPr>
        <p:spPr>
          <a:xfrm>
            <a:off x="175281" y="-90559"/>
            <a:ext cx="1170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 err="1">
                <a:solidFill>
                  <a:srgbClr val="77989C"/>
                </a:solidFill>
              </a:rPr>
              <a:t>Present</a:t>
            </a:r>
            <a:r>
              <a:rPr lang="tr-TR" sz="6000" b="1" dirty="0">
                <a:solidFill>
                  <a:srgbClr val="77989C"/>
                </a:solidFill>
              </a:rPr>
              <a:t> </a:t>
            </a:r>
            <a:r>
              <a:rPr lang="tr-TR" sz="6000" b="1" dirty="0" err="1">
                <a:solidFill>
                  <a:srgbClr val="77989C"/>
                </a:solidFill>
              </a:rPr>
              <a:t>Continous</a:t>
            </a:r>
            <a:r>
              <a:rPr lang="tr-TR" sz="60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E19B801-DD4A-0848-37D6-68EC97959F8C}"/>
              </a:ext>
            </a:extLst>
          </p:cNvPr>
          <p:cNvSpPr txBox="1"/>
          <p:nvPr/>
        </p:nvSpPr>
        <p:spPr>
          <a:xfrm>
            <a:off x="1289896" y="646380"/>
            <a:ext cx="9474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/>
              <a:t>(Şimdiki Zaman)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id="{7FC01F1A-9540-B95A-B356-338F5A9743A1}"/>
              </a:ext>
            </a:extLst>
          </p:cNvPr>
          <p:cNvSpPr txBox="1">
            <a:spLocks/>
          </p:cNvSpPr>
          <p:nvPr/>
        </p:nvSpPr>
        <p:spPr>
          <a:xfrm>
            <a:off x="83582" y="1281418"/>
            <a:ext cx="11703470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b="1" dirty="0"/>
              <a:t>Konuşma esnasında gerçekleşen eylemlerden bahsederken kullanılır. </a:t>
            </a:r>
          </a:p>
          <a:p>
            <a:pPr algn="l"/>
            <a:r>
              <a:rPr lang="tr-TR" b="1" dirty="0"/>
              <a:t>(Türkçede </a:t>
            </a:r>
            <a:r>
              <a:rPr lang="tr-TR" b="1" dirty="0">
                <a:solidFill>
                  <a:srgbClr val="FF0000"/>
                </a:solidFill>
              </a:rPr>
              <a:t>«–yor» </a:t>
            </a:r>
            <a:r>
              <a:rPr lang="tr-TR" b="1" dirty="0"/>
              <a:t>eki olarak kullanılır.)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719C1A9-9BBA-5912-B57C-EE2B1D8C3839}"/>
              </a:ext>
            </a:extLst>
          </p:cNvPr>
          <p:cNvSpPr txBox="1"/>
          <p:nvPr/>
        </p:nvSpPr>
        <p:spPr>
          <a:xfrm>
            <a:off x="423380" y="2400751"/>
            <a:ext cx="618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1) I </a:t>
            </a:r>
            <a:r>
              <a:rPr lang="tr-TR" sz="3600" b="1" i="1" dirty="0">
                <a:solidFill>
                  <a:srgbClr val="FF0000"/>
                </a:solidFill>
              </a:rPr>
              <a:t>am </a:t>
            </a:r>
            <a:r>
              <a:rPr lang="tr-TR" sz="3600" b="1" i="1" dirty="0" err="1"/>
              <a:t>swimm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 </a:t>
            </a:r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580AB1F3-D4C7-F0F7-0814-39B4A96AC584}"/>
              </a:ext>
            </a:extLst>
          </p:cNvPr>
          <p:cNvSpPr/>
          <p:nvPr/>
        </p:nvSpPr>
        <p:spPr>
          <a:xfrm>
            <a:off x="5128054" y="2633499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55CA571-0D92-AF53-8849-99BE2EC70034}"/>
              </a:ext>
            </a:extLst>
          </p:cNvPr>
          <p:cNvSpPr txBox="1"/>
          <p:nvPr/>
        </p:nvSpPr>
        <p:spPr>
          <a:xfrm>
            <a:off x="6371099" y="2400750"/>
            <a:ext cx="6180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Ben şimdi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yüzü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um.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69F1B03D-C464-22C8-2E60-5440CDEB052E}"/>
              </a:ext>
            </a:extLst>
          </p:cNvPr>
          <p:cNvSpPr/>
          <p:nvPr/>
        </p:nvSpPr>
        <p:spPr>
          <a:xfrm>
            <a:off x="9185673" y="889090"/>
            <a:ext cx="2831046" cy="11915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8076AE5C-7E3A-1D0C-A748-E8892ECD21C4}"/>
              </a:ext>
            </a:extLst>
          </p:cNvPr>
          <p:cNvSpPr txBox="1"/>
          <p:nvPr/>
        </p:nvSpPr>
        <p:spPr>
          <a:xfrm>
            <a:off x="9185673" y="961312"/>
            <a:ext cx="3294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>
                <a:solidFill>
                  <a:srgbClr val="FFFF00"/>
                </a:solidFill>
              </a:rPr>
              <a:t>Now</a:t>
            </a:r>
            <a:r>
              <a:rPr lang="tr-TR" sz="2000" b="1" dirty="0">
                <a:solidFill>
                  <a:srgbClr val="FFFF00"/>
                </a:solidFill>
              </a:rPr>
              <a:t>: </a:t>
            </a:r>
            <a:r>
              <a:rPr lang="tr-TR" sz="2000" b="1" dirty="0">
                <a:solidFill>
                  <a:schemeClr val="bg1"/>
                </a:solidFill>
              </a:rPr>
              <a:t>Şimdi</a:t>
            </a:r>
          </a:p>
          <a:p>
            <a:r>
              <a:rPr lang="tr-TR" sz="2000" b="1" dirty="0">
                <a:solidFill>
                  <a:srgbClr val="FFFF00"/>
                </a:solidFill>
              </a:rPr>
              <a:t>At </a:t>
            </a:r>
            <a:r>
              <a:rPr lang="tr-TR" sz="2000" b="1" dirty="0" err="1">
                <a:solidFill>
                  <a:srgbClr val="FFFF00"/>
                </a:solidFill>
              </a:rPr>
              <a:t>the</a:t>
            </a:r>
            <a:r>
              <a:rPr lang="tr-TR" sz="2000" b="1" dirty="0">
                <a:solidFill>
                  <a:srgbClr val="FFFF00"/>
                </a:solidFill>
              </a:rPr>
              <a:t> moment: </a:t>
            </a:r>
            <a:r>
              <a:rPr lang="tr-TR" sz="2000" b="1" dirty="0">
                <a:solidFill>
                  <a:schemeClr val="bg1"/>
                </a:solidFill>
              </a:rPr>
              <a:t>Şu anda</a:t>
            </a:r>
          </a:p>
          <a:p>
            <a:r>
              <a:rPr lang="tr-TR" sz="2000" b="1" dirty="0">
                <a:solidFill>
                  <a:srgbClr val="FFFF00"/>
                </a:solidFill>
              </a:rPr>
              <a:t>Right </a:t>
            </a:r>
            <a:r>
              <a:rPr lang="tr-TR" sz="2000" b="1" dirty="0" err="1">
                <a:solidFill>
                  <a:srgbClr val="FFFF00"/>
                </a:solidFill>
              </a:rPr>
              <a:t>now</a:t>
            </a:r>
            <a:r>
              <a:rPr lang="tr-TR" sz="2000" b="1" dirty="0">
                <a:solidFill>
                  <a:srgbClr val="FFFF00"/>
                </a:solidFill>
              </a:rPr>
              <a:t>: </a:t>
            </a:r>
            <a:r>
              <a:rPr lang="tr-TR" sz="2000" b="1" dirty="0">
                <a:solidFill>
                  <a:schemeClr val="bg1"/>
                </a:solidFill>
              </a:rPr>
              <a:t>Tam şimdi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FE7D069-C7A4-D727-D2C0-81F0298AFD99}"/>
              </a:ext>
            </a:extLst>
          </p:cNvPr>
          <p:cNvSpPr txBox="1"/>
          <p:nvPr/>
        </p:nvSpPr>
        <p:spPr>
          <a:xfrm>
            <a:off x="351638" y="3429001"/>
            <a:ext cx="618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2) He </a:t>
            </a:r>
            <a:r>
              <a:rPr lang="tr-TR" sz="3600" b="1" i="1" dirty="0">
                <a:solidFill>
                  <a:srgbClr val="FF0000"/>
                </a:solidFill>
              </a:rPr>
              <a:t>is </a:t>
            </a:r>
            <a:r>
              <a:rPr lang="tr-TR" sz="3600" b="1" i="1" dirty="0" err="1"/>
              <a:t>study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English</a:t>
            </a:r>
          </a:p>
          <a:p>
            <a:r>
              <a:rPr lang="tr-TR" sz="3600" b="1" i="1" dirty="0"/>
              <a:t>At </a:t>
            </a:r>
            <a:r>
              <a:rPr lang="tr-TR" sz="3600" b="1" i="1" dirty="0" err="1"/>
              <a:t>the</a:t>
            </a:r>
            <a:r>
              <a:rPr lang="tr-TR" sz="3600" b="1" i="1" dirty="0"/>
              <a:t> moment. </a:t>
            </a:r>
          </a:p>
        </p:txBody>
      </p:sp>
      <p:sp>
        <p:nvSpPr>
          <p:cNvPr id="13" name="Ok: Sağ 12">
            <a:extLst>
              <a:ext uri="{FF2B5EF4-FFF2-40B4-BE49-F238E27FC236}">
                <a16:creationId xmlns:a16="http://schemas.microsoft.com/office/drawing/2014/main" id="{7CA1EEFD-C603-9911-331D-643AA1F51648}"/>
              </a:ext>
            </a:extLst>
          </p:cNvPr>
          <p:cNvSpPr/>
          <p:nvPr/>
        </p:nvSpPr>
        <p:spPr>
          <a:xfrm>
            <a:off x="5257271" y="3893240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55BAAFE4-220F-86E4-16AC-79CFE717AD0D}"/>
              </a:ext>
            </a:extLst>
          </p:cNvPr>
          <p:cNvSpPr txBox="1"/>
          <p:nvPr/>
        </p:nvSpPr>
        <p:spPr>
          <a:xfrm>
            <a:off x="6711963" y="3455933"/>
            <a:ext cx="4947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O şu anda İngilizce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çalışı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EB8A2847-5307-43DE-403D-B6A3EB25DFA2}"/>
              </a:ext>
            </a:extLst>
          </p:cNvPr>
          <p:cNvSpPr txBox="1"/>
          <p:nvPr/>
        </p:nvSpPr>
        <p:spPr>
          <a:xfrm>
            <a:off x="190730" y="5201037"/>
            <a:ext cx="6180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3) They </a:t>
            </a:r>
            <a:r>
              <a:rPr lang="tr-TR" sz="3600" b="1" i="1" dirty="0" err="1">
                <a:solidFill>
                  <a:srgbClr val="FF0000"/>
                </a:solidFill>
              </a:rPr>
              <a:t>are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listen</a:t>
            </a:r>
            <a:r>
              <a:rPr lang="tr-TR" sz="3600" b="1" i="1" dirty="0" err="1">
                <a:solidFill>
                  <a:srgbClr val="FF0000"/>
                </a:solidFill>
              </a:rPr>
              <a:t>ing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 err="1"/>
              <a:t>music</a:t>
            </a:r>
            <a:r>
              <a:rPr lang="tr-TR" sz="3600" b="1" i="1" dirty="0"/>
              <a:t> </a:t>
            </a:r>
            <a:r>
              <a:rPr lang="tr-TR" sz="3600" b="1" i="1" dirty="0" err="1"/>
              <a:t>right</a:t>
            </a:r>
            <a:r>
              <a:rPr lang="tr-TR" sz="3600" b="1" i="1" dirty="0"/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A6C27015-3C9E-B3D2-FB03-A3435ADA11E2}"/>
              </a:ext>
            </a:extLst>
          </p:cNvPr>
          <p:cNvSpPr/>
          <p:nvPr/>
        </p:nvSpPr>
        <p:spPr>
          <a:xfrm>
            <a:off x="5635803" y="5782370"/>
            <a:ext cx="967946" cy="271849"/>
          </a:xfrm>
          <a:prstGeom prst="rightArrow">
            <a:avLst/>
          </a:prstGeom>
          <a:solidFill>
            <a:srgbClr val="5672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83E7943C-0C9E-DE16-3DCF-1CABA301AEA4}"/>
              </a:ext>
            </a:extLst>
          </p:cNvPr>
          <p:cNvSpPr txBox="1"/>
          <p:nvPr/>
        </p:nvSpPr>
        <p:spPr>
          <a:xfrm>
            <a:off x="6987573" y="5201037"/>
            <a:ext cx="4947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i="1" dirty="0"/>
              <a:t>Onlar tam şimdi müzik</a:t>
            </a:r>
            <a:r>
              <a:rPr lang="tr-TR" sz="3600" b="1" i="1" dirty="0">
                <a:solidFill>
                  <a:srgbClr val="FF0000"/>
                </a:solidFill>
              </a:rPr>
              <a:t> </a:t>
            </a:r>
            <a:r>
              <a:rPr lang="tr-TR" sz="3600" b="1" i="1" dirty="0"/>
              <a:t>dinli</a:t>
            </a:r>
            <a:r>
              <a:rPr lang="tr-TR" sz="3600" b="1" i="1" dirty="0">
                <a:solidFill>
                  <a:srgbClr val="FF0000"/>
                </a:solidFill>
              </a:rPr>
              <a:t>yor</a:t>
            </a:r>
            <a:r>
              <a:rPr lang="tr-TR" sz="3600" b="1" i="1" dirty="0"/>
              <a:t>lar.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DD821A6-811C-C82C-6176-BBE5C17D8033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08340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4" grpId="0"/>
      <p:bldP spid="15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>
            <a:extLst>
              <a:ext uri="{FF2B5EF4-FFF2-40B4-BE49-F238E27FC236}">
                <a16:creationId xmlns:a16="http://schemas.microsoft.com/office/drawing/2014/main" id="{4D37B9CA-C312-0B9D-7E2B-7A0D1D6F3AB7}"/>
              </a:ext>
            </a:extLst>
          </p:cNvPr>
          <p:cNvSpPr/>
          <p:nvPr/>
        </p:nvSpPr>
        <p:spPr>
          <a:xfrm>
            <a:off x="8044249" y="998260"/>
            <a:ext cx="4147752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D3550645-4D88-5BDF-A60E-A24002E7E16E}"/>
              </a:ext>
            </a:extLst>
          </p:cNvPr>
          <p:cNvSpPr/>
          <p:nvPr/>
        </p:nvSpPr>
        <p:spPr>
          <a:xfrm>
            <a:off x="3922741" y="998260"/>
            <a:ext cx="4121507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3655B6A5-9A6B-1B4C-0470-4F49D340085B}"/>
              </a:ext>
            </a:extLst>
          </p:cNvPr>
          <p:cNvSpPr/>
          <p:nvPr/>
        </p:nvSpPr>
        <p:spPr>
          <a:xfrm>
            <a:off x="0" y="998260"/>
            <a:ext cx="3922742" cy="10653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CA2CDD3-1E1F-E0FD-7BAA-7BC605CFAA7A}"/>
              </a:ext>
            </a:extLst>
          </p:cNvPr>
          <p:cNvSpPr txBox="1"/>
          <p:nvPr/>
        </p:nvSpPr>
        <p:spPr>
          <a:xfrm>
            <a:off x="160503" y="1269309"/>
            <a:ext cx="392274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800" b="1" i="1" dirty="0"/>
              <a:t>1) I </a:t>
            </a:r>
            <a:r>
              <a:rPr lang="tr-TR" sz="2800" b="1" i="1" dirty="0">
                <a:solidFill>
                  <a:srgbClr val="FF0000"/>
                </a:solidFill>
              </a:rPr>
              <a:t>am </a:t>
            </a:r>
            <a:r>
              <a:rPr lang="tr-TR" sz="2800" b="1" i="1" dirty="0" err="1"/>
              <a:t>swimm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now</a:t>
            </a:r>
            <a:r>
              <a:rPr lang="tr-TR" sz="2800" b="1" i="1" dirty="0"/>
              <a:t>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0906894A-4C9D-831A-C4AA-83E06EADE6D4}"/>
              </a:ext>
            </a:extLst>
          </p:cNvPr>
          <p:cNvSpPr txBox="1"/>
          <p:nvPr/>
        </p:nvSpPr>
        <p:spPr>
          <a:xfrm>
            <a:off x="3850131" y="1109471"/>
            <a:ext cx="419411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/>
              <a:t>2) He </a:t>
            </a:r>
            <a:r>
              <a:rPr lang="tr-TR" sz="2800" b="1" i="1" dirty="0">
                <a:solidFill>
                  <a:srgbClr val="FF0000"/>
                </a:solidFill>
              </a:rPr>
              <a:t>is </a:t>
            </a:r>
            <a:r>
              <a:rPr lang="tr-TR" sz="2800" b="1" i="1" dirty="0" err="1"/>
              <a:t>study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/>
              <a:t>English</a:t>
            </a:r>
          </a:p>
          <a:p>
            <a:pPr algn="ctr"/>
            <a:r>
              <a:rPr lang="tr-TR" sz="2800" b="1" i="1" dirty="0"/>
              <a:t>At </a:t>
            </a:r>
            <a:r>
              <a:rPr lang="tr-TR" sz="2800" b="1" i="1" dirty="0" err="1"/>
              <a:t>the</a:t>
            </a:r>
            <a:r>
              <a:rPr lang="tr-TR" sz="2800" b="1" i="1" dirty="0"/>
              <a:t> moment.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A53EBCAB-6126-FDD0-218C-FE1EC1BC82B7}"/>
              </a:ext>
            </a:extLst>
          </p:cNvPr>
          <p:cNvSpPr txBox="1"/>
          <p:nvPr/>
        </p:nvSpPr>
        <p:spPr>
          <a:xfrm>
            <a:off x="8230995" y="1109471"/>
            <a:ext cx="3800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/>
              <a:t>3) They </a:t>
            </a:r>
            <a:r>
              <a:rPr lang="tr-TR" sz="2800" b="1" i="1" dirty="0" err="1">
                <a:solidFill>
                  <a:srgbClr val="FF0000"/>
                </a:solidFill>
              </a:rPr>
              <a:t>are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listen</a:t>
            </a:r>
            <a:r>
              <a:rPr lang="tr-TR" sz="2800" b="1" i="1" dirty="0" err="1">
                <a:solidFill>
                  <a:srgbClr val="FF0000"/>
                </a:solidFill>
              </a:rPr>
              <a:t>ing</a:t>
            </a:r>
            <a:r>
              <a:rPr lang="tr-TR" sz="2800" b="1" i="1" dirty="0">
                <a:solidFill>
                  <a:srgbClr val="FF0000"/>
                </a:solidFill>
              </a:rPr>
              <a:t> </a:t>
            </a:r>
            <a:r>
              <a:rPr lang="tr-TR" sz="2800" b="1" i="1" dirty="0" err="1"/>
              <a:t>music</a:t>
            </a:r>
            <a:r>
              <a:rPr lang="tr-TR" sz="2800" b="1" i="1" dirty="0"/>
              <a:t> </a:t>
            </a:r>
            <a:r>
              <a:rPr lang="tr-TR" sz="2800" b="1" i="1" dirty="0" err="1"/>
              <a:t>right</a:t>
            </a:r>
            <a:r>
              <a:rPr lang="tr-TR" sz="2800" b="1" i="1" dirty="0"/>
              <a:t> </a:t>
            </a:r>
            <a:r>
              <a:rPr lang="tr-TR" sz="2800" b="1" i="1" dirty="0" err="1"/>
              <a:t>now</a:t>
            </a:r>
            <a:r>
              <a:rPr lang="tr-TR" sz="2800" b="1" i="1" dirty="0"/>
              <a:t>.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77CE3E7B-3FAF-6F43-0363-99064A6FC78B}"/>
              </a:ext>
            </a:extLst>
          </p:cNvPr>
          <p:cNvSpPr/>
          <p:nvPr/>
        </p:nvSpPr>
        <p:spPr>
          <a:xfrm>
            <a:off x="0" y="5065114"/>
            <a:ext cx="12192000" cy="179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53D79AE-F7A3-5BB0-C5F0-6ED0D33BE0E3}"/>
              </a:ext>
            </a:extLst>
          </p:cNvPr>
          <p:cNvSpPr txBox="1"/>
          <p:nvPr/>
        </p:nvSpPr>
        <p:spPr>
          <a:xfrm>
            <a:off x="175281" y="-90559"/>
            <a:ext cx="1170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77989C"/>
                </a:solidFill>
              </a:rPr>
              <a:t>Present</a:t>
            </a:r>
            <a:r>
              <a:rPr lang="tr-TR" sz="4800" b="1" dirty="0">
                <a:solidFill>
                  <a:srgbClr val="77989C"/>
                </a:solidFill>
              </a:rPr>
              <a:t> </a:t>
            </a:r>
            <a:r>
              <a:rPr lang="tr-TR" sz="4800" b="1" dirty="0" err="1">
                <a:solidFill>
                  <a:srgbClr val="77989C"/>
                </a:solidFill>
              </a:rPr>
              <a:t>Continous</a:t>
            </a:r>
            <a:r>
              <a:rPr lang="tr-TR" sz="4800" b="1" dirty="0">
                <a:solidFill>
                  <a:srgbClr val="77989C"/>
                </a:solidFill>
              </a:rPr>
              <a:t> Tense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176CE38-20D6-9EB3-E16F-1B0A5BEB8E0D}"/>
              </a:ext>
            </a:extLst>
          </p:cNvPr>
          <p:cNvSpPr txBox="1"/>
          <p:nvPr/>
        </p:nvSpPr>
        <p:spPr>
          <a:xfrm>
            <a:off x="2056602" y="2317850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4E34FCE-6FD8-DC9C-20D7-C43F27AA72E7}"/>
              </a:ext>
            </a:extLst>
          </p:cNvPr>
          <p:cNvSpPr txBox="1"/>
          <p:nvPr/>
        </p:nvSpPr>
        <p:spPr>
          <a:xfrm>
            <a:off x="1961370" y="3229963"/>
            <a:ext cx="1516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/>
              <a:t>He</a:t>
            </a:r>
          </a:p>
          <a:p>
            <a:r>
              <a:rPr lang="tr-TR" sz="3200" b="1" i="1" dirty="0" err="1"/>
              <a:t>She</a:t>
            </a:r>
            <a:endParaRPr lang="tr-TR" sz="3200" b="1" i="1" dirty="0"/>
          </a:p>
          <a:p>
            <a:r>
              <a:rPr lang="tr-TR" sz="3200" b="1" i="1" dirty="0" err="1"/>
              <a:t>It</a:t>
            </a:r>
            <a:endParaRPr lang="tr-TR" sz="3200" b="1" i="1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5EEF9B6-6532-B510-5476-A94C0340A236}"/>
              </a:ext>
            </a:extLst>
          </p:cNvPr>
          <p:cNvSpPr txBox="1"/>
          <p:nvPr/>
        </p:nvSpPr>
        <p:spPr>
          <a:xfrm>
            <a:off x="1961370" y="4972926"/>
            <a:ext cx="1516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i="1" dirty="0" err="1"/>
              <a:t>You</a:t>
            </a:r>
            <a:endParaRPr lang="tr-TR" sz="3200" b="1" i="1" dirty="0"/>
          </a:p>
          <a:p>
            <a:r>
              <a:rPr lang="tr-TR" sz="3200" b="1" i="1" dirty="0" err="1"/>
              <a:t>We</a:t>
            </a:r>
            <a:endParaRPr lang="tr-TR" sz="3200" b="1" i="1" dirty="0"/>
          </a:p>
          <a:p>
            <a:r>
              <a:rPr lang="tr-TR" sz="3200" b="1" i="1" dirty="0"/>
              <a:t>They</a:t>
            </a:r>
          </a:p>
        </p:txBody>
      </p:sp>
      <p:sp>
        <p:nvSpPr>
          <p:cNvPr id="16" name="Ok: Sağ 15">
            <a:extLst>
              <a:ext uri="{FF2B5EF4-FFF2-40B4-BE49-F238E27FC236}">
                <a16:creationId xmlns:a16="http://schemas.microsoft.com/office/drawing/2014/main" id="{00BB170B-6254-03E3-A776-950027DC2D3C}"/>
              </a:ext>
            </a:extLst>
          </p:cNvPr>
          <p:cNvSpPr/>
          <p:nvPr/>
        </p:nvSpPr>
        <p:spPr>
          <a:xfrm>
            <a:off x="3146459" y="2496386"/>
            <a:ext cx="663084" cy="536046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k: Sağ 16">
            <a:extLst>
              <a:ext uri="{FF2B5EF4-FFF2-40B4-BE49-F238E27FC236}">
                <a16:creationId xmlns:a16="http://schemas.microsoft.com/office/drawing/2014/main" id="{0BE6B617-67AF-B391-3C61-956C77EA972A}"/>
              </a:ext>
            </a:extLst>
          </p:cNvPr>
          <p:cNvSpPr/>
          <p:nvPr/>
        </p:nvSpPr>
        <p:spPr>
          <a:xfrm>
            <a:off x="3187047" y="3438660"/>
            <a:ext cx="663084" cy="123139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k: Sağ 17">
            <a:extLst>
              <a:ext uri="{FF2B5EF4-FFF2-40B4-BE49-F238E27FC236}">
                <a16:creationId xmlns:a16="http://schemas.microsoft.com/office/drawing/2014/main" id="{C4178BFE-4DC9-F5AC-9B8E-B3E588E2050B}"/>
              </a:ext>
            </a:extLst>
          </p:cNvPr>
          <p:cNvSpPr/>
          <p:nvPr/>
        </p:nvSpPr>
        <p:spPr>
          <a:xfrm>
            <a:off x="3146459" y="5089436"/>
            <a:ext cx="663084" cy="123139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7B87E712-ABF6-4EB4-ED80-AE53A6400B81}"/>
              </a:ext>
            </a:extLst>
          </p:cNvPr>
          <p:cNvSpPr txBox="1"/>
          <p:nvPr/>
        </p:nvSpPr>
        <p:spPr>
          <a:xfrm>
            <a:off x="4235510" y="2317849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>
                <a:solidFill>
                  <a:srgbClr val="FF0000"/>
                </a:solidFill>
              </a:rPr>
              <a:t>am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7CEDDAE7-42BF-D224-89B5-30050B34CA7B}"/>
              </a:ext>
            </a:extLst>
          </p:cNvPr>
          <p:cNvSpPr txBox="1"/>
          <p:nvPr/>
        </p:nvSpPr>
        <p:spPr>
          <a:xfrm>
            <a:off x="4235509" y="3598345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BD8024F3-2075-6D3F-9548-6358D68B89F5}"/>
              </a:ext>
            </a:extLst>
          </p:cNvPr>
          <p:cNvSpPr txBox="1"/>
          <p:nvPr/>
        </p:nvSpPr>
        <p:spPr>
          <a:xfrm>
            <a:off x="4235508" y="5162082"/>
            <a:ext cx="1516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 err="1">
                <a:solidFill>
                  <a:srgbClr val="FF0000"/>
                </a:solidFill>
              </a:rPr>
              <a:t>are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AA0EEB4E-727F-C19D-567C-3630CCFA04C6}"/>
              </a:ext>
            </a:extLst>
          </p:cNvPr>
          <p:cNvSpPr txBox="1"/>
          <p:nvPr/>
        </p:nvSpPr>
        <p:spPr>
          <a:xfrm>
            <a:off x="5646767" y="2307587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3" name="Metin kutusu 22">
            <a:extLst>
              <a:ext uri="{FF2B5EF4-FFF2-40B4-BE49-F238E27FC236}">
                <a16:creationId xmlns:a16="http://schemas.microsoft.com/office/drawing/2014/main" id="{7177AB8A-1385-2939-0C43-A53A98AE4258}"/>
              </a:ext>
            </a:extLst>
          </p:cNvPr>
          <p:cNvSpPr txBox="1"/>
          <p:nvPr/>
        </p:nvSpPr>
        <p:spPr>
          <a:xfrm>
            <a:off x="5646767" y="3598345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3EC3B12D-2A74-865F-9093-F18E8164819A}"/>
              </a:ext>
            </a:extLst>
          </p:cNvPr>
          <p:cNvSpPr txBox="1"/>
          <p:nvPr/>
        </p:nvSpPr>
        <p:spPr>
          <a:xfrm>
            <a:off x="5646767" y="5179044"/>
            <a:ext cx="395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+ (fiil)</a:t>
            </a:r>
            <a:r>
              <a:rPr lang="tr-TR" sz="4800" b="1" i="1" dirty="0">
                <a:solidFill>
                  <a:srgbClr val="FF0000"/>
                </a:solidFill>
              </a:rPr>
              <a:t>-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5987728D-2EDC-CDC9-87C0-202625744FCA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0513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D8DCBEE-D3D6-113B-3396-A2C44ADE79C9}"/>
              </a:ext>
            </a:extLst>
          </p:cNvPr>
          <p:cNvSpPr txBox="1"/>
          <p:nvPr/>
        </p:nvSpPr>
        <p:spPr>
          <a:xfrm>
            <a:off x="269722" y="342552"/>
            <a:ext cx="1165255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r-TR" sz="2800" b="1" i="1" dirty="0"/>
              <a:t>Bazen özne olarak; zamir yerine </a:t>
            </a:r>
            <a:r>
              <a:rPr lang="tr-TR" sz="2800" b="1" i="1" dirty="0">
                <a:solidFill>
                  <a:srgbClr val="FF0000"/>
                </a:solidFill>
              </a:rPr>
              <a:t>özel isim </a:t>
            </a:r>
            <a:r>
              <a:rPr lang="tr-TR" sz="2800" b="1" i="1" dirty="0"/>
              <a:t>kullanılabilir. Bu gibi durumlarda özel ismin hangi zamir ile denk olduğuna bakmak gerekir.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986AF77-E321-1D17-E55D-E143B2E4069B}"/>
              </a:ext>
            </a:extLst>
          </p:cNvPr>
          <p:cNvSpPr txBox="1"/>
          <p:nvPr/>
        </p:nvSpPr>
        <p:spPr>
          <a:xfrm>
            <a:off x="541503" y="1879059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Ahmet ____ </a:t>
            </a:r>
            <a:r>
              <a:rPr lang="tr-TR" sz="4800" b="1" i="1" dirty="0" err="1"/>
              <a:t>play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/>
              <a:t> </a:t>
            </a:r>
            <a:r>
              <a:rPr lang="tr-TR" sz="4800" b="1" i="1" dirty="0" err="1"/>
              <a:t>computer</a:t>
            </a:r>
            <a:r>
              <a:rPr lang="tr-TR" sz="4800" b="1" i="1" dirty="0"/>
              <a:t> </a:t>
            </a:r>
            <a:r>
              <a:rPr lang="tr-TR" sz="4800" b="1" i="1" dirty="0" err="1"/>
              <a:t>games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8AF92288-664D-7B83-5A70-868BBF046BB1}"/>
              </a:ext>
            </a:extLst>
          </p:cNvPr>
          <p:cNvSpPr txBox="1"/>
          <p:nvPr/>
        </p:nvSpPr>
        <p:spPr>
          <a:xfrm>
            <a:off x="2100649" y="1694393"/>
            <a:ext cx="18947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>
                <a:solidFill>
                  <a:srgbClr val="FF0000"/>
                </a:solidFill>
              </a:rPr>
              <a:t>is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0C7DBC4-11EF-8275-097E-F3E733298FF5}"/>
              </a:ext>
            </a:extLst>
          </p:cNvPr>
          <p:cNvSpPr txBox="1"/>
          <p:nvPr/>
        </p:nvSpPr>
        <p:spPr>
          <a:xfrm>
            <a:off x="541502" y="1488949"/>
            <a:ext cx="1894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(He)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1040CA2-097C-8E16-E879-155D7C2C96F1}"/>
              </a:ext>
            </a:extLst>
          </p:cNvPr>
          <p:cNvSpPr txBox="1"/>
          <p:nvPr/>
        </p:nvSpPr>
        <p:spPr>
          <a:xfrm>
            <a:off x="541502" y="3461872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Ayşe </a:t>
            </a:r>
            <a:r>
              <a:rPr lang="tr-TR" sz="4800" b="1" i="1" dirty="0" err="1"/>
              <a:t>and</a:t>
            </a:r>
            <a:r>
              <a:rPr lang="tr-TR" sz="4800" b="1" i="1" dirty="0"/>
              <a:t> Zeynep   _____ </a:t>
            </a:r>
            <a:r>
              <a:rPr lang="tr-TR" sz="4800" b="1" i="1" dirty="0" err="1"/>
              <a:t>swimm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5957B7-A64E-7A82-6758-9F062C67219C}"/>
              </a:ext>
            </a:extLst>
          </p:cNvPr>
          <p:cNvSpPr txBox="1"/>
          <p:nvPr/>
        </p:nvSpPr>
        <p:spPr>
          <a:xfrm>
            <a:off x="1488852" y="2939770"/>
            <a:ext cx="1894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(They)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0C85AD89-C271-3B33-3D91-F07C4CFD2C09}"/>
              </a:ext>
            </a:extLst>
          </p:cNvPr>
          <p:cNvSpPr/>
          <p:nvPr/>
        </p:nvSpPr>
        <p:spPr>
          <a:xfrm>
            <a:off x="370704" y="3595759"/>
            <a:ext cx="4572000" cy="6971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32CF058A-DF3F-2C09-BBE8-6A8B5B45239C}"/>
              </a:ext>
            </a:extLst>
          </p:cNvPr>
          <p:cNvSpPr txBox="1"/>
          <p:nvPr/>
        </p:nvSpPr>
        <p:spPr>
          <a:xfrm>
            <a:off x="5113502" y="3388845"/>
            <a:ext cx="189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are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6F533A4D-461D-61DC-EE89-AF23C2BA5A44}"/>
              </a:ext>
            </a:extLst>
          </p:cNvPr>
          <p:cNvSpPr txBox="1"/>
          <p:nvPr/>
        </p:nvSpPr>
        <p:spPr>
          <a:xfrm>
            <a:off x="1824411" y="4953552"/>
            <a:ext cx="111089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i="1" dirty="0"/>
              <a:t>Ayşe </a:t>
            </a:r>
            <a:r>
              <a:rPr lang="tr-TR" sz="4800" b="1" i="1" dirty="0" err="1"/>
              <a:t>and</a:t>
            </a:r>
            <a:r>
              <a:rPr lang="tr-TR" sz="4800" b="1" i="1" dirty="0"/>
              <a:t> I   _____ </a:t>
            </a:r>
            <a:r>
              <a:rPr lang="tr-TR" sz="4800" b="1" i="1" dirty="0" err="1"/>
              <a:t>cook</a:t>
            </a:r>
            <a:r>
              <a:rPr lang="tr-TR" sz="4800" b="1" i="1" dirty="0" err="1">
                <a:solidFill>
                  <a:srgbClr val="FF0000"/>
                </a:solidFill>
              </a:rPr>
              <a:t>ing</a:t>
            </a:r>
            <a:r>
              <a:rPr lang="tr-TR" sz="4800" b="1" i="1" dirty="0">
                <a:solidFill>
                  <a:srgbClr val="FF0000"/>
                </a:solidFill>
              </a:rPr>
              <a:t> </a:t>
            </a:r>
            <a:r>
              <a:rPr lang="tr-TR" sz="4800" b="1" i="1" dirty="0" err="1"/>
              <a:t>dinner</a:t>
            </a:r>
            <a:r>
              <a:rPr lang="tr-TR" sz="4800" b="1" i="1" dirty="0"/>
              <a:t>.</a:t>
            </a:r>
            <a:endParaRPr lang="tr-TR" sz="4800" b="1" i="1" dirty="0">
              <a:solidFill>
                <a:srgbClr val="FF0000"/>
              </a:solidFill>
            </a:endParaRP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29591667-3B9F-4D2D-6DDE-D59D13D53481}"/>
              </a:ext>
            </a:extLst>
          </p:cNvPr>
          <p:cNvSpPr txBox="1"/>
          <p:nvPr/>
        </p:nvSpPr>
        <p:spPr>
          <a:xfrm>
            <a:off x="4623350" y="4884486"/>
            <a:ext cx="1894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800" b="1" dirty="0" err="1">
                <a:solidFill>
                  <a:srgbClr val="FF0000"/>
                </a:solidFill>
              </a:rPr>
              <a:t>are</a:t>
            </a:r>
            <a:endParaRPr lang="tr-TR" sz="4800" b="1" dirty="0">
              <a:solidFill>
                <a:srgbClr val="FF0000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C0C2B66-0B9D-9DCB-195E-D16A569D29BB}"/>
              </a:ext>
            </a:extLst>
          </p:cNvPr>
          <p:cNvSpPr txBox="1"/>
          <p:nvPr/>
        </p:nvSpPr>
        <p:spPr>
          <a:xfrm>
            <a:off x="1954167" y="4347171"/>
            <a:ext cx="1903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(</a:t>
            </a:r>
            <a:r>
              <a:rPr lang="tr-TR" sz="4000" b="1" dirty="0" err="1">
                <a:solidFill>
                  <a:srgbClr val="FF0000"/>
                </a:solidFill>
              </a:rPr>
              <a:t>We</a:t>
            </a:r>
            <a:r>
              <a:rPr lang="tr-TR" sz="40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34E3955-35F5-AA57-4845-9BCA62E57430}"/>
              </a:ext>
            </a:extLst>
          </p:cNvPr>
          <p:cNvSpPr/>
          <p:nvPr/>
        </p:nvSpPr>
        <p:spPr>
          <a:xfrm>
            <a:off x="1785440" y="4992384"/>
            <a:ext cx="3015049" cy="7890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22AB89BA-F3B2-07B2-E00A-1DD37E87EC9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7765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8C1995EA-CFBE-353E-2DEC-904B95C3BE4A}"/>
              </a:ext>
            </a:extLst>
          </p:cNvPr>
          <p:cNvSpPr txBox="1"/>
          <p:nvPr/>
        </p:nvSpPr>
        <p:spPr>
          <a:xfrm>
            <a:off x="259491" y="420639"/>
            <a:ext cx="47820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b="1" i="1" dirty="0" err="1"/>
              <a:t>Translate</a:t>
            </a:r>
            <a:r>
              <a:rPr lang="tr-TR" b="1" i="1" dirty="0"/>
              <a:t> </a:t>
            </a:r>
            <a:r>
              <a:rPr lang="tr-TR" b="1" i="1" dirty="0" err="1"/>
              <a:t>the</a:t>
            </a:r>
            <a:r>
              <a:rPr lang="tr-TR" b="1" i="1" dirty="0"/>
              <a:t> </a:t>
            </a:r>
            <a:r>
              <a:rPr lang="tr-TR" b="1" i="1" dirty="0" err="1"/>
              <a:t>sentences</a:t>
            </a:r>
            <a:r>
              <a:rPr lang="tr-TR" b="1" i="1" dirty="0"/>
              <a:t> </a:t>
            </a:r>
            <a:r>
              <a:rPr lang="tr-TR" b="1" i="1" dirty="0" err="1"/>
              <a:t>given</a:t>
            </a:r>
            <a:r>
              <a:rPr lang="tr-TR" b="1" i="1" dirty="0"/>
              <a:t> </a:t>
            </a:r>
            <a:r>
              <a:rPr lang="tr-TR" b="1" i="1" dirty="0" err="1"/>
              <a:t>below</a:t>
            </a:r>
            <a:r>
              <a:rPr lang="tr-TR" b="1" i="1" dirty="0"/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694DAEE9-26DF-6187-A306-BEFA4DC9DE36}"/>
              </a:ext>
            </a:extLst>
          </p:cNvPr>
          <p:cNvSpPr txBox="1"/>
          <p:nvPr/>
        </p:nvSpPr>
        <p:spPr>
          <a:xfrm>
            <a:off x="1956486" y="1455831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1) I am </a:t>
            </a:r>
            <a:r>
              <a:rPr lang="tr-TR" sz="3600" b="1" i="1" dirty="0" err="1"/>
              <a:t>feeding</a:t>
            </a:r>
            <a:r>
              <a:rPr lang="tr-TR" sz="3600" b="1" i="1" dirty="0"/>
              <a:t> </a:t>
            </a:r>
            <a:r>
              <a:rPr lang="tr-TR" sz="3600" b="1" i="1" dirty="0" err="1"/>
              <a:t>my</a:t>
            </a:r>
            <a:r>
              <a:rPr lang="tr-TR" sz="3600" b="1" i="1" dirty="0"/>
              <a:t> </a:t>
            </a:r>
            <a:r>
              <a:rPr lang="tr-TR" sz="3600" b="1" i="1" dirty="0" err="1"/>
              <a:t>dog</a:t>
            </a:r>
            <a:r>
              <a:rPr lang="tr-TR" sz="3600" b="1" i="1" dirty="0"/>
              <a:t> </a:t>
            </a:r>
            <a:r>
              <a:rPr lang="tr-TR" sz="3600" b="1" i="1" dirty="0" err="1"/>
              <a:t>now</a:t>
            </a:r>
            <a:r>
              <a:rPr lang="tr-TR" sz="3600" b="1" i="1" dirty="0"/>
              <a:t>. 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4EB7EA5-D527-0163-1209-0E5DF2F58A54}"/>
              </a:ext>
            </a:extLst>
          </p:cNvPr>
          <p:cNvSpPr txBox="1"/>
          <p:nvPr/>
        </p:nvSpPr>
        <p:spPr>
          <a:xfrm>
            <a:off x="1956486" y="3112872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2) </a:t>
            </a:r>
            <a:r>
              <a:rPr lang="tr-TR" sz="3600" b="1" i="1" dirty="0" err="1"/>
              <a:t>You</a:t>
            </a:r>
            <a:r>
              <a:rPr lang="tr-TR" sz="3600" b="1" i="1" dirty="0"/>
              <a:t> </a:t>
            </a:r>
            <a:r>
              <a:rPr lang="tr-TR" sz="3600" b="1" i="1" dirty="0" err="1"/>
              <a:t>are</a:t>
            </a:r>
            <a:r>
              <a:rPr lang="tr-TR" sz="3600" b="1" i="1" dirty="0"/>
              <a:t> </a:t>
            </a:r>
            <a:r>
              <a:rPr lang="tr-TR" sz="3600" b="1" i="1" dirty="0" err="1"/>
              <a:t>playing</a:t>
            </a:r>
            <a:r>
              <a:rPr lang="tr-TR" sz="3600" b="1" i="1" dirty="0"/>
              <a:t> </a:t>
            </a:r>
            <a:r>
              <a:rPr lang="tr-TR" sz="3600" b="1" i="1" dirty="0" err="1"/>
              <a:t>football</a:t>
            </a:r>
            <a:r>
              <a:rPr lang="tr-TR" sz="3600" b="1" i="1" dirty="0"/>
              <a:t> at </a:t>
            </a:r>
            <a:r>
              <a:rPr lang="tr-TR" sz="3600" b="1" i="1" dirty="0" err="1"/>
              <a:t>the</a:t>
            </a:r>
            <a:r>
              <a:rPr lang="tr-TR" sz="3600" b="1" i="1" dirty="0"/>
              <a:t> moment.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C4596BAD-496C-5218-BD0B-2A2E4FC245F6}"/>
              </a:ext>
            </a:extLst>
          </p:cNvPr>
          <p:cNvSpPr txBox="1"/>
          <p:nvPr/>
        </p:nvSpPr>
        <p:spPr>
          <a:xfrm>
            <a:off x="1956486" y="4820392"/>
            <a:ext cx="865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/>
              <a:t>3) Ahmet is </a:t>
            </a:r>
            <a:r>
              <a:rPr lang="tr-TR" sz="3600" b="1" i="1" dirty="0" err="1"/>
              <a:t>sleeping</a:t>
            </a:r>
            <a:r>
              <a:rPr lang="tr-TR" sz="3600" b="1" i="1" dirty="0"/>
              <a:t>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8FF78F1-0BC6-FFA0-5C3E-4405CC63D6BF}"/>
              </a:ext>
            </a:extLst>
          </p:cNvPr>
          <p:cNvSpPr txBox="1"/>
          <p:nvPr/>
        </p:nvSpPr>
        <p:spPr>
          <a:xfrm>
            <a:off x="1956485" y="2087346"/>
            <a:ext cx="86579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1) Ben şimdi köpeğimi besliyorum.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6C9AA0B2-0B86-AA1D-A6B2-0655AFA20541}"/>
              </a:ext>
            </a:extLst>
          </p:cNvPr>
          <p:cNvSpPr txBox="1"/>
          <p:nvPr/>
        </p:nvSpPr>
        <p:spPr>
          <a:xfrm>
            <a:off x="1956486" y="3759203"/>
            <a:ext cx="86579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2) Sen şu anda futbol oynuyorsun.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B01DEF4-0342-B187-723A-D38CFBA847C8}"/>
              </a:ext>
            </a:extLst>
          </p:cNvPr>
          <p:cNvSpPr txBox="1"/>
          <p:nvPr/>
        </p:nvSpPr>
        <p:spPr>
          <a:xfrm>
            <a:off x="1956486" y="5525973"/>
            <a:ext cx="865796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i="1" dirty="0">
                <a:solidFill>
                  <a:schemeClr val="bg1"/>
                </a:solidFill>
              </a:rPr>
              <a:t>3) Ahmet uyuyor.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49220CD-0567-BE95-072E-03B7FC88A1AB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5885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Düz Bağlayıcı 4">
            <a:extLst>
              <a:ext uri="{FF2B5EF4-FFF2-40B4-BE49-F238E27FC236}">
                <a16:creationId xmlns:a16="http://schemas.microsoft.com/office/drawing/2014/main" id="{49BBEA99-AAB3-4D0A-B020-87250B537088}"/>
              </a:ext>
            </a:extLst>
          </p:cNvPr>
          <p:cNvCxnSpPr>
            <a:cxnSpLocks/>
          </p:cNvCxnSpPr>
          <p:nvPr/>
        </p:nvCxnSpPr>
        <p:spPr>
          <a:xfrm>
            <a:off x="6096000" y="308918"/>
            <a:ext cx="0" cy="5931244"/>
          </a:xfrm>
          <a:prstGeom prst="line">
            <a:avLst/>
          </a:prstGeom>
          <a:ln w="3810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etin kutusu 6">
            <a:extLst>
              <a:ext uri="{FF2B5EF4-FFF2-40B4-BE49-F238E27FC236}">
                <a16:creationId xmlns:a16="http://schemas.microsoft.com/office/drawing/2014/main" id="{901A54D0-4FB4-0362-91D1-6C9439D0618E}"/>
              </a:ext>
            </a:extLst>
          </p:cNvPr>
          <p:cNvSpPr txBox="1"/>
          <p:nvPr/>
        </p:nvSpPr>
        <p:spPr>
          <a:xfrm>
            <a:off x="741405" y="308918"/>
            <a:ext cx="43372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567276"/>
                </a:solidFill>
              </a:rPr>
              <a:t>Negative</a:t>
            </a:r>
            <a:r>
              <a:rPr lang="tr-TR" sz="2800" b="1" dirty="0">
                <a:solidFill>
                  <a:srgbClr val="567276"/>
                </a:solidFill>
              </a:rPr>
              <a:t> </a:t>
            </a:r>
            <a:r>
              <a:rPr lang="tr-TR" sz="2800" b="1" dirty="0" err="1">
                <a:solidFill>
                  <a:srgbClr val="567276"/>
                </a:solidFill>
              </a:rPr>
              <a:t>Sentences</a:t>
            </a:r>
            <a:endParaRPr lang="tr-TR" sz="2800" b="1" dirty="0">
              <a:solidFill>
                <a:srgbClr val="567276"/>
              </a:solidFill>
            </a:endParaRPr>
          </a:p>
          <a:p>
            <a:pPr algn="ctr"/>
            <a:r>
              <a:rPr lang="tr-TR" sz="2800" b="1" dirty="0">
                <a:solidFill>
                  <a:srgbClr val="567276"/>
                </a:solidFill>
              </a:rPr>
              <a:t>(Olumsuz Cümleler)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086E89A-7FA5-1CFD-5836-BC4C5F39F30A}"/>
              </a:ext>
            </a:extLst>
          </p:cNvPr>
          <p:cNvSpPr txBox="1"/>
          <p:nvPr/>
        </p:nvSpPr>
        <p:spPr>
          <a:xfrm>
            <a:off x="7113374" y="308918"/>
            <a:ext cx="433722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err="1">
                <a:solidFill>
                  <a:srgbClr val="567276"/>
                </a:solidFill>
              </a:rPr>
              <a:t>Interrogative</a:t>
            </a:r>
            <a:r>
              <a:rPr lang="tr-TR" sz="2800" b="1" dirty="0">
                <a:solidFill>
                  <a:srgbClr val="567276"/>
                </a:solidFill>
              </a:rPr>
              <a:t> </a:t>
            </a:r>
            <a:r>
              <a:rPr lang="tr-TR" sz="2800" b="1" dirty="0" err="1">
                <a:solidFill>
                  <a:srgbClr val="567276"/>
                </a:solidFill>
              </a:rPr>
              <a:t>Sentences</a:t>
            </a:r>
            <a:endParaRPr lang="tr-TR" sz="2800" b="1" dirty="0">
              <a:solidFill>
                <a:srgbClr val="567276"/>
              </a:solidFill>
            </a:endParaRPr>
          </a:p>
          <a:p>
            <a:pPr algn="ctr"/>
            <a:r>
              <a:rPr lang="tr-TR" sz="2800" b="1" dirty="0">
                <a:solidFill>
                  <a:srgbClr val="567276"/>
                </a:solidFill>
              </a:rPr>
              <a:t>(Soru Cümleleri)</a:t>
            </a:r>
          </a:p>
        </p:txBody>
      </p:sp>
      <p:sp>
        <p:nvSpPr>
          <p:cNvPr id="9" name="İçerik Yer Tutucusu 2">
            <a:extLst>
              <a:ext uri="{FF2B5EF4-FFF2-40B4-BE49-F238E27FC236}">
                <a16:creationId xmlns:a16="http://schemas.microsoft.com/office/drawing/2014/main" id="{E736E76C-2297-DE3A-4E28-0817F8C65571}"/>
              </a:ext>
            </a:extLst>
          </p:cNvPr>
          <p:cNvSpPr txBox="1">
            <a:spLocks/>
          </p:cNvSpPr>
          <p:nvPr/>
        </p:nvSpPr>
        <p:spPr>
          <a:xfrm>
            <a:off x="83582" y="1281418"/>
            <a:ext cx="6012418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Şimdiki zamanda olumsuz cümle yapmak için: </a:t>
            </a:r>
            <a:br>
              <a:rPr lang="tr-TR" sz="2000" b="1" dirty="0"/>
            </a:br>
            <a:r>
              <a:rPr lang="tr-TR" b="1" dirty="0">
                <a:solidFill>
                  <a:srgbClr val="FF0000"/>
                </a:solidFill>
              </a:rPr>
              <a:t>«am, is, </a:t>
            </a:r>
            <a:r>
              <a:rPr lang="tr-TR" b="1" dirty="0" err="1">
                <a:solidFill>
                  <a:srgbClr val="FF0000"/>
                </a:solidFill>
              </a:rPr>
              <a:t>are</a:t>
            </a:r>
            <a:r>
              <a:rPr lang="tr-TR" b="1" dirty="0">
                <a:solidFill>
                  <a:srgbClr val="FF0000"/>
                </a:solidFill>
              </a:rPr>
              <a:t>» </a:t>
            </a:r>
            <a:r>
              <a:rPr lang="tr-TR" sz="2000" b="1" dirty="0"/>
              <a:t>yapılarından sonra </a:t>
            </a:r>
            <a:r>
              <a:rPr lang="tr-TR" b="1" dirty="0">
                <a:solidFill>
                  <a:srgbClr val="FF0000"/>
                </a:solidFill>
              </a:rPr>
              <a:t>«not» </a:t>
            </a:r>
            <a:r>
              <a:rPr lang="tr-TR" sz="2000" b="1" dirty="0"/>
              <a:t>getirilir.</a:t>
            </a:r>
          </a:p>
        </p:txBody>
      </p:sp>
      <p:sp>
        <p:nvSpPr>
          <p:cNvPr id="10" name="İçerik Yer Tutucusu 2">
            <a:extLst>
              <a:ext uri="{FF2B5EF4-FFF2-40B4-BE49-F238E27FC236}">
                <a16:creationId xmlns:a16="http://schemas.microsoft.com/office/drawing/2014/main" id="{CE13181F-D3BE-2C57-B487-1B2452F5D2A7}"/>
              </a:ext>
            </a:extLst>
          </p:cNvPr>
          <p:cNvSpPr txBox="1">
            <a:spLocks/>
          </p:cNvSpPr>
          <p:nvPr/>
        </p:nvSpPr>
        <p:spPr>
          <a:xfrm>
            <a:off x="6275775" y="1281418"/>
            <a:ext cx="6012418" cy="1119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000" b="1" dirty="0"/>
              <a:t>Şimdiki zamanda soru cümlesi yapmak için: </a:t>
            </a:r>
            <a:br>
              <a:rPr lang="tr-TR" sz="2000" b="1" dirty="0"/>
            </a:br>
            <a:r>
              <a:rPr lang="tr-TR" b="1" dirty="0">
                <a:solidFill>
                  <a:srgbClr val="FF0000"/>
                </a:solidFill>
              </a:rPr>
              <a:t>«am, is, </a:t>
            </a:r>
            <a:r>
              <a:rPr lang="tr-TR" b="1" dirty="0" err="1">
                <a:solidFill>
                  <a:srgbClr val="FF0000"/>
                </a:solidFill>
              </a:rPr>
              <a:t>are</a:t>
            </a:r>
            <a:r>
              <a:rPr lang="tr-TR" b="1" dirty="0">
                <a:solidFill>
                  <a:srgbClr val="FF0000"/>
                </a:solidFill>
              </a:rPr>
              <a:t>» </a:t>
            </a:r>
            <a:r>
              <a:rPr lang="tr-TR" sz="2000" b="1" dirty="0"/>
              <a:t>yapıları cümle başına getirilir.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F69D959-E29E-4C4B-9E78-B68A7C22559C}"/>
              </a:ext>
            </a:extLst>
          </p:cNvPr>
          <p:cNvSpPr txBox="1"/>
          <p:nvPr/>
        </p:nvSpPr>
        <p:spPr>
          <a:xfrm>
            <a:off x="0" y="2400749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/>
              <a:t>I </a:t>
            </a:r>
            <a:r>
              <a:rPr lang="tr-TR" sz="3200" b="1" dirty="0">
                <a:solidFill>
                  <a:srgbClr val="FF0000"/>
                </a:solidFill>
              </a:rPr>
              <a:t>am not</a:t>
            </a:r>
            <a:r>
              <a:rPr lang="tr-TR" sz="3200" b="1" dirty="0"/>
              <a:t> </a:t>
            </a:r>
            <a:r>
              <a:rPr lang="tr-TR" sz="3200" b="1" dirty="0" err="1"/>
              <a:t>feed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/>
              <a:t> </a:t>
            </a:r>
            <a:r>
              <a:rPr lang="tr-TR" sz="3200" b="1" dirty="0" err="1"/>
              <a:t>my</a:t>
            </a:r>
            <a:r>
              <a:rPr lang="tr-TR" sz="3200" b="1" dirty="0"/>
              <a:t> </a:t>
            </a:r>
            <a:r>
              <a:rPr lang="tr-TR" sz="3200" b="1" dirty="0" err="1"/>
              <a:t>dog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. 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D89BEAA-F24B-064B-9E23-932B08FB9FE7}"/>
              </a:ext>
            </a:extLst>
          </p:cNvPr>
          <p:cNvSpPr txBox="1"/>
          <p:nvPr/>
        </p:nvSpPr>
        <p:spPr>
          <a:xfrm>
            <a:off x="83582" y="2956596"/>
            <a:ext cx="5832641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köpeğimi beslemi</a:t>
            </a:r>
            <a:r>
              <a:rPr lang="tr-TR" sz="2800" b="1" i="1" dirty="0">
                <a:solidFill>
                  <a:srgbClr val="FF0000"/>
                </a:solidFill>
              </a:rPr>
              <a:t>yor</a:t>
            </a:r>
            <a:r>
              <a:rPr lang="tr-TR" sz="2800" b="1" i="1" dirty="0">
                <a:solidFill>
                  <a:schemeClr val="bg1"/>
                </a:solidFill>
              </a:rPr>
              <a:t>um.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988C724F-12F5-0B47-80FF-883F439E5E70}"/>
              </a:ext>
            </a:extLst>
          </p:cNvPr>
          <p:cNvSpPr txBox="1"/>
          <p:nvPr/>
        </p:nvSpPr>
        <p:spPr>
          <a:xfrm>
            <a:off x="0" y="3765533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She</a:t>
            </a:r>
            <a:r>
              <a:rPr lang="tr-TR" sz="3200" b="1" dirty="0"/>
              <a:t> </a:t>
            </a:r>
            <a:r>
              <a:rPr lang="tr-TR" sz="3200" b="1" dirty="0">
                <a:solidFill>
                  <a:srgbClr val="FF0000"/>
                </a:solidFill>
              </a:rPr>
              <a:t>is not</a:t>
            </a:r>
            <a:r>
              <a:rPr lang="tr-TR" sz="3200" b="1" dirty="0"/>
              <a:t> </a:t>
            </a:r>
            <a:r>
              <a:rPr lang="tr-TR" sz="3200" b="1" dirty="0" err="1"/>
              <a:t>read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/>
              <a:t>a </a:t>
            </a:r>
            <a:r>
              <a:rPr lang="tr-TR" sz="3200" b="1" dirty="0" err="1"/>
              <a:t>book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. 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446D55A3-C59A-48E8-3D5B-2CA84D48863F}"/>
              </a:ext>
            </a:extLst>
          </p:cNvPr>
          <p:cNvSpPr txBox="1"/>
          <p:nvPr/>
        </p:nvSpPr>
        <p:spPr>
          <a:xfrm>
            <a:off x="172998" y="4350308"/>
            <a:ext cx="574322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O </a:t>
            </a:r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bir kitap okumu</a:t>
            </a:r>
            <a:r>
              <a:rPr lang="tr-TR" sz="2800" b="1" i="1" dirty="0">
                <a:solidFill>
                  <a:srgbClr val="FF0000"/>
                </a:solidFill>
              </a:rPr>
              <a:t>yor</a:t>
            </a:r>
            <a:r>
              <a:rPr lang="tr-TR" sz="2800" b="1" i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1304943F-C887-855B-7104-B6CAFDED059E}"/>
              </a:ext>
            </a:extLst>
          </p:cNvPr>
          <p:cNvSpPr txBox="1"/>
          <p:nvPr/>
        </p:nvSpPr>
        <p:spPr>
          <a:xfrm>
            <a:off x="6096000" y="2400749"/>
            <a:ext cx="5588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>
                <a:solidFill>
                  <a:srgbClr val="FF0000"/>
                </a:solidFill>
              </a:rPr>
              <a:t>Am</a:t>
            </a:r>
            <a:r>
              <a:rPr lang="tr-TR" sz="3200" b="1" dirty="0"/>
              <a:t> I </a:t>
            </a:r>
            <a:r>
              <a:rPr lang="tr-TR" sz="3200" b="1" dirty="0" err="1"/>
              <a:t>feed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/>
              <a:t> </a:t>
            </a:r>
            <a:r>
              <a:rPr lang="tr-TR" sz="3200" b="1" dirty="0" err="1"/>
              <a:t>my</a:t>
            </a:r>
            <a:r>
              <a:rPr lang="tr-TR" sz="3200" b="1" dirty="0"/>
              <a:t> </a:t>
            </a:r>
            <a:r>
              <a:rPr lang="tr-TR" sz="3200" b="1" dirty="0" err="1"/>
              <a:t>dog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? 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18F9F6F8-C08E-59A8-FEE5-B3CA36D10F2E}"/>
              </a:ext>
            </a:extLst>
          </p:cNvPr>
          <p:cNvSpPr txBox="1"/>
          <p:nvPr/>
        </p:nvSpPr>
        <p:spPr>
          <a:xfrm>
            <a:off x="6275775" y="2956596"/>
            <a:ext cx="574905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köpeğimi besli</a:t>
            </a:r>
            <a:r>
              <a:rPr lang="tr-TR" sz="2800" b="1" i="1" dirty="0">
                <a:solidFill>
                  <a:srgbClr val="FF0000"/>
                </a:solidFill>
              </a:rPr>
              <a:t>yor </a:t>
            </a:r>
            <a:r>
              <a:rPr lang="tr-TR" sz="2800" b="1" i="1" dirty="0">
                <a:solidFill>
                  <a:schemeClr val="bg1"/>
                </a:solidFill>
              </a:rPr>
              <a:t>muyum?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3EBB205A-6D29-94AB-B7DF-BCABB7A3361C}"/>
              </a:ext>
            </a:extLst>
          </p:cNvPr>
          <p:cNvSpPr txBox="1"/>
          <p:nvPr/>
        </p:nvSpPr>
        <p:spPr>
          <a:xfrm>
            <a:off x="6096000" y="3765533"/>
            <a:ext cx="60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Is </a:t>
            </a:r>
            <a:r>
              <a:rPr lang="tr-TR" sz="3200" b="1" dirty="0" err="1"/>
              <a:t>she</a:t>
            </a:r>
            <a:r>
              <a:rPr lang="tr-TR" sz="3200" b="1" dirty="0"/>
              <a:t> </a:t>
            </a:r>
            <a:r>
              <a:rPr lang="tr-TR" sz="3200" b="1" dirty="0" err="1"/>
              <a:t>read</a:t>
            </a:r>
            <a:r>
              <a:rPr lang="tr-TR" sz="3200" b="1" dirty="0" err="1">
                <a:solidFill>
                  <a:srgbClr val="FF0000"/>
                </a:solidFill>
              </a:rPr>
              <a:t>ing</a:t>
            </a:r>
            <a:r>
              <a:rPr lang="tr-TR" sz="3200" b="1" dirty="0">
                <a:solidFill>
                  <a:srgbClr val="FF0000"/>
                </a:solidFill>
              </a:rPr>
              <a:t> </a:t>
            </a:r>
            <a:r>
              <a:rPr lang="tr-TR" sz="3200" b="1" dirty="0"/>
              <a:t>a </a:t>
            </a:r>
            <a:r>
              <a:rPr lang="tr-TR" sz="3200" b="1" dirty="0" err="1"/>
              <a:t>book</a:t>
            </a:r>
            <a:r>
              <a:rPr lang="tr-TR" sz="3200" b="1" dirty="0"/>
              <a:t> </a:t>
            </a:r>
            <a:r>
              <a:rPr lang="tr-TR" sz="3200" b="1" dirty="0" err="1">
                <a:solidFill>
                  <a:srgbClr val="FF0000"/>
                </a:solidFill>
              </a:rPr>
              <a:t>now</a:t>
            </a:r>
            <a:r>
              <a:rPr lang="tr-TR" sz="3200" b="1" dirty="0"/>
              <a:t>? </a:t>
            </a:r>
          </a:p>
        </p:txBody>
      </p:sp>
      <p:sp>
        <p:nvSpPr>
          <p:cNvPr id="19" name="Metin kutusu 18">
            <a:extLst>
              <a:ext uri="{FF2B5EF4-FFF2-40B4-BE49-F238E27FC236}">
                <a16:creationId xmlns:a16="http://schemas.microsoft.com/office/drawing/2014/main" id="{15B58533-5673-2304-478C-23CE609B6A11}"/>
              </a:ext>
            </a:extLst>
          </p:cNvPr>
          <p:cNvSpPr txBox="1"/>
          <p:nvPr/>
        </p:nvSpPr>
        <p:spPr>
          <a:xfrm>
            <a:off x="6275774" y="4350308"/>
            <a:ext cx="574322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O </a:t>
            </a:r>
            <a:r>
              <a:rPr lang="tr-TR" sz="2800" b="1" i="1" dirty="0">
                <a:solidFill>
                  <a:srgbClr val="FF0000"/>
                </a:solidFill>
              </a:rPr>
              <a:t>şimdi</a:t>
            </a:r>
            <a:r>
              <a:rPr lang="tr-TR" sz="2800" b="1" i="1" dirty="0">
                <a:solidFill>
                  <a:schemeClr val="bg1"/>
                </a:solidFill>
              </a:rPr>
              <a:t> bir kitap oku</a:t>
            </a:r>
            <a:r>
              <a:rPr lang="tr-TR" sz="2800" b="1" i="1" dirty="0">
                <a:solidFill>
                  <a:srgbClr val="FF0000"/>
                </a:solidFill>
              </a:rPr>
              <a:t>yor </a:t>
            </a:r>
            <a:r>
              <a:rPr lang="tr-TR" sz="2800" b="1" i="1" dirty="0">
                <a:solidFill>
                  <a:schemeClr val="bg1"/>
                </a:solidFill>
              </a:rPr>
              <a:t>mu?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:a16="http://schemas.microsoft.com/office/drawing/2014/main" id="{247AB55E-630B-7877-0E91-396667A42B20}"/>
              </a:ext>
            </a:extLst>
          </p:cNvPr>
          <p:cNvSpPr txBox="1"/>
          <p:nvPr/>
        </p:nvSpPr>
        <p:spPr>
          <a:xfrm>
            <a:off x="1433390" y="5360196"/>
            <a:ext cx="345576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800" b="1" i="1" dirty="0" err="1">
                <a:solidFill>
                  <a:schemeClr val="bg1"/>
                </a:solidFill>
              </a:rPr>
              <a:t>are</a:t>
            </a:r>
            <a:r>
              <a:rPr lang="tr-TR" sz="2800" b="1" i="1" dirty="0">
                <a:solidFill>
                  <a:schemeClr val="bg1"/>
                </a:solidFill>
              </a:rPr>
              <a:t> not = </a:t>
            </a:r>
            <a:r>
              <a:rPr lang="tr-TR" sz="2800" b="1" i="1" dirty="0" err="1">
                <a:solidFill>
                  <a:schemeClr val="bg1"/>
                </a:solidFill>
              </a:rPr>
              <a:t>aren’t</a:t>
            </a:r>
            <a:endParaRPr lang="tr-TR" sz="2800" b="1" i="1" dirty="0">
              <a:solidFill>
                <a:schemeClr val="bg1"/>
              </a:solidFill>
            </a:endParaRPr>
          </a:p>
          <a:p>
            <a:pPr algn="ctr"/>
            <a:r>
              <a:rPr lang="tr-TR" sz="2800" b="1" i="1" dirty="0">
                <a:solidFill>
                  <a:schemeClr val="bg1"/>
                </a:solidFill>
              </a:rPr>
              <a:t>is not = </a:t>
            </a:r>
            <a:r>
              <a:rPr lang="tr-TR" sz="2800" b="1" i="1" dirty="0" err="1">
                <a:solidFill>
                  <a:schemeClr val="bg1"/>
                </a:solidFill>
              </a:rPr>
              <a:t>isn’t</a:t>
            </a:r>
            <a:endParaRPr lang="tr-TR" sz="2800" b="1" i="1" dirty="0">
              <a:solidFill>
                <a:schemeClr val="bg1"/>
              </a:solidFill>
            </a:endParaRP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C2BFCCF8-2A5F-BB72-9582-1155E194542F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4799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FA5C69D-6A26-F1DE-5DD4-9443231AB30B}"/>
              </a:ext>
            </a:extLst>
          </p:cNvPr>
          <p:cNvSpPr/>
          <p:nvPr/>
        </p:nvSpPr>
        <p:spPr>
          <a:xfrm>
            <a:off x="298383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Building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0CE31B8-78AE-D6A3-B3A2-9176A86A5743}"/>
              </a:ext>
            </a:extLst>
          </p:cNvPr>
          <p:cNvSpPr/>
          <p:nvPr/>
        </p:nvSpPr>
        <p:spPr>
          <a:xfrm>
            <a:off x="298382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Bina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07D58C2-25BE-09E4-6881-DB0CD400A4DD}"/>
              </a:ext>
            </a:extLst>
          </p:cNvPr>
          <p:cNvSpPr/>
          <p:nvPr/>
        </p:nvSpPr>
        <p:spPr>
          <a:xfrm>
            <a:off x="3319111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City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1EB1A5AF-8E09-6D66-E5FC-1012826B5517}"/>
              </a:ext>
            </a:extLst>
          </p:cNvPr>
          <p:cNvSpPr/>
          <p:nvPr/>
        </p:nvSpPr>
        <p:spPr>
          <a:xfrm>
            <a:off x="3319110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99B3EF3C-EBEB-7892-2C71-DC728F3312A3}"/>
              </a:ext>
            </a:extLst>
          </p:cNvPr>
          <p:cNvSpPr/>
          <p:nvPr/>
        </p:nvSpPr>
        <p:spPr>
          <a:xfrm>
            <a:off x="6339838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Downtown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EA695A2B-68D1-740D-A475-77A1C7270A7F}"/>
              </a:ext>
            </a:extLst>
          </p:cNvPr>
          <p:cNvSpPr/>
          <p:nvPr/>
        </p:nvSpPr>
        <p:spPr>
          <a:xfrm>
            <a:off x="6339837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 Merkezi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0E0D39B2-049E-88F4-EB97-B2EB9F39919D}"/>
              </a:ext>
            </a:extLst>
          </p:cNvPr>
          <p:cNvSpPr/>
          <p:nvPr/>
        </p:nvSpPr>
        <p:spPr>
          <a:xfrm>
            <a:off x="9360564" y="222343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Skyscraper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720D0483-2F82-7851-091C-08878C606635}"/>
              </a:ext>
            </a:extLst>
          </p:cNvPr>
          <p:cNvSpPr/>
          <p:nvPr/>
        </p:nvSpPr>
        <p:spPr>
          <a:xfrm>
            <a:off x="9360563" y="273357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Gökdelen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B300A28-7A25-46AC-0957-B207D35D6B45}"/>
              </a:ext>
            </a:extLst>
          </p:cNvPr>
          <p:cNvSpPr/>
          <p:nvPr/>
        </p:nvSpPr>
        <p:spPr>
          <a:xfrm>
            <a:off x="231006" y="5311541"/>
            <a:ext cx="2675823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Shopping</a:t>
            </a:r>
            <a:r>
              <a:rPr lang="tr-TR" sz="2400" b="1" dirty="0">
                <a:solidFill>
                  <a:sysClr val="windowText" lastClr="000000"/>
                </a:solidFill>
              </a:rPr>
              <a:t> 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Centre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2228F9E-5437-4C7A-C862-CAD6B63180B5}"/>
              </a:ext>
            </a:extLst>
          </p:cNvPr>
          <p:cNvSpPr/>
          <p:nvPr/>
        </p:nvSpPr>
        <p:spPr>
          <a:xfrm>
            <a:off x="231005" y="5821679"/>
            <a:ext cx="2675823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Alışveriş Merkezi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49AE9964-202A-4FC4-D36D-6D6968E30A50}"/>
              </a:ext>
            </a:extLst>
          </p:cNvPr>
          <p:cNvSpPr/>
          <p:nvPr/>
        </p:nvSpPr>
        <p:spPr>
          <a:xfrm>
            <a:off x="3319111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Kiosk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E36F40F-10C7-4BFD-06A6-99839D0808C4}"/>
              </a:ext>
            </a:extLst>
          </p:cNvPr>
          <p:cNvSpPr/>
          <p:nvPr/>
        </p:nvSpPr>
        <p:spPr>
          <a:xfrm>
            <a:off x="3319110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Büfe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A337BFD8-195E-047E-479B-FDB05B77D5DC}"/>
              </a:ext>
            </a:extLst>
          </p:cNvPr>
          <p:cNvSpPr/>
          <p:nvPr/>
        </p:nvSpPr>
        <p:spPr>
          <a:xfrm>
            <a:off x="6339838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Hospital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B55B01BE-DE8D-2D4D-21AC-D3F2A09EB6BE}"/>
              </a:ext>
            </a:extLst>
          </p:cNvPr>
          <p:cNvSpPr/>
          <p:nvPr/>
        </p:nvSpPr>
        <p:spPr>
          <a:xfrm>
            <a:off x="6339837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Hastane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85CD962A-413C-DAA8-A30A-B4C67C1DA9AD}"/>
              </a:ext>
            </a:extLst>
          </p:cNvPr>
          <p:cNvSpPr/>
          <p:nvPr/>
        </p:nvSpPr>
        <p:spPr>
          <a:xfrm>
            <a:off x="9360564" y="532116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Street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BA4C01E-8B2F-AE83-090B-A484E56B9830}"/>
              </a:ext>
            </a:extLst>
          </p:cNvPr>
          <p:cNvSpPr/>
          <p:nvPr/>
        </p:nvSpPr>
        <p:spPr>
          <a:xfrm>
            <a:off x="9360563" y="583130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Sokak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:a16="http://schemas.microsoft.com/office/drawing/2014/main" id="{C72A486B-0A9A-0B74-5BCC-232CD214E239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62354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https://www.egetolgayaltinay.com/lessons/80</a:t>
            </a:r>
            <a:r>
              <a:rPr lang="tr-TR" sz="2400" b="1" i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D85F60-800A-8A7D-4FE2-B580BDA4A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396" y="2893962"/>
            <a:ext cx="2970402" cy="2970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0830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23E1B180-31C0-A23B-A3AD-B58849C636E9}"/>
              </a:ext>
            </a:extLst>
          </p:cNvPr>
          <p:cNvSpPr txBox="1"/>
          <p:nvPr/>
        </p:nvSpPr>
        <p:spPr>
          <a:xfrm>
            <a:off x="2428875" y="1133981"/>
            <a:ext cx="99917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11500" b="1" dirty="0">
                <a:solidFill>
                  <a:schemeClr val="bg1"/>
                </a:solidFill>
              </a:rPr>
              <a:t>SAMPLE</a:t>
            </a:r>
          </a:p>
          <a:p>
            <a:r>
              <a:rPr lang="tr-TR" sz="11500" b="1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E44C3D01-82B2-C315-CF6B-158F719EB3C5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989237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2337AD20-4CCB-5ACC-8E79-B95B98CD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1609725"/>
            <a:ext cx="7359848" cy="301942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D79A87-826B-D183-A5B2-57F1247A8498}"/>
              </a:ext>
            </a:extLst>
          </p:cNvPr>
          <p:cNvSpPr/>
          <p:nvPr/>
        </p:nvSpPr>
        <p:spPr>
          <a:xfrm>
            <a:off x="2128837" y="24860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D32E5C1-A5E0-7361-DF67-1DAAF9C6DC52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73709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4A85E7E-49E6-BB84-8F80-5FB1F377E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224" y="1509712"/>
            <a:ext cx="7432410" cy="3538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B634EA9-91E3-0D69-E025-0E61F77B639E}"/>
              </a:ext>
            </a:extLst>
          </p:cNvPr>
          <p:cNvSpPr/>
          <p:nvPr/>
        </p:nvSpPr>
        <p:spPr>
          <a:xfrm>
            <a:off x="2181224" y="273367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56951F6-366A-AB3C-5991-938AECF70CA8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96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CBFA7DC-A2AF-773C-E70A-CFCD03C45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04" y="1437808"/>
            <a:ext cx="7763996" cy="323896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C84A768-5ADE-A2AA-E951-86BB316A5D29}"/>
              </a:ext>
            </a:extLst>
          </p:cNvPr>
          <p:cNvSpPr/>
          <p:nvPr/>
        </p:nvSpPr>
        <p:spPr>
          <a:xfrm>
            <a:off x="2162175" y="38576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1BCA98C-1114-2F95-A628-66F8F858A10C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7065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438B3F8-324C-3567-2578-7FE810EC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74" y="1381125"/>
            <a:ext cx="8685452" cy="350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BB86305-CABC-7F0B-1593-F886C0A31AED}"/>
              </a:ext>
            </a:extLst>
          </p:cNvPr>
          <p:cNvSpPr/>
          <p:nvPr/>
        </p:nvSpPr>
        <p:spPr>
          <a:xfrm>
            <a:off x="1900237" y="306705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7B576762-A8F0-F85F-49F1-570D5B139D60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80209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AABE005-0A06-D601-DE61-C04FB3F27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2" y="1285876"/>
            <a:ext cx="7675152" cy="377666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80ED856-FD85-00E0-4C2E-6A4840969907}"/>
              </a:ext>
            </a:extLst>
          </p:cNvPr>
          <p:cNvSpPr/>
          <p:nvPr/>
        </p:nvSpPr>
        <p:spPr>
          <a:xfrm>
            <a:off x="2138362" y="420052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9664DBB-E07F-D7EF-B427-BB743961C3F4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21133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C70FA0B-2208-3D5D-6013-89AF0ED82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12" y="1304924"/>
            <a:ext cx="7570720" cy="384810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9AE915-1DAA-4164-19E5-7BC79A335BAF}"/>
              </a:ext>
            </a:extLst>
          </p:cNvPr>
          <p:cNvSpPr/>
          <p:nvPr/>
        </p:nvSpPr>
        <p:spPr>
          <a:xfrm>
            <a:off x="2100262" y="299085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4C886F55-7CA2-CFC6-B3BD-786C1999205D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78585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EEA7E79-C40F-5DAD-A709-E254F2AB6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23250"/>
            <a:ext cx="5500688" cy="63251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AC7F5B5-399A-5D30-8005-C4265DD03E22}"/>
              </a:ext>
            </a:extLst>
          </p:cNvPr>
          <p:cNvSpPr/>
          <p:nvPr/>
        </p:nvSpPr>
        <p:spPr>
          <a:xfrm>
            <a:off x="2986087" y="4905375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A92AC530-D897-C854-EC3A-6C5A241B82A9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69270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028D4F5-8D07-32E2-71F3-534A0A2C5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7" y="302051"/>
            <a:ext cx="5176838" cy="62538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C6BAA2C-A07D-6550-AB85-5BE032E515C0}"/>
              </a:ext>
            </a:extLst>
          </p:cNvPr>
          <p:cNvSpPr/>
          <p:nvPr/>
        </p:nvSpPr>
        <p:spPr>
          <a:xfrm>
            <a:off x="3424237" y="4457700"/>
            <a:ext cx="476250" cy="438150"/>
          </a:xfrm>
          <a:prstGeom prst="ellipse">
            <a:avLst/>
          </a:prstGeom>
          <a:solidFill>
            <a:srgbClr val="56727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A6963C0-AF51-FDB7-EC3C-C87F40FAE682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1849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7C0CB02-D772-3CA7-BB8A-AC5D18525EAC}"/>
              </a:ext>
            </a:extLst>
          </p:cNvPr>
          <p:cNvSpPr/>
          <p:nvPr/>
        </p:nvSpPr>
        <p:spPr>
          <a:xfrm>
            <a:off x="298383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Country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86D2D9F-F9DF-DD5D-F983-3751E61E3F75}"/>
              </a:ext>
            </a:extLst>
          </p:cNvPr>
          <p:cNvSpPr/>
          <p:nvPr/>
        </p:nvSpPr>
        <p:spPr>
          <a:xfrm>
            <a:off x="298382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Kırsal Bölge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7C65965-41AE-BBAC-C891-6E28AC551DD7}"/>
              </a:ext>
            </a:extLst>
          </p:cNvPr>
          <p:cNvSpPr/>
          <p:nvPr/>
        </p:nvSpPr>
        <p:spPr>
          <a:xfrm>
            <a:off x="3319111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Farm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B956DAC-DD6C-072F-D9FF-C537CBF0BDE6}"/>
              </a:ext>
            </a:extLst>
          </p:cNvPr>
          <p:cNvSpPr/>
          <p:nvPr/>
        </p:nvSpPr>
        <p:spPr>
          <a:xfrm>
            <a:off x="3319110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Çiftlik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478FFB1-7F0C-4EBA-FBDD-CD40A5EC2256}"/>
              </a:ext>
            </a:extLst>
          </p:cNvPr>
          <p:cNvSpPr/>
          <p:nvPr/>
        </p:nvSpPr>
        <p:spPr>
          <a:xfrm>
            <a:off x="6339838" y="221381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Garden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3B1541F6-C91E-1B29-F9B4-C12554FDD5B7}"/>
              </a:ext>
            </a:extLst>
          </p:cNvPr>
          <p:cNvSpPr/>
          <p:nvPr/>
        </p:nvSpPr>
        <p:spPr>
          <a:xfrm>
            <a:off x="6339837" y="272394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Bahçe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7BA82F7D-CAFE-E0F6-E3AD-BDD882564A18}"/>
              </a:ext>
            </a:extLst>
          </p:cNvPr>
          <p:cNvSpPr/>
          <p:nvPr/>
        </p:nvSpPr>
        <p:spPr>
          <a:xfrm>
            <a:off x="9360564" y="222343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EFB0DEE0-A5E7-8D6C-32D1-AC64EB4EB8CE}"/>
              </a:ext>
            </a:extLst>
          </p:cNvPr>
          <p:cNvSpPr/>
          <p:nvPr/>
        </p:nvSpPr>
        <p:spPr>
          <a:xfrm>
            <a:off x="9360563" y="273357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Kasaba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F9A36685-2410-5026-8A22-7384831C6B91}"/>
              </a:ext>
            </a:extLst>
          </p:cNvPr>
          <p:cNvSpPr/>
          <p:nvPr/>
        </p:nvSpPr>
        <p:spPr>
          <a:xfrm>
            <a:off x="231006" y="5311541"/>
            <a:ext cx="2675823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Village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D455A563-100C-217D-22DD-BFE58344A3E6}"/>
              </a:ext>
            </a:extLst>
          </p:cNvPr>
          <p:cNvSpPr/>
          <p:nvPr/>
        </p:nvSpPr>
        <p:spPr>
          <a:xfrm>
            <a:off x="231005" y="5821679"/>
            <a:ext cx="2675823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Köy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CE3E0156-2026-EFC2-DCC5-7CA0FED6A1E0}"/>
              </a:ext>
            </a:extLst>
          </p:cNvPr>
          <p:cNvSpPr/>
          <p:nvPr/>
        </p:nvSpPr>
        <p:spPr>
          <a:xfrm>
            <a:off x="3319111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School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4D9C43B1-1184-0BB3-73CD-EC0B69028DAA}"/>
              </a:ext>
            </a:extLst>
          </p:cNvPr>
          <p:cNvSpPr/>
          <p:nvPr/>
        </p:nvSpPr>
        <p:spPr>
          <a:xfrm>
            <a:off x="3319110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Okul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5FE8A66-36DA-5E26-9457-FB5C3004E441}"/>
              </a:ext>
            </a:extLst>
          </p:cNvPr>
          <p:cNvSpPr/>
          <p:nvPr/>
        </p:nvSpPr>
        <p:spPr>
          <a:xfrm>
            <a:off x="6339838" y="5311541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Museum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9535F2E1-2FD3-1019-9769-D0DA516F3FA6}"/>
              </a:ext>
            </a:extLst>
          </p:cNvPr>
          <p:cNvSpPr/>
          <p:nvPr/>
        </p:nvSpPr>
        <p:spPr>
          <a:xfrm>
            <a:off x="6339837" y="5821679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Müze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D6E15484-86EF-602A-2853-8CCC85DBEF8F}"/>
              </a:ext>
            </a:extLst>
          </p:cNvPr>
          <p:cNvSpPr/>
          <p:nvPr/>
        </p:nvSpPr>
        <p:spPr>
          <a:xfrm>
            <a:off x="9360560" y="3498787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Hometown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D37CA36A-924C-4290-5E62-2F41284179C3}"/>
              </a:ext>
            </a:extLst>
          </p:cNvPr>
          <p:cNvSpPr/>
          <p:nvPr/>
        </p:nvSpPr>
        <p:spPr>
          <a:xfrm>
            <a:off x="9360559" y="4008925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Memleket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7BB1618F-82E4-2130-5D3E-D0D70098F5DA}"/>
              </a:ext>
            </a:extLst>
          </p:cNvPr>
          <p:cNvSpPr/>
          <p:nvPr/>
        </p:nvSpPr>
        <p:spPr>
          <a:xfrm>
            <a:off x="9360560" y="4562386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Uptown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3243334D-B8CE-3BBD-A977-894706DF3A55}"/>
              </a:ext>
            </a:extLst>
          </p:cNvPr>
          <p:cNvSpPr/>
          <p:nvPr/>
        </p:nvSpPr>
        <p:spPr>
          <a:xfrm>
            <a:off x="9360559" y="5072524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Şehir dışı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BF025A92-EBC3-5371-1AC6-E9A49747F42B}"/>
              </a:ext>
            </a:extLst>
          </p:cNvPr>
          <p:cNvSpPr/>
          <p:nvPr/>
        </p:nvSpPr>
        <p:spPr>
          <a:xfrm>
            <a:off x="9360560" y="5625985"/>
            <a:ext cx="2444817" cy="510138"/>
          </a:xfrm>
          <a:prstGeom prst="roundRect">
            <a:avLst/>
          </a:prstGeom>
          <a:solidFill>
            <a:srgbClr val="AABF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Traffic</a:t>
            </a:r>
            <a:r>
              <a:rPr lang="tr-TR" sz="2400" b="1" dirty="0">
                <a:solidFill>
                  <a:sysClr val="windowText" lastClr="000000"/>
                </a:solidFill>
              </a:rPr>
              <a:t> Jam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0D1B9A7E-333C-E0D5-CE78-815F8B0829BF}"/>
              </a:ext>
            </a:extLst>
          </p:cNvPr>
          <p:cNvSpPr/>
          <p:nvPr/>
        </p:nvSpPr>
        <p:spPr>
          <a:xfrm>
            <a:off x="9360559" y="6136123"/>
            <a:ext cx="2444817" cy="510138"/>
          </a:xfrm>
          <a:prstGeom prst="roundRect">
            <a:avLst/>
          </a:prstGeom>
          <a:solidFill>
            <a:srgbClr val="CCD9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>
                <a:solidFill>
                  <a:sysClr val="windowText" lastClr="000000"/>
                </a:solidFill>
              </a:rPr>
              <a:t>Trafik Sıkışıklığı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6068465B-F9DE-73FD-655A-DD11776486EB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6504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1AF37E4-BF3D-0EEC-FEE5-788E258C09C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Ünite sonu kelime oyununa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https://www.egetolgayaltinay.com/lessons/76</a:t>
            </a:r>
            <a:r>
              <a:rPr lang="tr-TR" sz="2400" b="1" i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3C0808A-2682-77F0-E09F-9598DACBF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2626563"/>
            <a:ext cx="35052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0A7F7D6D-4C18-53D9-9437-D0FC4283F8B9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565550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04C6542-8266-B7B2-5174-1CD095548E15}"/>
              </a:ext>
            </a:extLst>
          </p:cNvPr>
          <p:cNvSpPr txBox="1"/>
          <p:nvPr/>
        </p:nvSpPr>
        <p:spPr>
          <a:xfrm>
            <a:off x="362308" y="601977"/>
            <a:ext cx="10412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600" b="1" dirty="0"/>
              <a:t>Slaytın PDF formatına karekod ile ulaşabilirsiniz: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D06CA08-AB37-4CDD-A5EA-992E6FE8F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25" y="1672525"/>
            <a:ext cx="3294845" cy="3294845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89B5E09-B76A-395F-D261-5797A0A81940}"/>
              </a:ext>
            </a:extLst>
          </p:cNvPr>
          <p:cNvSpPr txBox="1"/>
          <p:nvPr/>
        </p:nvSpPr>
        <p:spPr>
          <a:xfrm>
            <a:off x="3583160" y="6555371"/>
            <a:ext cx="5025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33959343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409FD23-305A-3199-1877-8C30F474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9" y="700606"/>
            <a:ext cx="4951320" cy="495132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CF42850-EE0B-98A4-4F2D-C4749D666AFF}"/>
              </a:ext>
            </a:extLst>
          </p:cNvPr>
          <p:cNvSpPr txBox="1"/>
          <p:nvPr/>
        </p:nvSpPr>
        <p:spPr>
          <a:xfrm>
            <a:off x="6392389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17DCD44-E75B-1C79-D84B-8E26B49FCC57}"/>
              </a:ext>
            </a:extLst>
          </p:cNvPr>
          <p:cNvSpPr txBox="1"/>
          <p:nvPr/>
        </p:nvSpPr>
        <p:spPr>
          <a:xfrm>
            <a:off x="4256657" y="5803451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334FE57-9A6F-7482-79F6-D8775A1E9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A1F9AE8E-4327-2A40-B379-1003AEE09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12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7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BA13F2BD-8C08-47F1-A4B5-BFF915C02B95}"/>
              </a:ext>
            </a:extLst>
          </p:cNvPr>
          <p:cNvSpPr txBox="1"/>
          <p:nvPr/>
        </p:nvSpPr>
        <p:spPr>
          <a:xfrm>
            <a:off x="243695" y="3178834"/>
            <a:ext cx="7761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1" dirty="0"/>
              <a:t>Konu ile ilgili oyuna aşağıdaki linkten ulaşabilirsiniz:</a:t>
            </a:r>
          </a:p>
          <a:p>
            <a:endParaRPr lang="tr-TR" sz="2400" b="1" i="1" dirty="0"/>
          </a:p>
          <a:p>
            <a:r>
              <a:rPr lang="tr-TR" sz="2400" b="1" i="1" dirty="0">
                <a:hlinkClick r:id="rId3"/>
              </a:rPr>
              <a:t>https://www.egetolgayaltinay.com/lessons/79</a:t>
            </a:r>
            <a:r>
              <a:rPr lang="tr-TR" sz="2400" b="1" i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AAADFCF-023D-D6E8-EF7D-B4F6CBDE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12" y="2953443"/>
            <a:ext cx="3011905" cy="301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079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9ADD1AD-E3B9-3FE7-A345-E5F05F5CE2D3}"/>
              </a:ext>
            </a:extLst>
          </p:cNvPr>
          <p:cNvSpPr txBox="1"/>
          <p:nvPr/>
        </p:nvSpPr>
        <p:spPr>
          <a:xfrm>
            <a:off x="1256581" y="1595887"/>
            <a:ext cx="967883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77989C"/>
                </a:solidFill>
              </a:rPr>
              <a:t>Adjectives</a:t>
            </a:r>
            <a:endParaRPr lang="tr-TR" sz="13800" b="1" dirty="0">
              <a:solidFill>
                <a:srgbClr val="77989C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7CB09B74-C2C6-F239-F1D7-AEA0B5A17276}"/>
              </a:ext>
            </a:extLst>
          </p:cNvPr>
          <p:cNvSpPr txBox="1"/>
          <p:nvPr/>
        </p:nvSpPr>
        <p:spPr>
          <a:xfrm>
            <a:off x="1256581" y="3429000"/>
            <a:ext cx="96788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000" b="1" dirty="0"/>
              <a:t>(Sıfatlar)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B553711-429F-BE4D-AFFB-C13A3CA9934C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1893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9DA474E-A11F-B01A-70B9-C7FDFCFF35F1}"/>
              </a:ext>
            </a:extLst>
          </p:cNvPr>
          <p:cNvSpPr/>
          <p:nvPr/>
        </p:nvSpPr>
        <p:spPr>
          <a:xfrm>
            <a:off x="317633" y="170367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Good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85804661-4EA6-01F9-1C2F-B93963D7AFEB}"/>
              </a:ext>
            </a:extLst>
          </p:cNvPr>
          <p:cNvSpPr/>
          <p:nvPr/>
        </p:nvSpPr>
        <p:spPr>
          <a:xfrm>
            <a:off x="317632" y="221381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İyi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F3C6FA3-B77E-8956-4B6A-E74261049AE1}"/>
              </a:ext>
            </a:extLst>
          </p:cNvPr>
          <p:cNvSpPr/>
          <p:nvPr/>
        </p:nvSpPr>
        <p:spPr>
          <a:xfrm>
            <a:off x="2079057" y="170367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Bad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9554CBA4-CE72-6E29-C1C6-F967E8F09D56}"/>
              </a:ext>
            </a:extLst>
          </p:cNvPr>
          <p:cNvSpPr/>
          <p:nvPr/>
        </p:nvSpPr>
        <p:spPr>
          <a:xfrm>
            <a:off x="2079056" y="221381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Kötü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5EF72E8C-C9A4-F042-FFC4-EA83BDAE4F1C}"/>
              </a:ext>
            </a:extLst>
          </p:cNvPr>
          <p:cNvSpPr/>
          <p:nvPr/>
        </p:nvSpPr>
        <p:spPr>
          <a:xfrm>
            <a:off x="4214131" y="230091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Short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20FDBF37-2359-813D-FAC7-D5B6C9D43FE7}"/>
              </a:ext>
            </a:extLst>
          </p:cNvPr>
          <p:cNvSpPr/>
          <p:nvPr/>
        </p:nvSpPr>
        <p:spPr>
          <a:xfrm>
            <a:off x="4214130" y="281105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Kısa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D91BFEB7-5082-FDE3-74FA-3B803F10F805}"/>
              </a:ext>
            </a:extLst>
          </p:cNvPr>
          <p:cNvSpPr/>
          <p:nvPr/>
        </p:nvSpPr>
        <p:spPr>
          <a:xfrm>
            <a:off x="5975555" y="230091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Tall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5682A01A-D495-418F-A3D8-926050C77C04}"/>
              </a:ext>
            </a:extLst>
          </p:cNvPr>
          <p:cNvSpPr/>
          <p:nvPr/>
        </p:nvSpPr>
        <p:spPr>
          <a:xfrm>
            <a:off x="5975554" y="281105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Uzun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CCE98D5-D38B-A1CE-9D7F-06F63BBE3777}"/>
              </a:ext>
            </a:extLst>
          </p:cNvPr>
          <p:cNvSpPr/>
          <p:nvPr/>
        </p:nvSpPr>
        <p:spPr>
          <a:xfrm>
            <a:off x="8414954" y="1958742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Boring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B7309EED-8722-1957-A5BC-AF37A6CF9763}"/>
              </a:ext>
            </a:extLst>
          </p:cNvPr>
          <p:cNvSpPr/>
          <p:nvPr/>
        </p:nvSpPr>
        <p:spPr>
          <a:xfrm>
            <a:off x="8414953" y="2468880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Sıkıcı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A6DC7E-8897-D358-BB6B-511FAD5EEA69}"/>
              </a:ext>
            </a:extLst>
          </p:cNvPr>
          <p:cNvSpPr/>
          <p:nvPr/>
        </p:nvSpPr>
        <p:spPr>
          <a:xfrm>
            <a:off x="10176378" y="1958742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Enjoyable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EDBB11EF-CD4F-65B6-7128-C3AAD5F5E59E}"/>
              </a:ext>
            </a:extLst>
          </p:cNvPr>
          <p:cNvSpPr/>
          <p:nvPr/>
        </p:nvSpPr>
        <p:spPr>
          <a:xfrm>
            <a:off x="10176377" y="2468880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Eğlenceli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5229D0F3-0931-E72F-0AB5-F6033864AE7E}"/>
              </a:ext>
            </a:extLst>
          </p:cNvPr>
          <p:cNvSpPr/>
          <p:nvPr/>
        </p:nvSpPr>
        <p:spPr>
          <a:xfrm>
            <a:off x="1198345" y="541039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Noisy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75FCB5FC-5775-8283-A371-3608BCD508FE}"/>
              </a:ext>
            </a:extLst>
          </p:cNvPr>
          <p:cNvSpPr/>
          <p:nvPr/>
        </p:nvSpPr>
        <p:spPr>
          <a:xfrm>
            <a:off x="1198344" y="592053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Gürültülü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08934B1-B4A7-76E2-1FCE-C44422EF7062}"/>
              </a:ext>
            </a:extLst>
          </p:cNvPr>
          <p:cNvSpPr/>
          <p:nvPr/>
        </p:nvSpPr>
        <p:spPr>
          <a:xfrm>
            <a:off x="2959769" y="541039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Quiet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B4C5B8C1-8166-ADC6-51AA-CECB8CEA7494}"/>
              </a:ext>
            </a:extLst>
          </p:cNvPr>
          <p:cNvSpPr/>
          <p:nvPr/>
        </p:nvSpPr>
        <p:spPr>
          <a:xfrm>
            <a:off x="2959768" y="592053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Sessiz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E0C81467-984B-E5B1-5E50-BC7A701B8195}"/>
              </a:ext>
            </a:extLst>
          </p:cNvPr>
          <p:cNvSpPr/>
          <p:nvPr/>
        </p:nvSpPr>
        <p:spPr>
          <a:xfrm>
            <a:off x="6654440" y="5440876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Young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549D493B-E917-973D-684E-44F5E81AA9DB}"/>
              </a:ext>
            </a:extLst>
          </p:cNvPr>
          <p:cNvSpPr/>
          <p:nvPr/>
        </p:nvSpPr>
        <p:spPr>
          <a:xfrm>
            <a:off x="6654439" y="5951014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Genç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790C55EC-FA57-4B7A-569C-5E9C9DB76BEE}"/>
              </a:ext>
            </a:extLst>
          </p:cNvPr>
          <p:cNvSpPr/>
          <p:nvPr/>
        </p:nvSpPr>
        <p:spPr>
          <a:xfrm>
            <a:off x="8415864" y="5440876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Old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5A8D2161-CEE6-3717-22A7-BCBBF8FFF1FB}"/>
              </a:ext>
            </a:extLst>
          </p:cNvPr>
          <p:cNvSpPr/>
          <p:nvPr/>
        </p:nvSpPr>
        <p:spPr>
          <a:xfrm>
            <a:off x="8415863" y="5951014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Yaşlı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22CAEC06-5961-7828-E165-747912A04E9F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405972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1A51703-0194-DB8D-2985-8CA34537572B}"/>
              </a:ext>
            </a:extLst>
          </p:cNvPr>
          <p:cNvSpPr/>
          <p:nvPr/>
        </p:nvSpPr>
        <p:spPr>
          <a:xfrm>
            <a:off x="476061" y="2191049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351F6646-3CCC-D57C-7D18-F20323E0F171}"/>
              </a:ext>
            </a:extLst>
          </p:cNvPr>
          <p:cNvSpPr/>
          <p:nvPr/>
        </p:nvSpPr>
        <p:spPr>
          <a:xfrm>
            <a:off x="476060" y="270118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Şişman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35EE782A-31D4-6AE2-4798-3EF0223F529E}"/>
              </a:ext>
            </a:extLst>
          </p:cNvPr>
          <p:cNvSpPr/>
          <p:nvPr/>
        </p:nvSpPr>
        <p:spPr>
          <a:xfrm>
            <a:off x="2237485" y="2191049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Thin</a:t>
            </a:r>
            <a:r>
              <a:rPr lang="tr-TR" sz="2400" b="1" dirty="0">
                <a:solidFill>
                  <a:sysClr val="windowText" lastClr="000000"/>
                </a:solidFill>
              </a:rPr>
              <a:t>/</a:t>
            </a:r>
            <a:r>
              <a:rPr lang="tr-TR" sz="2400" b="1" dirty="0" err="1">
                <a:solidFill>
                  <a:sysClr val="windowText" lastClr="000000"/>
                </a:solidFill>
              </a:rPr>
              <a:t>Slim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F3F32C9B-25FD-2BD8-B523-6D66FF55E136}"/>
              </a:ext>
            </a:extLst>
          </p:cNvPr>
          <p:cNvSpPr/>
          <p:nvPr/>
        </p:nvSpPr>
        <p:spPr>
          <a:xfrm>
            <a:off x="2237484" y="270118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Zayıf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EF9D4E8-E077-F882-7514-27F4DBBA8F08}"/>
              </a:ext>
            </a:extLst>
          </p:cNvPr>
          <p:cNvSpPr/>
          <p:nvPr/>
        </p:nvSpPr>
        <p:spPr>
          <a:xfrm>
            <a:off x="4334577" y="2191049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Cold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E3AB573-3FB6-842C-89E8-041D14379782}"/>
              </a:ext>
            </a:extLst>
          </p:cNvPr>
          <p:cNvSpPr/>
          <p:nvPr/>
        </p:nvSpPr>
        <p:spPr>
          <a:xfrm>
            <a:off x="4334576" y="270118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Soğuk</a:t>
            </a:r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2368DCC6-FD6E-49D4-E155-9A4CE162EB3E}"/>
              </a:ext>
            </a:extLst>
          </p:cNvPr>
          <p:cNvSpPr/>
          <p:nvPr/>
        </p:nvSpPr>
        <p:spPr>
          <a:xfrm>
            <a:off x="6096001" y="2191049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Hot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2C0FB09-0C3D-D85C-4D68-F100CB12972B}"/>
              </a:ext>
            </a:extLst>
          </p:cNvPr>
          <p:cNvSpPr/>
          <p:nvPr/>
        </p:nvSpPr>
        <p:spPr>
          <a:xfrm>
            <a:off x="6096000" y="270118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Sıcak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49442F48-5367-635B-53E1-FFE79D2A4BFA}"/>
              </a:ext>
            </a:extLst>
          </p:cNvPr>
          <p:cNvSpPr/>
          <p:nvPr/>
        </p:nvSpPr>
        <p:spPr>
          <a:xfrm>
            <a:off x="8401687" y="2078407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Cheap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5FA4C27A-1212-A5CC-8E78-974F1DC5A531}"/>
              </a:ext>
            </a:extLst>
          </p:cNvPr>
          <p:cNvSpPr/>
          <p:nvPr/>
        </p:nvSpPr>
        <p:spPr>
          <a:xfrm>
            <a:off x="8401686" y="2588545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Ucuz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38D8FF7F-D6C0-32C5-5E1D-0EBD42790BCD}"/>
              </a:ext>
            </a:extLst>
          </p:cNvPr>
          <p:cNvSpPr/>
          <p:nvPr/>
        </p:nvSpPr>
        <p:spPr>
          <a:xfrm>
            <a:off x="10163111" y="2078407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Expensive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9855CFA-7924-C301-28EA-3B570E86A872}"/>
              </a:ext>
            </a:extLst>
          </p:cNvPr>
          <p:cNvSpPr/>
          <p:nvPr/>
        </p:nvSpPr>
        <p:spPr>
          <a:xfrm>
            <a:off x="10163110" y="2588545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Pahalı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920900A4-E415-8A55-ABDD-89827B062FAD}"/>
              </a:ext>
            </a:extLst>
          </p:cNvPr>
          <p:cNvSpPr/>
          <p:nvPr/>
        </p:nvSpPr>
        <p:spPr>
          <a:xfrm>
            <a:off x="476060" y="494929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Happy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2EA89D69-D85B-22CD-D33E-19C70B9746A8}"/>
              </a:ext>
            </a:extLst>
          </p:cNvPr>
          <p:cNvSpPr/>
          <p:nvPr/>
        </p:nvSpPr>
        <p:spPr>
          <a:xfrm>
            <a:off x="476059" y="545943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Mutlu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6FFE0FAF-A457-5544-94BA-B4EB5C0C4623}"/>
              </a:ext>
            </a:extLst>
          </p:cNvPr>
          <p:cNvSpPr/>
          <p:nvPr/>
        </p:nvSpPr>
        <p:spPr>
          <a:xfrm>
            <a:off x="2237484" y="494929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Sad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ED4FD244-95D7-2EA3-354D-26060D6BE064}"/>
              </a:ext>
            </a:extLst>
          </p:cNvPr>
          <p:cNvSpPr/>
          <p:nvPr/>
        </p:nvSpPr>
        <p:spPr>
          <a:xfrm>
            <a:off x="2237483" y="545943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Üzgün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3EE6D263-8ADA-AF58-D744-DA1D3D889D48}"/>
              </a:ext>
            </a:extLst>
          </p:cNvPr>
          <p:cNvSpPr/>
          <p:nvPr/>
        </p:nvSpPr>
        <p:spPr>
          <a:xfrm>
            <a:off x="4334577" y="4949293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Small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64D3977-E8D7-E1EA-41AF-300C7E75B7E1}"/>
              </a:ext>
            </a:extLst>
          </p:cNvPr>
          <p:cNvSpPr/>
          <p:nvPr/>
        </p:nvSpPr>
        <p:spPr>
          <a:xfrm>
            <a:off x="4334576" y="5459431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Küçük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EF2E10C-D1D7-113E-95A8-F81CFD23C3B8}"/>
              </a:ext>
            </a:extLst>
          </p:cNvPr>
          <p:cNvSpPr/>
          <p:nvPr/>
        </p:nvSpPr>
        <p:spPr>
          <a:xfrm>
            <a:off x="6096001" y="4949293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Big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A7215044-1DEF-ED5C-6E38-BD9CB8E8DE79}"/>
              </a:ext>
            </a:extLst>
          </p:cNvPr>
          <p:cNvSpPr/>
          <p:nvPr/>
        </p:nvSpPr>
        <p:spPr>
          <a:xfrm>
            <a:off x="6096000" y="5459431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Büyük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04597AFA-1658-2CBF-2E48-1B7C933C34F6}"/>
              </a:ext>
            </a:extLst>
          </p:cNvPr>
          <p:cNvSpPr/>
          <p:nvPr/>
        </p:nvSpPr>
        <p:spPr>
          <a:xfrm>
            <a:off x="8401687" y="5076980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Slow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792769E5-7351-BA07-45CD-F5D62E596AFB}"/>
              </a:ext>
            </a:extLst>
          </p:cNvPr>
          <p:cNvSpPr/>
          <p:nvPr/>
        </p:nvSpPr>
        <p:spPr>
          <a:xfrm>
            <a:off x="8401686" y="5587118"/>
            <a:ext cx="1761424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Yavaş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C491095-5189-26BD-909C-19B04862C0C8}"/>
              </a:ext>
            </a:extLst>
          </p:cNvPr>
          <p:cNvSpPr/>
          <p:nvPr/>
        </p:nvSpPr>
        <p:spPr>
          <a:xfrm>
            <a:off x="10163111" y="5076980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err="1">
                <a:solidFill>
                  <a:sysClr val="windowText" lastClr="000000"/>
                </a:solidFill>
              </a:rPr>
              <a:t>Fast</a:t>
            </a:r>
            <a:endParaRPr lang="tr-TR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3948AB0D-1ABB-1431-F23B-63BE5D4CEC1A}"/>
              </a:ext>
            </a:extLst>
          </p:cNvPr>
          <p:cNvSpPr/>
          <p:nvPr/>
        </p:nvSpPr>
        <p:spPr>
          <a:xfrm>
            <a:off x="10163110" y="5587118"/>
            <a:ext cx="1761424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ysClr val="windowText" lastClr="000000"/>
                </a:solidFill>
              </a:rPr>
              <a:t>Hızlı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09990085-83DB-34A4-09E7-3C986FC31ECD}"/>
              </a:ext>
            </a:extLst>
          </p:cNvPr>
          <p:cNvSpPr txBox="1"/>
          <p:nvPr/>
        </p:nvSpPr>
        <p:spPr>
          <a:xfrm>
            <a:off x="8575588" y="719927"/>
            <a:ext cx="13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$850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B14C4074-2FCD-8945-8565-3B0CC2CADA8A}"/>
              </a:ext>
            </a:extLst>
          </p:cNvPr>
          <p:cNvSpPr txBox="1"/>
          <p:nvPr/>
        </p:nvSpPr>
        <p:spPr>
          <a:xfrm>
            <a:off x="10272583" y="719927"/>
            <a:ext cx="135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$320.000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0496FD68-C781-AA34-4AFD-75B2AE0AF7B1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10741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717D55AB-3B18-1755-CC4B-486DE3862F17}"/>
              </a:ext>
            </a:extLst>
          </p:cNvPr>
          <p:cNvSpPr txBox="1"/>
          <p:nvPr/>
        </p:nvSpPr>
        <p:spPr>
          <a:xfrm>
            <a:off x="2846173" y="0"/>
            <a:ext cx="649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 err="1"/>
              <a:t>Other</a:t>
            </a:r>
            <a:r>
              <a:rPr lang="tr-TR" sz="3200" b="1" dirty="0"/>
              <a:t> </a:t>
            </a:r>
            <a:r>
              <a:rPr lang="tr-TR" sz="3200" b="1" dirty="0" err="1"/>
              <a:t>Important</a:t>
            </a:r>
            <a:r>
              <a:rPr lang="tr-TR" sz="3200" b="1" dirty="0"/>
              <a:t> </a:t>
            </a:r>
            <a:r>
              <a:rPr lang="tr-TR" sz="3200" b="1" dirty="0" err="1"/>
              <a:t>Adjectives</a:t>
            </a:r>
            <a:endParaRPr lang="tr-TR" sz="3200" b="1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7AC0490-EC3B-AB70-B440-BA5A99B43C8B}"/>
              </a:ext>
            </a:extLst>
          </p:cNvPr>
          <p:cNvSpPr txBox="1"/>
          <p:nvPr/>
        </p:nvSpPr>
        <p:spPr>
          <a:xfrm>
            <a:off x="2846173" y="465381"/>
            <a:ext cx="6499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/>
              <a:t>(Diğer Önemli Sıfatlar)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4CC79B81-FB19-EED5-12E5-2A4EBC353C1F}"/>
              </a:ext>
            </a:extLst>
          </p:cNvPr>
          <p:cNvSpPr/>
          <p:nvPr/>
        </p:nvSpPr>
        <p:spPr>
          <a:xfrm>
            <a:off x="263632" y="149720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Beautiful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F56456E9-3415-F391-41AD-393625D22F5E}"/>
              </a:ext>
            </a:extLst>
          </p:cNvPr>
          <p:cNvSpPr/>
          <p:nvPr/>
        </p:nvSpPr>
        <p:spPr>
          <a:xfrm>
            <a:off x="2089203" y="149720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Güzel</a:t>
            </a:r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B9AC4AB7-C144-3879-B66C-78011A3EDB29}"/>
              </a:ext>
            </a:extLst>
          </p:cNvPr>
          <p:cNvSpPr/>
          <p:nvPr/>
        </p:nvSpPr>
        <p:spPr>
          <a:xfrm>
            <a:off x="263632" y="200734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Busy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584BAFCA-DAD0-7E21-0FC1-022372AED3B8}"/>
              </a:ext>
            </a:extLst>
          </p:cNvPr>
          <p:cNvSpPr/>
          <p:nvPr/>
        </p:nvSpPr>
        <p:spPr>
          <a:xfrm>
            <a:off x="2089203" y="200734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Meşgul</a:t>
            </a:r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C6919704-97D1-0D8D-BDC7-A282FDF4E5C1}"/>
              </a:ext>
            </a:extLst>
          </p:cNvPr>
          <p:cNvSpPr/>
          <p:nvPr/>
        </p:nvSpPr>
        <p:spPr>
          <a:xfrm>
            <a:off x="263632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Careful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67481ABF-5A88-5966-455C-C95D06260836}"/>
              </a:ext>
            </a:extLst>
          </p:cNvPr>
          <p:cNvSpPr/>
          <p:nvPr/>
        </p:nvSpPr>
        <p:spPr>
          <a:xfrm>
            <a:off x="2089203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Dikkatli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F4D374D8-E976-827F-CF38-E2C519697C37}"/>
              </a:ext>
            </a:extLst>
          </p:cNvPr>
          <p:cNvSpPr/>
          <p:nvPr/>
        </p:nvSpPr>
        <p:spPr>
          <a:xfrm>
            <a:off x="263632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Clean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EB61ADB0-4364-E0FB-DB1D-CCFC0D66F0FD}"/>
              </a:ext>
            </a:extLst>
          </p:cNvPr>
          <p:cNvSpPr/>
          <p:nvPr/>
        </p:nvSpPr>
        <p:spPr>
          <a:xfrm>
            <a:off x="2089203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Temiz</a:t>
            </a:r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D32CEF7E-A119-773B-D124-16D1C0A7741F}"/>
              </a:ext>
            </a:extLst>
          </p:cNvPr>
          <p:cNvSpPr/>
          <p:nvPr/>
        </p:nvSpPr>
        <p:spPr>
          <a:xfrm>
            <a:off x="263632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Crowded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71FE05BF-B42F-FE67-50FB-8B21022B5852}"/>
              </a:ext>
            </a:extLst>
          </p:cNvPr>
          <p:cNvSpPr/>
          <p:nvPr/>
        </p:nvSpPr>
        <p:spPr>
          <a:xfrm>
            <a:off x="2089203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Kalabalık</a:t>
            </a:r>
          </a:p>
        </p:txBody>
      </p:sp>
      <p:sp>
        <p:nvSpPr>
          <p:cNvPr id="17" name="Dikdörtgen: Köşeleri Yuvarlatılmış 16">
            <a:extLst>
              <a:ext uri="{FF2B5EF4-FFF2-40B4-BE49-F238E27FC236}">
                <a16:creationId xmlns:a16="http://schemas.microsoft.com/office/drawing/2014/main" id="{CC43E09A-4D57-D722-8FBB-E87EB922B1DE}"/>
              </a:ext>
            </a:extLst>
          </p:cNvPr>
          <p:cNvSpPr/>
          <p:nvPr/>
        </p:nvSpPr>
        <p:spPr>
          <a:xfrm>
            <a:off x="263632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Easy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D6053D94-5682-43C5-0EF4-DE7B779FF11E}"/>
              </a:ext>
            </a:extLst>
          </p:cNvPr>
          <p:cNvSpPr/>
          <p:nvPr/>
        </p:nvSpPr>
        <p:spPr>
          <a:xfrm>
            <a:off x="2089203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Kolay</a:t>
            </a: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9D166148-E35E-19DC-319A-1DF5CE2C0E19}"/>
              </a:ext>
            </a:extLst>
          </p:cNvPr>
          <p:cNvSpPr/>
          <p:nvPr/>
        </p:nvSpPr>
        <p:spPr>
          <a:xfrm>
            <a:off x="237585" y="456889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Exciting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119C1EE1-9AD2-6C03-2870-9BDD346EF65B}"/>
              </a:ext>
            </a:extLst>
          </p:cNvPr>
          <p:cNvSpPr/>
          <p:nvPr/>
        </p:nvSpPr>
        <p:spPr>
          <a:xfrm>
            <a:off x="2063156" y="456889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Heyecan verici</a:t>
            </a:r>
          </a:p>
        </p:txBody>
      </p: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BB322105-99DB-0881-2359-3BCF835E5801}"/>
              </a:ext>
            </a:extLst>
          </p:cNvPr>
          <p:cNvSpPr/>
          <p:nvPr/>
        </p:nvSpPr>
        <p:spPr>
          <a:xfrm>
            <a:off x="4322522" y="149720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Healthy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18305CA7-5932-9135-0B8C-9EF40AC4323F}"/>
              </a:ext>
            </a:extLst>
          </p:cNvPr>
          <p:cNvSpPr/>
          <p:nvPr/>
        </p:nvSpPr>
        <p:spPr>
          <a:xfrm>
            <a:off x="6148093" y="149720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Sağlıklı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68FC23B9-BF5C-AB61-95B3-89E32FB8F85B}"/>
              </a:ext>
            </a:extLst>
          </p:cNvPr>
          <p:cNvSpPr/>
          <p:nvPr/>
        </p:nvSpPr>
        <p:spPr>
          <a:xfrm>
            <a:off x="4322522" y="201277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Heavy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48540D51-DF13-7DDB-E39A-357C4CE70BCF}"/>
              </a:ext>
            </a:extLst>
          </p:cNvPr>
          <p:cNvSpPr/>
          <p:nvPr/>
        </p:nvSpPr>
        <p:spPr>
          <a:xfrm>
            <a:off x="6148093" y="201277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Ağır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1DF39B60-48A6-D902-848E-1B0F01A3D959}"/>
              </a:ext>
            </a:extLst>
          </p:cNvPr>
          <p:cNvSpPr/>
          <p:nvPr/>
        </p:nvSpPr>
        <p:spPr>
          <a:xfrm>
            <a:off x="4322522" y="2522908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High:</a:t>
            </a:r>
          </a:p>
        </p:txBody>
      </p:sp>
      <p:sp>
        <p:nvSpPr>
          <p:cNvPr id="26" name="Dikdörtgen: Köşeleri Yuvarlatılmış 25">
            <a:extLst>
              <a:ext uri="{FF2B5EF4-FFF2-40B4-BE49-F238E27FC236}">
                <a16:creationId xmlns:a16="http://schemas.microsoft.com/office/drawing/2014/main" id="{C0FC2541-9E25-B59B-6856-5F203B2359CD}"/>
              </a:ext>
            </a:extLst>
          </p:cNvPr>
          <p:cNvSpPr/>
          <p:nvPr/>
        </p:nvSpPr>
        <p:spPr>
          <a:xfrm>
            <a:off x="6148093" y="2522908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Yüksek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65340E88-E39A-BBE3-FB94-23A86D45FD82}"/>
              </a:ext>
            </a:extLst>
          </p:cNvPr>
          <p:cNvSpPr/>
          <p:nvPr/>
        </p:nvSpPr>
        <p:spPr>
          <a:xfrm>
            <a:off x="4322522" y="3033046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Interesting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419CC0B-27AB-3357-B334-42B23058DEEF}"/>
              </a:ext>
            </a:extLst>
          </p:cNvPr>
          <p:cNvSpPr/>
          <p:nvPr/>
        </p:nvSpPr>
        <p:spPr>
          <a:xfrm>
            <a:off x="6148093" y="3033046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İlginç</a:t>
            </a: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45A65239-5F5E-7B5C-694D-7C6CF406847D}"/>
              </a:ext>
            </a:extLst>
          </p:cNvPr>
          <p:cNvSpPr/>
          <p:nvPr/>
        </p:nvSpPr>
        <p:spPr>
          <a:xfrm>
            <a:off x="4322522" y="3543184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Large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A5FA5444-D93C-9C83-8214-CED7CCD758F2}"/>
              </a:ext>
            </a:extLst>
          </p:cNvPr>
          <p:cNvSpPr/>
          <p:nvPr/>
        </p:nvSpPr>
        <p:spPr>
          <a:xfrm>
            <a:off x="6148093" y="3543184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Geniş</a:t>
            </a: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232F8D49-BFBE-6B70-E286-1FE311165AF8}"/>
              </a:ext>
            </a:extLst>
          </p:cNvPr>
          <p:cNvSpPr/>
          <p:nvPr/>
        </p:nvSpPr>
        <p:spPr>
          <a:xfrm>
            <a:off x="4322522" y="405332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2" name="Dikdörtgen: Köşeleri Yuvarlatılmış 31">
            <a:extLst>
              <a:ext uri="{FF2B5EF4-FFF2-40B4-BE49-F238E27FC236}">
                <a16:creationId xmlns:a16="http://schemas.microsoft.com/office/drawing/2014/main" id="{84940B16-EA07-87B8-32F6-EC10FF20D00F}"/>
              </a:ext>
            </a:extLst>
          </p:cNvPr>
          <p:cNvSpPr/>
          <p:nvPr/>
        </p:nvSpPr>
        <p:spPr>
          <a:xfrm>
            <a:off x="6148093" y="405332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Uzun(Yatay)</a:t>
            </a:r>
          </a:p>
        </p:txBody>
      </p:sp>
      <p:sp>
        <p:nvSpPr>
          <p:cNvPr id="33" name="Dikdörtgen: Köşeleri Yuvarlatılmış 32">
            <a:extLst>
              <a:ext uri="{FF2B5EF4-FFF2-40B4-BE49-F238E27FC236}">
                <a16:creationId xmlns:a16="http://schemas.microsoft.com/office/drawing/2014/main" id="{33EA577A-C1BC-054B-D3F3-0D157A25DF5B}"/>
              </a:ext>
            </a:extLst>
          </p:cNvPr>
          <p:cNvSpPr/>
          <p:nvPr/>
        </p:nvSpPr>
        <p:spPr>
          <a:xfrm>
            <a:off x="4322522" y="456346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Low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9EDAAF1D-E8E4-2A19-F939-0B63962CF2D5}"/>
              </a:ext>
            </a:extLst>
          </p:cNvPr>
          <p:cNvSpPr/>
          <p:nvPr/>
        </p:nvSpPr>
        <p:spPr>
          <a:xfrm>
            <a:off x="6148093" y="456346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Alçak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38CACBF-2606-D0C0-5C57-28C1B5DA2F5F}"/>
              </a:ext>
            </a:extLst>
          </p:cNvPr>
          <p:cNvSpPr/>
          <p:nvPr/>
        </p:nvSpPr>
        <p:spPr>
          <a:xfrm>
            <a:off x="8277224" y="149177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Nutritious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6" name="Dikdörtgen: Köşeleri Yuvarlatılmış 35">
            <a:extLst>
              <a:ext uri="{FF2B5EF4-FFF2-40B4-BE49-F238E27FC236}">
                <a16:creationId xmlns:a16="http://schemas.microsoft.com/office/drawing/2014/main" id="{9F8CDF91-93FF-5D28-B0E2-D73AADF2CA26}"/>
              </a:ext>
            </a:extLst>
          </p:cNvPr>
          <p:cNvSpPr/>
          <p:nvPr/>
        </p:nvSpPr>
        <p:spPr>
          <a:xfrm>
            <a:off x="10102795" y="1491772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000" b="1" dirty="0">
                <a:solidFill>
                  <a:sysClr val="windowText" lastClr="000000"/>
                </a:solidFill>
              </a:rPr>
              <a:t>Besleyici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3FE486B8-EDB5-25CB-EBBE-DA7C6CBC8DF0}"/>
              </a:ext>
            </a:extLst>
          </p:cNvPr>
          <p:cNvSpPr/>
          <p:nvPr/>
        </p:nvSpPr>
        <p:spPr>
          <a:xfrm>
            <a:off x="8277224" y="201277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Peaceful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F003DD60-2ECC-2AD4-D18D-75871E544502}"/>
              </a:ext>
            </a:extLst>
          </p:cNvPr>
          <p:cNvSpPr/>
          <p:nvPr/>
        </p:nvSpPr>
        <p:spPr>
          <a:xfrm>
            <a:off x="10102795" y="2012770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Huzurlu</a:t>
            </a:r>
          </a:p>
        </p:txBody>
      </p:sp>
      <p:sp>
        <p:nvSpPr>
          <p:cNvPr id="39" name="Dikdörtgen: Köşeleri Yuvarlatılmış 38">
            <a:extLst>
              <a:ext uri="{FF2B5EF4-FFF2-40B4-BE49-F238E27FC236}">
                <a16:creationId xmlns:a16="http://schemas.microsoft.com/office/drawing/2014/main" id="{80E26DAF-D80F-BDB0-3774-1625FE1A9C09}"/>
              </a:ext>
            </a:extLst>
          </p:cNvPr>
          <p:cNvSpPr/>
          <p:nvPr/>
        </p:nvSpPr>
        <p:spPr>
          <a:xfrm>
            <a:off x="8277224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Relaxing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FDC85C73-0D99-F237-4863-7BAF055F2947}"/>
              </a:ext>
            </a:extLst>
          </p:cNvPr>
          <p:cNvSpPr/>
          <p:nvPr/>
        </p:nvSpPr>
        <p:spPr>
          <a:xfrm>
            <a:off x="10102795" y="2517478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Rahatlatıcı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AE2AC380-C86F-DAA7-5323-A157B1C4FB73}"/>
              </a:ext>
            </a:extLst>
          </p:cNvPr>
          <p:cNvSpPr/>
          <p:nvPr/>
        </p:nvSpPr>
        <p:spPr>
          <a:xfrm>
            <a:off x="8277224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Safe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22B9052A-2217-1E04-95DF-0C5D9F1337ED}"/>
              </a:ext>
            </a:extLst>
          </p:cNvPr>
          <p:cNvSpPr/>
          <p:nvPr/>
        </p:nvSpPr>
        <p:spPr>
          <a:xfrm>
            <a:off x="10102795" y="3027616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Güvenli</a:t>
            </a:r>
          </a:p>
        </p:txBody>
      </p:sp>
      <p:sp>
        <p:nvSpPr>
          <p:cNvPr id="43" name="Dikdörtgen: Köşeleri Yuvarlatılmış 42">
            <a:extLst>
              <a:ext uri="{FF2B5EF4-FFF2-40B4-BE49-F238E27FC236}">
                <a16:creationId xmlns:a16="http://schemas.microsoft.com/office/drawing/2014/main" id="{F5FB968B-68D5-A821-C8E2-51FA324A6A45}"/>
              </a:ext>
            </a:extLst>
          </p:cNvPr>
          <p:cNvSpPr/>
          <p:nvPr/>
        </p:nvSpPr>
        <p:spPr>
          <a:xfrm>
            <a:off x="8277224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Strong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4" name="Dikdörtgen: Köşeleri Yuvarlatılmış 43">
            <a:extLst>
              <a:ext uri="{FF2B5EF4-FFF2-40B4-BE49-F238E27FC236}">
                <a16:creationId xmlns:a16="http://schemas.microsoft.com/office/drawing/2014/main" id="{352DFC57-24F8-5B5C-B0A0-9E9DE858895E}"/>
              </a:ext>
            </a:extLst>
          </p:cNvPr>
          <p:cNvSpPr/>
          <p:nvPr/>
        </p:nvSpPr>
        <p:spPr>
          <a:xfrm>
            <a:off x="10102795" y="3537754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Güçlü</a:t>
            </a:r>
          </a:p>
        </p:txBody>
      </p:sp>
      <p:sp>
        <p:nvSpPr>
          <p:cNvPr id="45" name="Dikdörtgen: Köşeleri Yuvarlatılmış 44">
            <a:extLst>
              <a:ext uri="{FF2B5EF4-FFF2-40B4-BE49-F238E27FC236}">
                <a16:creationId xmlns:a16="http://schemas.microsoft.com/office/drawing/2014/main" id="{17905ECC-0CCB-C585-49CB-0E1DB7076DEE}"/>
              </a:ext>
            </a:extLst>
          </p:cNvPr>
          <p:cNvSpPr/>
          <p:nvPr/>
        </p:nvSpPr>
        <p:spPr>
          <a:xfrm>
            <a:off x="8277224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 err="1">
                <a:solidFill>
                  <a:sysClr val="windowText" lastClr="000000"/>
                </a:solidFill>
              </a:rPr>
              <a:t>Warm</a:t>
            </a:r>
            <a:r>
              <a:rPr lang="tr-TR" sz="24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46" name="Dikdörtgen: Köşeleri Yuvarlatılmış 45">
            <a:extLst>
              <a:ext uri="{FF2B5EF4-FFF2-40B4-BE49-F238E27FC236}">
                <a16:creationId xmlns:a16="http://schemas.microsoft.com/office/drawing/2014/main" id="{D7EC64A5-3937-A58C-E047-32D9768DF098}"/>
              </a:ext>
            </a:extLst>
          </p:cNvPr>
          <p:cNvSpPr/>
          <p:nvPr/>
        </p:nvSpPr>
        <p:spPr>
          <a:xfrm>
            <a:off x="10102795" y="4047892"/>
            <a:ext cx="1825571" cy="510138"/>
          </a:xfrm>
          <a:prstGeom prst="roundRect">
            <a:avLst/>
          </a:prstGeom>
          <a:solidFill>
            <a:srgbClr val="FF9B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Ilık</a:t>
            </a: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B7BA5E6D-B2CB-2B29-536A-FF697DAC29D9}"/>
              </a:ext>
            </a:extLst>
          </p:cNvPr>
          <p:cNvSpPr/>
          <p:nvPr/>
        </p:nvSpPr>
        <p:spPr>
          <a:xfrm>
            <a:off x="8277224" y="455803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400" b="1" dirty="0">
                <a:solidFill>
                  <a:sysClr val="windowText" lastClr="000000"/>
                </a:solidFill>
              </a:rPr>
              <a:t>New: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D15EBD62-5A2C-A503-04CB-33966B42373A}"/>
              </a:ext>
            </a:extLst>
          </p:cNvPr>
          <p:cNvSpPr/>
          <p:nvPr/>
        </p:nvSpPr>
        <p:spPr>
          <a:xfrm>
            <a:off x="10102795" y="4558030"/>
            <a:ext cx="1825571" cy="510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400" b="1" dirty="0">
                <a:solidFill>
                  <a:sysClr val="windowText" lastClr="000000"/>
                </a:solidFill>
              </a:rPr>
              <a:t>Yeni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AE76FB7-34EF-4F2C-4BAC-F2C461E6053D}"/>
              </a:ext>
            </a:extLst>
          </p:cNvPr>
          <p:cNvSpPr txBox="1"/>
          <p:nvPr/>
        </p:nvSpPr>
        <p:spPr>
          <a:xfrm>
            <a:off x="3436219" y="6488668"/>
            <a:ext cx="502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/>
              <a:t>www.egetolgayaltinay.com</a:t>
            </a:r>
          </a:p>
        </p:txBody>
      </p:sp>
    </p:spTree>
    <p:extLst>
      <p:ext uri="{BB962C8B-B14F-4D97-AF65-F5344CB8AC3E}">
        <p14:creationId xmlns:p14="http://schemas.microsoft.com/office/powerpoint/2010/main" val="219340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30" grpId="0" animBg="1"/>
      <p:bldP spid="32" grpId="0" animBg="1"/>
      <p:bldP spid="34" grpId="0" animBg="1"/>
      <p:bldP spid="36" grpId="0" animBg="1"/>
      <p:bldP spid="38" grpId="0" animBg="1"/>
      <p:bldP spid="40" grpId="0" animBg="1"/>
      <p:bldP spid="42" grpId="0" animBg="1"/>
      <p:bldP spid="44" grpId="0" animBg="1"/>
      <p:bldP spid="46" grpId="0" animBg="1"/>
      <p:bldP spid="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1312</Words>
  <Application>Microsoft Office PowerPoint</Application>
  <PresentationFormat>Geniş ekran</PresentationFormat>
  <Paragraphs>383</Paragraphs>
  <Slides>42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Ege Altınay</dc:creator>
  <cp:lastModifiedBy>Ege Altınay</cp:lastModifiedBy>
  <cp:revision>17</cp:revision>
  <dcterms:created xsi:type="dcterms:W3CDTF">2022-10-16T15:07:42Z</dcterms:created>
  <dcterms:modified xsi:type="dcterms:W3CDTF">2022-10-21T07:56:35Z</dcterms:modified>
</cp:coreProperties>
</file>