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89" r:id="rId7"/>
    <p:sldId id="305" r:id="rId8"/>
    <p:sldId id="290" r:id="rId9"/>
    <p:sldId id="262" r:id="rId10"/>
    <p:sldId id="288" r:id="rId11"/>
    <p:sldId id="265" r:id="rId12"/>
    <p:sldId id="266" r:id="rId13"/>
    <p:sldId id="267" r:id="rId14"/>
    <p:sldId id="263" r:id="rId15"/>
    <p:sldId id="264" r:id="rId16"/>
    <p:sldId id="291" r:id="rId17"/>
    <p:sldId id="304" r:id="rId18"/>
    <p:sldId id="292" r:id="rId19"/>
    <p:sldId id="269" r:id="rId20"/>
    <p:sldId id="268" r:id="rId21"/>
    <p:sldId id="299" r:id="rId22"/>
    <p:sldId id="270" r:id="rId23"/>
    <p:sldId id="294" r:id="rId24"/>
    <p:sldId id="298" r:id="rId25"/>
    <p:sldId id="295" r:id="rId26"/>
    <p:sldId id="296" r:id="rId27"/>
    <p:sldId id="297" r:id="rId28"/>
    <p:sldId id="300" r:id="rId29"/>
    <p:sldId id="301" r:id="rId30"/>
    <p:sldId id="302" r:id="rId31"/>
    <p:sldId id="303" r:id="rId32"/>
    <p:sldId id="293" r:id="rId33"/>
    <p:sldId id="307" r:id="rId34"/>
    <p:sldId id="287" r:id="rId35"/>
  </p:sldIdLst>
  <p:sldSz cx="12192000" cy="6858000"/>
  <p:notesSz cx="6888163" cy="100203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4: Weather &amp; Emotions" id="{BFBE4F26-732C-44C0-BB33-AA61B47A1C98}">
          <p14:sldIdLst>
            <p14:sldId id="256"/>
            <p14:sldId id="306"/>
          </p14:sldIdLst>
        </p14:section>
        <p14:section name="Weather Conditions" id="{EB4FEF6B-FDB1-4BA5-AC24-EF383D1D7B10}">
          <p14:sldIdLst>
            <p14:sldId id="257"/>
            <p14:sldId id="258"/>
            <p14:sldId id="259"/>
            <p14:sldId id="289"/>
            <p14:sldId id="305"/>
            <p14:sldId id="290"/>
            <p14:sldId id="262"/>
            <p14:sldId id="288"/>
            <p14:sldId id="265"/>
            <p14:sldId id="266"/>
          </p14:sldIdLst>
        </p14:section>
        <p14:section name="Emotions" id="{E505DB94-CA0F-4F00-B271-BE558DA0023C}">
          <p14:sldIdLst>
            <p14:sldId id="267"/>
            <p14:sldId id="263"/>
            <p14:sldId id="264"/>
            <p14:sldId id="291"/>
            <p14:sldId id="304"/>
            <p14:sldId id="292"/>
            <p14:sldId id="269"/>
            <p14:sldId id="268"/>
          </p14:sldIdLst>
        </p14:section>
        <p14:section name="Other Important Words" id="{F9C736E9-45C0-4073-89EB-73930B23AB3A}">
          <p14:sldIdLst>
            <p14:sldId id="299"/>
          </p14:sldIdLst>
        </p14:section>
        <p14:section name="Sample Questions" id="{FF8D1951-3B73-4956-94DD-E367E5580CA1}">
          <p14:sldIdLst>
            <p14:sldId id="270"/>
            <p14:sldId id="294"/>
            <p14:sldId id="298"/>
            <p14:sldId id="295"/>
            <p14:sldId id="296"/>
            <p14:sldId id="297"/>
            <p14:sldId id="300"/>
            <p14:sldId id="301"/>
            <p14:sldId id="302"/>
            <p14:sldId id="303"/>
          </p14:sldIdLst>
        </p14:section>
        <p14:section name="Vocabulary Game" id="{4AE8955F-F799-4A58-9762-D33FB3BEB7A0}">
          <p14:sldIdLst>
            <p14:sldId id="293"/>
            <p14:sldId id="307"/>
          </p14:sldIdLst>
        </p14:section>
        <p14:section name="Thank you :)" id="{BC7EBD30-DFA5-4B93-8821-9DE05A51FB37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EFC"/>
    <a:srgbClr val="99E2FA"/>
    <a:srgbClr val="8FDDA7"/>
    <a:srgbClr val="FAE27A"/>
    <a:srgbClr val="F7CE26"/>
    <a:srgbClr val="4FC975"/>
    <a:srgbClr val="32A354"/>
    <a:srgbClr val="DEB508"/>
    <a:srgbClr val="E6E6E6"/>
    <a:srgbClr val="FAB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B7B6A8-9A46-C803-43FB-59F12656F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01E9760-BDC0-58C0-A743-65D127C10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BA0DFD-075A-86EB-B21C-F2782A73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215197-E666-4B67-D990-D3DBBB8F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E60D52-5EFE-D2C7-9A77-3AF0B1B2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79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4DA235-E4B3-1E39-211D-1A9E95C9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2E5F22-944A-2DDB-4D4A-84BEDA126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19279D-02A4-3B4D-9B9B-8892631A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811ED5-0C1A-332A-C994-11B095A7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3560B8-4CDB-F248-3DC6-1DE8916B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0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D6C5E1-DE8F-6B78-1757-F7F9E0B9E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DB94614-DF96-303C-D3A0-A4D7B6A48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7081F6-1EEC-FC10-599B-DC4EDCFC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2E4A70-D519-1E50-DA31-B365E7AB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C93032-DE85-EBF1-08F7-E2E8A247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54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828140-85AF-BC42-1F95-B9844184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A94B65-5589-2B75-BD00-55511DA7A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F19AEB-CC77-2C98-A8F3-828DBD8F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E99418-DB04-E587-BE1F-DDF41B3D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51FF4E-3E19-7AAC-8227-1390FFDE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20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B2D6C2-A4EC-B54C-B6C3-E1030306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D8DCB1-E9BA-4413-D859-6FA15A7C9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2858AB-D185-E819-AF93-9C68CD90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E72D2D0-3EBF-98D3-B879-B5F87E54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9DEDF8-EDF0-15FE-FFA3-C725330B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3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7F86A2-5A14-2E66-8289-2654C96F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55A536-FD3A-850B-2D93-931F7960B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91CB42-A52C-C218-5222-9620DDCDF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1D9EB7-D97D-2B50-5AD0-13D80FE5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6DD4B6-9290-96FB-1BA5-EF218DAB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686531-8ED1-3CE9-09A8-CEACDF88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12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472E7B-9917-A177-ECE6-5FF1AB78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6A5949-FC37-C65F-2152-3323EDB5E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11D73D2-53DB-6D68-62D7-A5EE144A6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A38C9AB-B390-6B6F-1FC1-36FA8DADF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036749C-5DB5-94A1-B5FE-FF1C6161F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AEC2574-742C-FCE7-4CE0-C5D34508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D8C97AF-10C6-E11D-DE93-4C87B8B3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436582A-2EBB-9D60-9E7C-1F766B37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98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DB1EE7-7286-E62D-1C81-C8821783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2EAF23B-2EB6-36D2-9E9D-598D14C3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D486633-149A-8B14-7D34-9860ADD5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03B6BC-7EDF-C60F-59C7-4B5C9F34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96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74609E7-AAC3-BCCC-74F6-7AF8285E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6D17BD4-C059-3E08-DAAB-C5E7CDD6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627377A-CB43-7616-9865-5A1538EA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64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3C8240-A5F8-54B7-FEB2-6EAA1C7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FBBCE1-A63D-AA2F-F0C1-B7C837DF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4CDB063-06E5-0BD0-9FCF-CFB0C4671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A1AC57-3247-11C0-749F-C4467D0E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10ACF3-CCE0-9930-C874-732DBEF9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87A7D63-11B1-3069-0F57-6AE14E09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27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3ED394-9ACF-6C5B-7EFC-7A0F94A3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EB7C615-D54F-BDEA-5CEB-47F977FD8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F7EC189-A698-9A12-2D58-B57C265F4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537E13-0536-6EF3-17CD-9BD0F7C7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24E2F22-4903-ABC9-0515-5862C098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BC11B97-8A4A-8C7E-21C0-C03F1D42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46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3823BC-D8DC-C634-080D-609F59DA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3F948B0-B648-6277-EEB6-AA0F2DB21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275D29-73E9-44A5-B87D-79AB8F17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992F-8DD0-49BF-9E81-46C5FAD139B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B69E78-7095-3347-70CA-C4105F567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27E773-E179-0178-2AD3-8909FA9A1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9BD8-94DA-424E-95E1-2F60FB4F89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17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8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ECEE9E1-CC26-63A1-6D13-254FAABBB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6" y="1983875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5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DF4D77D-A803-A4F6-5A10-DB094946EA8B}"/>
              </a:ext>
            </a:extLst>
          </p:cNvPr>
          <p:cNvSpPr/>
          <p:nvPr/>
        </p:nvSpPr>
        <p:spPr>
          <a:xfrm>
            <a:off x="713763" y="1444095"/>
            <a:ext cx="2173925" cy="2200240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loud, heavy rain, rain, weather icon - Free download">
            <a:extLst>
              <a:ext uri="{FF2B5EF4-FFF2-40B4-BE49-F238E27FC236}">
                <a16:creationId xmlns:a16="http://schemas.microsoft.com/office/drawing/2014/main" id="{277BFF9D-84D9-A301-5D3F-E2A16CBC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78" y="1440125"/>
            <a:ext cx="1281097" cy="12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C232280-8A7A-771B-0728-F5B5A3476A69}"/>
              </a:ext>
            </a:extLst>
          </p:cNvPr>
          <p:cNvSpPr txBox="1"/>
          <p:nvPr/>
        </p:nvSpPr>
        <p:spPr>
          <a:xfrm>
            <a:off x="852762" y="3064616"/>
            <a:ext cx="198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MADRID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1A1F81E-C915-9B57-ABD7-A00FA7B13393}"/>
              </a:ext>
            </a:extLst>
          </p:cNvPr>
          <p:cNvSpPr txBox="1"/>
          <p:nvPr/>
        </p:nvSpPr>
        <p:spPr>
          <a:xfrm>
            <a:off x="852762" y="2715729"/>
            <a:ext cx="198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13 C</a:t>
            </a:r>
            <a:r>
              <a:rPr lang="tr-TR" sz="2400" b="0" i="0" dirty="0">
                <a:effectLst/>
                <a:latin typeface="Arial" panose="020B0604020202020204" pitchFamily="34" charset="0"/>
              </a:rPr>
              <a:t>°</a:t>
            </a:r>
            <a:endParaRPr lang="tr-TR" sz="24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C5EEBB8-C8E5-35DA-68C6-75DF6D462588}"/>
              </a:ext>
            </a:extLst>
          </p:cNvPr>
          <p:cNvSpPr txBox="1"/>
          <p:nvPr/>
        </p:nvSpPr>
        <p:spPr>
          <a:xfrm>
            <a:off x="3284343" y="1494147"/>
            <a:ext cx="8374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John: </a:t>
            </a:r>
            <a:r>
              <a:rPr lang="tr-TR" sz="2800" b="1" dirty="0" err="1">
                <a:solidFill>
                  <a:srgbClr val="00B0F0"/>
                </a:solidFill>
              </a:rPr>
              <a:t>What</a:t>
            </a:r>
            <a:r>
              <a:rPr lang="tr-TR" sz="2800" b="1" dirty="0">
                <a:solidFill>
                  <a:srgbClr val="00B0F0"/>
                </a:solidFill>
              </a:rPr>
              <a:t> is </a:t>
            </a:r>
            <a:r>
              <a:rPr lang="tr-TR" sz="2800" b="1" dirty="0" err="1">
                <a:solidFill>
                  <a:srgbClr val="00B0F0"/>
                </a:solidFill>
              </a:rPr>
              <a:t>the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temperature</a:t>
            </a:r>
            <a:r>
              <a:rPr lang="tr-TR" sz="2800" b="1" dirty="0"/>
              <a:t> in Madrid?</a:t>
            </a:r>
          </a:p>
          <a:p>
            <a:r>
              <a:rPr lang="tr-TR" sz="2800" b="1" i="1" dirty="0"/>
              <a:t>(</a:t>
            </a:r>
            <a:r>
              <a:rPr lang="tr-TR" sz="2800" b="1" i="1" dirty="0" err="1"/>
              <a:t>Madrid’te</a:t>
            </a:r>
            <a:r>
              <a:rPr lang="tr-TR" sz="2800" b="1" i="1" dirty="0"/>
              <a:t> hava kaç derece?)</a:t>
            </a:r>
            <a:endParaRPr lang="tr-TR" sz="3600" b="1" dirty="0">
              <a:solidFill>
                <a:srgbClr val="0070C0"/>
              </a:solidFill>
            </a:endParaRPr>
          </a:p>
          <a:p>
            <a:r>
              <a:rPr lang="tr-TR" sz="3600" b="1" dirty="0">
                <a:solidFill>
                  <a:srgbClr val="0070C0"/>
                </a:solidFill>
              </a:rPr>
              <a:t>Cem: </a:t>
            </a:r>
            <a:r>
              <a:rPr lang="tr-TR" sz="2800" b="1" dirty="0" err="1"/>
              <a:t>It’s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13 </a:t>
            </a:r>
            <a:r>
              <a:rPr lang="tr-TR" sz="2800" b="1" dirty="0" err="1">
                <a:solidFill>
                  <a:srgbClr val="FF0000"/>
                </a:solidFill>
              </a:rPr>
              <a:t>degrees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Celsius</a:t>
            </a:r>
            <a:r>
              <a:rPr lang="tr-TR" sz="2800" b="1" dirty="0"/>
              <a:t>.</a:t>
            </a:r>
          </a:p>
          <a:p>
            <a:r>
              <a:rPr lang="tr-TR" sz="2800" b="1" i="1" dirty="0"/>
              <a:t>(Hava </a:t>
            </a:r>
            <a:r>
              <a:rPr lang="tr-TR" sz="2800" b="1" i="1" dirty="0">
                <a:solidFill>
                  <a:srgbClr val="FF0000"/>
                </a:solidFill>
              </a:rPr>
              <a:t>13 derece</a:t>
            </a:r>
            <a:r>
              <a:rPr lang="tr-TR" sz="2800" b="1" i="1" dirty="0"/>
              <a:t>.)</a:t>
            </a:r>
            <a:endParaRPr lang="tr-TR" sz="36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90F867F-02C1-9977-88B8-41CAD0F44FC6}"/>
              </a:ext>
            </a:extLst>
          </p:cNvPr>
          <p:cNvSpPr txBox="1"/>
          <p:nvPr/>
        </p:nvSpPr>
        <p:spPr>
          <a:xfrm>
            <a:off x="246828" y="326861"/>
            <a:ext cx="11787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Havanın kaç derece olduğunu öğrenmek için </a:t>
            </a:r>
            <a:r>
              <a:rPr lang="tr-TR" sz="2800" b="1" dirty="0" err="1">
                <a:solidFill>
                  <a:srgbClr val="FF0000"/>
                </a:solidFill>
              </a:rPr>
              <a:t>What</a:t>
            </a:r>
            <a:r>
              <a:rPr lang="tr-TR" sz="2800" b="1" dirty="0">
                <a:solidFill>
                  <a:srgbClr val="FF0000"/>
                </a:solidFill>
              </a:rPr>
              <a:t> is </a:t>
            </a:r>
            <a:r>
              <a:rPr lang="tr-TR" sz="2800" b="1" dirty="0" err="1">
                <a:solidFill>
                  <a:srgbClr val="FF0000"/>
                </a:solidFill>
              </a:rPr>
              <a:t>the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temperature</a:t>
            </a:r>
            <a:r>
              <a:rPr lang="tr-TR" sz="2800" b="1" dirty="0">
                <a:solidFill>
                  <a:srgbClr val="FF0000"/>
                </a:solidFill>
              </a:rPr>
              <a:t>? </a:t>
            </a:r>
            <a:r>
              <a:rPr lang="tr-TR" sz="2400" b="1" dirty="0"/>
              <a:t>sorusunu kullanırız. Yanıt olarak ise </a:t>
            </a:r>
            <a:r>
              <a:rPr lang="tr-TR" sz="2800" b="1" dirty="0" err="1">
                <a:solidFill>
                  <a:srgbClr val="FF0000"/>
                </a:solidFill>
              </a:rPr>
              <a:t>It’s</a:t>
            </a:r>
            <a:r>
              <a:rPr lang="tr-TR" sz="2800" b="1" dirty="0">
                <a:solidFill>
                  <a:srgbClr val="FF0000"/>
                </a:solidFill>
              </a:rPr>
              <a:t> … </a:t>
            </a:r>
            <a:r>
              <a:rPr lang="tr-TR" sz="2800" b="1" dirty="0" err="1">
                <a:solidFill>
                  <a:srgbClr val="FF0000"/>
                </a:solidFill>
              </a:rPr>
              <a:t>degrees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Celsius</a:t>
            </a:r>
            <a:r>
              <a:rPr lang="tr-TR" sz="2400" b="1" dirty="0"/>
              <a:t> yapısı kullanılır. 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9BF430E-A9E4-DD6E-9C9F-AFD8E1CD8632}"/>
              </a:ext>
            </a:extLst>
          </p:cNvPr>
          <p:cNvSpPr/>
          <p:nvPr/>
        </p:nvSpPr>
        <p:spPr>
          <a:xfrm>
            <a:off x="713763" y="3991699"/>
            <a:ext cx="2173925" cy="2200240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60CAC66-4349-CFD2-77A7-8470E8CC4E9D}"/>
              </a:ext>
            </a:extLst>
          </p:cNvPr>
          <p:cNvSpPr txBox="1"/>
          <p:nvPr/>
        </p:nvSpPr>
        <p:spPr>
          <a:xfrm>
            <a:off x="852762" y="5612220"/>
            <a:ext cx="198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BOSTON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172F473-1894-389B-67EE-7F9C972D3ABE}"/>
              </a:ext>
            </a:extLst>
          </p:cNvPr>
          <p:cNvSpPr txBox="1"/>
          <p:nvPr/>
        </p:nvSpPr>
        <p:spPr>
          <a:xfrm>
            <a:off x="852762" y="5263333"/>
            <a:ext cx="198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-4 C</a:t>
            </a:r>
            <a:r>
              <a:rPr lang="tr-TR" sz="2400" b="0" i="0" dirty="0">
                <a:effectLst/>
                <a:latin typeface="Arial" panose="020B0604020202020204" pitchFamily="34" charset="0"/>
              </a:rPr>
              <a:t>°</a:t>
            </a:r>
            <a:endParaRPr lang="tr-TR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6AB54B-CDF9-30EC-0E26-51DDBCF3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04" y="4285614"/>
            <a:ext cx="977719" cy="9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B9F21CC-FEE4-7C73-0B63-2E4290F3B00C}"/>
              </a:ext>
            </a:extLst>
          </p:cNvPr>
          <p:cNvSpPr txBox="1"/>
          <p:nvPr/>
        </p:nvSpPr>
        <p:spPr>
          <a:xfrm>
            <a:off x="3169325" y="4129836"/>
            <a:ext cx="8374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John: </a:t>
            </a:r>
            <a:r>
              <a:rPr lang="tr-TR" sz="2800" b="1" dirty="0" err="1">
                <a:solidFill>
                  <a:srgbClr val="00B0F0"/>
                </a:solidFill>
              </a:rPr>
              <a:t>What</a:t>
            </a:r>
            <a:r>
              <a:rPr lang="tr-TR" sz="2800" b="1" dirty="0">
                <a:solidFill>
                  <a:srgbClr val="00B0F0"/>
                </a:solidFill>
              </a:rPr>
              <a:t> is </a:t>
            </a:r>
            <a:r>
              <a:rPr lang="tr-TR" sz="2800" b="1" dirty="0" err="1">
                <a:solidFill>
                  <a:srgbClr val="00B0F0"/>
                </a:solidFill>
              </a:rPr>
              <a:t>the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temperature</a:t>
            </a:r>
            <a:r>
              <a:rPr lang="tr-TR" sz="2800" b="1" dirty="0"/>
              <a:t> in Boston?</a:t>
            </a:r>
          </a:p>
          <a:p>
            <a:r>
              <a:rPr lang="tr-TR" sz="2800" b="1" i="1" dirty="0"/>
              <a:t>(Boston’da hava kaç derece?)</a:t>
            </a:r>
            <a:endParaRPr lang="tr-TR" sz="3600" b="1" dirty="0">
              <a:solidFill>
                <a:srgbClr val="0070C0"/>
              </a:solidFill>
            </a:endParaRPr>
          </a:p>
          <a:p>
            <a:r>
              <a:rPr lang="tr-TR" sz="3600" b="1" dirty="0">
                <a:solidFill>
                  <a:srgbClr val="0070C0"/>
                </a:solidFill>
              </a:rPr>
              <a:t>Cem: </a:t>
            </a:r>
            <a:r>
              <a:rPr lang="tr-TR" sz="2800" b="1" dirty="0" err="1"/>
              <a:t>It’s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minus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4 </a:t>
            </a:r>
            <a:r>
              <a:rPr lang="tr-TR" sz="2800" b="1" dirty="0" err="1">
                <a:solidFill>
                  <a:srgbClr val="FF0000"/>
                </a:solidFill>
              </a:rPr>
              <a:t>degrees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Celsius</a:t>
            </a:r>
            <a:r>
              <a:rPr lang="tr-TR" sz="2800" b="1" dirty="0"/>
              <a:t>.</a:t>
            </a:r>
          </a:p>
          <a:p>
            <a:r>
              <a:rPr lang="tr-TR" sz="2800" b="1" i="1" dirty="0"/>
              <a:t>(Hava </a:t>
            </a:r>
            <a:r>
              <a:rPr lang="tr-TR" sz="2800" b="1" i="1" dirty="0">
                <a:solidFill>
                  <a:srgbClr val="FF0000"/>
                </a:solidFill>
              </a:rPr>
              <a:t>eksi</a:t>
            </a:r>
            <a:r>
              <a:rPr lang="tr-TR" sz="2800" b="1" i="1" dirty="0"/>
              <a:t> </a:t>
            </a:r>
            <a:r>
              <a:rPr lang="tr-TR" sz="2800" b="1" i="1" dirty="0">
                <a:solidFill>
                  <a:srgbClr val="FF0000"/>
                </a:solidFill>
              </a:rPr>
              <a:t>4 derece</a:t>
            </a:r>
            <a:r>
              <a:rPr lang="tr-TR" sz="2800" b="1" i="1" dirty="0"/>
              <a:t>.)</a:t>
            </a:r>
            <a:endParaRPr lang="tr-TR" sz="3600" b="1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1BEC4DE-7622-065B-323C-59FCE11E7216}"/>
              </a:ext>
            </a:extLst>
          </p:cNvPr>
          <p:cNvSpPr txBox="1"/>
          <p:nvPr/>
        </p:nvSpPr>
        <p:spPr>
          <a:xfrm>
            <a:off x="9411419" y="5091819"/>
            <a:ext cx="2346385" cy="461665"/>
          </a:xfrm>
          <a:prstGeom prst="rect">
            <a:avLst/>
          </a:prstGeom>
          <a:solidFill>
            <a:srgbClr val="99E2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Minus</a:t>
            </a:r>
            <a:r>
              <a:rPr lang="tr-TR" sz="2400" b="1" dirty="0">
                <a:solidFill>
                  <a:sysClr val="windowText" lastClr="000000"/>
                </a:solidFill>
              </a:rPr>
              <a:t> = (-) Eksi</a:t>
            </a:r>
          </a:p>
        </p:txBody>
      </p:sp>
    </p:spTree>
    <p:extLst>
      <p:ext uri="{BB962C8B-B14F-4D97-AF65-F5344CB8AC3E}">
        <p14:creationId xmlns:p14="http://schemas.microsoft.com/office/powerpoint/2010/main" val="13359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5" grpId="0"/>
      <p:bldP spid="7" grpId="0"/>
      <p:bldP spid="8" grpId="0" animBg="1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19866D6-4D5C-3A09-D1CF-5359D9DA2742}"/>
              </a:ext>
            </a:extLst>
          </p:cNvPr>
          <p:cNvSpPr txBox="1"/>
          <p:nvPr/>
        </p:nvSpPr>
        <p:spPr>
          <a:xfrm>
            <a:off x="3907767" y="424471"/>
            <a:ext cx="8596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A: </a:t>
            </a:r>
            <a:r>
              <a:rPr lang="tr-TR" sz="3200" b="1" dirty="0" err="1">
                <a:solidFill>
                  <a:srgbClr val="00B0F0"/>
                </a:solidFill>
              </a:rPr>
              <a:t>What</a:t>
            </a:r>
            <a:r>
              <a:rPr lang="tr-TR" sz="3200" b="1" dirty="0">
                <a:solidFill>
                  <a:srgbClr val="00B0F0"/>
                </a:solidFill>
              </a:rPr>
              <a:t> is </a:t>
            </a:r>
            <a:r>
              <a:rPr lang="tr-TR" sz="3200" b="1" dirty="0" err="1">
                <a:solidFill>
                  <a:srgbClr val="00B0F0"/>
                </a:solidFill>
              </a:rPr>
              <a:t>the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weather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like</a:t>
            </a:r>
            <a:r>
              <a:rPr lang="tr-TR" sz="3200" b="1" dirty="0"/>
              <a:t> in Ankara </a:t>
            </a:r>
            <a:r>
              <a:rPr lang="tr-TR" sz="3200" b="1" dirty="0" err="1"/>
              <a:t>today</a:t>
            </a:r>
            <a:r>
              <a:rPr lang="tr-TR" sz="3200" b="1" dirty="0"/>
              <a:t>?</a:t>
            </a:r>
            <a:endParaRPr lang="tr-TR" sz="3200" b="1" dirty="0">
              <a:solidFill>
                <a:srgbClr val="0070C0"/>
              </a:solidFill>
            </a:endParaRPr>
          </a:p>
          <a:p>
            <a:r>
              <a:rPr lang="tr-TR" sz="3600" b="1" dirty="0">
                <a:solidFill>
                  <a:srgbClr val="0070C0"/>
                </a:solidFill>
              </a:rPr>
              <a:t>B: </a:t>
            </a:r>
            <a:r>
              <a:rPr lang="tr-TR" sz="3200" b="1" dirty="0" err="1"/>
              <a:t>It’s</a:t>
            </a:r>
            <a:r>
              <a:rPr lang="tr-TR" sz="3200" b="1" dirty="0"/>
              <a:t> ____________ </a:t>
            </a:r>
            <a:r>
              <a:rPr lang="tr-TR" sz="3200" b="1" dirty="0" err="1"/>
              <a:t>today</a:t>
            </a:r>
            <a:r>
              <a:rPr lang="tr-TR" sz="3200" b="1" dirty="0"/>
              <a:t>.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A: </a:t>
            </a:r>
            <a:r>
              <a:rPr lang="tr-TR" sz="2800" b="1" dirty="0" err="1">
                <a:solidFill>
                  <a:srgbClr val="00B0F0"/>
                </a:solidFill>
              </a:rPr>
              <a:t>What</a:t>
            </a:r>
            <a:r>
              <a:rPr lang="tr-TR" sz="2800" b="1" dirty="0">
                <a:solidFill>
                  <a:srgbClr val="00B0F0"/>
                </a:solidFill>
              </a:rPr>
              <a:t> is </a:t>
            </a:r>
            <a:r>
              <a:rPr lang="tr-TR" sz="2800" b="1" dirty="0" err="1">
                <a:solidFill>
                  <a:srgbClr val="00B0F0"/>
                </a:solidFill>
              </a:rPr>
              <a:t>the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temperature</a:t>
            </a:r>
            <a:r>
              <a:rPr lang="tr-TR" sz="2800" b="1" dirty="0"/>
              <a:t> in Ankara?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B: </a:t>
            </a:r>
            <a:r>
              <a:rPr lang="tr-TR" sz="2800" b="1" dirty="0" err="1"/>
              <a:t>It’s</a:t>
            </a:r>
            <a:r>
              <a:rPr lang="tr-TR" sz="2800" b="1" dirty="0"/>
              <a:t> _____________________.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212D612-1027-013F-E677-6B0ED156462E}"/>
              </a:ext>
            </a:extLst>
          </p:cNvPr>
          <p:cNvSpPr txBox="1"/>
          <p:nvPr/>
        </p:nvSpPr>
        <p:spPr>
          <a:xfrm>
            <a:off x="3907767" y="3596117"/>
            <a:ext cx="8596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A: </a:t>
            </a:r>
            <a:r>
              <a:rPr lang="tr-TR" sz="3200" b="1" dirty="0" err="1">
                <a:solidFill>
                  <a:srgbClr val="00B0F0"/>
                </a:solidFill>
              </a:rPr>
              <a:t>What</a:t>
            </a:r>
            <a:r>
              <a:rPr lang="tr-TR" sz="3200" b="1" dirty="0">
                <a:solidFill>
                  <a:srgbClr val="00B0F0"/>
                </a:solidFill>
              </a:rPr>
              <a:t> is </a:t>
            </a:r>
            <a:r>
              <a:rPr lang="tr-TR" sz="3200" b="1" dirty="0" err="1">
                <a:solidFill>
                  <a:srgbClr val="00B0F0"/>
                </a:solidFill>
              </a:rPr>
              <a:t>the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weather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like</a:t>
            </a:r>
            <a:r>
              <a:rPr lang="tr-TR" sz="3200" b="1" dirty="0"/>
              <a:t> in </a:t>
            </a:r>
            <a:r>
              <a:rPr lang="tr-TR" sz="3200" b="1" dirty="0" err="1"/>
              <a:t>Istanbul</a:t>
            </a:r>
            <a:r>
              <a:rPr lang="tr-TR" sz="3200" b="1" dirty="0"/>
              <a:t> </a:t>
            </a:r>
            <a:r>
              <a:rPr lang="tr-TR" sz="3200" b="1" dirty="0" err="1"/>
              <a:t>today</a:t>
            </a:r>
            <a:r>
              <a:rPr lang="tr-TR" sz="3200" b="1" dirty="0"/>
              <a:t>?</a:t>
            </a:r>
            <a:endParaRPr lang="tr-TR" sz="3200" b="1" dirty="0">
              <a:solidFill>
                <a:srgbClr val="0070C0"/>
              </a:solidFill>
            </a:endParaRPr>
          </a:p>
          <a:p>
            <a:r>
              <a:rPr lang="tr-TR" sz="3600" b="1" dirty="0">
                <a:solidFill>
                  <a:srgbClr val="0070C0"/>
                </a:solidFill>
              </a:rPr>
              <a:t>B: </a:t>
            </a:r>
            <a:r>
              <a:rPr lang="tr-TR" sz="3200" b="1" dirty="0" err="1"/>
              <a:t>It’s</a:t>
            </a:r>
            <a:r>
              <a:rPr lang="tr-TR" sz="3200" b="1" dirty="0"/>
              <a:t> ____________ </a:t>
            </a:r>
            <a:r>
              <a:rPr lang="tr-TR" sz="3200" b="1" dirty="0" err="1"/>
              <a:t>today</a:t>
            </a:r>
            <a:r>
              <a:rPr lang="tr-TR" sz="3200" b="1" dirty="0"/>
              <a:t>.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A: </a:t>
            </a:r>
            <a:r>
              <a:rPr lang="tr-TR" sz="3200" b="1" dirty="0" err="1">
                <a:solidFill>
                  <a:srgbClr val="00B0F0"/>
                </a:solidFill>
              </a:rPr>
              <a:t>What</a:t>
            </a:r>
            <a:r>
              <a:rPr lang="tr-TR" sz="3200" b="1" dirty="0">
                <a:solidFill>
                  <a:srgbClr val="00B0F0"/>
                </a:solidFill>
              </a:rPr>
              <a:t> is </a:t>
            </a:r>
            <a:r>
              <a:rPr lang="tr-TR" sz="3200" b="1" dirty="0" err="1">
                <a:solidFill>
                  <a:srgbClr val="00B0F0"/>
                </a:solidFill>
              </a:rPr>
              <a:t>the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temperature</a:t>
            </a:r>
            <a:r>
              <a:rPr lang="tr-TR" sz="3200" b="1" dirty="0"/>
              <a:t> in </a:t>
            </a:r>
            <a:r>
              <a:rPr lang="tr-TR" sz="3200" b="1" dirty="0" err="1"/>
              <a:t>Istanbul</a:t>
            </a:r>
            <a:r>
              <a:rPr lang="tr-TR" sz="3200" b="1" dirty="0"/>
              <a:t>?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B: </a:t>
            </a:r>
            <a:r>
              <a:rPr lang="tr-TR" sz="3200" b="1" dirty="0" err="1"/>
              <a:t>It’s</a:t>
            </a:r>
            <a:r>
              <a:rPr lang="tr-TR" sz="3200" b="1" dirty="0"/>
              <a:t> _____________________.</a:t>
            </a:r>
            <a:endParaRPr lang="tr-TR" sz="28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1F44E0D-9FC5-0A70-179D-5670CBEAE56C}"/>
              </a:ext>
            </a:extLst>
          </p:cNvPr>
          <p:cNvSpPr/>
          <p:nvPr/>
        </p:nvSpPr>
        <p:spPr>
          <a:xfrm>
            <a:off x="5667555" y="1049545"/>
            <a:ext cx="1466489" cy="529088"/>
          </a:xfrm>
          <a:prstGeom prst="roundRect">
            <a:avLst/>
          </a:prstGeom>
          <a:solidFill>
            <a:srgbClr val="99E2FA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rainy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DDF5009-091B-62EF-7E35-1CA7EBE1532A}"/>
              </a:ext>
            </a:extLst>
          </p:cNvPr>
          <p:cNvSpPr/>
          <p:nvPr/>
        </p:nvSpPr>
        <p:spPr>
          <a:xfrm>
            <a:off x="5022011" y="2177411"/>
            <a:ext cx="4984630" cy="529088"/>
          </a:xfrm>
          <a:prstGeom prst="roundRect">
            <a:avLst/>
          </a:prstGeom>
          <a:solidFill>
            <a:srgbClr val="99E2FA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sixteen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degrees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Celsius</a:t>
            </a:r>
            <a:r>
              <a:rPr lang="tr-TR" sz="28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B614157-44C0-6C9C-9CD5-F6E4319E524D}"/>
              </a:ext>
            </a:extLst>
          </p:cNvPr>
          <p:cNvSpPr/>
          <p:nvPr/>
        </p:nvSpPr>
        <p:spPr>
          <a:xfrm>
            <a:off x="5604295" y="4221191"/>
            <a:ext cx="1529749" cy="529088"/>
          </a:xfrm>
          <a:prstGeom prst="roundRect">
            <a:avLst/>
          </a:prstGeom>
          <a:solidFill>
            <a:srgbClr val="99E2FA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cloudy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57E30C9-3147-C75B-E7F4-92B26214ED38}"/>
              </a:ext>
            </a:extLst>
          </p:cNvPr>
          <p:cNvSpPr/>
          <p:nvPr/>
        </p:nvSpPr>
        <p:spPr>
          <a:xfrm>
            <a:off x="5157158" y="5375353"/>
            <a:ext cx="4984630" cy="529088"/>
          </a:xfrm>
          <a:prstGeom prst="roundRect">
            <a:avLst/>
          </a:prstGeom>
          <a:solidFill>
            <a:srgbClr val="99E2FA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sixteen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degrees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Celsius</a:t>
            </a:r>
            <a:r>
              <a:rPr lang="tr-TR" sz="2800" b="1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6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15C6871-9FEC-8222-F93F-C522EE038635}"/>
              </a:ext>
            </a:extLst>
          </p:cNvPr>
          <p:cNvSpPr txBox="1"/>
          <p:nvPr/>
        </p:nvSpPr>
        <p:spPr>
          <a:xfrm>
            <a:off x="3907767" y="424471"/>
            <a:ext cx="8596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A: </a:t>
            </a:r>
            <a:r>
              <a:rPr lang="tr-TR" sz="3200" b="1" dirty="0" err="1">
                <a:solidFill>
                  <a:srgbClr val="00B0F0"/>
                </a:solidFill>
              </a:rPr>
              <a:t>What</a:t>
            </a:r>
            <a:r>
              <a:rPr lang="tr-TR" sz="3200" b="1" dirty="0">
                <a:solidFill>
                  <a:srgbClr val="00B0F0"/>
                </a:solidFill>
              </a:rPr>
              <a:t> is </a:t>
            </a:r>
            <a:r>
              <a:rPr lang="tr-TR" sz="3200" b="1" dirty="0" err="1">
                <a:solidFill>
                  <a:srgbClr val="00B0F0"/>
                </a:solidFill>
              </a:rPr>
              <a:t>the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weather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like</a:t>
            </a:r>
            <a:r>
              <a:rPr lang="tr-TR" sz="3200" b="1" dirty="0"/>
              <a:t> in Van </a:t>
            </a:r>
            <a:r>
              <a:rPr lang="tr-TR" sz="3200" b="1" dirty="0" err="1"/>
              <a:t>today</a:t>
            </a:r>
            <a:r>
              <a:rPr lang="tr-TR" sz="3200" b="1" dirty="0"/>
              <a:t>?</a:t>
            </a:r>
            <a:endParaRPr lang="tr-TR" sz="3200" b="1" dirty="0">
              <a:solidFill>
                <a:srgbClr val="0070C0"/>
              </a:solidFill>
            </a:endParaRPr>
          </a:p>
          <a:p>
            <a:r>
              <a:rPr lang="tr-TR" sz="3600" b="1" dirty="0">
                <a:solidFill>
                  <a:srgbClr val="0070C0"/>
                </a:solidFill>
              </a:rPr>
              <a:t>B: </a:t>
            </a:r>
            <a:r>
              <a:rPr lang="tr-TR" sz="3200" b="1" dirty="0" err="1"/>
              <a:t>It’s</a:t>
            </a:r>
            <a:r>
              <a:rPr lang="tr-TR" sz="3200" b="1" dirty="0"/>
              <a:t> ____________ </a:t>
            </a:r>
            <a:r>
              <a:rPr lang="tr-TR" sz="3200" b="1" dirty="0" err="1"/>
              <a:t>today</a:t>
            </a:r>
            <a:r>
              <a:rPr lang="tr-TR" sz="3200" b="1" dirty="0"/>
              <a:t>.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A: </a:t>
            </a:r>
            <a:r>
              <a:rPr lang="tr-TR" sz="2800" b="1" dirty="0" err="1">
                <a:solidFill>
                  <a:srgbClr val="00B0F0"/>
                </a:solidFill>
              </a:rPr>
              <a:t>What</a:t>
            </a:r>
            <a:r>
              <a:rPr lang="tr-TR" sz="2800" b="1" dirty="0">
                <a:solidFill>
                  <a:srgbClr val="00B0F0"/>
                </a:solidFill>
              </a:rPr>
              <a:t> is </a:t>
            </a:r>
            <a:r>
              <a:rPr lang="tr-TR" sz="2800" b="1" dirty="0" err="1">
                <a:solidFill>
                  <a:srgbClr val="00B0F0"/>
                </a:solidFill>
              </a:rPr>
              <a:t>the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temperature</a:t>
            </a:r>
            <a:r>
              <a:rPr lang="tr-TR" sz="2800" b="1" dirty="0"/>
              <a:t> in Van?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B: </a:t>
            </a:r>
            <a:r>
              <a:rPr lang="tr-TR" sz="2800" b="1" dirty="0" err="1"/>
              <a:t>It’s</a:t>
            </a:r>
            <a:r>
              <a:rPr lang="tr-TR" sz="2800" b="1" dirty="0"/>
              <a:t> _____________________.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222C055-ACAC-68B6-7EE2-100110ECE96C}"/>
              </a:ext>
            </a:extLst>
          </p:cNvPr>
          <p:cNvSpPr txBox="1"/>
          <p:nvPr/>
        </p:nvSpPr>
        <p:spPr>
          <a:xfrm>
            <a:off x="3907767" y="3596117"/>
            <a:ext cx="8596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A: </a:t>
            </a:r>
            <a:r>
              <a:rPr lang="tr-TR" sz="3200" b="1" dirty="0" err="1">
                <a:solidFill>
                  <a:srgbClr val="00B0F0"/>
                </a:solidFill>
              </a:rPr>
              <a:t>What</a:t>
            </a:r>
            <a:r>
              <a:rPr lang="tr-TR" sz="3200" b="1" dirty="0">
                <a:solidFill>
                  <a:srgbClr val="00B0F0"/>
                </a:solidFill>
              </a:rPr>
              <a:t> is </a:t>
            </a:r>
            <a:r>
              <a:rPr lang="tr-TR" sz="3200" b="1" dirty="0" err="1">
                <a:solidFill>
                  <a:srgbClr val="00B0F0"/>
                </a:solidFill>
              </a:rPr>
              <a:t>the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weather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like</a:t>
            </a:r>
            <a:r>
              <a:rPr lang="tr-TR" sz="3200" b="1" dirty="0"/>
              <a:t> in Muğla </a:t>
            </a:r>
            <a:r>
              <a:rPr lang="tr-TR" sz="3200" b="1" dirty="0" err="1"/>
              <a:t>today</a:t>
            </a:r>
            <a:r>
              <a:rPr lang="tr-TR" sz="3200" b="1" dirty="0"/>
              <a:t>?</a:t>
            </a:r>
            <a:endParaRPr lang="tr-TR" sz="3200" b="1" dirty="0">
              <a:solidFill>
                <a:srgbClr val="0070C0"/>
              </a:solidFill>
            </a:endParaRPr>
          </a:p>
          <a:p>
            <a:r>
              <a:rPr lang="tr-TR" sz="3600" b="1" dirty="0">
                <a:solidFill>
                  <a:srgbClr val="0070C0"/>
                </a:solidFill>
              </a:rPr>
              <a:t>B: </a:t>
            </a:r>
            <a:r>
              <a:rPr lang="tr-TR" sz="3200" b="1" dirty="0" err="1"/>
              <a:t>It’s</a:t>
            </a:r>
            <a:r>
              <a:rPr lang="tr-TR" sz="3200" b="1" dirty="0"/>
              <a:t> ____________ </a:t>
            </a:r>
            <a:r>
              <a:rPr lang="tr-TR" sz="3200" b="1" dirty="0" err="1"/>
              <a:t>today</a:t>
            </a:r>
            <a:r>
              <a:rPr lang="tr-TR" sz="3200" b="1" dirty="0"/>
              <a:t>.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A: </a:t>
            </a:r>
            <a:r>
              <a:rPr lang="tr-TR" sz="3200" b="1" dirty="0" err="1">
                <a:solidFill>
                  <a:srgbClr val="00B0F0"/>
                </a:solidFill>
              </a:rPr>
              <a:t>What</a:t>
            </a:r>
            <a:r>
              <a:rPr lang="tr-TR" sz="3200" b="1" dirty="0">
                <a:solidFill>
                  <a:srgbClr val="00B0F0"/>
                </a:solidFill>
              </a:rPr>
              <a:t> is </a:t>
            </a:r>
            <a:r>
              <a:rPr lang="tr-TR" sz="3200" b="1" dirty="0" err="1">
                <a:solidFill>
                  <a:srgbClr val="00B0F0"/>
                </a:solidFill>
              </a:rPr>
              <a:t>the</a:t>
            </a:r>
            <a:r>
              <a:rPr lang="tr-TR" sz="3200" b="1" dirty="0">
                <a:solidFill>
                  <a:srgbClr val="00B0F0"/>
                </a:solidFill>
              </a:rPr>
              <a:t> </a:t>
            </a:r>
            <a:r>
              <a:rPr lang="tr-TR" sz="3200" b="1" dirty="0" err="1">
                <a:solidFill>
                  <a:srgbClr val="00B0F0"/>
                </a:solidFill>
              </a:rPr>
              <a:t>temperature</a:t>
            </a:r>
            <a:r>
              <a:rPr lang="tr-TR" sz="3200" b="1" dirty="0"/>
              <a:t> in Muğla?</a:t>
            </a:r>
          </a:p>
          <a:p>
            <a:r>
              <a:rPr lang="tr-TR" sz="3600" b="1" dirty="0">
                <a:solidFill>
                  <a:srgbClr val="0070C0"/>
                </a:solidFill>
              </a:rPr>
              <a:t>B: </a:t>
            </a:r>
            <a:r>
              <a:rPr lang="tr-TR" sz="3200" b="1" dirty="0" err="1"/>
              <a:t>It’s</a:t>
            </a:r>
            <a:r>
              <a:rPr lang="tr-TR" sz="3200" b="1" dirty="0"/>
              <a:t> _____________________.</a:t>
            </a:r>
            <a:endParaRPr lang="tr-TR" sz="28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3651E87-4C4E-78C8-BDDF-04A10AA59A22}"/>
              </a:ext>
            </a:extLst>
          </p:cNvPr>
          <p:cNvSpPr/>
          <p:nvPr/>
        </p:nvSpPr>
        <p:spPr>
          <a:xfrm>
            <a:off x="5405889" y="1049545"/>
            <a:ext cx="1733908" cy="529088"/>
          </a:xfrm>
          <a:prstGeom prst="roundRect">
            <a:avLst/>
          </a:prstGeom>
          <a:solidFill>
            <a:srgbClr val="99E2FA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snowy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28EF22D-8E81-500E-5D78-99E5180B264B}"/>
              </a:ext>
            </a:extLst>
          </p:cNvPr>
          <p:cNvSpPr/>
          <p:nvPr/>
        </p:nvSpPr>
        <p:spPr>
          <a:xfrm>
            <a:off x="5022010" y="2177411"/>
            <a:ext cx="5119777" cy="529088"/>
          </a:xfrm>
          <a:prstGeom prst="roundRect">
            <a:avLst/>
          </a:prstGeom>
          <a:solidFill>
            <a:srgbClr val="99E2FA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minus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five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degrees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Celsius</a:t>
            </a:r>
            <a:r>
              <a:rPr lang="tr-TR" sz="28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93A3D06-5198-EF9C-43CF-FB038BF93F66}"/>
              </a:ext>
            </a:extLst>
          </p:cNvPr>
          <p:cNvSpPr/>
          <p:nvPr/>
        </p:nvSpPr>
        <p:spPr>
          <a:xfrm>
            <a:off x="5477777" y="4221191"/>
            <a:ext cx="1693651" cy="529088"/>
          </a:xfrm>
          <a:prstGeom prst="roundRect">
            <a:avLst/>
          </a:prstGeom>
          <a:solidFill>
            <a:srgbClr val="99E2FA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sunny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BC23FA7-9A05-F1C0-79A5-AB2DACCC17C2}"/>
              </a:ext>
            </a:extLst>
          </p:cNvPr>
          <p:cNvSpPr/>
          <p:nvPr/>
        </p:nvSpPr>
        <p:spPr>
          <a:xfrm>
            <a:off x="5157158" y="5375353"/>
            <a:ext cx="5479212" cy="529088"/>
          </a:xfrm>
          <a:prstGeom prst="roundRect">
            <a:avLst/>
          </a:prstGeom>
          <a:solidFill>
            <a:srgbClr val="99E2FA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twenty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six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degrees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Celsius</a:t>
            </a:r>
            <a:r>
              <a:rPr lang="tr-TR" sz="2800" b="1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F5E75B0-883C-4BE1-2D8A-EFEB79F98641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0DB5E9"/>
                </a:solidFill>
              </a:rPr>
              <a:t>EMOTIONS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6B358AF-970F-DEED-9B58-3BF4E50AE8B2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(DUYGULAR)</a:t>
            </a:r>
          </a:p>
        </p:txBody>
      </p:sp>
    </p:spTree>
    <p:extLst>
      <p:ext uri="{BB962C8B-B14F-4D97-AF65-F5344CB8AC3E}">
        <p14:creationId xmlns:p14="http://schemas.microsoft.com/office/powerpoint/2010/main" val="176174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8DC7617-840E-BBBC-5F52-4D28E9222AEF}"/>
              </a:ext>
            </a:extLst>
          </p:cNvPr>
          <p:cNvSpPr/>
          <p:nvPr/>
        </p:nvSpPr>
        <p:spPr>
          <a:xfrm>
            <a:off x="839604" y="2370220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Happy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92CABFF-A36C-D264-00D1-40BCFBD52303}"/>
              </a:ext>
            </a:extLst>
          </p:cNvPr>
          <p:cNvSpPr/>
          <p:nvPr/>
        </p:nvSpPr>
        <p:spPr>
          <a:xfrm>
            <a:off x="839604" y="2899610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Mutlu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D42B123-5669-0707-5505-DF995E02125C}"/>
              </a:ext>
            </a:extLst>
          </p:cNvPr>
          <p:cNvSpPr/>
          <p:nvPr/>
        </p:nvSpPr>
        <p:spPr>
          <a:xfrm>
            <a:off x="3479533" y="2370220"/>
            <a:ext cx="240842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Sad / </a:t>
            </a:r>
            <a:r>
              <a:rPr lang="tr-TR" sz="2800" b="1" dirty="0" err="1">
                <a:solidFill>
                  <a:schemeClr val="tx1"/>
                </a:solidFill>
              </a:rPr>
              <a:t>Upset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24E4906-E03E-C1DF-3443-9F3FF9801688}"/>
              </a:ext>
            </a:extLst>
          </p:cNvPr>
          <p:cNvSpPr/>
          <p:nvPr/>
        </p:nvSpPr>
        <p:spPr>
          <a:xfrm>
            <a:off x="3479533" y="2899610"/>
            <a:ext cx="240842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Üzgün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5A510C2-055E-00F7-9782-69F63488F1BD}"/>
              </a:ext>
            </a:extLst>
          </p:cNvPr>
          <p:cNvSpPr/>
          <p:nvPr/>
        </p:nvSpPr>
        <p:spPr>
          <a:xfrm>
            <a:off x="6545079" y="2370220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Tired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B79564B-681A-AB33-D192-D8F06A9D8810}"/>
              </a:ext>
            </a:extLst>
          </p:cNvPr>
          <p:cNvSpPr/>
          <p:nvPr/>
        </p:nvSpPr>
        <p:spPr>
          <a:xfrm>
            <a:off x="6545079" y="2899610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Yorgun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C3A92C0-FEAA-9E53-123E-908177B36EED}"/>
              </a:ext>
            </a:extLst>
          </p:cNvPr>
          <p:cNvSpPr/>
          <p:nvPr/>
        </p:nvSpPr>
        <p:spPr>
          <a:xfrm>
            <a:off x="9459729" y="2370220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Scared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993E952-9FA8-6CDB-68E2-42D11C6FF8C1}"/>
              </a:ext>
            </a:extLst>
          </p:cNvPr>
          <p:cNvSpPr/>
          <p:nvPr/>
        </p:nvSpPr>
        <p:spPr>
          <a:xfrm>
            <a:off x="9459729" y="2899610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Korkmuş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4214586-BCD6-0D9F-D0C2-CB75FE856846}"/>
              </a:ext>
            </a:extLst>
          </p:cNvPr>
          <p:cNvSpPr/>
          <p:nvPr/>
        </p:nvSpPr>
        <p:spPr>
          <a:xfrm>
            <a:off x="421306" y="5437270"/>
            <a:ext cx="2819400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Anxious</a:t>
            </a:r>
            <a:r>
              <a:rPr lang="tr-TR" sz="2400" b="1" dirty="0">
                <a:solidFill>
                  <a:schemeClr val="tx1"/>
                </a:solidFill>
              </a:rPr>
              <a:t> / </a:t>
            </a:r>
            <a:r>
              <a:rPr lang="tr-TR" sz="2400" b="1" dirty="0" err="1">
                <a:solidFill>
                  <a:schemeClr val="tx1"/>
                </a:solidFill>
              </a:rPr>
              <a:t>Nervous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81BF9AA-D756-9A8A-8960-B57C8894E47B}"/>
              </a:ext>
            </a:extLst>
          </p:cNvPr>
          <p:cNvSpPr/>
          <p:nvPr/>
        </p:nvSpPr>
        <p:spPr>
          <a:xfrm>
            <a:off x="421306" y="5966660"/>
            <a:ext cx="2819400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Endişeli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40975F5-9B2C-B6DE-399C-2D4CEAFCDD32}"/>
              </a:ext>
            </a:extLst>
          </p:cNvPr>
          <p:cNvSpPr/>
          <p:nvPr/>
        </p:nvSpPr>
        <p:spPr>
          <a:xfrm>
            <a:off x="3754254" y="5437270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Depressed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7A2FF84-B344-7DD4-F044-62C5FC6443D9}"/>
              </a:ext>
            </a:extLst>
          </p:cNvPr>
          <p:cNvSpPr/>
          <p:nvPr/>
        </p:nvSpPr>
        <p:spPr>
          <a:xfrm>
            <a:off x="3754254" y="5966660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Bunalımda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92A5507-A183-58D9-1E00-762EA3EDF199}"/>
              </a:ext>
            </a:extLst>
          </p:cNvPr>
          <p:cNvSpPr/>
          <p:nvPr/>
        </p:nvSpPr>
        <p:spPr>
          <a:xfrm>
            <a:off x="6545079" y="5437270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Moody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B996C8C-30F3-DE39-3902-FD6A32BC5D98}"/>
              </a:ext>
            </a:extLst>
          </p:cNvPr>
          <p:cNvSpPr/>
          <p:nvPr/>
        </p:nvSpPr>
        <p:spPr>
          <a:xfrm>
            <a:off x="6545079" y="5966660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Karamsar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96F2261-84ED-DA8F-6E0A-20C4E3250ED9}"/>
              </a:ext>
            </a:extLst>
          </p:cNvPr>
          <p:cNvSpPr/>
          <p:nvPr/>
        </p:nvSpPr>
        <p:spPr>
          <a:xfrm>
            <a:off x="9459729" y="5437270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Sleepy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4B9BA05D-E9FE-C881-E12C-A22B62511BEB}"/>
              </a:ext>
            </a:extLst>
          </p:cNvPr>
          <p:cNvSpPr/>
          <p:nvPr/>
        </p:nvSpPr>
        <p:spPr>
          <a:xfrm>
            <a:off x="9459729" y="5966660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Uykulu</a:t>
            </a:r>
          </a:p>
        </p:txBody>
      </p:sp>
    </p:spTree>
    <p:extLst>
      <p:ext uri="{BB962C8B-B14F-4D97-AF65-F5344CB8AC3E}">
        <p14:creationId xmlns:p14="http://schemas.microsoft.com/office/powerpoint/2010/main" val="35417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6D3B178-FCB5-9686-FB82-1B5DF4AC016D}"/>
              </a:ext>
            </a:extLst>
          </p:cNvPr>
          <p:cNvSpPr/>
          <p:nvPr/>
        </p:nvSpPr>
        <p:spPr>
          <a:xfrm>
            <a:off x="774433" y="2265445"/>
            <a:ext cx="240842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Bored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B23E4CE-FE71-73BB-4F7E-B7CAF640C2DA}"/>
              </a:ext>
            </a:extLst>
          </p:cNvPr>
          <p:cNvSpPr/>
          <p:nvPr/>
        </p:nvSpPr>
        <p:spPr>
          <a:xfrm>
            <a:off x="774433" y="2794835"/>
            <a:ext cx="240842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Canı sıkılmış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0FA56D8-A152-9A33-409E-94788E0F8E34}"/>
              </a:ext>
            </a:extLst>
          </p:cNvPr>
          <p:cNvSpPr/>
          <p:nvPr/>
        </p:nvSpPr>
        <p:spPr>
          <a:xfrm>
            <a:off x="4891789" y="2265445"/>
            <a:ext cx="240842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Energetic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93B405B-DAA7-04E8-3114-D16DC83CA02F}"/>
              </a:ext>
            </a:extLst>
          </p:cNvPr>
          <p:cNvSpPr/>
          <p:nvPr/>
        </p:nvSpPr>
        <p:spPr>
          <a:xfrm>
            <a:off x="4891789" y="2794835"/>
            <a:ext cx="240842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Enerjik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78928EF-8333-79E3-8C25-C26A013F19DB}"/>
              </a:ext>
            </a:extLst>
          </p:cNvPr>
          <p:cNvSpPr/>
          <p:nvPr/>
        </p:nvSpPr>
        <p:spPr>
          <a:xfrm>
            <a:off x="9009145" y="2198770"/>
            <a:ext cx="240842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Cheerful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9A6DBBF-1350-B44B-6947-F567DE1E3014}"/>
              </a:ext>
            </a:extLst>
          </p:cNvPr>
          <p:cNvSpPr/>
          <p:nvPr/>
        </p:nvSpPr>
        <p:spPr>
          <a:xfrm>
            <a:off x="9009145" y="2728160"/>
            <a:ext cx="240842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Neşeli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299BD68-C954-907F-EC7E-61F4B2CF6E68}"/>
              </a:ext>
            </a:extLst>
          </p:cNvPr>
          <p:cNvSpPr/>
          <p:nvPr/>
        </p:nvSpPr>
        <p:spPr>
          <a:xfrm>
            <a:off x="1074820" y="5475370"/>
            <a:ext cx="240842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Surprised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0D4893C-753E-7258-B75C-A4B5E1903829}"/>
              </a:ext>
            </a:extLst>
          </p:cNvPr>
          <p:cNvSpPr/>
          <p:nvPr/>
        </p:nvSpPr>
        <p:spPr>
          <a:xfrm>
            <a:off x="1074820" y="6004760"/>
            <a:ext cx="240842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Şaşkın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FB1CBB9-3CB7-A2F7-D808-3E0B0F9AB7FE}"/>
              </a:ext>
            </a:extLst>
          </p:cNvPr>
          <p:cNvSpPr/>
          <p:nvPr/>
        </p:nvSpPr>
        <p:spPr>
          <a:xfrm>
            <a:off x="4891789" y="5294395"/>
            <a:ext cx="240842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Angry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7DD363E-2C82-FA49-6E6B-F00DC52A6CC7}"/>
              </a:ext>
            </a:extLst>
          </p:cNvPr>
          <p:cNvSpPr/>
          <p:nvPr/>
        </p:nvSpPr>
        <p:spPr>
          <a:xfrm>
            <a:off x="4891789" y="5823785"/>
            <a:ext cx="240842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Sinirli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0D56606-5EEA-A656-3A80-35810C29F348}"/>
              </a:ext>
            </a:extLst>
          </p:cNvPr>
          <p:cNvSpPr/>
          <p:nvPr/>
        </p:nvSpPr>
        <p:spPr>
          <a:xfrm>
            <a:off x="9009145" y="5361070"/>
            <a:ext cx="240842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Excited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7B42BEA-8B74-22E3-9175-BCBA895E53B0}"/>
              </a:ext>
            </a:extLst>
          </p:cNvPr>
          <p:cNvSpPr/>
          <p:nvPr/>
        </p:nvSpPr>
        <p:spPr>
          <a:xfrm>
            <a:off x="9009145" y="5890460"/>
            <a:ext cx="240842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Heyecanlı</a:t>
            </a:r>
          </a:p>
        </p:txBody>
      </p:sp>
    </p:spTree>
    <p:extLst>
      <p:ext uri="{BB962C8B-B14F-4D97-AF65-F5344CB8AC3E}">
        <p14:creationId xmlns:p14="http://schemas.microsoft.com/office/powerpoint/2010/main" val="25242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509D1F-3805-D3CE-5691-90F20F47CA68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https://www.egetolgayaltinay.com/lessons/106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BCE95F-ACBA-F44B-15C2-A285948EA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202">
            <a:off x="8381820" y="3630104"/>
            <a:ext cx="329565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537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509D1F-3805-D3CE-5691-90F20F47CA68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https://www.egetolgayaltinay.com/lessons/365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EEB5F07-7F54-976B-5769-57CE88B3C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599">
            <a:off x="8954220" y="3429000"/>
            <a:ext cx="29337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509D1F-3805-D3CE-5691-90F20F47CA68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https://www.egetolgayaltinay.com/lessons/107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287F7F6-38B0-F9BE-5A72-46A3AE49A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8769">
            <a:off x="8468144" y="3661962"/>
            <a:ext cx="3205050" cy="240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576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9C3AA6D-64D1-BC22-8980-B0AEB26FDA77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B0F0"/>
                </a:solidFill>
              </a:rPr>
              <a:t>DESCRIBING THE EMOTIONS </a:t>
            </a:r>
          </a:p>
          <a:p>
            <a:pPr algn="ctr"/>
            <a:r>
              <a:rPr lang="tr-TR" sz="2000" b="1" dirty="0"/>
              <a:t>(DUYGULARI SÖYLEME)</a:t>
            </a:r>
            <a:endParaRPr lang="tr-TR" sz="7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7006AAD-572A-C118-5D3E-192B402244C6}"/>
              </a:ext>
            </a:extLst>
          </p:cNvPr>
          <p:cNvSpPr txBox="1"/>
          <p:nvPr/>
        </p:nvSpPr>
        <p:spPr>
          <a:xfrm>
            <a:off x="163869" y="846798"/>
            <a:ext cx="11787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İnsanların duygularını öğrenmek için </a:t>
            </a:r>
            <a:r>
              <a:rPr lang="tr-TR" sz="2800" b="1" dirty="0">
                <a:solidFill>
                  <a:srgbClr val="FF0000"/>
                </a:solidFill>
              </a:rPr>
              <a:t>How do </a:t>
            </a:r>
            <a:r>
              <a:rPr lang="tr-TR" sz="2800" b="1" dirty="0" err="1">
                <a:solidFill>
                  <a:srgbClr val="FF0000"/>
                </a:solidFill>
              </a:rPr>
              <a:t>you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feel</a:t>
            </a:r>
            <a:r>
              <a:rPr lang="tr-TR" sz="2800" b="1" dirty="0">
                <a:solidFill>
                  <a:srgbClr val="FF0000"/>
                </a:solidFill>
              </a:rPr>
              <a:t> …? </a:t>
            </a:r>
            <a:r>
              <a:rPr lang="tr-TR" sz="2400" b="1" dirty="0"/>
              <a:t>sorusunu kullanırız. Cevap verirken de </a:t>
            </a:r>
            <a:r>
              <a:rPr lang="tr-TR" sz="2800" b="1" dirty="0">
                <a:solidFill>
                  <a:srgbClr val="FF0000"/>
                </a:solidFill>
              </a:rPr>
              <a:t>I </a:t>
            </a:r>
            <a:r>
              <a:rPr lang="tr-TR" sz="2800" b="1" dirty="0" err="1">
                <a:solidFill>
                  <a:srgbClr val="FF0000"/>
                </a:solidFill>
              </a:rPr>
              <a:t>feel</a:t>
            </a:r>
            <a:r>
              <a:rPr lang="tr-TR" sz="2800" b="1" dirty="0">
                <a:solidFill>
                  <a:srgbClr val="FF0000"/>
                </a:solidFill>
              </a:rPr>
              <a:t> … </a:t>
            </a:r>
            <a:r>
              <a:rPr lang="tr-TR" sz="2400" b="1" dirty="0"/>
              <a:t>yapısı kullanılır. :</a:t>
            </a:r>
          </a:p>
        </p:txBody>
      </p:sp>
      <p:sp>
        <p:nvSpPr>
          <p:cNvPr id="4" name="Konuşma Balonu: Köşeleri Yuvarlanmış Dikdörtgen 3">
            <a:extLst>
              <a:ext uri="{FF2B5EF4-FFF2-40B4-BE49-F238E27FC236}">
                <a16:creationId xmlns:a16="http://schemas.microsoft.com/office/drawing/2014/main" id="{EAD5B573-4430-A28E-116A-90C2BC5D4573}"/>
              </a:ext>
            </a:extLst>
          </p:cNvPr>
          <p:cNvSpPr/>
          <p:nvPr/>
        </p:nvSpPr>
        <p:spPr>
          <a:xfrm>
            <a:off x="2647950" y="1954911"/>
            <a:ext cx="6096000" cy="1148217"/>
          </a:xfrm>
          <a:prstGeom prst="wedgeRoundRectCallout">
            <a:avLst>
              <a:gd name="adj1" fmla="val -49115"/>
              <a:gd name="adj2" fmla="val 83929"/>
              <a:gd name="adj3" fmla="val 16667"/>
            </a:avLst>
          </a:prstGeom>
          <a:solidFill>
            <a:srgbClr val="C0EEF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onuşma Balonu: Köşeleri Yuvarlanmış Dikdörtgen 4">
            <a:extLst>
              <a:ext uri="{FF2B5EF4-FFF2-40B4-BE49-F238E27FC236}">
                <a16:creationId xmlns:a16="http://schemas.microsoft.com/office/drawing/2014/main" id="{56970521-2F16-832C-5E6B-DF2F68E6944A}"/>
              </a:ext>
            </a:extLst>
          </p:cNvPr>
          <p:cNvSpPr/>
          <p:nvPr/>
        </p:nvSpPr>
        <p:spPr>
          <a:xfrm>
            <a:off x="2771775" y="3508819"/>
            <a:ext cx="6096000" cy="1129856"/>
          </a:xfrm>
          <a:prstGeom prst="wedgeRoundRectCallout">
            <a:avLst>
              <a:gd name="adj1" fmla="val 50417"/>
              <a:gd name="adj2" fmla="val 93453"/>
              <a:gd name="adj3" fmla="val 16667"/>
            </a:avLst>
          </a:prstGeom>
          <a:solidFill>
            <a:srgbClr val="8FDDA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7903568-D5A3-EC1E-2993-5A168F9FCA56}"/>
              </a:ext>
            </a:extLst>
          </p:cNvPr>
          <p:cNvSpPr txBox="1"/>
          <p:nvPr/>
        </p:nvSpPr>
        <p:spPr>
          <a:xfrm>
            <a:off x="2895600" y="2016467"/>
            <a:ext cx="584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How do </a:t>
            </a:r>
            <a:r>
              <a:rPr lang="tr-TR" sz="3200" b="1" dirty="0" err="1">
                <a:solidFill>
                  <a:srgbClr val="FF0000"/>
                </a:solidFill>
              </a:rPr>
              <a:t>you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feel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/>
              <a:t>on </a:t>
            </a:r>
            <a:r>
              <a:rPr lang="tr-TR" sz="3200" b="1" dirty="0" err="1"/>
              <a:t>sunny</a:t>
            </a:r>
            <a:r>
              <a:rPr lang="tr-TR" sz="3200" b="1" dirty="0"/>
              <a:t> </a:t>
            </a:r>
            <a:r>
              <a:rPr lang="tr-TR" sz="3200" b="1" dirty="0" err="1"/>
              <a:t>days</a:t>
            </a:r>
            <a:r>
              <a:rPr lang="tr-TR" sz="3200" b="1" dirty="0"/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E67A8D0-C5A2-BDEF-3AC8-BD0482214563}"/>
              </a:ext>
            </a:extLst>
          </p:cNvPr>
          <p:cNvSpPr txBox="1"/>
          <p:nvPr/>
        </p:nvSpPr>
        <p:spPr>
          <a:xfrm>
            <a:off x="2895600" y="2499796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(Güneşli günlerde </a:t>
            </a:r>
            <a:r>
              <a:rPr lang="tr-TR" sz="2800" b="1" dirty="0">
                <a:solidFill>
                  <a:srgbClr val="FF0000"/>
                </a:solidFill>
              </a:rPr>
              <a:t>nasıl hissedersin</a:t>
            </a:r>
            <a:r>
              <a:rPr lang="tr-TR" sz="2800" b="1" dirty="0"/>
              <a:t>?)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FFC86AA-2B0F-B2C9-4D57-1CD5B5F220E0}"/>
              </a:ext>
            </a:extLst>
          </p:cNvPr>
          <p:cNvSpPr txBox="1"/>
          <p:nvPr/>
        </p:nvSpPr>
        <p:spPr>
          <a:xfrm>
            <a:off x="2895600" y="3544560"/>
            <a:ext cx="584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I </a:t>
            </a:r>
            <a:r>
              <a:rPr lang="tr-TR" sz="3200" b="1" dirty="0" err="1">
                <a:solidFill>
                  <a:srgbClr val="FF0000"/>
                </a:solidFill>
              </a:rPr>
              <a:t>feel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happy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/>
              <a:t>on </a:t>
            </a:r>
            <a:r>
              <a:rPr lang="tr-TR" sz="3200" b="1" dirty="0" err="1"/>
              <a:t>sunny</a:t>
            </a:r>
            <a:r>
              <a:rPr lang="tr-TR" sz="3200" b="1" dirty="0"/>
              <a:t> </a:t>
            </a:r>
            <a:r>
              <a:rPr lang="tr-TR" sz="3200" b="1" dirty="0" err="1"/>
              <a:t>days</a:t>
            </a:r>
            <a:r>
              <a:rPr lang="tr-TR" sz="32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C23C2E1-F101-887C-82B3-890F078F2138}"/>
              </a:ext>
            </a:extLst>
          </p:cNvPr>
          <p:cNvSpPr txBox="1"/>
          <p:nvPr/>
        </p:nvSpPr>
        <p:spPr>
          <a:xfrm>
            <a:off x="2895600" y="4047546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(Güneşli günlerde </a:t>
            </a:r>
            <a:r>
              <a:rPr lang="tr-TR" sz="2800" b="1" dirty="0">
                <a:solidFill>
                  <a:srgbClr val="FF0000"/>
                </a:solidFill>
              </a:rPr>
              <a:t>mutlu hissederim</a:t>
            </a:r>
            <a:r>
              <a:rPr lang="tr-TR" sz="2800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24365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50D9D28-C6CB-718E-4332-F4C85D3B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1C2F774-FDFB-D0F7-E1E8-856FF8DC50EB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3339F28-A6C4-143B-9AEE-6E0DAA092C2B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6. Sınıf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https://www.egetolgayaltinay.com/contents/21/5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9361FE8-E2F8-D246-CA07-BEB8530F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44" y="1219032"/>
            <a:ext cx="2572063" cy="40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49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95565F0D-4472-D22C-3BF8-99B503897B31}"/>
              </a:ext>
            </a:extLst>
          </p:cNvPr>
          <p:cNvSpPr/>
          <p:nvPr/>
        </p:nvSpPr>
        <p:spPr>
          <a:xfrm>
            <a:off x="2190750" y="3371850"/>
            <a:ext cx="8201025" cy="1619250"/>
          </a:xfrm>
          <a:prstGeom prst="wedgeRoundRectCallout">
            <a:avLst>
              <a:gd name="adj1" fmla="val -46099"/>
              <a:gd name="adj2" fmla="val 85806"/>
              <a:gd name="adj3" fmla="val 16667"/>
            </a:avLst>
          </a:prstGeom>
          <a:solidFill>
            <a:srgbClr val="8FDDA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D17A33A-9BFF-1E19-D5A6-AA4EB8F51CBF}"/>
              </a:ext>
            </a:extLst>
          </p:cNvPr>
          <p:cNvSpPr txBox="1"/>
          <p:nvPr/>
        </p:nvSpPr>
        <p:spPr>
          <a:xfrm>
            <a:off x="1004536" y="3542758"/>
            <a:ext cx="10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 </a:t>
            </a:r>
            <a:r>
              <a:rPr lang="tr-TR" sz="4000" b="1" dirty="0" err="1">
                <a:solidFill>
                  <a:srgbClr val="FF0000"/>
                </a:solidFill>
              </a:rPr>
              <a:t>feel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/>
              <a:t>_______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/>
              <a:t>on ______ </a:t>
            </a:r>
            <a:r>
              <a:rPr lang="tr-TR" sz="4000" b="1" dirty="0" err="1"/>
              <a:t>days</a:t>
            </a:r>
            <a:r>
              <a:rPr lang="tr-TR" sz="4000" b="1" dirty="0"/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AB0CB4C-F892-1A10-3719-C94B15BECC42}"/>
              </a:ext>
            </a:extLst>
          </p:cNvPr>
          <p:cNvSpPr txBox="1"/>
          <p:nvPr/>
        </p:nvSpPr>
        <p:spPr>
          <a:xfrm>
            <a:off x="861661" y="4250644"/>
            <a:ext cx="10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(_______ günlerde ________</a:t>
            </a:r>
            <a:r>
              <a:rPr lang="tr-TR" sz="3600" b="1" dirty="0">
                <a:solidFill>
                  <a:srgbClr val="FF0000"/>
                </a:solidFill>
              </a:rPr>
              <a:t> hissederim</a:t>
            </a:r>
            <a:r>
              <a:rPr lang="tr-TR" sz="3600" b="1" dirty="0"/>
              <a:t>.)</a:t>
            </a:r>
          </a:p>
        </p:txBody>
      </p:sp>
      <p:pic>
        <p:nvPicPr>
          <p:cNvPr id="2050" name="Picture 2" descr="Best Spin Wheel Game GIFs | Gfycat">
            <a:extLst>
              <a:ext uri="{FF2B5EF4-FFF2-40B4-BE49-F238E27FC236}">
                <a16:creationId xmlns:a16="http://schemas.microsoft.com/office/drawing/2014/main" id="{D209A938-26E1-A078-82AB-F2A0A8B9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3" y="238558"/>
            <a:ext cx="1540766" cy="15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26299519-813D-A963-71C2-7EC5160C1210}"/>
              </a:ext>
            </a:extLst>
          </p:cNvPr>
          <p:cNvSpPr txBox="1"/>
          <p:nvPr/>
        </p:nvSpPr>
        <p:spPr>
          <a:xfrm>
            <a:off x="1714500" y="501109"/>
            <a:ext cx="867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/>
              <a:t>Çarktan çıkan resme göre aşağıdaki cümledeki boşlukları doldurarak söyleyiniz.</a:t>
            </a:r>
          </a:p>
          <a:p>
            <a:endParaRPr lang="tr-TR" i="1" dirty="0"/>
          </a:p>
          <a:p>
            <a:r>
              <a:rPr lang="tr-TR" i="1" dirty="0"/>
              <a:t>Çarka ulaşmak için: </a:t>
            </a:r>
            <a:r>
              <a:rPr lang="tr-TR" sz="2400" b="1" i="1" dirty="0">
                <a:hlinkClick r:id="rId3"/>
              </a:rPr>
              <a:t>https://www.egetolgayaltinay.com/lessons/108</a:t>
            </a:r>
            <a:r>
              <a:rPr lang="tr-TR" sz="2400" b="1" i="1" dirty="0"/>
              <a:t> 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90122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AB9F914-5AFE-D7F8-B57F-32EC7B5B0B19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B0F0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DD264E4-B7B4-62EC-3073-BF68BDF05004}"/>
              </a:ext>
            </a:extLst>
          </p:cNvPr>
          <p:cNvSpPr/>
          <p:nvPr/>
        </p:nvSpPr>
        <p:spPr>
          <a:xfrm>
            <a:off x="1451810" y="1340317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Umbrella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3C9633A-EE28-01DB-1302-F54BC3A421A8}"/>
              </a:ext>
            </a:extLst>
          </p:cNvPr>
          <p:cNvSpPr/>
          <p:nvPr/>
        </p:nvSpPr>
        <p:spPr>
          <a:xfrm>
            <a:off x="1451810" y="1898581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Degrees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Celcius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CBE94E4-EE1E-3C57-E032-6D068CEF7D66}"/>
              </a:ext>
            </a:extLst>
          </p:cNvPr>
          <p:cNvSpPr/>
          <p:nvPr/>
        </p:nvSpPr>
        <p:spPr>
          <a:xfrm>
            <a:off x="3577385" y="1339114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Şemsiye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49F6337-B849-67AD-E74D-45C4DAF6D6C9}"/>
              </a:ext>
            </a:extLst>
          </p:cNvPr>
          <p:cNvSpPr/>
          <p:nvPr/>
        </p:nvSpPr>
        <p:spPr>
          <a:xfrm>
            <a:off x="3578992" y="1898581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Santigrat Derece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143C95D-2439-44A5-4933-0BA7CE6BDDA2}"/>
              </a:ext>
            </a:extLst>
          </p:cNvPr>
          <p:cNvSpPr/>
          <p:nvPr/>
        </p:nvSpPr>
        <p:spPr>
          <a:xfrm>
            <a:off x="1451810" y="2456847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Raincoat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BB750A2-9144-6134-8F6D-ED403901F4EF}"/>
              </a:ext>
            </a:extLst>
          </p:cNvPr>
          <p:cNvSpPr/>
          <p:nvPr/>
        </p:nvSpPr>
        <p:spPr>
          <a:xfrm>
            <a:off x="1451810" y="3015111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Sunglasses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9FAD1AF-EB76-7A2E-D02A-C31A30A445EC}"/>
              </a:ext>
            </a:extLst>
          </p:cNvPr>
          <p:cNvSpPr/>
          <p:nvPr/>
        </p:nvSpPr>
        <p:spPr>
          <a:xfrm>
            <a:off x="3578993" y="2456846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Yağmurluk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40DFF4F-CE63-59ED-CE56-D4684EFB5141}"/>
              </a:ext>
            </a:extLst>
          </p:cNvPr>
          <p:cNvSpPr/>
          <p:nvPr/>
        </p:nvSpPr>
        <p:spPr>
          <a:xfrm>
            <a:off x="3578992" y="3015111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Güneş Gözlüğü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354A0DA-B38D-8E61-CB73-AD85586E9F7E}"/>
              </a:ext>
            </a:extLst>
          </p:cNvPr>
          <p:cNvSpPr/>
          <p:nvPr/>
        </p:nvSpPr>
        <p:spPr>
          <a:xfrm>
            <a:off x="1451810" y="3575779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b="1" dirty="0" err="1">
                <a:solidFill>
                  <a:sysClr val="windowText" lastClr="000000"/>
                </a:solidFill>
              </a:rPr>
              <a:t>Weather</a:t>
            </a:r>
            <a:r>
              <a:rPr lang="tr-TR" b="1" dirty="0">
                <a:solidFill>
                  <a:sysClr val="windowText" lastClr="000000"/>
                </a:solidFill>
              </a:rPr>
              <a:t> </a:t>
            </a:r>
            <a:r>
              <a:rPr lang="tr-TR" b="1" dirty="0" err="1">
                <a:solidFill>
                  <a:sysClr val="windowText" lastClr="000000"/>
                </a:solidFill>
              </a:rPr>
              <a:t>Forecast</a:t>
            </a:r>
            <a:r>
              <a:rPr lang="tr-TR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1509BF6-5842-CD71-6249-E81BCADBE794}"/>
              </a:ext>
            </a:extLst>
          </p:cNvPr>
          <p:cNvSpPr/>
          <p:nvPr/>
        </p:nvSpPr>
        <p:spPr>
          <a:xfrm>
            <a:off x="1451810" y="4134043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Temperature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A923726E-DB9F-8EA0-3783-F007311C01D3}"/>
              </a:ext>
            </a:extLst>
          </p:cNvPr>
          <p:cNvSpPr/>
          <p:nvPr/>
        </p:nvSpPr>
        <p:spPr>
          <a:xfrm>
            <a:off x="3578993" y="3575778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Hava Tahmini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AADA86FB-7FF4-EC7C-CE46-0B92EEF21509}"/>
              </a:ext>
            </a:extLst>
          </p:cNvPr>
          <p:cNvSpPr/>
          <p:nvPr/>
        </p:nvSpPr>
        <p:spPr>
          <a:xfrm>
            <a:off x="3578992" y="4134043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Sıcaklık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51A8D2C-81E9-8126-0675-1C402BBFF2DB}"/>
              </a:ext>
            </a:extLst>
          </p:cNvPr>
          <p:cNvSpPr/>
          <p:nvPr/>
        </p:nvSpPr>
        <p:spPr>
          <a:xfrm>
            <a:off x="1451810" y="4692309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Fabulous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859BB656-319C-F251-4250-ABE0822E812A}"/>
              </a:ext>
            </a:extLst>
          </p:cNvPr>
          <p:cNvSpPr/>
          <p:nvPr/>
        </p:nvSpPr>
        <p:spPr>
          <a:xfrm>
            <a:off x="3578993" y="4692308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Muhteşem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6E67C4A-0817-9F59-4D5C-07D99E6B0295}"/>
              </a:ext>
            </a:extLst>
          </p:cNvPr>
          <p:cNvSpPr/>
          <p:nvPr/>
        </p:nvSpPr>
        <p:spPr>
          <a:xfrm>
            <a:off x="6485824" y="1340317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Wind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86363788-15DD-EB3E-324B-BB0518CE915A}"/>
              </a:ext>
            </a:extLst>
          </p:cNvPr>
          <p:cNvSpPr/>
          <p:nvPr/>
        </p:nvSpPr>
        <p:spPr>
          <a:xfrm>
            <a:off x="6485824" y="1898581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Feel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BCE1A6F6-83FD-013F-73F7-243E8457A66F}"/>
              </a:ext>
            </a:extLst>
          </p:cNvPr>
          <p:cNvSpPr/>
          <p:nvPr/>
        </p:nvSpPr>
        <p:spPr>
          <a:xfrm>
            <a:off x="8613007" y="1340316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Rüzgar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7497957F-D944-E637-FD77-9E43ACB1D2ED}"/>
              </a:ext>
            </a:extLst>
          </p:cNvPr>
          <p:cNvSpPr/>
          <p:nvPr/>
        </p:nvSpPr>
        <p:spPr>
          <a:xfrm>
            <a:off x="8613006" y="1898581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Hissetmek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69539C7F-8FF6-8FA4-7B8B-ACB2F28E42EE}"/>
              </a:ext>
            </a:extLst>
          </p:cNvPr>
          <p:cNvSpPr/>
          <p:nvPr/>
        </p:nvSpPr>
        <p:spPr>
          <a:xfrm>
            <a:off x="6485824" y="2456847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Thunder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D970F64-4822-DC6F-DD81-F82E358791AE}"/>
              </a:ext>
            </a:extLst>
          </p:cNvPr>
          <p:cNvSpPr/>
          <p:nvPr/>
        </p:nvSpPr>
        <p:spPr>
          <a:xfrm>
            <a:off x="6485824" y="3015111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Minus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6FBFEAAF-91D4-C20A-72E1-F5DC1483DEB4}"/>
              </a:ext>
            </a:extLst>
          </p:cNvPr>
          <p:cNvSpPr/>
          <p:nvPr/>
        </p:nvSpPr>
        <p:spPr>
          <a:xfrm>
            <a:off x="8613007" y="2456846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Gök gürültüsü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CEF2788D-F3A6-48A4-3E56-1AF84CBDC1EB}"/>
              </a:ext>
            </a:extLst>
          </p:cNvPr>
          <p:cNvSpPr/>
          <p:nvPr/>
        </p:nvSpPr>
        <p:spPr>
          <a:xfrm>
            <a:off x="8613006" y="3015111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Eksi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E4BC50F6-0272-2F40-033C-E964854B1110}"/>
              </a:ext>
            </a:extLst>
          </p:cNvPr>
          <p:cNvSpPr/>
          <p:nvPr/>
        </p:nvSpPr>
        <p:spPr>
          <a:xfrm>
            <a:off x="6485824" y="3575779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So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61C33EEA-6A2C-2F0E-CBCC-DD8D8A446BF5}"/>
              </a:ext>
            </a:extLst>
          </p:cNvPr>
          <p:cNvSpPr/>
          <p:nvPr/>
        </p:nvSpPr>
        <p:spPr>
          <a:xfrm>
            <a:off x="6485824" y="4134043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See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F30014C-EAED-8C5E-26BB-F179EC22EC94}"/>
              </a:ext>
            </a:extLst>
          </p:cNvPr>
          <p:cNvSpPr/>
          <p:nvPr/>
        </p:nvSpPr>
        <p:spPr>
          <a:xfrm>
            <a:off x="8613007" y="3575778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Bu yüzden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FDF1B441-E86E-51C0-AF6D-32E8C6444247}"/>
              </a:ext>
            </a:extLst>
          </p:cNvPr>
          <p:cNvSpPr/>
          <p:nvPr/>
        </p:nvSpPr>
        <p:spPr>
          <a:xfrm>
            <a:off x="8613006" y="4134043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Görmek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77B47440-5353-6404-0AE1-CAA71BBC7492}"/>
              </a:ext>
            </a:extLst>
          </p:cNvPr>
          <p:cNvSpPr/>
          <p:nvPr/>
        </p:nvSpPr>
        <p:spPr>
          <a:xfrm>
            <a:off x="6485824" y="4692309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>
                <a:solidFill>
                  <a:sysClr val="windowText" lastClr="000000"/>
                </a:solidFill>
              </a:rPr>
              <a:t>Outside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F219C5E2-5D7B-986F-A0A8-50DAAE711C84}"/>
              </a:ext>
            </a:extLst>
          </p:cNvPr>
          <p:cNvSpPr/>
          <p:nvPr/>
        </p:nvSpPr>
        <p:spPr>
          <a:xfrm>
            <a:off x="8613007" y="4692308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Dışarısı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8EC4C13C-4CBA-634C-7B7E-A506781FACB5}"/>
              </a:ext>
            </a:extLst>
          </p:cNvPr>
          <p:cNvSpPr/>
          <p:nvPr/>
        </p:nvSpPr>
        <p:spPr>
          <a:xfrm>
            <a:off x="1450204" y="5250572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Desert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02E1E645-F6FB-C607-D84B-93FE456A9FC7}"/>
              </a:ext>
            </a:extLst>
          </p:cNvPr>
          <p:cNvSpPr/>
          <p:nvPr/>
        </p:nvSpPr>
        <p:spPr>
          <a:xfrm>
            <a:off x="3577386" y="5250572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Çöl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D718DE04-0E81-FE2E-75F6-839B6DD41DB2}"/>
              </a:ext>
            </a:extLst>
          </p:cNvPr>
          <p:cNvSpPr/>
          <p:nvPr/>
        </p:nvSpPr>
        <p:spPr>
          <a:xfrm>
            <a:off x="1450204" y="5808838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Mountain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C4CBCD67-DE29-FA5B-B5CD-D4712A29D4EE}"/>
              </a:ext>
            </a:extLst>
          </p:cNvPr>
          <p:cNvSpPr/>
          <p:nvPr/>
        </p:nvSpPr>
        <p:spPr>
          <a:xfrm>
            <a:off x="3577387" y="5808837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Dağ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7D5C1B29-493D-6D25-9FC9-8BAFAEADF0DE}"/>
              </a:ext>
            </a:extLst>
          </p:cNvPr>
          <p:cNvSpPr/>
          <p:nvPr/>
        </p:nvSpPr>
        <p:spPr>
          <a:xfrm>
            <a:off x="6484217" y="5250572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Coat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13645295-B027-81BB-D75A-F8FED60C521B}"/>
              </a:ext>
            </a:extLst>
          </p:cNvPr>
          <p:cNvSpPr/>
          <p:nvPr/>
        </p:nvSpPr>
        <p:spPr>
          <a:xfrm>
            <a:off x="8611399" y="5250572"/>
            <a:ext cx="2127183" cy="558265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Ceket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4FD56624-2643-49F7-9DBB-2E7CDDE6E3E9}"/>
              </a:ext>
            </a:extLst>
          </p:cNvPr>
          <p:cNvSpPr/>
          <p:nvPr/>
        </p:nvSpPr>
        <p:spPr>
          <a:xfrm>
            <a:off x="6484217" y="5808838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Mittens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39272186-A26B-F9CB-24D9-7A707511F0BF}"/>
              </a:ext>
            </a:extLst>
          </p:cNvPr>
          <p:cNvSpPr/>
          <p:nvPr/>
        </p:nvSpPr>
        <p:spPr>
          <a:xfrm>
            <a:off x="8611400" y="5808837"/>
            <a:ext cx="2127183" cy="558265"/>
          </a:xfrm>
          <a:prstGeom prst="roundRect">
            <a:avLst/>
          </a:prstGeom>
          <a:solidFill>
            <a:srgbClr val="99E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Eldiven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AAEE580E-F6D0-8DC5-4652-B2AF5288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664" y="1245060"/>
            <a:ext cx="3238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0F5D015-95CC-E116-949A-3C0A7C080B54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7944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38C258A-CF33-ED53-B800-8757D24CC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82" y="870936"/>
            <a:ext cx="7617467" cy="47502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C0886DD-DA13-337F-77F6-A413F1C07753}"/>
              </a:ext>
            </a:extLst>
          </p:cNvPr>
          <p:cNvSpPr/>
          <p:nvPr/>
        </p:nvSpPr>
        <p:spPr>
          <a:xfrm>
            <a:off x="2051282" y="4562374"/>
            <a:ext cx="547539" cy="51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0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BE5EA60-5FBD-4181-FE3A-28D93ADDA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12" y="274680"/>
            <a:ext cx="6753376" cy="6073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4096A67-B953-5723-306E-EFF51E597113}"/>
              </a:ext>
            </a:extLst>
          </p:cNvPr>
          <p:cNvSpPr/>
          <p:nvPr/>
        </p:nvSpPr>
        <p:spPr>
          <a:xfrm>
            <a:off x="2619173" y="4677877"/>
            <a:ext cx="547539" cy="51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3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F4AC81E-E563-51F3-266A-165D2BD40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55" y="1309037"/>
            <a:ext cx="7098776" cy="36667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1DDC0E-5705-27A0-9904-7D9F53443DF7}"/>
              </a:ext>
            </a:extLst>
          </p:cNvPr>
          <p:cNvSpPr/>
          <p:nvPr/>
        </p:nvSpPr>
        <p:spPr>
          <a:xfrm>
            <a:off x="2109392" y="2781700"/>
            <a:ext cx="547539" cy="51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9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C5338D9-9138-0AF2-4F20-8C2EE0D7C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27" y="1007236"/>
            <a:ext cx="7319511" cy="48435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F727F67-9386-D1E1-3A77-CD59A6D3EB08}"/>
              </a:ext>
            </a:extLst>
          </p:cNvPr>
          <p:cNvSpPr/>
          <p:nvPr/>
        </p:nvSpPr>
        <p:spPr>
          <a:xfrm>
            <a:off x="2334627" y="4360243"/>
            <a:ext cx="547539" cy="51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9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51E8486-20E9-BDC6-85AD-6C6FC0F91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85" y="860237"/>
            <a:ext cx="7881236" cy="48888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9C05105-F16C-2437-7206-E39B1160A2C0}"/>
              </a:ext>
            </a:extLst>
          </p:cNvPr>
          <p:cNvSpPr/>
          <p:nvPr/>
        </p:nvSpPr>
        <p:spPr>
          <a:xfrm>
            <a:off x="2157161" y="2909235"/>
            <a:ext cx="547539" cy="51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9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50E0BD2-E4D9-7A14-E8BF-EE1A18745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19" y="144379"/>
            <a:ext cx="5972361" cy="6380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10BA482-9033-6E1E-C25D-29EDB66F805C}"/>
              </a:ext>
            </a:extLst>
          </p:cNvPr>
          <p:cNvSpPr/>
          <p:nvPr/>
        </p:nvSpPr>
        <p:spPr>
          <a:xfrm>
            <a:off x="2946432" y="5871410"/>
            <a:ext cx="547539" cy="51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9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195AE2C-3651-2B6A-BCB3-A84D79D45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12" y="567213"/>
            <a:ext cx="6872439" cy="5422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6A2AD3-BC9E-E6E4-3005-684D782E7CF8}"/>
              </a:ext>
            </a:extLst>
          </p:cNvPr>
          <p:cNvSpPr/>
          <p:nvPr/>
        </p:nvSpPr>
        <p:spPr>
          <a:xfrm>
            <a:off x="6190146" y="4966635"/>
            <a:ext cx="547539" cy="51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86E69CC-DB98-4AFC-61D0-2B1A77DB0395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0DB5E9"/>
                </a:solidFill>
              </a:rPr>
              <a:t>WEATHER CONDITONS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F5F234B-8F0A-A373-A891-90637136B08B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(Hava Durumları)</a:t>
            </a:r>
          </a:p>
        </p:txBody>
      </p:sp>
    </p:spTree>
    <p:extLst>
      <p:ext uri="{BB962C8B-B14F-4D97-AF65-F5344CB8AC3E}">
        <p14:creationId xmlns:p14="http://schemas.microsoft.com/office/powerpoint/2010/main" val="76067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6FB6DC2-C550-C3F1-2647-8489B9AD8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6" y="470542"/>
            <a:ext cx="6653314" cy="5648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C32824-123A-B392-8E5E-AB659288F097}"/>
              </a:ext>
            </a:extLst>
          </p:cNvPr>
          <p:cNvSpPr/>
          <p:nvPr/>
        </p:nvSpPr>
        <p:spPr>
          <a:xfrm>
            <a:off x="2782804" y="4841507"/>
            <a:ext cx="342200" cy="3657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9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75F5413-CAD9-F99D-618F-4FD625C5F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62" y="418961"/>
            <a:ext cx="6061610" cy="5866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88E1FA2-79B7-AA55-A24B-5B1ADCA462C1}"/>
              </a:ext>
            </a:extLst>
          </p:cNvPr>
          <p:cNvSpPr/>
          <p:nvPr/>
        </p:nvSpPr>
        <p:spPr>
          <a:xfrm>
            <a:off x="3100437" y="2714324"/>
            <a:ext cx="499412" cy="452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4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509D1F-3805-D3CE-5691-90F20F47CA68}"/>
              </a:ext>
            </a:extLst>
          </p:cNvPr>
          <p:cNvSpPr txBox="1"/>
          <p:nvPr/>
        </p:nvSpPr>
        <p:spPr>
          <a:xfrm>
            <a:off x="304080" y="3078525"/>
            <a:ext cx="82274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https://www.egetolgayaltinay.com/lessons/109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1469F0-95DB-CC26-D145-5A0E09678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680">
            <a:off x="8420819" y="3152760"/>
            <a:ext cx="2941608" cy="2941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9228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7F92C89-7BDF-2011-F240-E202824AA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99" y="1151655"/>
            <a:ext cx="2572063" cy="403492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AC992EF-806C-64E0-30D0-3198AC6545B9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897F509-B019-B5AC-49E1-785208C12E90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https://www.egetolgayaltinay.com/contents/21/5</a:t>
            </a: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A40FFF0-7E1E-178D-A889-8640373DD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79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99F80A8-F125-AE85-E84C-F9E7EECC3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9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0257F2A2-4AB3-9E2E-6953-EA3274DA7BC9}"/>
              </a:ext>
            </a:extLst>
          </p:cNvPr>
          <p:cNvSpPr txBox="1"/>
          <p:nvPr/>
        </p:nvSpPr>
        <p:spPr>
          <a:xfrm>
            <a:off x="6392389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875AD71-BC47-FD1B-1278-92B0B06E7983}"/>
              </a:ext>
            </a:extLst>
          </p:cNvPr>
          <p:cNvSpPr txBox="1"/>
          <p:nvPr/>
        </p:nvSpPr>
        <p:spPr>
          <a:xfrm>
            <a:off x="4256657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1F03842-5A90-4A10-CD32-3EA0ABA3E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2F48160-3000-9A7A-D614-53C63B143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12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1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940E30B-A5F9-2ED6-7BB1-61F3B7FBFB6D}"/>
              </a:ext>
            </a:extLst>
          </p:cNvPr>
          <p:cNvSpPr/>
          <p:nvPr/>
        </p:nvSpPr>
        <p:spPr>
          <a:xfrm>
            <a:off x="134754" y="1799924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Sunny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162B22D-B04F-05A6-574E-74F41EF46493}"/>
              </a:ext>
            </a:extLst>
          </p:cNvPr>
          <p:cNvSpPr/>
          <p:nvPr/>
        </p:nvSpPr>
        <p:spPr>
          <a:xfrm>
            <a:off x="134754" y="2329314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Güneşli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C724F4F2-89DC-7568-A7CF-C02654DE6580}"/>
              </a:ext>
            </a:extLst>
          </p:cNvPr>
          <p:cNvSpPr/>
          <p:nvPr/>
        </p:nvSpPr>
        <p:spPr>
          <a:xfrm>
            <a:off x="2626093" y="1799924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Rainy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4BBF8163-D75B-C5FE-EE32-8B2F6A96EFA1}"/>
              </a:ext>
            </a:extLst>
          </p:cNvPr>
          <p:cNvSpPr/>
          <p:nvPr/>
        </p:nvSpPr>
        <p:spPr>
          <a:xfrm>
            <a:off x="2626093" y="2329314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Yağmurlu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214ADE75-DA98-90A5-419C-12ACF78259B4}"/>
              </a:ext>
            </a:extLst>
          </p:cNvPr>
          <p:cNvSpPr/>
          <p:nvPr/>
        </p:nvSpPr>
        <p:spPr>
          <a:xfrm>
            <a:off x="5104598" y="1799924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Cloudy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108DF2C4-A0D0-3CE5-2EF6-8D528F5AB5CB}"/>
              </a:ext>
            </a:extLst>
          </p:cNvPr>
          <p:cNvSpPr/>
          <p:nvPr/>
        </p:nvSpPr>
        <p:spPr>
          <a:xfrm>
            <a:off x="5104598" y="2329314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Bulutlu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65735FC0-A3A8-40B4-E6EC-8E2A22A3CA7C}"/>
              </a:ext>
            </a:extLst>
          </p:cNvPr>
          <p:cNvSpPr/>
          <p:nvPr/>
        </p:nvSpPr>
        <p:spPr>
          <a:xfrm>
            <a:off x="7451558" y="1799924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Snowy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051DD20D-11D4-1A83-2D49-F5FB10C12A89}"/>
              </a:ext>
            </a:extLst>
          </p:cNvPr>
          <p:cNvSpPr/>
          <p:nvPr/>
        </p:nvSpPr>
        <p:spPr>
          <a:xfrm>
            <a:off x="7451558" y="2329314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Karlı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D719D268-C856-F533-A51C-05756743A5EA}"/>
              </a:ext>
            </a:extLst>
          </p:cNvPr>
          <p:cNvSpPr/>
          <p:nvPr/>
        </p:nvSpPr>
        <p:spPr>
          <a:xfrm>
            <a:off x="9930063" y="1799924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Windy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DA79A5E-99AC-AFF8-E126-94CED92AEB24}"/>
              </a:ext>
            </a:extLst>
          </p:cNvPr>
          <p:cNvSpPr/>
          <p:nvPr/>
        </p:nvSpPr>
        <p:spPr>
          <a:xfrm>
            <a:off x="9930063" y="2329314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Rüzgarlı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042CA5BF-9B23-74CF-B962-771B338B5F75}"/>
              </a:ext>
            </a:extLst>
          </p:cNvPr>
          <p:cNvSpPr/>
          <p:nvPr/>
        </p:nvSpPr>
        <p:spPr>
          <a:xfrm>
            <a:off x="134754" y="4811028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Stormy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F653C68C-F532-4849-71B3-9AA0453BA48B}"/>
              </a:ext>
            </a:extLst>
          </p:cNvPr>
          <p:cNvSpPr/>
          <p:nvPr/>
        </p:nvSpPr>
        <p:spPr>
          <a:xfrm>
            <a:off x="134754" y="5340418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Fırtınalı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EC88EE3A-4C2E-9A77-08CD-94FBC147A5CB}"/>
              </a:ext>
            </a:extLst>
          </p:cNvPr>
          <p:cNvSpPr/>
          <p:nvPr/>
        </p:nvSpPr>
        <p:spPr>
          <a:xfrm>
            <a:off x="2626093" y="4811028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Lightning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C6C86C67-0E51-C377-58DF-B165E7E33601}"/>
              </a:ext>
            </a:extLst>
          </p:cNvPr>
          <p:cNvSpPr/>
          <p:nvPr/>
        </p:nvSpPr>
        <p:spPr>
          <a:xfrm>
            <a:off x="2626093" y="5340418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Şimşek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A9EEEE80-A6FF-AE7B-3ABF-B171707E2C8E}"/>
              </a:ext>
            </a:extLst>
          </p:cNvPr>
          <p:cNvSpPr/>
          <p:nvPr/>
        </p:nvSpPr>
        <p:spPr>
          <a:xfrm>
            <a:off x="4960219" y="4811028"/>
            <a:ext cx="2200977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Partly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Cloudy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5EF4A794-73E1-9848-128D-56CE40320C34}"/>
              </a:ext>
            </a:extLst>
          </p:cNvPr>
          <p:cNvSpPr/>
          <p:nvPr/>
        </p:nvSpPr>
        <p:spPr>
          <a:xfrm>
            <a:off x="4960219" y="5340418"/>
            <a:ext cx="2200977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Parçalı Bulutlu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078DF30C-0308-FBE6-26D4-66A1FB6614EE}"/>
              </a:ext>
            </a:extLst>
          </p:cNvPr>
          <p:cNvSpPr/>
          <p:nvPr/>
        </p:nvSpPr>
        <p:spPr>
          <a:xfrm>
            <a:off x="7451558" y="4811028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Hailing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EB8A2A3E-51B7-D42C-9ABD-57D94EB2BDF6}"/>
              </a:ext>
            </a:extLst>
          </p:cNvPr>
          <p:cNvSpPr/>
          <p:nvPr/>
        </p:nvSpPr>
        <p:spPr>
          <a:xfrm>
            <a:off x="7451558" y="5340418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Dolu yağışı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BAA7BCEB-2EE0-D42D-4686-7BC40BA209BB}"/>
              </a:ext>
            </a:extLst>
          </p:cNvPr>
          <p:cNvSpPr/>
          <p:nvPr/>
        </p:nvSpPr>
        <p:spPr>
          <a:xfrm>
            <a:off x="9930063" y="4811028"/>
            <a:ext cx="1982804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Foggy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787AFA4D-4F19-5DCB-1D80-1A934BAAEDD2}"/>
              </a:ext>
            </a:extLst>
          </p:cNvPr>
          <p:cNvSpPr/>
          <p:nvPr/>
        </p:nvSpPr>
        <p:spPr>
          <a:xfrm>
            <a:off x="9930063" y="5340418"/>
            <a:ext cx="1982804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Sisli</a:t>
            </a:r>
          </a:p>
        </p:txBody>
      </p:sp>
    </p:spTree>
    <p:extLst>
      <p:ext uri="{BB962C8B-B14F-4D97-AF65-F5344CB8AC3E}">
        <p14:creationId xmlns:p14="http://schemas.microsoft.com/office/powerpoint/2010/main" val="23824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87898F3-A428-3B0A-7D8B-1B9882B7B8BC}"/>
              </a:ext>
            </a:extLst>
          </p:cNvPr>
          <p:cNvSpPr/>
          <p:nvPr/>
        </p:nvSpPr>
        <p:spPr>
          <a:xfrm>
            <a:off x="3455470" y="606391"/>
            <a:ext cx="1982804" cy="375385"/>
          </a:xfrm>
          <a:prstGeom prst="roundRect">
            <a:avLst/>
          </a:prstGeom>
          <a:solidFill>
            <a:srgbClr val="F42F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Dry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E0B074F-1912-8191-308E-293BDDC54677}"/>
              </a:ext>
            </a:extLst>
          </p:cNvPr>
          <p:cNvSpPr/>
          <p:nvPr/>
        </p:nvSpPr>
        <p:spPr>
          <a:xfrm>
            <a:off x="3455470" y="981776"/>
            <a:ext cx="1982804" cy="375385"/>
          </a:xfrm>
          <a:prstGeom prst="roundRect">
            <a:avLst/>
          </a:prstGeom>
          <a:solidFill>
            <a:srgbClr val="F660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Kuru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7B38131-BC6F-77E4-A085-64053688589C}"/>
              </a:ext>
            </a:extLst>
          </p:cNvPr>
          <p:cNvSpPr/>
          <p:nvPr/>
        </p:nvSpPr>
        <p:spPr>
          <a:xfrm>
            <a:off x="8805512" y="1357161"/>
            <a:ext cx="1982804" cy="375385"/>
          </a:xfrm>
          <a:prstGeom prst="roundRect">
            <a:avLst/>
          </a:prstGeom>
          <a:solidFill>
            <a:srgbClr val="F26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Hot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410674A-4052-5C42-3A71-4DE7736F8AF0}"/>
              </a:ext>
            </a:extLst>
          </p:cNvPr>
          <p:cNvSpPr/>
          <p:nvPr/>
        </p:nvSpPr>
        <p:spPr>
          <a:xfrm>
            <a:off x="8805512" y="1732546"/>
            <a:ext cx="1982804" cy="375385"/>
          </a:xfrm>
          <a:prstGeom prst="roundRect">
            <a:avLst/>
          </a:prstGeom>
          <a:solidFill>
            <a:srgbClr val="F8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Sıcak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BAC0DC4-E580-AE73-8F0D-5DA4E285A089}"/>
              </a:ext>
            </a:extLst>
          </p:cNvPr>
          <p:cNvSpPr/>
          <p:nvPr/>
        </p:nvSpPr>
        <p:spPr>
          <a:xfrm>
            <a:off x="3455470" y="2678230"/>
            <a:ext cx="1982804" cy="375385"/>
          </a:xfrm>
          <a:prstGeom prst="roundRect">
            <a:avLst/>
          </a:prstGeom>
          <a:solidFill>
            <a:srgbClr val="F671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Warm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C923DCC-C517-A830-32A6-A5C21ECB9C52}"/>
              </a:ext>
            </a:extLst>
          </p:cNvPr>
          <p:cNvSpPr/>
          <p:nvPr/>
        </p:nvSpPr>
        <p:spPr>
          <a:xfrm>
            <a:off x="3455470" y="3053615"/>
            <a:ext cx="1982804" cy="375385"/>
          </a:xfrm>
          <a:prstGeom prst="roundRect">
            <a:avLst/>
          </a:prstGeom>
          <a:solidFill>
            <a:srgbClr val="FAB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Ilık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2682C6E-5042-FF88-E177-BA044949FEBF}"/>
              </a:ext>
            </a:extLst>
          </p:cNvPr>
          <p:cNvSpPr/>
          <p:nvPr/>
        </p:nvSpPr>
        <p:spPr>
          <a:xfrm>
            <a:off x="8805512" y="3999300"/>
            <a:ext cx="1982804" cy="375385"/>
          </a:xfrm>
          <a:prstGeom prst="roundRect">
            <a:avLst/>
          </a:prstGeom>
          <a:solidFill>
            <a:srgbClr val="F7C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Cold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746295A-FB6A-0AB6-440F-901704351D7B}"/>
              </a:ext>
            </a:extLst>
          </p:cNvPr>
          <p:cNvSpPr/>
          <p:nvPr/>
        </p:nvSpPr>
        <p:spPr>
          <a:xfrm>
            <a:off x="8805512" y="4374685"/>
            <a:ext cx="1982804" cy="375385"/>
          </a:xfrm>
          <a:prstGeom prst="roundRect">
            <a:avLst/>
          </a:prstGeom>
          <a:solidFill>
            <a:srgbClr val="FAE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Soğuk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2B3FBFA-E20C-F234-8C14-89D86B2CB807}"/>
              </a:ext>
            </a:extLst>
          </p:cNvPr>
          <p:cNvSpPr/>
          <p:nvPr/>
        </p:nvSpPr>
        <p:spPr>
          <a:xfrm>
            <a:off x="3279007" y="5476778"/>
            <a:ext cx="1982804" cy="375385"/>
          </a:xfrm>
          <a:prstGeom prst="roundRect">
            <a:avLst/>
          </a:prstGeom>
          <a:solidFill>
            <a:srgbClr val="4FC9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Freezing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6A86520-E07C-C93A-9465-2E919CC4AC5D}"/>
              </a:ext>
            </a:extLst>
          </p:cNvPr>
          <p:cNvSpPr/>
          <p:nvPr/>
        </p:nvSpPr>
        <p:spPr>
          <a:xfrm>
            <a:off x="3279007" y="5852163"/>
            <a:ext cx="1982804" cy="375385"/>
          </a:xfrm>
          <a:prstGeom prst="roundRect">
            <a:avLst/>
          </a:prstGeom>
          <a:solidFill>
            <a:srgbClr val="8FDD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Dondurucu</a:t>
            </a:r>
          </a:p>
        </p:txBody>
      </p:sp>
    </p:spTree>
    <p:extLst>
      <p:ext uri="{BB962C8B-B14F-4D97-AF65-F5344CB8AC3E}">
        <p14:creationId xmlns:p14="http://schemas.microsoft.com/office/powerpoint/2010/main" val="23088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509D1F-3805-D3CE-5691-90F20F47CA68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https://www.egetolgayaltinay.com/lessons/104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8E8954D-1A1E-5760-33C2-6C8ADA9C3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522">
            <a:off x="8310382" y="3489745"/>
            <a:ext cx="34385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165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509D1F-3805-D3CE-5691-90F20F47CA68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https://www.egetolgayaltinay.com/lessons/364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2CB46ED-7A2F-7E9B-F5DE-D39E1EB36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197">
            <a:off x="8704762" y="3429000"/>
            <a:ext cx="29337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8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509D1F-3805-D3CE-5691-90F20F47CA68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https://www.egetolgayaltinay.com/lessons/105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EFA7172-2C08-4638-B5F7-EBF5419FE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8769">
            <a:off x="8468144" y="3661962"/>
            <a:ext cx="3205050" cy="240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669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E68B2F-D497-30D2-31B5-F832A83C6695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B0F0"/>
                </a:solidFill>
              </a:rPr>
              <a:t>DESCRIBING THE WEATHER </a:t>
            </a:r>
          </a:p>
          <a:p>
            <a:pPr algn="ctr"/>
            <a:r>
              <a:rPr lang="tr-TR" sz="2000" b="1" dirty="0"/>
              <a:t>(HAVA DURUMUNU SÖYLEME)</a:t>
            </a:r>
            <a:endParaRPr lang="tr-TR" sz="7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900BFD4-2215-A9BB-4EC0-6B2B3F6F6B69}"/>
              </a:ext>
            </a:extLst>
          </p:cNvPr>
          <p:cNvSpPr txBox="1"/>
          <p:nvPr/>
        </p:nvSpPr>
        <p:spPr>
          <a:xfrm>
            <a:off x="116531" y="956589"/>
            <a:ext cx="580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Hava durumunu öğrenmek için: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0EF8717-4D07-B85B-A8EF-BDD23167E56D}"/>
              </a:ext>
            </a:extLst>
          </p:cNvPr>
          <p:cNvSpPr txBox="1"/>
          <p:nvPr/>
        </p:nvSpPr>
        <p:spPr>
          <a:xfrm>
            <a:off x="372078" y="1430013"/>
            <a:ext cx="431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F0"/>
                </a:solidFill>
              </a:rPr>
              <a:t>What</a:t>
            </a:r>
            <a:r>
              <a:rPr lang="tr-TR" sz="2800" b="1" dirty="0">
                <a:solidFill>
                  <a:srgbClr val="00B0F0"/>
                </a:solidFill>
              </a:rPr>
              <a:t> is </a:t>
            </a:r>
            <a:r>
              <a:rPr lang="tr-TR" sz="2800" b="1" dirty="0" err="1">
                <a:solidFill>
                  <a:srgbClr val="00B0F0"/>
                </a:solidFill>
              </a:rPr>
              <a:t>the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weather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like</a:t>
            </a:r>
            <a:r>
              <a:rPr lang="tr-TR" sz="28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A9ADA82-E34C-317B-9CAA-735D47EBB858}"/>
              </a:ext>
            </a:extLst>
          </p:cNvPr>
          <p:cNvSpPr txBox="1"/>
          <p:nvPr/>
        </p:nvSpPr>
        <p:spPr>
          <a:xfrm>
            <a:off x="5575562" y="1426306"/>
            <a:ext cx="431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How is </a:t>
            </a:r>
            <a:r>
              <a:rPr lang="tr-TR" sz="2800" b="1" dirty="0" err="1">
                <a:solidFill>
                  <a:srgbClr val="00B0F0"/>
                </a:solidFill>
              </a:rPr>
              <a:t>the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weather</a:t>
            </a:r>
            <a:r>
              <a:rPr lang="tr-TR" sz="28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316C2D1-B54C-06B5-C9EC-5C5FE57A604A}"/>
              </a:ext>
            </a:extLst>
          </p:cNvPr>
          <p:cNvSpPr txBox="1"/>
          <p:nvPr/>
        </p:nvSpPr>
        <p:spPr>
          <a:xfrm>
            <a:off x="4608731" y="1478254"/>
            <a:ext cx="104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ya da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AF2895F-55C7-8B0C-C3EE-C8EAEC07944B}"/>
              </a:ext>
            </a:extLst>
          </p:cNvPr>
          <p:cNvSpPr txBox="1"/>
          <p:nvPr/>
        </p:nvSpPr>
        <p:spPr>
          <a:xfrm>
            <a:off x="8927707" y="1426306"/>
            <a:ext cx="530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sorularını sorabiliriz.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EBE1821-0271-62AD-B1FF-A4112FC7A98C}"/>
              </a:ext>
            </a:extLst>
          </p:cNvPr>
          <p:cNvSpPr/>
          <p:nvPr/>
        </p:nvSpPr>
        <p:spPr>
          <a:xfrm>
            <a:off x="734288" y="3176903"/>
            <a:ext cx="2403549" cy="2381632"/>
          </a:xfrm>
          <a:prstGeom prst="roundRect">
            <a:avLst/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loud, heavy rain, rain, weather icon - Free download">
            <a:extLst>
              <a:ext uri="{FF2B5EF4-FFF2-40B4-BE49-F238E27FC236}">
                <a16:creationId xmlns:a16="http://schemas.microsoft.com/office/drawing/2014/main" id="{90B8C64E-5D76-FADC-D292-41B7BFC6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07" y="3342150"/>
            <a:ext cx="1634910" cy="16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D6DA073-C08F-AE70-A9FE-6DDF07FCCBD9}"/>
              </a:ext>
            </a:extLst>
          </p:cNvPr>
          <p:cNvSpPr txBox="1"/>
          <p:nvPr/>
        </p:nvSpPr>
        <p:spPr>
          <a:xfrm>
            <a:off x="914400" y="4954341"/>
            <a:ext cx="198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MADRID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AB67C83-0237-DF13-A570-3B7E719E0278}"/>
              </a:ext>
            </a:extLst>
          </p:cNvPr>
          <p:cNvSpPr txBox="1"/>
          <p:nvPr/>
        </p:nvSpPr>
        <p:spPr>
          <a:xfrm>
            <a:off x="3368152" y="3059669"/>
            <a:ext cx="83746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John: </a:t>
            </a:r>
            <a:r>
              <a:rPr lang="tr-TR" sz="2800" b="1" dirty="0" err="1">
                <a:solidFill>
                  <a:srgbClr val="00B0F0"/>
                </a:solidFill>
              </a:rPr>
              <a:t>What</a:t>
            </a:r>
            <a:r>
              <a:rPr lang="tr-TR" sz="2800" b="1" dirty="0">
                <a:solidFill>
                  <a:srgbClr val="00B0F0"/>
                </a:solidFill>
              </a:rPr>
              <a:t> is </a:t>
            </a:r>
            <a:r>
              <a:rPr lang="tr-TR" sz="2800" b="1" dirty="0" err="1">
                <a:solidFill>
                  <a:srgbClr val="00B0F0"/>
                </a:solidFill>
              </a:rPr>
              <a:t>the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weather</a:t>
            </a:r>
            <a:r>
              <a:rPr lang="tr-TR" sz="2800" b="1" dirty="0">
                <a:solidFill>
                  <a:srgbClr val="00B0F0"/>
                </a:solidFill>
              </a:rPr>
              <a:t> </a:t>
            </a:r>
            <a:r>
              <a:rPr lang="tr-TR" sz="2800" b="1" dirty="0" err="1">
                <a:solidFill>
                  <a:srgbClr val="00B0F0"/>
                </a:solidFill>
              </a:rPr>
              <a:t>like</a:t>
            </a:r>
            <a:r>
              <a:rPr lang="tr-TR" sz="2800" b="1" dirty="0"/>
              <a:t> in Madrid </a:t>
            </a:r>
            <a:r>
              <a:rPr lang="tr-TR" sz="2800" b="1" dirty="0" err="1"/>
              <a:t>today</a:t>
            </a:r>
            <a:r>
              <a:rPr lang="tr-TR" sz="2800" b="1" dirty="0"/>
              <a:t>?</a:t>
            </a:r>
          </a:p>
          <a:p>
            <a:r>
              <a:rPr lang="tr-TR" sz="2800" b="1" i="1" dirty="0"/>
              <a:t>(</a:t>
            </a:r>
            <a:r>
              <a:rPr lang="tr-TR" sz="2800" b="1" i="1" dirty="0" err="1"/>
              <a:t>Madrid’te</a:t>
            </a:r>
            <a:r>
              <a:rPr lang="tr-TR" sz="2800" b="1" i="1" dirty="0"/>
              <a:t> bugün hava nasıl?)</a:t>
            </a:r>
            <a:endParaRPr lang="tr-TR" sz="2400" b="1" i="1" dirty="0"/>
          </a:p>
          <a:p>
            <a:endParaRPr lang="tr-TR" sz="3600" b="1" dirty="0">
              <a:solidFill>
                <a:srgbClr val="0070C0"/>
              </a:solidFill>
            </a:endParaRPr>
          </a:p>
          <a:p>
            <a:r>
              <a:rPr lang="tr-TR" sz="3600" b="1" dirty="0">
                <a:solidFill>
                  <a:srgbClr val="0070C0"/>
                </a:solidFill>
              </a:rPr>
              <a:t>Cem: </a:t>
            </a:r>
            <a:r>
              <a:rPr lang="tr-TR" sz="2800" b="1" dirty="0" err="1"/>
              <a:t>It’s</a:t>
            </a:r>
            <a:r>
              <a:rPr lang="tr-TR" sz="2800" b="1" dirty="0"/>
              <a:t> </a:t>
            </a:r>
            <a:r>
              <a:rPr lang="tr-TR" sz="2800" b="1" dirty="0" err="1"/>
              <a:t>rainy</a:t>
            </a:r>
            <a:r>
              <a:rPr lang="tr-TR" sz="2800" b="1" dirty="0"/>
              <a:t>.</a:t>
            </a:r>
          </a:p>
          <a:p>
            <a:r>
              <a:rPr lang="tr-TR" sz="2800" b="1" i="1" dirty="0"/>
              <a:t>(Hava yağmurlu.)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6993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749</Words>
  <Application>Microsoft Office PowerPoint</Application>
  <PresentationFormat>Geniş ekran</PresentationFormat>
  <Paragraphs>197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13</cp:revision>
  <cp:lastPrinted>2024-01-01T15:31:25Z</cp:lastPrinted>
  <dcterms:created xsi:type="dcterms:W3CDTF">2022-11-17T06:02:38Z</dcterms:created>
  <dcterms:modified xsi:type="dcterms:W3CDTF">2024-09-04T04:53:03Z</dcterms:modified>
</cp:coreProperties>
</file>