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0" r:id="rId3"/>
    <p:sldId id="264" r:id="rId4"/>
    <p:sldId id="257" r:id="rId5"/>
    <p:sldId id="258" r:id="rId6"/>
    <p:sldId id="259" r:id="rId7"/>
    <p:sldId id="260" r:id="rId8"/>
    <p:sldId id="274" r:id="rId9"/>
    <p:sldId id="317" r:id="rId10"/>
    <p:sldId id="319" r:id="rId11"/>
    <p:sldId id="272" r:id="rId12"/>
    <p:sldId id="263" r:id="rId13"/>
    <p:sldId id="261" r:id="rId14"/>
    <p:sldId id="262" r:id="rId15"/>
    <p:sldId id="308" r:id="rId16"/>
    <p:sldId id="267" r:id="rId17"/>
    <p:sldId id="276" r:id="rId18"/>
    <p:sldId id="277" r:id="rId19"/>
    <p:sldId id="278" r:id="rId20"/>
    <p:sldId id="275" r:id="rId21"/>
    <p:sldId id="265" r:id="rId22"/>
    <p:sldId id="279" r:id="rId23"/>
    <p:sldId id="280" r:id="rId24"/>
    <p:sldId id="281" r:id="rId25"/>
    <p:sldId id="268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69" r:id="rId34"/>
    <p:sldId id="300" r:id="rId35"/>
    <p:sldId id="316" r:id="rId36"/>
    <p:sldId id="318" r:id="rId37"/>
    <p:sldId id="266" r:id="rId38"/>
    <p:sldId id="313" r:id="rId39"/>
    <p:sldId id="304" r:id="rId40"/>
    <p:sldId id="309" r:id="rId41"/>
    <p:sldId id="310" r:id="rId42"/>
    <p:sldId id="311" r:id="rId43"/>
    <p:sldId id="312" r:id="rId44"/>
    <p:sldId id="314" r:id="rId45"/>
    <p:sldId id="321" r:id="rId46"/>
    <p:sldId id="315" r:id="rId4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6: Occupations" id="{4F5DC8F6-F35D-465B-A871-340629C3A9AC}">
          <p14:sldIdLst>
            <p14:sldId id="256"/>
            <p14:sldId id="320"/>
          </p14:sldIdLst>
        </p14:section>
        <p14:section name="Ocuupations" id="{7A70279F-F974-44F0-A515-203D532BE051}">
          <p14:sldIdLst>
            <p14:sldId id="264"/>
            <p14:sldId id="257"/>
            <p14:sldId id="258"/>
            <p14:sldId id="259"/>
            <p14:sldId id="260"/>
            <p14:sldId id="274"/>
            <p14:sldId id="317"/>
            <p14:sldId id="319"/>
            <p14:sldId id="272"/>
          </p14:sldIdLst>
        </p14:section>
        <p14:section name="Verbs about Occupations" id="{AE9B272E-AF2E-4D0F-A113-60552303B4E8}">
          <p14:sldIdLst>
            <p14:sldId id="263"/>
            <p14:sldId id="261"/>
            <p14:sldId id="262"/>
            <p14:sldId id="308"/>
            <p14:sldId id="267"/>
          </p14:sldIdLst>
        </p14:section>
        <p14:section name="Expressing Abilities/Disabilities" id="{894E139B-C648-437D-9E17-17C0D645FE1C}">
          <p14:sldIdLst>
            <p14:sldId id="276"/>
            <p14:sldId id="277"/>
            <p14:sldId id="278"/>
            <p14:sldId id="275"/>
          </p14:sldIdLst>
        </p14:section>
        <p14:section name="Other Important Words" id="{7FF9A4D7-86F5-4629-8867-CFF4205BCAB2}">
          <p14:sldIdLst>
            <p14:sldId id="265"/>
          </p14:sldIdLst>
        </p14:section>
        <p14:section name="Simple Past Tense" id="{81B5A578-479B-4A8B-A253-4384BBAC3BBB}">
          <p14:sldIdLst>
            <p14:sldId id="279"/>
            <p14:sldId id="280"/>
            <p14:sldId id="281"/>
            <p14:sldId id="268"/>
            <p14:sldId id="283"/>
          </p14:sldIdLst>
        </p14:section>
        <p14:section name="Telling Dates" id="{0CE3E84A-CEA9-4067-9493-DA6DC7462AED}">
          <p14:sldIdLst>
            <p14:sldId id="284"/>
            <p14:sldId id="285"/>
            <p14:sldId id="286"/>
            <p14:sldId id="287"/>
            <p14:sldId id="288"/>
            <p14:sldId id="289"/>
          </p14:sldIdLst>
        </p14:section>
        <p14:section name="Telling Birthday" id="{E4F6BE0A-D509-438F-9305-59C9BE866EDF}">
          <p14:sldIdLst>
            <p14:sldId id="269"/>
            <p14:sldId id="300"/>
          </p14:sldIdLst>
        </p14:section>
        <p14:section name="Vocabulary Game" id="{5A6C9EA2-AD3D-4C1D-A7B8-F5633C2B8F17}">
          <p14:sldIdLst>
            <p14:sldId id="316"/>
          </p14:sldIdLst>
        </p14:section>
        <p14:section name="Other Games" id="{C763E8FC-3736-4696-B3BA-5339A094AE20}">
          <p14:sldIdLst>
            <p14:sldId id="318"/>
          </p14:sldIdLst>
        </p14:section>
        <p14:section name="Sample Questions" id="{599213E5-9821-44E9-91D8-3F16F98B1D5F}">
          <p14:sldIdLst>
            <p14:sldId id="266"/>
            <p14:sldId id="313"/>
            <p14:sldId id="304"/>
            <p14:sldId id="309"/>
            <p14:sldId id="310"/>
            <p14:sldId id="311"/>
            <p14:sldId id="312"/>
            <p14:sldId id="314"/>
            <p14:sldId id="321"/>
          </p14:sldIdLst>
        </p14:section>
        <p14:section name="Thank you! :)" id="{19F60907-572F-460B-996C-CA416EA3A671}">
          <p14:sldIdLst>
            <p14:sldId id="31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DC7E"/>
    <a:srgbClr val="00B050"/>
    <a:srgbClr val="C7E6A4"/>
    <a:srgbClr val="62D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08275C-8AA6-3789-116A-ABB4ABBDD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D69C93F-D383-CB33-C66E-B72B80EF4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23E03B8-71B1-D4F1-824C-2D43200E3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9039-2AA7-4539-A659-ABD0D487F548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022B1D6-7574-0850-2EF0-1013423A6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0305F9A-2E0B-838A-DF1F-2FAA47BB9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1AE6-771C-4541-846E-A446D810B9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721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1F041E-7D35-3F0D-8879-CE7FC7A1D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23E806F-C671-BB2B-F884-A92FB8660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2B4F484-2323-F845-2CCC-787AC28CD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9039-2AA7-4539-A659-ABD0D487F548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F2CE615-A53C-7517-8F91-B026703E0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40B325B-A465-C488-8E37-EBD322B3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1AE6-771C-4541-846E-A446D810B9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8811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28B77AF-9F02-9840-6B36-8167E2622B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77E3F15-8E37-095E-A1CB-16A2674C7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B70B4A-34EA-BCE2-F914-A05702680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9039-2AA7-4539-A659-ABD0D487F548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F87E4F9-BBEE-C3B3-4EBB-D75F00BF2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B653493-FEB5-1FC2-49D7-DD2679BCC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1AE6-771C-4541-846E-A446D810B9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953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4193758-8593-AC32-2AA3-42F05864E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5E429FC-38B2-0837-F03F-7BA6E1F40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A6CD7D6-FBC2-EBF9-5536-078D60E53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9039-2AA7-4539-A659-ABD0D487F548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D5EE3AB-9919-63A9-5902-140727B16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F6A2E9F-827E-5B72-043E-1C7E3CCF3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1AE6-771C-4541-846E-A446D810B9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2678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E7DAED-D868-82E0-758C-A9810F921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8EFA57A-240D-DD82-C96C-EA8D0587B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80AA1B2-863A-1084-1400-3A09209B3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9039-2AA7-4539-A659-ABD0D487F548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5A37D75-B877-C757-93B7-603C0255E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BC4960A-511B-453C-A362-37988113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1AE6-771C-4541-846E-A446D810B9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846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539606-0D44-CD09-5094-73593F45C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DF6E7E-5A59-8163-596E-3FDA008EA1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6D92E63-FA4C-C482-B72E-7B5411D10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CF84FCB-890C-8B80-2CDE-EA08A2CC0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9039-2AA7-4539-A659-ABD0D487F548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85EC47E-C0E7-24D6-BE1D-314E772E6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149B503-A37B-EBCB-DF2C-19FBD9B14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1AE6-771C-4541-846E-A446D810B9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7374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F96A80-112E-2EB1-AB21-0C4A5ACC3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15199C7-C6A1-A884-BEF8-CAA934DFA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C2C511D-5543-C612-DDB2-29B49C542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D2B9632-5D95-BB55-CAD6-E2413EC2DB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5B30F5F-5171-3C06-D251-3C10B827ED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0100644D-4A3F-4C89-1921-68A1E0ACD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9039-2AA7-4539-A659-ABD0D487F548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712411D-8144-B05A-E837-75CC6D1E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2E933BD-4E1C-DBB5-EFED-F673907C3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1AE6-771C-4541-846E-A446D810B9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025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E78508-88A5-9F36-6816-96219E64C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4AF5844-6F62-A29E-84BE-B552A1820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9039-2AA7-4539-A659-ABD0D487F548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481CE33-4AC9-1C29-D4C2-A8713C774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0447B40-CD50-A35C-6F35-F6232F49A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1AE6-771C-4541-846E-A446D810B9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074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EC35E9B-D26F-698D-0F90-50FC9B62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9039-2AA7-4539-A659-ABD0D487F548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E720D6A-4142-5F0E-4358-F27073C32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8E4FF0B-A17B-E705-D5E6-F1D370F51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1AE6-771C-4541-846E-A446D810B9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96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BBD4D8-2256-D628-3CF1-30896EE94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699FFAB-BC07-01E2-9B41-F724D958F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1AE2123-FB40-E103-4A45-0CC98A242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4BDCE94-8657-BA5F-D7E0-5C20E1118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9039-2AA7-4539-A659-ABD0D487F548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93B43FA-1BBD-B457-4273-793E42852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DA454E9-D687-18FB-0643-7F23B022B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1AE6-771C-4541-846E-A446D810B9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855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632ED2-C24E-29C3-C17D-156CDDB95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6608B82-EB2C-A6B3-16DF-D02DB97FC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CC07FF8-1112-DB7E-D98C-8BD09708C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E7966DA-8AC7-819C-096B-F90998FA0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9039-2AA7-4539-A659-ABD0D487F548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6C26FE6-1D86-9FAC-6E9A-5A33CD37C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0FA62EA-3528-C8A3-B409-8D0F3EF82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1AE6-771C-4541-846E-A446D810B9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38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DCB5F788-CE25-6288-6DDB-23F82A800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AA44267-5540-2C1A-AA29-600C180A8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74B287-20D5-ECBF-17B4-B8489B56DA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79039-2AA7-4539-A659-ABD0D487F548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EFC3C03-D1CD-B973-CDF4-4FE6365E9A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8643F72-E09E-8A82-9057-BDED8711C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1AE6-771C-4541-846E-A446D810B9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057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83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49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contents/21/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5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89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26.jp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3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5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getolgayaltinay.com/lessons/153" TargetMode="External"/><Relationship Id="rId3" Type="http://schemas.openxmlformats.org/officeDocument/2006/relationships/hyperlink" Target="https://www.egetolgayaltinay.com/lessons/151" TargetMode="External"/><Relationship Id="rId7" Type="http://schemas.openxmlformats.org/officeDocument/2006/relationships/image" Target="../media/image3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hyperlink" Target="https://www.egetolgayaltinay.com/lessons/152" TargetMode="Externa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contents/21/5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47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48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590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72D502-7F79-E421-0BE2-6DE84500B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D8983FD-963E-B6D9-D402-3BCDFB5F35B3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https://www.egetolgayaltinay.com/lessons/383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F00D447-D8B4-B226-3F27-077D7020C1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0971">
            <a:off x="8564608" y="2998038"/>
            <a:ext cx="29527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44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C992115E-F3AD-0307-8340-46D4B79787B7}"/>
              </a:ext>
            </a:extLst>
          </p:cNvPr>
          <p:cNvSpPr txBox="1"/>
          <p:nvPr/>
        </p:nvSpPr>
        <p:spPr>
          <a:xfrm>
            <a:off x="317222" y="-106742"/>
            <a:ext cx="11212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err="1">
                <a:solidFill>
                  <a:srgbClr val="00B050"/>
                </a:solidFill>
              </a:rPr>
              <a:t>Talking</a:t>
            </a:r>
            <a:r>
              <a:rPr lang="tr-TR" sz="5400" b="1" dirty="0">
                <a:solidFill>
                  <a:srgbClr val="00B050"/>
                </a:solidFill>
              </a:rPr>
              <a:t> </a:t>
            </a:r>
            <a:r>
              <a:rPr lang="tr-TR" sz="5400" b="1" dirty="0" err="1">
                <a:solidFill>
                  <a:srgbClr val="00B050"/>
                </a:solidFill>
              </a:rPr>
              <a:t>about</a:t>
            </a:r>
            <a:r>
              <a:rPr lang="tr-TR" sz="5400" b="1" dirty="0">
                <a:solidFill>
                  <a:srgbClr val="00B050"/>
                </a:solidFill>
              </a:rPr>
              <a:t> </a:t>
            </a:r>
            <a:r>
              <a:rPr lang="tr-TR" sz="5400" b="1" dirty="0" err="1">
                <a:solidFill>
                  <a:srgbClr val="00B050"/>
                </a:solidFill>
              </a:rPr>
              <a:t>Occupations</a:t>
            </a:r>
            <a:endParaRPr lang="tr-TR" sz="5400" b="1" dirty="0">
              <a:solidFill>
                <a:srgbClr val="00B050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F8B1912-D535-4783-76CD-D4BE1231CD88}"/>
              </a:ext>
            </a:extLst>
          </p:cNvPr>
          <p:cNvSpPr txBox="1"/>
          <p:nvPr/>
        </p:nvSpPr>
        <p:spPr>
          <a:xfrm>
            <a:off x="648824" y="619298"/>
            <a:ext cx="1054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00B050"/>
                </a:solidFill>
              </a:rPr>
              <a:t>(Meslekler hakkında konuşma)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9D63EAA-F170-CAF9-1230-EDA0188E41A1}"/>
              </a:ext>
            </a:extLst>
          </p:cNvPr>
          <p:cNvSpPr txBox="1"/>
          <p:nvPr/>
        </p:nvSpPr>
        <p:spPr>
          <a:xfrm>
            <a:off x="445694" y="1221656"/>
            <a:ext cx="10955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Birinin mesleğini sormak için aşağıdaki soru kalıpları kullanılır: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A14E619C-B71A-CFD9-1239-5E1C8CF7AC30}"/>
              </a:ext>
            </a:extLst>
          </p:cNvPr>
          <p:cNvSpPr txBox="1"/>
          <p:nvPr/>
        </p:nvSpPr>
        <p:spPr>
          <a:xfrm>
            <a:off x="1192288" y="1700904"/>
            <a:ext cx="3464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err="1">
                <a:solidFill>
                  <a:srgbClr val="00B050"/>
                </a:solidFill>
              </a:rPr>
              <a:t>What</a:t>
            </a:r>
            <a:r>
              <a:rPr lang="tr-TR" sz="3600" b="1" dirty="0">
                <a:solidFill>
                  <a:srgbClr val="00B050"/>
                </a:solidFill>
              </a:rPr>
              <a:t> do </a:t>
            </a:r>
            <a:r>
              <a:rPr lang="tr-TR" sz="3600" b="1" dirty="0" err="1">
                <a:solidFill>
                  <a:srgbClr val="00B050"/>
                </a:solidFill>
              </a:rPr>
              <a:t>you</a:t>
            </a:r>
            <a:r>
              <a:rPr lang="tr-TR" sz="3600" b="1" dirty="0">
                <a:solidFill>
                  <a:srgbClr val="00B050"/>
                </a:solidFill>
              </a:rPr>
              <a:t> do?</a:t>
            </a:r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AF6F2ABA-3960-7E4F-6E18-9A52F8EAA68D}"/>
              </a:ext>
            </a:extLst>
          </p:cNvPr>
          <p:cNvSpPr/>
          <p:nvPr/>
        </p:nvSpPr>
        <p:spPr>
          <a:xfrm>
            <a:off x="4657083" y="1881733"/>
            <a:ext cx="741872" cy="28467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E78E8BA-87F5-F441-30C7-4B06651B9F8E}"/>
              </a:ext>
            </a:extLst>
          </p:cNvPr>
          <p:cNvSpPr txBox="1"/>
          <p:nvPr/>
        </p:nvSpPr>
        <p:spPr>
          <a:xfrm>
            <a:off x="5802521" y="1700904"/>
            <a:ext cx="3543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/>
              <a:t>Ne iş yapıyorsun?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40D47001-8D6E-765E-421E-5B1AAA0F3087}"/>
              </a:ext>
            </a:extLst>
          </p:cNvPr>
          <p:cNvSpPr txBox="1"/>
          <p:nvPr/>
        </p:nvSpPr>
        <p:spPr>
          <a:xfrm>
            <a:off x="445694" y="2609966"/>
            <a:ext cx="4504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err="1">
                <a:solidFill>
                  <a:srgbClr val="00B050"/>
                </a:solidFill>
              </a:rPr>
              <a:t>What</a:t>
            </a:r>
            <a:r>
              <a:rPr lang="tr-TR" sz="3600" b="1" dirty="0">
                <a:solidFill>
                  <a:srgbClr val="00B050"/>
                </a:solidFill>
              </a:rPr>
              <a:t> </a:t>
            </a:r>
            <a:r>
              <a:rPr lang="tr-TR" sz="3600" b="1" dirty="0" err="1">
                <a:solidFill>
                  <a:srgbClr val="00B050"/>
                </a:solidFill>
              </a:rPr>
              <a:t>does</a:t>
            </a:r>
            <a:r>
              <a:rPr lang="tr-TR" sz="3600" b="1" dirty="0">
                <a:solidFill>
                  <a:srgbClr val="00B050"/>
                </a:solidFill>
              </a:rPr>
              <a:t> he/</a:t>
            </a:r>
            <a:r>
              <a:rPr lang="tr-TR" sz="3600" b="1" dirty="0" err="1">
                <a:solidFill>
                  <a:srgbClr val="00B050"/>
                </a:solidFill>
              </a:rPr>
              <a:t>she</a:t>
            </a:r>
            <a:r>
              <a:rPr lang="tr-TR" sz="3600" b="1" dirty="0">
                <a:solidFill>
                  <a:srgbClr val="00B050"/>
                </a:solidFill>
              </a:rPr>
              <a:t> do?</a:t>
            </a:r>
          </a:p>
        </p:txBody>
      </p:sp>
      <p:sp>
        <p:nvSpPr>
          <p:cNvPr id="11" name="Ok: Sağ 10">
            <a:extLst>
              <a:ext uri="{FF2B5EF4-FFF2-40B4-BE49-F238E27FC236}">
                <a16:creationId xmlns:a16="http://schemas.microsoft.com/office/drawing/2014/main" id="{609FB049-921C-39F0-49B5-08FB20EE458A}"/>
              </a:ext>
            </a:extLst>
          </p:cNvPr>
          <p:cNvSpPr/>
          <p:nvPr/>
        </p:nvSpPr>
        <p:spPr>
          <a:xfrm>
            <a:off x="5028019" y="2834952"/>
            <a:ext cx="741872" cy="28467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74E68C1E-1D00-3536-0924-A3099BCAABA4}"/>
              </a:ext>
            </a:extLst>
          </p:cNvPr>
          <p:cNvSpPr txBox="1"/>
          <p:nvPr/>
        </p:nvSpPr>
        <p:spPr>
          <a:xfrm>
            <a:off x="5923467" y="2609966"/>
            <a:ext cx="3336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/>
              <a:t>O, ne iş yapıyor?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92F62255-10E2-FC54-0483-CB744370F8E7}"/>
              </a:ext>
            </a:extLst>
          </p:cNvPr>
          <p:cNvSpPr txBox="1"/>
          <p:nvPr/>
        </p:nvSpPr>
        <p:spPr>
          <a:xfrm>
            <a:off x="586541" y="3608831"/>
            <a:ext cx="5060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err="1">
                <a:solidFill>
                  <a:srgbClr val="00B050"/>
                </a:solidFill>
              </a:rPr>
              <a:t>What</a:t>
            </a:r>
            <a:r>
              <a:rPr lang="tr-TR" sz="3600" b="1" dirty="0">
                <a:solidFill>
                  <a:srgbClr val="00B050"/>
                </a:solidFill>
              </a:rPr>
              <a:t> is </a:t>
            </a:r>
            <a:r>
              <a:rPr lang="tr-TR" sz="3600" b="1" dirty="0" err="1">
                <a:solidFill>
                  <a:srgbClr val="00B050"/>
                </a:solidFill>
              </a:rPr>
              <a:t>your</a:t>
            </a:r>
            <a:r>
              <a:rPr lang="tr-TR" sz="3600" b="1" dirty="0">
                <a:solidFill>
                  <a:srgbClr val="00B050"/>
                </a:solidFill>
              </a:rPr>
              <a:t> </a:t>
            </a:r>
            <a:r>
              <a:rPr lang="tr-TR" sz="3600" b="1" dirty="0" err="1">
                <a:solidFill>
                  <a:srgbClr val="00B050"/>
                </a:solidFill>
              </a:rPr>
              <a:t>occupation</a:t>
            </a:r>
            <a:r>
              <a:rPr lang="tr-TR" sz="3600" b="1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14" name="Ok: Sağ 13">
            <a:extLst>
              <a:ext uri="{FF2B5EF4-FFF2-40B4-BE49-F238E27FC236}">
                <a16:creationId xmlns:a16="http://schemas.microsoft.com/office/drawing/2014/main" id="{5E181602-875F-023A-17AD-C31447931510}"/>
              </a:ext>
            </a:extLst>
          </p:cNvPr>
          <p:cNvSpPr/>
          <p:nvPr/>
        </p:nvSpPr>
        <p:spPr>
          <a:xfrm>
            <a:off x="5819955" y="3848963"/>
            <a:ext cx="741872" cy="28467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77A387B2-56F6-372A-968D-82538E260A72}"/>
              </a:ext>
            </a:extLst>
          </p:cNvPr>
          <p:cNvSpPr txBox="1"/>
          <p:nvPr/>
        </p:nvSpPr>
        <p:spPr>
          <a:xfrm>
            <a:off x="6734945" y="3608830"/>
            <a:ext cx="3868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/>
              <a:t>Senin mesleğin ne?</a:t>
            </a:r>
          </a:p>
        </p:txBody>
      </p:sp>
      <p:cxnSp>
        <p:nvCxnSpPr>
          <p:cNvPr id="17" name="Düz Bağlayıcı 16">
            <a:extLst>
              <a:ext uri="{FF2B5EF4-FFF2-40B4-BE49-F238E27FC236}">
                <a16:creationId xmlns:a16="http://schemas.microsoft.com/office/drawing/2014/main" id="{C959F61B-1009-4E71-E583-5FFDDE3A6D91}"/>
              </a:ext>
            </a:extLst>
          </p:cNvPr>
          <p:cNvCxnSpPr/>
          <p:nvPr/>
        </p:nvCxnSpPr>
        <p:spPr>
          <a:xfrm>
            <a:off x="586541" y="4451230"/>
            <a:ext cx="10714063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0483CA2E-C470-2497-215B-E16A3B09BF59}"/>
              </a:ext>
            </a:extLst>
          </p:cNvPr>
          <p:cNvSpPr txBox="1"/>
          <p:nvPr/>
        </p:nvSpPr>
        <p:spPr>
          <a:xfrm>
            <a:off x="1043710" y="4562050"/>
            <a:ext cx="4080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>
                <a:solidFill>
                  <a:srgbClr val="00B050"/>
                </a:solidFill>
              </a:rPr>
              <a:t>A: </a:t>
            </a:r>
            <a:r>
              <a:rPr lang="tr-TR" sz="3600" b="1" dirty="0" err="1"/>
              <a:t>What</a:t>
            </a:r>
            <a:r>
              <a:rPr lang="tr-TR" sz="3600" b="1" dirty="0"/>
              <a:t> do </a:t>
            </a:r>
            <a:r>
              <a:rPr lang="tr-TR" sz="3600" b="1" dirty="0" err="1"/>
              <a:t>you</a:t>
            </a:r>
            <a:r>
              <a:rPr lang="tr-TR" sz="3600" b="1" dirty="0"/>
              <a:t> do? 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B5456B0F-E2C1-75A7-FD34-EB186C488CF5}"/>
              </a:ext>
            </a:extLst>
          </p:cNvPr>
          <p:cNvSpPr txBox="1"/>
          <p:nvPr/>
        </p:nvSpPr>
        <p:spPr>
          <a:xfrm>
            <a:off x="1043710" y="5263603"/>
            <a:ext cx="3200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>
                <a:solidFill>
                  <a:srgbClr val="00B050"/>
                </a:solidFill>
              </a:rPr>
              <a:t>B: </a:t>
            </a:r>
            <a:r>
              <a:rPr lang="tr-TR" sz="3600" b="1" dirty="0"/>
              <a:t>I’m a </a:t>
            </a:r>
            <a:r>
              <a:rPr lang="tr-TR" sz="3600" b="1" dirty="0" err="1">
                <a:solidFill>
                  <a:srgbClr val="00B050"/>
                </a:solidFill>
              </a:rPr>
              <a:t>lawyer</a:t>
            </a:r>
            <a:r>
              <a:rPr lang="tr-TR" sz="3600" b="1" dirty="0"/>
              <a:t>. 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0B1D2D17-0D9C-08FE-62BD-534B3FA8D377}"/>
              </a:ext>
            </a:extLst>
          </p:cNvPr>
          <p:cNvSpPr txBox="1"/>
          <p:nvPr/>
        </p:nvSpPr>
        <p:spPr>
          <a:xfrm>
            <a:off x="5124058" y="4562049"/>
            <a:ext cx="3831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/>
              <a:t>(Ne iş yapıyorsun?)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1415EC3A-B269-BFFF-8FFD-5C2878C6C8E9}"/>
              </a:ext>
            </a:extLst>
          </p:cNvPr>
          <p:cNvSpPr txBox="1"/>
          <p:nvPr/>
        </p:nvSpPr>
        <p:spPr>
          <a:xfrm>
            <a:off x="4188719" y="5264443"/>
            <a:ext cx="2420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/>
              <a:t>(Avukatım.)</a:t>
            </a:r>
          </a:p>
        </p:txBody>
      </p:sp>
    </p:spTree>
    <p:extLst>
      <p:ext uri="{BB962C8B-B14F-4D97-AF65-F5344CB8AC3E}">
        <p14:creationId xmlns:p14="http://schemas.microsoft.com/office/powerpoint/2010/main" val="177696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8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D65C0A1-A6A7-4AA5-3B2E-C10439290163}"/>
              </a:ext>
            </a:extLst>
          </p:cNvPr>
          <p:cNvSpPr txBox="1"/>
          <p:nvPr/>
        </p:nvSpPr>
        <p:spPr>
          <a:xfrm>
            <a:off x="489751" y="2213764"/>
            <a:ext cx="11212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00B050"/>
                </a:solidFill>
              </a:rPr>
              <a:t>Verbs</a:t>
            </a:r>
            <a:r>
              <a:rPr lang="tr-TR" sz="8000" b="1" dirty="0">
                <a:solidFill>
                  <a:srgbClr val="00B050"/>
                </a:solidFill>
              </a:rPr>
              <a:t> </a:t>
            </a:r>
            <a:r>
              <a:rPr lang="tr-TR" sz="8000" b="1" dirty="0" err="1">
                <a:solidFill>
                  <a:srgbClr val="00B050"/>
                </a:solidFill>
              </a:rPr>
              <a:t>about</a:t>
            </a:r>
            <a:r>
              <a:rPr lang="tr-TR" sz="8000" b="1" dirty="0">
                <a:solidFill>
                  <a:srgbClr val="00B050"/>
                </a:solidFill>
              </a:rPr>
              <a:t> </a:t>
            </a:r>
            <a:r>
              <a:rPr lang="tr-TR" sz="8000" b="1" dirty="0" err="1">
                <a:solidFill>
                  <a:srgbClr val="00B050"/>
                </a:solidFill>
              </a:rPr>
              <a:t>Occupation</a:t>
            </a:r>
            <a:endParaRPr lang="tr-TR" sz="8000" b="1" dirty="0">
              <a:solidFill>
                <a:srgbClr val="00B05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E432B6B-6952-397E-BEFD-1E9D5E5FED62}"/>
              </a:ext>
            </a:extLst>
          </p:cNvPr>
          <p:cNvSpPr txBox="1"/>
          <p:nvPr/>
        </p:nvSpPr>
        <p:spPr>
          <a:xfrm>
            <a:off x="821355" y="3258981"/>
            <a:ext cx="10549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solidFill>
                  <a:srgbClr val="00B050"/>
                </a:solidFill>
              </a:rPr>
              <a:t>(Meslekler Hakkındaki Fiiller)</a:t>
            </a:r>
          </a:p>
        </p:txBody>
      </p:sp>
    </p:spTree>
    <p:extLst>
      <p:ext uri="{BB962C8B-B14F-4D97-AF65-F5344CB8AC3E}">
        <p14:creationId xmlns:p14="http://schemas.microsoft.com/office/powerpoint/2010/main" val="2148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C00F36E0-13AC-9D82-E66C-A25CDA81A73A}"/>
              </a:ext>
            </a:extLst>
          </p:cNvPr>
          <p:cNvSpPr/>
          <p:nvPr/>
        </p:nvSpPr>
        <p:spPr>
          <a:xfrm>
            <a:off x="502057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Sew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fabric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7E3FE7D4-F5CC-2608-1FF7-C7865028E783}"/>
              </a:ext>
            </a:extLst>
          </p:cNvPr>
          <p:cNvSpPr/>
          <p:nvPr/>
        </p:nvSpPr>
        <p:spPr>
          <a:xfrm>
            <a:off x="502057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Kumaş dikmek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8224CEB9-5C91-ED97-6B71-F2FB0EF76DC9}"/>
              </a:ext>
            </a:extLst>
          </p:cNvPr>
          <p:cNvSpPr/>
          <p:nvPr/>
        </p:nvSpPr>
        <p:spPr>
          <a:xfrm>
            <a:off x="3469878" y="1838788"/>
            <a:ext cx="2715262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Draw </a:t>
            </a:r>
            <a:r>
              <a:rPr lang="tr-TR" sz="2000" b="1" dirty="0" err="1">
                <a:solidFill>
                  <a:schemeClr val="tx1"/>
                </a:solidFill>
              </a:rPr>
              <a:t>building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plans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D9746889-2A4B-CE1C-4C31-E979E30C5DBB}"/>
              </a:ext>
            </a:extLst>
          </p:cNvPr>
          <p:cNvSpPr/>
          <p:nvPr/>
        </p:nvSpPr>
        <p:spPr>
          <a:xfrm>
            <a:off x="3469878" y="2387428"/>
            <a:ext cx="2715262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Bina planı çizmek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AB0EBA55-2B87-305C-B5E6-D6562A576F16}"/>
              </a:ext>
            </a:extLst>
          </p:cNvPr>
          <p:cNvSpPr/>
          <p:nvPr/>
        </p:nvSpPr>
        <p:spPr>
          <a:xfrm>
            <a:off x="6437699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Pull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out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teeth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894B64E7-16B9-93A7-A1CA-60EF612438DD}"/>
              </a:ext>
            </a:extLst>
          </p:cNvPr>
          <p:cNvSpPr/>
          <p:nvPr/>
        </p:nvSpPr>
        <p:spPr>
          <a:xfrm>
            <a:off x="6437699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Diş çekmek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8CB5EC08-71A1-ADCC-C2EF-6202BADD10E9}"/>
              </a:ext>
            </a:extLst>
          </p:cNvPr>
          <p:cNvSpPr/>
          <p:nvPr/>
        </p:nvSpPr>
        <p:spPr>
          <a:xfrm>
            <a:off x="9322128" y="1838788"/>
            <a:ext cx="2642710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Serve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food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4C72741D-2BDB-D7D6-EB59-43E38016D394}"/>
              </a:ext>
            </a:extLst>
          </p:cNvPr>
          <p:cNvSpPr/>
          <p:nvPr/>
        </p:nvSpPr>
        <p:spPr>
          <a:xfrm>
            <a:off x="9322128" y="2387428"/>
            <a:ext cx="2642710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Yemek servis etmek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D446ED71-3A3F-6E19-DE73-D372B7AB61B1}"/>
              </a:ext>
            </a:extLst>
          </p:cNvPr>
          <p:cNvSpPr/>
          <p:nvPr/>
        </p:nvSpPr>
        <p:spPr>
          <a:xfrm>
            <a:off x="620844" y="5105143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Sell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goods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28CC5ECB-1705-59D7-610C-4EE6F3730E06}"/>
              </a:ext>
            </a:extLst>
          </p:cNvPr>
          <p:cNvSpPr/>
          <p:nvPr/>
        </p:nvSpPr>
        <p:spPr>
          <a:xfrm>
            <a:off x="620844" y="5653783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Ürün satmak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F7D93EC1-22E6-9544-0536-BE01107891F7}"/>
              </a:ext>
            </a:extLst>
          </p:cNvPr>
          <p:cNvSpPr/>
          <p:nvPr/>
        </p:nvSpPr>
        <p:spPr>
          <a:xfrm>
            <a:off x="3603550" y="5105143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Drive a car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54F33850-AA40-3547-E171-34A450752702}"/>
              </a:ext>
            </a:extLst>
          </p:cNvPr>
          <p:cNvSpPr/>
          <p:nvPr/>
        </p:nvSpPr>
        <p:spPr>
          <a:xfrm>
            <a:off x="3603550" y="5653783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Araba sürmek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1EF5128E-0D8F-10AF-1536-45943C687704}"/>
              </a:ext>
            </a:extLst>
          </p:cNvPr>
          <p:cNvSpPr/>
          <p:nvPr/>
        </p:nvSpPr>
        <p:spPr>
          <a:xfrm>
            <a:off x="6336123" y="5018879"/>
            <a:ext cx="269767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Cut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hair</a:t>
            </a:r>
            <a:r>
              <a:rPr lang="tr-TR" sz="2000" b="1" dirty="0">
                <a:solidFill>
                  <a:schemeClr val="tx1"/>
                </a:solidFill>
              </a:rPr>
              <a:t> / </a:t>
            </a:r>
            <a:r>
              <a:rPr lang="tr-TR" sz="2000" b="1" dirty="0" err="1">
                <a:solidFill>
                  <a:schemeClr val="tx1"/>
                </a:solidFill>
              </a:rPr>
              <a:t>Dye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hair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663DA41B-43C4-A01A-72E3-324F325AAD10}"/>
              </a:ext>
            </a:extLst>
          </p:cNvPr>
          <p:cNvSpPr/>
          <p:nvPr/>
        </p:nvSpPr>
        <p:spPr>
          <a:xfrm>
            <a:off x="6336123" y="5567519"/>
            <a:ext cx="269767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ysClr val="windowText" lastClr="000000"/>
                </a:solidFill>
              </a:rPr>
              <a:t>Saç Kesmek / Saç boyamak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991019A7-FF4C-5AC5-C81A-C166C2F0CFDB}"/>
              </a:ext>
            </a:extLst>
          </p:cNvPr>
          <p:cNvSpPr/>
          <p:nvPr/>
        </p:nvSpPr>
        <p:spPr>
          <a:xfrm>
            <a:off x="9398556" y="5018879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Repair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cars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98F9EC28-9FEF-5DC4-3F24-0DB4157BD01C}"/>
              </a:ext>
            </a:extLst>
          </p:cNvPr>
          <p:cNvSpPr/>
          <p:nvPr/>
        </p:nvSpPr>
        <p:spPr>
          <a:xfrm>
            <a:off x="9398556" y="5567519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Araba tamir etmek</a:t>
            </a:r>
          </a:p>
        </p:txBody>
      </p:sp>
    </p:spTree>
    <p:extLst>
      <p:ext uri="{BB962C8B-B14F-4D97-AF65-F5344CB8AC3E}">
        <p14:creationId xmlns:p14="http://schemas.microsoft.com/office/powerpoint/2010/main" val="54026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36E619AB-644A-B1CC-CD0F-0BF21A410098}"/>
              </a:ext>
            </a:extLst>
          </p:cNvPr>
          <p:cNvSpPr/>
          <p:nvPr/>
        </p:nvSpPr>
        <p:spPr>
          <a:xfrm>
            <a:off x="332890" y="1769776"/>
            <a:ext cx="2967821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Examine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patients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402C8C57-8AE3-988F-163F-A26E0E782942}"/>
              </a:ext>
            </a:extLst>
          </p:cNvPr>
          <p:cNvSpPr/>
          <p:nvPr/>
        </p:nvSpPr>
        <p:spPr>
          <a:xfrm>
            <a:off x="332890" y="2318416"/>
            <a:ext cx="2967821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Hastaları tedavi etmek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9C5F434E-13BC-2C1F-4B74-DE7D478885EE}"/>
              </a:ext>
            </a:extLst>
          </p:cNvPr>
          <p:cNvSpPr/>
          <p:nvPr/>
        </p:nvSpPr>
        <p:spPr>
          <a:xfrm>
            <a:off x="6274204" y="1769776"/>
            <a:ext cx="286624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Look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after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ill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people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18615B4-7B9D-69A4-0873-53FE4C877E60}"/>
              </a:ext>
            </a:extLst>
          </p:cNvPr>
          <p:cNvSpPr/>
          <p:nvPr/>
        </p:nvSpPr>
        <p:spPr>
          <a:xfrm>
            <a:off x="6274204" y="2318416"/>
            <a:ext cx="286624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ysClr val="windowText" lastClr="000000"/>
                </a:solidFill>
              </a:rPr>
              <a:t>Hasta insanlarla ilgilenmek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FB14DAF1-62BB-C265-9486-FC1A7CE505E4}"/>
              </a:ext>
            </a:extLst>
          </p:cNvPr>
          <p:cNvSpPr/>
          <p:nvPr/>
        </p:nvSpPr>
        <p:spPr>
          <a:xfrm>
            <a:off x="3510350" y="1769776"/>
            <a:ext cx="248897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Help </a:t>
            </a:r>
            <a:r>
              <a:rPr lang="tr-TR" sz="2400" b="1" dirty="0" err="1">
                <a:solidFill>
                  <a:schemeClr val="tx1"/>
                </a:solidFill>
              </a:rPr>
              <a:t>doctors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6CC92C0C-3B77-CA29-4633-9A1B6E62CEE8}"/>
              </a:ext>
            </a:extLst>
          </p:cNvPr>
          <p:cNvSpPr/>
          <p:nvPr/>
        </p:nvSpPr>
        <p:spPr>
          <a:xfrm>
            <a:off x="3510350" y="2318416"/>
            <a:ext cx="248897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ysClr val="windowText" lastClr="000000"/>
                </a:solidFill>
              </a:rPr>
              <a:t>Doktorlara yardım etmek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123EA134-90B0-1DBE-EBEF-6F5E2AFFD2FB}"/>
              </a:ext>
            </a:extLst>
          </p:cNvPr>
          <p:cNvSpPr/>
          <p:nvPr/>
        </p:nvSpPr>
        <p:spPr>
          <a:xfrm>
            <a:off x="9322128" y="1769776"/>
            <a:ext cx="2642710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Cook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4212D273-737D-8CFF-EA2B-5682D7C98E1E}"/>
              </a:ext>
            </a:extLst>
          </p:cNvPr>
          <p:cNvSpPr/>
          <p:nvPr/>
        </p:nvSpPr>
        <p:spPr>
          <a:xfrm>
            <a:off x="9322128" y="2318416"/>
            <a:ext cx="2642710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Yemek pişirmek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F9168271-9041-4B4B-5956-260639BF45E8}"/>
              </a:ext>
            </a:extLst>
          </p:cNvPr>
          <p:cNvSpPr/>
          <p:nvPr/>
        </p:nvSpPr>
        <p:spPr>
          <a:xfrm>
            <a:off x="620844" y="5036131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Take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orders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E041434F-8C4C-1206-1921-405BB173174A}"/>
              </a:ext>
            </a:extLst>
          </p:cNvPr>
          <p:cNvSpPr/>
          <p:nvPr/>
        </p:nvSpPr>
        <p:spPr>
          <a:xfrm>
            <a:off x="620844" y="5584771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Siparişleri almak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BB6AD5C4-E2C5-EAC4-D30F-90B404D35FD9}"/>
              </a:ext>
            </a:extLst>
          </p:cNvPr>
          <p:cNvSpPr/>
          <p:nvPr/>
        </p:nvSpPr>
        <p:spPr>
          <a:xfrm>
            <a:off x="3603550" y="5036131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Build</a:t>
            </a:r>
            <a:r>
              <a:rPr lang="tr-TR" sz="2400" b="1" dirty="0">
                <a:solidFill>
                  <a:schemeClr val="tx1"/>
                </a:solidFill>
              </a:rPr>
              <a:t> a </a:t>
            </a:r>
            <a:r>
              <a:rPr lang="tr-TR" sz="2400" b="1" dirty="0" err="1">
                <a:solidFill>
                  <a:schemeClr val="tx1"/>
                </a:solidFill>
              </a:rPr>
              <a:t>house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7EB1A628-8E0B-C848-ABE9-C69AE4074201}"/>
              </a:ext>
            </a:extLst>
          </p:cNvPr>
          <p:cNvSpPr/>
          <p:nvPr/>
        </p:nvSpPr>
        <p:spPr>
          <a:xfrm>
            <a:off x="3603550" y="5584771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Ev inşa etmek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46387E64-90FA-D7B5-56C5-E8047F71F9E2}"/>
              </a:ext>
            </a:extLst>
          </p:cNvPr>
          <p:cNvSpPr/>
          <p:nvPr/>
        </p:nvSpPr>
        <p:spPr>
          <a:xfrm>
            <a:off x="6336123" y="4949867"/>
            <a:ext cx="269767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Make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bread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32673F20-B20D-518D-E4E2-37810036895B}"/>
              </a:ext>
            </a:extLst>
          </p:cNvPr>
          <p:cNvSpPr/>
          <p:nvPr/>
        </p:nvSpPr>
        <p:spPr>
          <a:xfrm>
            <a:off x="6336123" y="5498507"/>
            <a:ext cx="269767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ysClr val="windowText" lastClr="000000"/>
                </a:solidFill>
              </a:rPr>
              <a:t>Ekmek yapmak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9DBA269F-FB9C-700C-BB42-85BC3A8E783D}"/>
              </a:ext>
            </a:extLst>
          </p:cNvPr>
          <p:cNvSpPr/>
          <p:nvPr/>
        </p:nvSpPr>
        <p:spPr>
          <a:xfrm>
            <a:off x="9318828" y="4949867"/>
            <a:ext cx="269767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Grow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vegetables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59F48D27-2402-D313-2128-B9F0582890C2}"/>
              </a:ext>
            </a:extLst>
          </p:cNvPr>
          <p:cNvSpPr/>
          <p:nvPr/>
        </p:nvSpPr>
        <p:spPr>
          <a:xfrm>
            <a:off x="9318828" y="5498507"/>
            <a:ext cx="269767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Sebze yetiştirmek</a:t>
            </a:r>
          </a:p>
        </p:txBody>
      </p:sp>
    </p:spTree>
    <p:extLst>
      <p:ext uri="{BB962C8B-B14F-4D97-AF65-F5344CB8AC3E}">
        <p14:creationId xmlns:p14="http://schemas.microsoft.com/office/powerpoint/2010/main" val="83243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DFDD07D5-A882-9C1A-95C8-E8DEFE3B9A23}"/>
              </a:ext>
            </a:extLst>
          </p:cNvPr>
          <p:cNvSpPr/>
          <p:nvPr/>
        </p:nvSpPr>
        <p:spPr>
          <a:xfrm>
            <a:off x="502057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Work</a:t>
            </a:r>
            <a:r>
              <a:rPr lang="tr-TR" sz="2400" b="1" dirty="0">
                <a:solidFill>
                  <a:schemeClr val="tx1"/>
                </a:solidFill>
              </a:rPr>
              <a:t> at </a:t>
            </a:r>
            <a:r>
              <a:rPr lang="tr-TR" sz="2400" b="1" dirty="0" err="1">
                <a:solidFill>
                  <a:schemeClr val="tx1"/>
                </a:solidFill>
              </a:rPr>
              <a:t>school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B5CE9D0A-EACA-604E-64A3-DAF12343F190}"/>
              </a:ext>
            </a:extLst>
          </p:cNvPr>
          <p:cNvSpPr/>
          <p:nvPr/>
        </p:nvSpPr>
        <p:spPr>
          <a:xfrm>
            <a:off x="502057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Okulda çalışmak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51B6B6FA-C9BF-4BF6-8D64-D507CC47DCDD}"/>
              </a:ext>
            </a:extLst>
          </p:cNvPr>
          <p:cNvSpPr/>
          <p:nvPr/>
        </p:nvSpPr>
        <p:spPr>
          <a:xfrm>
            <a:off x="4191773" y="1925052"/>
            <a:ext cx="2715262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Fly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plane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ED0E8E8D-A367-C1DE-BA25-23E9D5AB05F7}"/>
              </a:ext>
            </a:extLst>
          </p:cNvPr>
          <p:cNvSpPr/>
          <p:nvPr/>
        </p:nvSpPr>
        <p:spPr>
          <a:xfrm>
            <a:off x="4191773" y="2473692"/>
            <a:ext cx="2715262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Uçak uçurmak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A9E6D487-9484-1258-E105-F89A458FB468}"/>
              </a:ext>
            </a:extLst>
          </p:cNvPr>
          <p:cNvSpPr/>
          <p:nvPr/>
        </p:nvSpPr>
        <p:spPr>
          <a:xfrm>
            <a:off x="7881487" y="2011316"/>
            <a:ext cx="3582200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Write </a:t>
            </a:r>
            <a:r>
              <a:rPr lang="tr-TR" sz="2400" b="1" dirty="0" err="1">
                <a:solidFill>
                  <a:schemeClr val="tx1"/>
                </a:solidFill>
              </a:rPr>
              <a:t>prescription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07DA9C26-FE4C-FD49-F648-186AE0A9D9EE}"/>
              </a:ext>
            </a:extLst>
          </p:cNvPr>
          <p:cNvSpPr/>
          <p:nvPr/>
        </p:nvSpPr>
        <p:spPr>
          <a:xfrm>
            <a:off x="7880552" y="2559956"/>
            <a:ext cx="3582200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Reçete yazmak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884128B5-0353-C8B4-1C3B-B84A6E90159A}"/>
              </a:ext>
            </a:extLst>
          </p:cNvPr>
          <p:cNvSpPr/>
          <p:nvPr/>
        </p:nvSpPr>
        <p:spPr>
          <a:xfrm>
            <a:off x="741051" y="5210658"/>
            <a:ext cx="2825000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Wear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uniform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3320AA0B-DFD2-99C7-0C0E-0EBA61516CD9}"/>
              </a:ext>
            </a:extLst>
          </p:cNvPr>
          <p:cNvSpPr/>
          <p:nvPr/>
        </p:nvSpPr>
        <p:spPr>
          <a:xfrm>
            <a:off x="741051" y="5759298"/>
            <a:ext cx="2825000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Üniforma giymek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B27959D1-1E51-31B4-1EBD-6F2C108762D0}"/>
              </a:ext>
            </a:extLst>
          </p:cNvPr>
          <p:cNvSpPr/>
          <p:nvPr/>
        </p:nvSpPr>
        <p:spPr>
          <a:xfrm>
            <a:off x="4469823" y="5210658"/>
            <a:ext cx="2951254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Answer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the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phone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2ED2D251-300B-B9A5-136D-CC41CA62DE25}"/>
              </a:ext>
            </a:extLst>
          </p:cNvPr>
          <p:cNvSpPr/>
          <p:nvPr/>
        </p:nvSpPr>
        <p:spPr>
          <a:xfrm>
            <a:off x="4469823" y="5759298"/>
            <a:ext cx="2951254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Telefona yanıt vermek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1F3F9B2C-A09B-00F4-ED7F-C7F1342B2E8B}"/>
              </a:ext>
            </a:extLst>
          </p:cNvPr>
          <p:cNvSpPr/>
          <p:nvPr/>
        </p:nvSpPr>
        <p:spPr>
          <a:xfrm>
            <a:off x="7880552" y="5105143"/>
            <a:ext cx="3731902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Mend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electrical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devices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A522871F-B91D-5645-6FF6-49DFD39D9369}"/>
              </a:ext>
            </a:extLst>
          </p:cNvPr>
          <p:cNvSpPr/>
          <p:nvPr/>
        </p:nvSpPr>
        <p:spPr>
          <a:xfrm>
            <a:off x="7880552" y="5653783"/>
            <a:ext cx="3731902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ysClr val="windowText" lastClr="000000"/>
                </a:solidFill>
              </a:rPr>
              <a:t>Elektronik cihazları tamir etmek</a:t>
            </a:r>
          </a:p>
        </p:txBody>
      </p:sp>
    </p:spTree>
    <p:extLst>
      <p:ext uri="{BB962C8B-B14F-4D97-AF65-F5344CB8AC3E}">
        <p14:creationId xmlns:p14="http://schemas.microsoft.com/office/powerpoint/2010/main" val="385355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3" grpId="0" animBg="1"/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C752E23-2FD6-9A42-5A53-965CE84834DE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https://www.egetolgayaltinay.com/lessons/149</a:t>
            </a:r>
            <a:r>
              <a:rPr lang="tr-TR" sz="2400" b="1" i="1" dirty="0"/>
              <a:t> 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E07D4D1-FACE-BCE7-F6B9-27AE172D7D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437">
            <a:off x="8260034" y="3393249"/>
            <a:ext cx="2919088" cy="277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63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Resim 14">
            <a:extLst>
              <a:ext uri="{FF2B5EF4-FFF2-40B4-BE49-F238E27FC236}">
                <a16:creationId xmlns:a16="http://schemas.microsoft.com/office/drawing/2014/main" id="{A5DE9438-BAC3-8888-D0A8-AE1D6726C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39" y="4283742"/>
            <a:ext cx="1807383" cy="1807383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992115E-F3AD-0307-8340-46D4B79787B7}"/>
              </a:ext>
            </a:extLst>
          </p:cNvPr>
          <p:cNvSpPr txBox="1"/>
          <p:nvPr/>
        </p:nvSpPr>
        <p:spPr>
          <a:xfrm>
            <a:off x="317222" y="-106742"/>
            <a:ext cx="11212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err="1">
                <a:solidFill>
                  <a:srgbClr val="00B050"/>
                </a:solidFill>
              </a:rPr>
              <a:t>Expressing</a:t>
            </a:r>
            <a:r>
              <a:rPr lang="tr-TR" sz="5400" b="1" dirty="0">
                <a:solidFill>
                  <a:srgbClr val="00B050"/>
                </a:solidFill>
              </a:rPr>
              <a:t> </a:t>
            </a:r>
            <a:r>
              <a:rPr lang="tr-TR" sz="5400" b="1" dirty="0" err="1">
                <a:solidFill>
                  <a:srgbClr val="00B050"/>
                </a:solidFill>
              </a:rPr>
              <a:t>Abilities</a:t>
            </a:r>
            <a:endParaRPr lang="tr-TR" sz="5400" b="1" dirty="0">
              <a:solidFill>
                <a:srgbClr val="00B050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F8B1912-D535-4783-76CD-D4BE1231CD88}"/>
              </a:ext>
            </a:extLst>
          </p:cNvPr>
          <p:cNvSpPr txBox="1"/>
          <p:nvPr/>
        </p:nvSpPr>
        <p:spPr>
          <a:xfrm>
            <a:off x="648824" y="619298"/>
            <a:ext cx="1054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00B050"/>
                </a:solidFill>
              </a:rPr>
              <a:t>(Becerileri İfade Etme)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CF0FE946-C4AD-A4C7-D635-BE9A4E79B589}"/>
              </a:ext>
            </a:extLst>
          </p:cNvPr>
          <p:cNvSpPr txBox="1"/>
          <p:nvPr/>
        </p:nvSpPr>
        <p:spPr>
          <a:xfrm>
            <a:off x="308009" y="1058779"/>
            <a:ext cx="11165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/>
              <a:t>Yapabildiğimiz şeylerden bahsederken «</a:t>
            </a:r>
            <a:r>
              <a:rPr lang="tr-TR" sz="2400" b="1" i="1" dirty="0">
                <a:solidFill>
                  <a:srgbClr val="00B050"/>
                </a:solidFill>
              </a:rPr>
              <a:t>Can</a:t>
            </a:r>
            <a:r>
              <a:rPr lang="tr-TR" sz="2400" i="1" dirty="0"/>
              <a:t>» yardımcı fiilini kullanırız.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F46EE95B-210D-4A1B-3AC6-711C3098DD93}"/>
              </a:ext>
            </a:extLst>
          </p:cNvPr>
          <p:cNvSpPr txBox="1"/>
          <p:nvPr/>
        </p:nvSpPr>
        <p:spPr>
          <a:xfrm>
            <a:off x="4126939" y="2147767"/>
            <a:ext cx="6360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I </a:t>
            </a:r>
            <a:r>
              <a:rPr lang="tr-TR" sz="4400" b="1" dirty="0">
                <a:solidFill>
                  <a:srgbClr val="00B050"/>
                </a:solidFill>
              </a:rPr>
              <a:t>can</a:t>
            </a:r>
            <a:r>
              <a:rPr lang="tr-TR" sz="4400" b="1" dirty="0"/>
              <a:t> </a:t>
            </a:r>
            <a:r>
              <a:rPr lang="tr-TR" sz="4400" b="1" dirty="0" err="1"/>
              <a:t>repair</a:t>
            </a:r>
            <a:r>
              <a:rPr lang="tr-TR" sz="4400" b="1" dirty="0"/>
              <a:t> </a:t>
            </a:r>
            <a:r>
              <a:rPr lang="tr-TR" sz="4400" b="1" dirty="0" err="1"/>
              <a:t>cars</a:t>
            </a:r>
            <a:r>
              <a:rPr lang="tr-TR" sz="4400" b="1" dirty="0"/>
              <a:t>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961CE4AA-550C-8925-E499-1FA0BFBF0265}"/>
              </a:ext>
            </a:extLst>
          </p:cNvPr>
          <p:cNvSpPr txBox="1"/>
          <p:nvPr/>
        </p:nvSpPr>
        <p:spPr>
          <a:xfrm>
            <a:off x="2010045" y="5869370"/>
            <a:ext cx="114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Mahmut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FFBAF217-2529-737F-96DA-1A320BBEEFCA}"/>
              </a:ext>
            </a:extLst>
          </p:cNvPr>
          <p:cNvSpPr txBox="1"/>
          <p:nvPr/>
        </p:nvSpPr>
        <p:spPr>
          <a:xfrm>
            <a:off x="4039311" y="2877912"/>
            <a:ext cx="7467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(Ben arabaları tamir ed</a:t>
            </a:r>
            <a:r>
              <a:rPr lang="tr-TR" sz="4000" b="1" dirty="0">
                <a:solidFill>
                  <a:srgbClr val="00B050"/>
                </a:solidFill>
              </a:rPr>
              <a:t>ebilirim</a:t>
            </a:r>
            <a:r>
              <a:rPr lang="tr-TR" sz="4000" b="1" dirty="0"/>
              <a:t>.)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39D1A9D0-8D95-B286-DB33-EA008E383F2C}"/>
              </a:ext>
            </a:extLst>
          </p:cNvPr>
          <p:cNvSpPr txBox="1"/>
          <p:nvPr/>
        </p:nvSpPr>
        <p:spPr>
          <a:xfrm>
            <a:off x="4466032" y="4560111"/>
            <a:ext cx="6360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Mahmut </a:t>
            </a:r>
            <a:r>
              <a:rPr lang="tr-TR" sz="4400" b="1" dirty="0">
                <a:solidFill>
                  <a:srgbClr val="00B050"/>
                </a:solidFill>
              </a:rPr>
              <a:t>can</a:t>
            </a:r>
            <a:r>
              <a:rPr lang="tr-TR" sz="4400" b="1" dirty="0"/>
              <a:t> </a:t>
            </a:r>
            <a:r>
              <a:rPr lang="tr-TR" sz="4400" b="1" dirty="0" err="1"/>
              <a:t>drive</a:t>
            </a:r>
            <a:r>
              <a:rPr lang="tr-TR" sz="4400" b="1" dirty="0"/>
              <a:t> a car.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5BA9A55-E3B7-392B-144C-B4BE268C3F23}"/>
              </a:ext>
            </a:extLst>
          </p:cNvPr>
          <p:cNvSpPr txBox="1"/>
          <p:nvPr/>
        </p:nvSpPr>
        <p:spPr>
          <a:xfrm>
            <a:off x="4466032" y="5187434"/>
            <a:ext cx="7467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(Mahmut araba sür</a:t>
            </a:r>
            <a:r>
              <a:rPr lang="tr-TR" sz="4400" b="1" dirty="0">
                <a:solidFill>
                  <a:srgbClr val="00B050"/>
                </a:solidFill>
              </a:rPr>
              <a:t>ebilir</a:t>
            </a:r>
            <a:r>
              <a:rPr lang="tr-TR" sz="4400" b="1" dirty="0"/>
              <a:t>.)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DB37CB20-E4EF-2CBB-733D-8B9C0842F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045" y="1762635"/>
            <a:ext cx="1987012" cy="198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7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Resim 22">
            <a:extLst>
              <a:ext uri="{FF2B5EF4-FFF2-40B4-BE49-F238E27FC236}">
                <a16:creationId xmlns:a16="http://schemas.microsoft.com/office/drawing/2014/main" id="{51CF46AD-8C16-3E9C-7302-10B2FA118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773" y="4410929"/>
            <a:ext cx="1777868" cy="1777868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992115E-F3AD-0307-8340-46D4B79787B7}"/>
              </a:ext>
            </a:extLst>
          </p:cNvPr>
          <p:cNvSpPr txBox="1"/>
          <p:nvPr/>
        </p:nvSpPr>
        <p:spPr>
          <a:xfrm>
            <a:off x="317222" y="-106742"/>
            <a:ext cx="11212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err="1">
                <a:solidFill>
                  <a:srgbClr val="00B050"/>
                </a:solidFill>
              </a:rPr>
              <a:t>Expressing</a:t>
            </a:r>
            <a:r>
              <a:rPr lang="tr-TR" sz="5400" b="1" dirty="0">
                <a:solidFill>
                  <a:srgbClr val="00B050"/>
                </a:solidFill>
              </a:rPr>
              <a:t> </a:t>
            </a:r>
            <a:r>
              <a:rPr lang="tr-TR" sz="5400" b="1" dirty="0" err="1">
                <a:solidFill>
                  <a:srgbClr val="00B050"/>
                </a:solidFill>
              </a:rPr>
              <a:t>Disabilities</a:t>
            </a:r>
            <a:endParaRPr lang="tr-TR" sz="5400" b="1" dirty="0">
              <a:solidFill>
                <a:srgbClr val="00B050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F8B1912-D535-4783-76CD-D4BE1231CD88}"/>
              </a:ext>
            </a:extLst>
          </p:cNvPr>
          <p:cNvSpPr txBox="1"/>
          <p:nvPr/>
        </p:nvSpPr>
        <p:spPr>
          <a:xfrm>
            <a:off x="648824" y="619298"/>
            <a:ext cx="1054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00B050"/>
                </a:solidFill>
              </a:rPr>
              <a:t>(Beceremediklerimizi İfade Etme)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B212923-A2DF-A7D6-E7DE-CAA2B806B5BA}"/>
              </a:ext>
            </a:extLst>
          </p:cNvPr>
          <p:cNvSpPr txBox="1"/>
          <p:nvPr/>
        </p:nvSpPr>
        <p:spPr>
          <a:xfrm>
            <a:off x="317222" y="1142518"/>
            <a:ext cx="11165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/>
              <a:t>Yapamadığımız şeylerden bahsederken «</a:t>
            </a:r>
            <a:r>
              <a:rPr lang="tr-TR" sz="2400" b="1" i="1" dirty="0" err="1">
                <a:solidFill>
                  <a:srgbClr val="00B050"/>
                </a:solidFill>
              </a:rPr>
              <a:t>Can’t</a:t>
            </a:r>
            <a:r>
              <a:rPr lang="tr-TR" sz="2400" i="1" dirty="0"/>
              <a:t>» yardımcı fiilini kullanırız.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78D36C8-14BE-EA32-A5CD-1FE358699440}"/>
              </a:ext>
            </a:extLst>
          </p:cNvPr>
          <p:cNvSpPr txBox="1"/>
          <p:nvPr/>
        </p:nvSpPr>
        <p:spPr>
          <a:xfrm>
            <a:off x="4601978" y="2191012"/>
            <a:ext cx="6360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I </a:t>
            </a:r>
            <a:r>
              <a:rPr lang="tr-TR" sz="4400" b="1" dirty="0" err="1">
                <a:solidFill>
                  <a:srgbClr val="00B050"/>
                </a:solidFill>
              </a:rPr>
              <a:t>can’t</a:t>
            </a:r>
            <a:r>
              <a:rPr lang="tr-TR" sz="4400" b="1" dirty="0"/>
              <a:t> </a:t>
            </a:r>
            <a:r>
              <a:rPr lang="tr-TR" sz="4400" b="1" dirty="0" err="1"/>
              <a:t>drive</a:t>
            </a:r>
            <a:r>
              <a:rPr lang="tr-TR" sz="4400" b="1" dirty="0"/>
              <a:t> a car.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BFB5A816-547C-752F-FBC4-E17BA8993030}"/>
              </a:ext>
            </a:extLst>
          </p:cNvPr>
          <p:cNvSpPr txBox="1"/>
          <p:nvPr/>
        </p:nvSpPr>
        <p:spPr>
          <a:xfrm>
            <a:off x="4601977" y="2960453"/>
            <a:ext cx="7467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(Ben araba sür</a:t>
            </a:r>
            <a:r>
              <a:rPr lang="tr-TR" sz="4400" b="1" dirty="0">
                <a:solidFill>
                  <a:srgbClr val="00B050"/>
                </a:solidFill>
              </a:rPr>
              <a:t>emem</a:t>
            </a:r>
            <a:r>
              <a:rPr lang="tr-TR" sz="4400" b="1" dirty="0"/>
              <a:t>.)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71BF49DC-3329-1325-C799-C1A6F075D5B8}"/>
              </a:ext>
            </a:extLst>
          </p:cNvPr>
          <p:cNvSpPr txBox="1"/>
          <p:nvPr/>
        </p:nvSpPr>
        <p:spPr>
          <a:xfrm>
            <a:off x="4475245" y="4643850"/>
            <a:ext cx="6360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Vedat </a:t>
            </a:r>
            <a:r>
              <a:rPr lang="tr-TR" sz="4400" b="1" dirty="0" err="1">
                <a:solidFill>
                  <a:srgbClr val="00B050"/>
                </a:solidFill>
              </a:rPr>
              <a:t>can’t</a:t>
            </a:r>
            <a:r>
              <a:rPr lang="tr-TR" sz="4400" b="1" dirty="0"/>
              <a:t> </a:t>
            </a:r>
            <a:r>
              <a:rPr lang="tr-TR" sz="4400" b="1" dirty="0" err="1"/>
              <a:t>cook</a:t>
            </a:r>
            <a:r>
              <a:rPr lang="tr-TR" sz="4400" b="1" dirty="0"/>
              <a:t>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FD98AC96-FB03-38F6-201F-4AC0AF835F52}"/>
              </a:ext>
            </a:extLst>
          </p:cNvPr>
          <p:cNvSpPr txBox="1"/>
          <p:nvPr/>
        </p:nvSpPr>
        <p:spPr>
          <a:xfrm>
            <a:off x="4475245" y="5271173"/>
            <a:ext cx="7467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(Vedat yemek pişir</a:t>
            </a:r>
            <a:r>
              <a:rPr lang="tr-TR" sz="4400" b="1" dirty="0">
                <a:solidFill>
                  <a:srgbClr val="00B050"/>
                </a:solidFill>
              </a:rPr>
              <a:t>emez</a:t>
            </a:r>
            <a:r>
              <a:rPr lang="tr-TR" sz="4400" b="1" dirty="0"/>
              <a:t>.)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86A67C0B-C326-96E1-D2BE-15734F07538B}"/>
              </a:ext>
            </a:extLst>
          </p:cNvPr>
          <p:cNvSpPr txBox="1"/>
          <p:nvPr/>
        </p:nvSpPr>
        <p:spPr>
          <a:xfrm>
            <a:off x="2248198" y="4535384"/>
            <a:ext cx="114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Vedat</a:t>
            </a:r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B4BB1B3B-8558-8845-B270-B91646089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98" y="1930113"/>
            <a:ext cx="1952328" cy="1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0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72F63F6-2D99-0C41-C76E-84829BCC5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356" y="3012288"/>
            <a:ext cx="1665155" cy="1665155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BD9D738C-8FE6-C23B-0291-89608B183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723" y="3076351"/>
            <a:ext cx="1486381" cy="1486381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162CEC22-E847-C740-4541-E86DB85E0401}"/>
              </a:ext>
            </a:extLst>
          </p:cNvPr>
          <p:cNvSpPr txBox="1"/>
          <p:nvPr/>
        </p:nvSpPr>
        <p:spPr>
          <a:xfrm>
            <a:off x="241334" y="372599"/>
            <a:ext cx="11165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/>
              <a:t>Birinin bir şeyi yapıp yapamadığını öğrenmek için «Can» yardımcı fiilini cümle </a:t>
            </a:r>
            <a:r>
              <a:rPr lang="tr-TR" sz="2400" i="1" dirty="0" err="1"/>
              <a:t>başıan</a:t>
            </a:r>
            <a:r>
              <a:rPr lang="tr-TR" sz="2400" i="1" dirty="0"/>
              <a:t> alarak soru cümlesi oluştururuz.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CED299A-5925-72B0-D33B-733934B11F28}"/>
              </a:ext>
            </a:extLst>
          </p:cNvPr>
          <p:cNvSpPr txBox="1"/>
          <p:nvPr/>
        </p:nvSpPr>
        <p:spPr>
          <a:xfrm>
            <a:off x="3173432" y="1621991"/>
            <a:ext cx="6360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>
                <a:solidFill>
                  <a:srgbClr val="00B050"/>
                </a:solidFill>
              </a:rPr>
              <a:t>Can</a:t>
            </a:r>
            <a:r>
              <a:rPr lang="tr-TR" sz="4800" b="1" dirty="0"/>
              <a:t> </a:t>
            </a:r>
            <a:r>
              <a:rPr lang="tr-TR" sz="4800" b="1" dirty="0" err="1"/>
              <a:t>you</a:t>
            </a:r>
            <a:r>
              <a:rPr lang="tr-TR" sz="4800" b="1" dirty="0"/>
              <a:t> </a:t>
            </a:r>
            <a:r>
              <a:rPr lang="tr-TR" sz="4800" b="1" dirty="0" err="1"/>
              <a:t>cut</a:t>
            </a:r>
            <a:r>
              <a:rPr lang="tr-TR" sz="4800" b="1" dirty="0"/>
              <a:t> </a:t>
            </a:r>
            <a:r>
              <a:rPr lang="tr-TR" sz="4800" b="1" dirty="0" err="1"/>
              <a:t>hair</a:t>
            </a:r>
            <a:r>
              <a:rPr lang="tr-TR" sz="4800" b="1" dirty="0"/>
              <a:t>?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1776A55-2AE3-2059-4CA1-D87A871D7737}"/>
              </a:ext>
            </a:extLst>
          </p:cNvPr>
          <p:cNvSpPr txBox="1"/>
          <p:nvPr/>
        </p:nvSpPr>
        <p:spPr>
          <a:xfrm>
            <a:off x="2825569" y="2271265"/>
            <a:ext cx="8345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(Sen saç kes</a:t>
            </a:r>
            <a:r>
              <a:rPr lang="tr-TR" sz="4000" b="1" dirty="0">
                <a:solidFill>
                  <a:srgbClr val="00B050"/>
                </a:solidFill>
              </a:rPr>
              <a:t>ebilir misin</a:t>
            </a:r>
            <a:r>
              <a:rPr lang="tr-TR" sz="4000" b="1" dirty="0"/>
              <a:t>?)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FD66DE4D-C138-DF92-DC34-94D27FF6CE51}"/>
              </a:ext>
            </a:extLst>
          </p:cNvPr>
          <p:cNvSpPr txBox="1"/>
          <p:nvPr/>
        </p:nvSpPr>
        <p:spPr>
          <a:xfrm>
            <a:off x="1124771" y="4424976"/>
            <a:ext cx="3513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err="1"/>
              <a:t>Yes</a:t>
            </a:r>
            <a:r>
              <a:rPr lang="tr-TR" sz="4800" b="1" dirty="0"/>
              <a:t>, I </a:t>
            </a:r>
            <a:r>
              <a:rPr lang="tr-TR" sz="4800" b="1" dirty="0">
                <a:solidFill>
                  <a:srgbClr val="00B050"/>
                </a:solidFill>
              </a:rPr>
              <a:t>can</a:t>
            </a:r>
            <a:r>
              <a:rPr lang="tr-TR" sz="4800" b="1" dirty="0"/>
              <a:t>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B923B33-D539-287B-2A18-D914BB9C6A40}"/>
              </a:ext>
            </a:extLst>
          </p:cNvPr>
          <p:cNvSpPr txBox="1"/>
          <p:nvPr/>
        </p:nvSpPr>
        <p:spPr>
          <a:xfrm>
            <a:off x="241334" y="5104655"/>
            <a:ext cx="5875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(Evet, kes</a:t>
            </a:r>
            <a:r>
              <a:rPr lang="tr-TR" sz="4000" b="1" dirty="0">
                <a:solidFill>
                  <a:srgbClr val="00B050"/>
                </a:solidFill>
              </a:rPr>
              <a:t>ebilirim</a:t>
            </a:r>
            <a:r>
              <a:rPr lang="tr-TR" sz="4000" b="1" dirty="0"/>
              <a:t>.)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3B17E25-CA6E-47B8-73C0-AB0499C55E85}"/>
              </a:ext>
            </a:extLst>
          </p:cNvPr>
          <p:cNvSpPr txBox="1"/>
          <p:nvPr/>
        </p:nvSpPr>
        <p:spPr>
          <a:xfrm>
            <a:off x="7446830" y="4276247"/>
            <a:ext cx="4263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No, I </a:t>
            </a:r>
            <a:r>
              <a:rPr lang="tr-TR" sz="4800" b="1" dirty="0" err="1">
                <a:solidFill>
                  <a:srgbClr val="00B050"/>
                </a:solidFill>
              </a:rPr>
              <a:t>can’t</a:t>
            </a:r>
            <a:r>
              <a:rPr lang="tr-TR" sz="4800" b="1" dirty="0"/>
              <a:t>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F67D4A37-004C-0BCB-A31F-81738796A89D}"/>
              </a:ext>
            </a:extLst>
          </p:cNvPr>
          <p:cNvSpPr txBox="1"/>
          <p:nvPr/>
        </p:nvSpPr>
        <p:spPr>
          <a:xfrm>
            <a:off x="6737207" y="4882066"/>
            <a:ext cx="5594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/>
              <a:t>(Hayır, kes</a:t>
            </a:r>
            <a:r>
              <a:rPr lang="tr-TR" sz="4000" b="1" dirty="0">
                <a:solidFill>
                  <a:srgbClr val="00B050"/>
                </a:solidFill>
              </a:rPr>
              <a:t>emem</a:t>
            </a:r>
            <a:r>
              <a:rPr lang="tr-TR" sz="4000" b="1" dirty="0"/>
              <a:t>.)</a:t>
            </a:r>
          </a:p>
        </p:txBody>
      </p:sp>
      <p:sp>
        <p:nvSpPr>
          <p:cNvPr id="13" name="Ok: Aşağı 12">
            <a:extLst>
              <a:ext uri="{FF2B5EF4-FFF2-40B4-BE49-F238E27FC236}">
                <a16:creationId xmlns:a16="http://schemas.microsoft.com/office/drawing/2014/main" id="{ED254104-9720-449B-229D-D99D63BBC933}"/>
              </a:ext>
            </a:extLst>
          </p:cNvPr>
          <p:cNvSpPr/>
          <p:nvPr/>
        </p:nvSpPr>
        <p:spPr>
          <a:xfrm rot="2147320">
            <a:off x="4007552" y="3022456"/>
            <a:ext cx="595223" cy="76519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k: Aşağı 13">
            <a:extLst>
              <a:ext uri="{FF2B5EF4-FFF2-40B4-BE49-F238E27FC236}">
                <a16:creationId xmlns:a16="http://schemas.microsoft.com/office/drawing/2014/main" id="{CA39BCAA-93B0-35DF-5899-94D1D6BDE4BA}"/>
              </a:ext>
            </a:extLst>
          </p:cNvPr>
          <p:cNvSpPr/>
          <p:nvPr/>
        </p:nvSpPr>
        <p:spPr>
          <a:xfrm rot="19323556">
            <a:off x="6779170" y="2998292"/>
            <a:ext cx="595223" cy="76519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474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4944A02A-D3FA-82AC-F445-7E969182F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590" y="4563466"/>
            <a:ext cx="2913537" cy="2913537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65BEF646-8FB2-E84A-79E5-F846D64AFA97}"/>
              </a:ext>
            </a:extLst>
          </p:cNvPr>
          <p:cNvSpPr txBox="1"/>
          <p:nvPr/>
        </p:nvSpPr>
        <p:spPr>
          <a:xfrm>
            <a:off x="253466" y="1677314"/>
            <a:ext cx="7226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Bu sunum </a:t>
            </a:r>
            <a:r>
              <a:rPr lang="tr-TR" sz="2800" b="1" i="1" dirty="0"/>
              <a:t>İşleyen </a:t>
            </a:r>
            <a:r>
              <a:rPr lang="tr-TR" sz="2800" b="1" i="1" dirty="0" err="1"/>
              <a:t>Zeka’</a:t>
            </a:r>
            <a:r>
              <a:rPr lang="tr-TR" sz="2800" b="1" dirty="0" err="1"/>
              <a:t>nın</a:t>
            </a:r>
            <a:r>
              <a:rPr lang="tr-TR" sz="2800" b="1" dirty="0"/>
              <a:t> katkılarıyla hazırlanmıştır.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5A06F2AF-F981-589F-16BE-E3B890DF7181}"/>
              </a:ext>
            </a:extLst>
          </p:cNvPr>
          <p:cNvSpPr txBox="1"/>
          <p:nvPr/>
        </p:nvSpPr>
        <p:spPr>
          <a:xfrm>
            <a:off x="253466" y="2968373"/>
            <a:ext cx="5372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6. Sınıf örnek içeriklerine aşağıdaki linkten ulaşabilirsiniz:</a:t>
            </a:r>
          </a:p>
          <a:p>
            <a:endParaRPr lang="tr-TR" sz="1800" dirty="0"/>
          </a:p>
          <a:p>
            <a:r>
              <a:rPr lang="tr-TR" sz="1800" dirty="0">
                <a:hlinkClick r:id="rId3"/>
              </a:rPr>
              <a:t>https://www.egetolgayaltinay.com/contents/21/5</a:t>
            </a:r>
            <a:r>
              <a:rPr lang="tr-TR" sz="1800" dirty="0"/>
              <a:t> </a:t>
            </a:r>
            <a:br>
              <a:rPr lang="tr-TR" sz="1800" dirty="0"/>
            </a:br>
            <a:endParaRPr lang="tr-TR" sz="18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9B3A208-C8C0-C9E4-C549-1A8D13A62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744" y="1219032"/>
            <a:ext cx="2572063" cy="403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58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2B77737-2D81-63DB-A068-2B82A4B1F511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https://www.egetolgayaltinay.com/lessons/150</a:t>
            </a:r>
            <a:r>
              <a:rPr lang="tr-TR" sz="2400" b="1" i="1" dirty="0"/>
              <a:t> 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15CFDA7-9387-CA66-FCBE-393F95B53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5011">
            <a:off x="8565491" y="3372928"/>
            <a:ext cx="28765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36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02C3010-5D73-32CE-0E83-C7FEED27E474}"/>
              </a:ext>
            </a:extLst>
          </p:cNvPr>
          <p:cNvSpPr txBox="1"/>
          <p:nvPr/>
        </p:nvSpPr>
        <p:spPr>
          <a:xfrm>
            <a:off x="274091" y="-98115"/>
            <a:ext cx="11212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err="1">
                <a:solidFill>
                  <a:srgbClr val="00B050"/>
                </a:solidFill>
              </a:rPr>
              <a:t>Other</a:t>
            </a:r>
            <a:r>
              <a:rPr lang="tr-TR" sz="4400" b="1" dirty="0">
                <a:solidFill>
                  <a:srgbClr val="00B050"/>
                </a:solidFill>
              </a:rPr>
              <a:t> </a:t>
            </a:r>
            <a:r>
              <a:rPr lang="tr-TR" sz="4400" b="1" dirty="0" err="1">
                <a:solidFill>
                  <a:srgbClr val="00B050"/>
                </a:solidFill>
              </a:rPr>
              <a:t>Important</a:t>
            </a:r>
            <a:r>
              <a:rPr lang="tr-TR" sz="4400" b="1" dirty="0">
                <a:solidFill>
                  <a:srgbClr val="00B050"/>
                </a:solidFill>
              </a:rPr>
              <a:t> </a:t>
            </a:r>
            <a:r>
              <a:rPr lang="tr-TR" sz="4400" b="1" dirty="0" err="1">
                <a:solidFill>
                  <a:srgbClr val="00B050"/>
                </a:solidFill>
              </a:rPr>
              <a:t>Words</a:t>
            </a:r>
            <a:endParaRPr lang="tr-TR" sz="4400" b="1" dirty="0">
              <a:solidFill>
                <a:srgbClr val="00B05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76DED3E-4466-D3DE-D0C4-134F1A92BBB1}"/>
              </a:ext>
            </a:extLst>
          </p:cNvPr>
          <p:cNvSpPr txBox="1"/>
          <p:nvPr/>
        </p:nvSpPr>
        <p:spPr>
          <a:xfrm>
            <a:off x="605693" y="471271"/>
            <a:ext cx="10549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00B050"/>
                </a:solidFill>
              </a:rPr>
              <a:t>(Diğer Önemli Kelimeler)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37B356C7-143D-717B-1420-AA3C54B003D9}"/>
              </a:ext>
            </a:extLst>
          </p:cNvPr>
          <p:cNvSpPr/>
          <p:nvPr/>
        </p:nvSpPr>
        <p:spPr>
          <a:xfrm>
            <a:off x="1356919" y="1728506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(Be)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Born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9BB47B1C-EF96-0840-5CDB-00F7451776D2}"/>
              </a:ext>
            </a:extLst>
          </p:cNvPr>
          <p:cNvSpPr/>
          <p:nvPr/>
        </p:nvSpPr>
        <p:spPr>
          <a:xfrm>
            <a:off x="1356919" y="2286770"/>
            <a:ext cx="2127183" cy="558265"/>
          </a:xfrm>
          <a:prstGeom prst="round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Birthday</a:t>
            </a:r>
            <a:r>
              <a:rPr lang="tr-TR" sz="20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CDE124E2-DD0C-ADA3-946B-E2635CA096FB}"/>
              </a:ext>
            </a:extLst>
          </p:cNvPr>
          <p:cNvSpPr/>
          <p:nvPr/>
        </p:nvSpPr>
        <p:spPr>
          <a:xfrm>
            <a:off x="3482494" y="1727303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Doğmak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987E3571-A8C0-0B14-7D02-452F2B72718F}"/>
              </a:ext>
            </a:extLst>
          </p:cNvPr>
          <p:cNvSpPr/>
          <p:nvPr/>
        </p:nvSpPr>
        <p:spPr>
          <a:xfrm>
            <a:off x="3484101" y="2286770"/>
            <a:ext cx="2127183" cy="558265"/>
          </a:xfrm>
          <a:prstGeom prst="round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Doğum günü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72671205-2169-2964-0B5A-4BA4D8C6DD0E}"/>
              </a:ext>
            </a:extLst>
          </p:cNvPr>
          <p:cNvSpPr/>
          <p:nvPr/>
        </p:nvSpPr>
        <p:spPr>
          <a:xfrm>
            <a:off x="1356919" y="2845036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Date</a:t>
            </a:r>
            <a:r>
              <a:rPr lang="tr-TR" sz="2400" b="1" dirty="0">
                <a:solidFill>
                  <a:sysClr val="windowText" lastClr="000000"/>
                </a:solidFill>
              </a:rPr>
              <a:t> of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birth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800ACB3F-E058-8738-06CC-AE244F48F962}"/>
              </a:ext>
            </a:extLst>
          </p:cNvPr>
          <p:cNvSpPr/>
          <p:nvPr/>
        </p:nvSpPr>
        <p:spPr>
          <a:xfrm>
            <a:off x="1356919" y="3403300"/>
            <a:ext cx="2127183" cy="558265"/>
          </a:xfrm>
          <a:prstGeom prst="round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Birthplace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76DFD4A8-6125-CF11-DB23-6CFCB314EAE9}"/>
              </a:ext>
            </a:extLst>
          </p:cNvPr>
          <p:cNvSpPr/>
          <p:nvPr/>
        </p:nvSpPr>
        <p:spPr>
          <a:xfrm>
            <a:off x="3484102" y="2845035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Doğum tarihi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FD769E4B-8070-C70C-5E39-75789BE840AF}"/>
              </a:ext>
            </a:extLst>
          </p:cNvPr>
          <p:cNvSpPr/>
          <p:nvPr/>
        </p:nvSpPr>
        <p:spPr>
          <a:xfrm>
            <a:off x="3484101" y="3403300"/>
            <a:ext cx="2127183" cy="558265"/>
          </a:xfrm>
          <a:prstGeom prst="round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Doğum yeri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40E7FEDC-31EB-D3E6-4454-3118953FC5B2}"/>
              </a:ext>
            </a:extLst>
          </p:cNvPr>
          <p:cNvSpPr/>
          <p:nvPr/>
        </p:nvSpPr>
        <p:spPr>
          <a:xfrm>
            <a:off x="1356919" y="3963968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000" b="1" dirty="0" err="1">
                <a:solidFill>
                  <a:sysClr val="windowText" lastClr="000000"/>
                </a:solidFill>
              </a:rPr>
              <a:t>Occupation</a:t>
            </a:r>
            <a:r>
              <a:rPr lang="tr-TR" sz="2000" b="1" dirty="0">
                <a:solidFill>
                  <a:sysClr val="windowText" lastClr="000000"/>
                </a:solidFill>
              </a:rPr>
              <a:t>/</a:t>
            </a:r>
            <a:r>
              <a:rPr lang="tr-TR" sz="2000" b="1" dirty="0" err="1">
                <a:solidFill>
                  <a:sysClr val="windowText" lastClr="000000"/>
                </a:solidFill>
              </a:rPr>
              <a:t>Job</a:t>
            </a:r>
            <a:r>
              <a:rPr lang="tr-TR" sz="16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AA424D28-C2D3-4014-65D9-D32C79EFC5AE}"/>
              </a:ext>
            </a:extLst>
          </p:cNvPr>
          <p:cNvSpPr/>
          <p:nvPr/>
        </p:nvSpPr>
        <p:spPr>
          <a:xfrm>
            <a:off x="1356919" y="4522232"/>
            <a:ext cx="2127183" cy="558265"/>
          </a:xfrm>
          <a:prstGeom prst="round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Reach: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4D2992D5-B578-6194-7A2C-DE3E4A5CFCF3}"/>
              </a:ext>
            </a:extLst>
          </p:cNvPr>
          <p:cNvSpPr/>
          <p:nvPr/>
        </p:nvSpPr>
        <p:spPr>
          <a:xfrm>
            <a:off x="3484102" y="3963967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Meslek/İş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CDB7AD8F-B096-03BC-E010-E768D6EBDDFA}"/>
              </a:ext>
            </a:extLst>
          </p:cNvPr>
          <p:cNvSpPr/>
          <p:nvPr/>
        </p:nvSpPr>
        <p:spPr>
          <a:xfrm>
            <a:off x="3484101" y="4522232"/>
            <a:ext cx="2127183" cy="558265"/>
          </a:xfrm>
          <a:prstGeom prst="round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Ulaşmak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B17900BC-77DA-ECBA-21EB-973E15E80766}"/>
              </a:ext>
            </a:extLst>
          </p:cNvPr>
          <p:cNvSpPr/>
          <p:nvPr/>
        </p:nvSpPr>
        <p:spPr>
          <a:xfrm>
            <a:off x="1356919" y="5080498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Dream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7A17E08A-CED2-BFE5-2D3B-0A0B515BB9EB}"/>
              </a:ext>
            </a:extLst>
          </p:cNvPr>
          <p:cNvSpPr/>
          <p:nvPr/>
        </p:nvSpPr>
        <p:spPr>
          <a:xfrm>
            <a:off x="3484102" y="5080497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Hayal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C01E5F43-22CB-62A7-9C7D-9C79A40BDD3A}"/>
              </a:ext>
            </a:extLst>
          </p:cNvPr>
          <p:cNvSpPr/>
          <p:nvPr/>
        </p:nvSpPr>
        <p:spPr>
          <a:xfrm>
            <a:off x="6390933" y="1791747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Goal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E48856CC-68E6-D129-A8EC-BDCB1AB42A70}"/>
              </a:ext>
            </a:extLst>
          </p:cNvPr>
          <p:cNvSpPr/>
          <p:nvPr/>
        </p:nvSpPr>
        <p:spPr>
          <a:xfrm>
            <a:off x="6390933" y="2350011"/>
            <a:ext cx="2127183" cy="558265"/>
          </a:xfrm>
          <a:prstGeom prst="round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Yesterday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D50781D4-6AF4-A7D4-30FD-26BA36127B20}"/>
              </a:ext>
            </a:extLst>
          </p:cNvPr>
          <p:cNvSpPr/>
          <p:nvPr/>
        </p:nvSpPr>
        <p:spPr>
          <a:xfrm>
            <a:off x="8518116" y="1791746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Hedef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F9CA9DCF-AAA2-8F33-FCAF-550E2E758440}"/>
              </a:ext>
            </a:extLst>
          </p:cNvPr>
          <p:cNvSpPr/>
          <p:nvPr/>
        </p:nvSpPr>
        <p:spPr>
          <a:xfrm>
            <a:off x="8518115" y="2350011"/>
            <a:ext cx="2127183" cy="558265"/>
          </a:xfrm>
          <a:prstGeom prst="round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Dün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214C7E43-EEF2-8AD2-51DB-3B3C52134BE8}"/>
              </a:ext>
            </a:extLst>
          </p:cNvPr>
          <p:cNvSpPr/>
          <p:nvPr/>
        </p:nvSpPr>
        <p:spPr>
          <a:xfrm>
            <a:off x="6390933" y="2908277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Last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week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  <a:endParaRPr lang="tr-TR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C52C8567-6117-040A-B257-E2B0C0179570}"/>
              </a:ext>
            </a:extLst>
          </p:cNvPr>
          <p:cNvSpPr/>
          <p:nvPr/>
        </p:nvSpPr>
        <p:spPr>
          <a:xfrm>
            <a:off x="6390933" y="3466541"/>
            <a:ext cx="2127183" cy="558265"/>
          </a:xfrm>
          <a:prstGeom prst="round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Last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summer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03421492-6A85-B000-1214-D922DC519A4A}"/>
              </a:ext>
            </a:extLst>
          </p:cNvPr>
          <p:cNvSpPr/>
          <p:nvPr/>
        </p:nvSpPr>
        <p:spPr>
          <a:xfrm>
            <a:off x="8518116" y="2908276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Geçen hafta</a:t>
            </a: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F5ED0425-A538-EA13-3AC3-E3DE4306FAAD}"/>
              </a:ext>
            </a:extLst>
          </p:cNvPr>
          <p:cNvSpPr/>
          <p:nvPr/>
        </p:nvSpPr>
        <p:spPr>
          <a:xfrm>
            <a:off x="8518115" y="3466541"/>
            <a:ext cx="2127183" cy="558265"/>
          </a:xfrm>
          <a:prstGeom prst="round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Geçen yaz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7AB8E9A5-58FF-17A9-1FBD-043AB88B5C65}"/>
              </a:ext>
            </a:extLst>
          </p:cNvPr>
          <p:cNvSpPr/>
          <p:nvPr/>
        </p:nvSpPr>
        <p:spPr>
          <a:xfrm>
            <a:off x="6390933" y="4027209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Last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year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ECCAABC1-B603-AFB0-1E4E-0F1EAB416D13}"/>
              </a:ext>
            </a:extLst>
          </p:cNvPr>
          <p:cNvSpPr/>
          <p:nvPr/>
        </p:nvSpPr>
        <p:spPr>
          <a:xfrm>
            <a:off x="6390933" y="4585473"/>
            <a:ext cx="2127183" cy="990047"/>
          </a:xfrm>
          <a:prstGeom prst="round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000" b="1" dirty="0" err="1">
                <a:solidFill>
                  <a:sysClr val="windowText" lastClr="000000"/>
                </a:solidFill>
              </a:rPr>
              <a:t>Shopping</a:t>
            </a:r>
            <a:r>
              <a:rPr lang="tr-TR" sz="2000" b="1" dirty="0">
                <a:solidFill>
                  <a:sysClr val="windowText" lastClr="000000"/>
                </a:solidFill>
              </a:rPr>
              <a:t> </a:t>
            </a:r>
            <a:r>
              <a:rPr lang="tr-TR" sz="2000" b="1" dirty="0" err="1">
                <a:solidFill>
                  <a:sysClr val="windowText" lastClr="000000"/>
                </a:solidFill>
              </a:rPr>
              <a:t>Centre</a:t>
            </a:r>
            <a:r>
              <a:rPr lang="tr-TR" sz="20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9E1F0F1C-2011-2183-4C60-661EA8CCD485}"/>
              </a:ext>
            </a:extLst>
          </p:cNvPr>
          <p:cNvSpPr/>
          <p:nvPr/>
        </p:nvSpPr>
        <p:spPr>
          <a:xfrm>
            <a:off x="8518116" y="4027208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Geçen sene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3A86D09F-4171-982E-1234-518CC920BD74}"/>
              </a:ext>
            </a:extLst>
          </p:cNvPr>
          <p:cNvSpPr/>
          <p:nvPr/>
        </p:nvSpPr>
        <p:spPr>
          <a:xfrm>
            <a:off x="8518115" y="4585473"/>
            <a:ext cx="2127183" cy="990047"/>
          </a:xfrm>
          <a:prstGeom prst="round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Alışveriş merkezi</a:t>
            </a:r>
          </a:p>
        </p:txBody>
      </p:sp>
      <p:pic>
        <p:nvPicPr>
          <p:cNvPr id="40" name="Resim 39">
            <a:extLst>
              <a:ext uri="{FF2B5EF4-FFF2-40B4-BE49-F238E27FC236}">
                <a16:creationId xmlns:a16="http://schemas.microsoft.com/office/drawing/2014/main" id="{B7575510-274A-7598-00E1-F8648C0C29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215" r="-7571" b="25685"/>
          <a:stretch/>
        </p:blipFill>
        <p:spPr>
          <a:xfrm>
            <a:off x="5826925" y="2348809"/>
            <a:ext cx="348367" cy="26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1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4" grpId="0" animBg="1"/>
      <p:bldP spid="15" grpId="0" animBg="1"/>
      <p:bldP spid="17" grpId="0" animBg="1"/>
      <p:bldP spid="20" grpId="0" animBg="1"/>
      <p:bldP spid="21" grpId="0" animBg="1"/>
      <p:bldP spid="24" grpId="0" animBg="1"/>
      <p:bldP spid="25" grpId="0" animBg="1"/>
      <p:bldP spid="28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419CF41A-C6BD-D25D-DF56-B84B969E7753}"/>
              </a:ext>
            </a:extLst>
          </p:cNvPr>
          <p:cNvSpPr txBox="1"/>
          <p:nvPr/>
        </p:nvSpPr>
        <p:spPr>
          <a:xfrm>
            <a:off x="173254" y="1982805"/>
            <a:ext cx="11845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solidFill>
                  <a:srgbClr val="00B050"/>
                </a:solidFill>
              </a:rPr>
              <a:t>Simple </a:t>
            </a:r>
            <a:r>
              <a:rPr lang="tr-TR" sz="9600" b="1" dirty="0" err="1">
                <a:solidFill>
                  <a:srgbClr val="00B050"/>
                </a:solidFill>
              </a:rPr>
              <a:t>Past</a:t>
            </a:r>
            <a:r>
              <a:rPr lang="tr-TR" sz="9600" b="1" dirty="0">
                <a:solidFill>
                  <a:srgbClr val="00B050"/>
                </a:solidFill>
              </a:rPr>
              <a:t> Tense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01DC4A0-94C7-8B58-4C6A-46BFECC0C02D}"/>
              </a:ext>
            </a:extLst>
          </p:cNvPr>
          <p:cNvSpPr txBox="1"/>
          <p:nvPr/>
        </p:nvSpPr>
        <p:spPr>
          <a:xfrm>
            <a:off x="173253" y="3213233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solidFill>
                  <a:srgbClr val="00B050"/>
                </a:solidFill>
              </a:rPr>
              <a:t>(Geçmiş Zaman)</a:t>
            </a:r>
          </a:p>
        </p:txBody>
      </p:sp>
    </p:spTree>
    <p:extLst>
      <p:ext uri="{BB962C8B-B14F-4D97-AF65-F5344CB8AC3E}">
        <p14:creationId xmlns:p14="http://schemas.microsoft.com/office/powerpoint/2010/main" val="2013791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927670F4-E655-36A0-31DD-1718EECD5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-88250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 b="1" dirty="0" err="1">
                <a:solidFill>
                  <a:srgbClr val="00B050"/>
                </a:solidFill>
              </a:rPr>
              <a:t>Was</a:t>
            </a:r>
            <a:r>
              <a:rPr lang="tr-TR" sz="5400" b="1" dirty="0">
                <a:solidFill>
                  <a:srgbClr val="00B050"/>
                </a:solidFill>
              </a:rPr>
              <a:t> / </a:t>
            </a:r>
            <a:r>
              <a:rPr lang="tr-TR" sz="5400" b="1" dirty="0" err="1">
                <a:solidFill>
                  <a:srgbClr val="00B050"/>
                </a:solidFill>
              </a:rPr>
              <a:t>Were</a:t>
            </a:r>
            <a:endParaRPr lang="tr-TR" sz="5400" b="1" dirty="0">
              <a:solidFill>
                <a:srgbClr val="00B050"/>
              </a:solidFill>
            </a:endParaRP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486F73EB-CD72-2495-E57E-D1EAC2867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00125"/>
            <a:ext cx="10515600" cy="1184275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Geniş zaman ve şimdiki zamanda «am, is, </a:t>
            </a:r>
            <a:r>
              <a:rPr lang="tr-TR" dirty="0" err="1"/>
              <a:t>are</a:t>
            </a:r>
            <a:r>
              <a:rPr lang="tr-TR" dirty="0"/>
              <a:t>» olarak kullandığımız «be» durum filli geçmiş zamanda «</a:t>
            </a:r>
            <a:r>
              <a:rPr lang="tr-TR" dirty="0" err="1"/>
              <a:t>was,were</a:t>
            </a:r>
            <a:r>
              <a:rPr lang="tr-TR" dirty="0"/>
              <a:t>» olarak kullanılır.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745550B-B4D8-F833-F5FC-D5D402EDA483}"/>
              </a:ext>
            </a:extLst>
          </p:cNvPr>
          <p:cNvSpPr txBox="1"/>
          <p:nvPr/>
        </p:nvSpPr>
        <p:spPr>
          <a:xfrm>
            <a:off x="1562100" y="2463800"/>
            <a:ext cx="2654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I</a:t>
            </a:r>
          </a:p>
          <a:p>
            <a:r>
              <a:rPr lang="tr-TR" sz="2800" b="1" i="1" dirty="0"/>
              <a:t>He</a:t>
            </a:r>
          </a:p>
          <a:p>
            <a:r>
              <a:rPr lang="tr-TR" sz="2800" b="1" i="1" dirty="0" err="1"/>
              <a:t>She</a:t>
            </a:r>
            <a:endParaRPr lang="tr-TR" sz="2800" b="1" i="1" dirty="0"/>
          </a:p>
          <a:p>
            <a:r>
              <a:rPr lang="tr-TR" sz="2800" b="1" i="1" dirty="0" err="1"/>
              <a:t>It</a:t>
            </a:r>
            <a:endParaRPr lang="tr-TR" sz="2800" b="1" i="1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7DFEB5F-9E6B-5878-1BC0-7336806AC910}"/>
              </a:ext>
            </a:extLst>
          </p:cNvPr>
          <p:cNvSpPr txBox="1"/>
          <p:nvPr/>
        </p:nvSpPr>
        <p:spPr>
          <a:xfrm>
            <a:off x="6286500" y="2679243"/>
            <a:ext cx="3797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You</a:t>
            </a:r>
            <a:endParaRPr lang="tr-TR" sz="2800" b="1" dirty="0"/>
          </a:p>
          <a:p>
            <a:r>
              <a:rPr lang="tr-TR" sz="2800" b="1" dirty="0" err="1"/>
              <a:t>We</a:t>
            </a:r>
            <a:endParaRPr lang="tr-TR" sz="2800" b="1" dirty="0"/>
          </a:p>
          <a:p>
            <a:r>
              <a:rPr lang="tr-TR" sz="2800" b="1" dirty="0" err="1"/>
              <a:t>They</a:t>
            </a:r>
            <a:endParaRPr lang="tr-TR" sz="2800" b="1" dirty="0"/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F459CE57-7EE9-71C9-F1FE-F8411CE7EB51}"/>
              </a:ext>
            </a:extLst>
          </p:cNvPr>
          <p:cNvSpPr/>
          <p:nvPr/>
        </p:nvSpPr>
        <p:spPr>
          <a:xfrm>
            <a:off x="2705100" y="2946290"/>
            <a:ext cx="812800" cy="850900"/>
          </a:xfrm>
          <a:prstGeom prst="rightArrow">
            <a:avLst/>
          </a:prstGeom>
          <a:solidFill>
            <a:srgbClr val="62D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9" name="Ok: Sağ 8">
            <a:extLst>
              <a:ext uri="{FF2B5EF4-FFF2-40B4-BE49-F238E27FC236}">
                <a16:creationId xmlns:a16="http://schemas.microsoft.com/office/drawing/2014/main" id="{1E9B8EF1-FA3B-1411-DC2F-C7DA9E3C532D}"/>
              </a:ext>
            </a:extLst>
          </p:cNvPr>
          <p:cNvSpPr/>
          <p:nvPr/>
        </p:nvSpPr>
        <p:spPr>
          <a:xfrm>
            <a:off x="7416800" y="2939776"/>
            <a:ext cx="812800" cy="850900"/>
          </a:xfrm>
          <a:prstGeom prst="rightArrow">
            <a:avLst/>
          </a:prstGeom>
          <a:solidFill>
            <a:srgbClr val="62D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7657DC91-4A93-7C50-2F83-26D4AC7FC10B}"/>
              </a:ext>
            </a:extLst>
          </p:cNvPr>
          <p:cNvSpPr txBox="1"/>
          <p:nvPr/>
        </p:nvSpPr>
        <p:spPr>
          <a:xfrm>
            <a:off x="3670300" y="3187700"/>
            <a:ext cx="189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was</a:t>
            </a:r>
            <a:endParaRPr lang="tr-TR" sz="3200" b="1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906AF236-19E1-8420-57EB-0E0B1C1BE199}"/>
              </a:ext>
            </a:extLst>
          </p:cNvPr>
          <p:cNvSpPr txBox="1"/>
          <p:nvPr/>
        </p:nvSpPr>
        <p:spPr>
          <a:xfrm>
            <a:off x="8413750" y="3035587"/>
            <a:ext cx="189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were</a:t>
            </a:r>
            <a:endParaRPr lang="tr-TR" sz="3200" b="1" dirty="0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D84DA72F-0A43-4445-2BE7-6E6A92FAF913}"/>
              </a:ext>
            </a:extLst>
          </p:cNvPr>
          <p:cNvSpPr txBox="1"/>
          <p:nvPr/>
        </p:nvSpPr>
        <p:spPr>
          <a:xfrm>
            <a:off x="1574800" y="4813191"/>
            <a:ext cx="295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I am </a:t>
            </a:r>
            <a:r>
              <a:rPr lang="tr-TR" sz="3200" b="1" dirty="0" err="1"/>
              <a:t>old</a:t>
            </a:r>
            <a:r>
              <a:rPr lang="tr-TR" sz="3200" b="1" dirty="0"/>
              <a:t> </a:t>
            </a:r>
            <a:r>
              <a:rPr lang="tr-TR" sz="3200" b="1" dirty="0" err="1"/>
              <a:t>now</a:t>
            </a:r>
            <a:r>
              <a:rPr lang="tr-TR" sz="3200" b="1" dirty="0"/>
              <a:t>.</a:t>
            </a:r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60F2A712-28C1-AEB7-8854-B52F8B080EAA}"/>
              </a:ext>
            </a:extLst>
          </p:cNvPr>
          <p:cNvSpPr/>
          <p:nvPr/>
        </p:nvSpPr>
        <p:spPr>
          <a:xfrm>
            <a:off x="4368800" y="4680128"/>
            <a:ext cx="812800" cy="850900"/>
          </a:xfrm>
          <a:prstGeom prst="rightArrow">
            <a:avLst/>
          </a:prstGeom>
          <a:solidFill>
            <a:srgbClr val="62D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B3DC3CB0-D6B6-798F-A7C5-9F68029CB706}"/>
              </a:ext>
            </a:extLst>
          </p:cNvPr>
          <p:cNvSpPr txBox="1"/>
          <p:nvPr/>
        </p:nvSpPr>
        <p:spPr>
          <a:xfrm>
            <a:off x="5365750" y="4813191"/>
            <a:ext cx="4718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I </a:t>
            </a:r>
            <a:r>
              <a:rPr lang="tr-TR" sz="3200" b="1" dirty="0" err="1">
                <a:solidFill>
                  <a:srgbClr val="00B050"/>
                </a:solidFill>
                <a:highlight>
                  <a:srgbClr val="000000"/>
                </a:highlight>
              </a:rPr>
              <a:t>was</a:t>
            </a:r>
            <a:r>
              <a:rPr lang="tr-TR" sz="3200" b="1" dirty="0"/>
              <a:t> </a:t>
            </a:r>
            <a:r>
              <a:rPr lang="tr-TR" sz="3200" b="1" dirty="0" err="1"/>
              <a:t>young</a:t>
            </a:r>
            <a:r>
              <a:rPr lang="tr-TR" sz="3200" b="1" dirty="0"/>
              <a:t> in 2010.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30AF8138-2F03-83E5-5F29-F9E3DAD07880}"/>
              </a:ext>
            </a:extLst>
          </p:cNvPr>
          <p:cNvSpPr txBox="1"/>
          <p:nvPr/>
        </p:nvSpPr>
        <p:spPr>
          <a:xfrm>
            <a:off x="1393825" y="5433258"/>
            <a:ext cx="295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(Ben şimdi yaşlıyım.)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95B52A30-FF4B-5C51-3218-2C61B70B7A95}"/>
              </a:ext>
            </a:extLst>
          </p:cNvPr>
          <p:cNvSpPr txBox="1"/>
          <p:nvPr/>
        </p:nvSpPr>
        <p:spPr>
          <a:xfrm>
            <a:off x="5683250" y="5452308"/>
            <a:ext cx="432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(Ben 2010’da gençtim.)</a:t>
            </a:r>
          </a:p>
        </p:txBody>
      </p:sp>
    </p:spTree>
    <p:extLst>
      <p:ext uri="{BB962C8B-B14F-4D97-AF65-F5344CB8AC3E}">
        <p14:creationId xmlns:p14="http://schemas.microsoft.com/office/powerpoint/2010/main" val="298709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/>
      <p:bldP spid="11" grpId="0"/>
      <p:bldP spid="12" grpId="0"/>
      <p:bldP spid="13" grpId="0" animBg="1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3FEA5224-66A5-72BD-BBA0-3CF98A266A89}"/>
              </a:ext>
            </a:extLst>
          </p:cNvPr>
          <p:cNvSpPr txBox="1"/>
          <p:nvPr/>
        </p:nvSpPr>
        <p:spPr>
          <a:xfrm>
            <a:off x="1582738" y="589729"/>
            <a:ext cx="295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200" b="1" dirty="0"/>
              <a:t>I am a </a:t>
            </a:r>
            <a:r>
              <a:rPr lang="tr-TR" sz="3200" b="1" dirty="0" err="1"/>
              <a:t>scientist</a:t>
            </a:r>
            <a:endParaRPr lang="tr-TR" sz="3200" b="1" dirty="0"/>
          </a:p>
        </p:txBody>
      </p:sp>
      <p:sp>
        <p:nvSpPr>
          <p:cNvPr id="5" name="Ok: Sağ 4">
            <a:extLst>
              <a:ext uri="{FF2B5EF4-FFF2-40B4-BE49-F238E27FC236}">
                <a16:creationId xmlns:a16="http://schemas.microsoft.com/office/drawing/2014/main" id="{E62D8702-1279-7739-C340-0B618AD141B3}"/>
              </a:ext>
            </a:extLst>
          </p:cNvPr>
          <p:cNvSpPr/>
          <p:nvPr/>
        </p:nvSpPr>
        <p:spPr>
          <a:xfrm>
            <a:off x="4810126" y="589730"/>
            <a:ext cx="1371599" cy="584775"/>
          </a:xfrm>
          <a:prstGeom prst="rightArrow">
            <a:avLst/>
          </a:prstGeom>
          <a:solidFill>
            <a:srgbClr val="62D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AFA9F9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34897D2-1225-D782-E5BE-EEA33B5101F2}"/>
              </a:ext>
            </a:extLst>
          </p:cNvPr>
          <p:cNvSpPr txBox="1"/>
          <p:nvPr/>
        </p:nvSpPr>
        <p:spPr>
          <a:xfrm>
            <a:off x="6718301" y="589730"/>
            <a:ext cx="4718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I </a:t>
            </a:r>
            <a:r>
              <a:rPr lang="tr-TR" sz="3200" b="1" dirty="0" err="1">
                <a:solidFill>
                  <a:srgbClr val="00B050"/>
                </a:solidFill>
                <a:highlight>
                  <a:srgbClr val="000000"/>
                </a:highlight>
              </a:rPr>
              <a:t>was</a:t>
            </a:r>
            <a:r>
              <a:rPr lang="tr-TR" sz="3200" b="1" dirty="0"/>
              <a:t> a </a:t>
            </a:r>
            <a:r>
              <a:rPr lang="tr-TR" sz="3200" b="1" dirty="0" err="1"/>
              <a:t>scientist</a:t>
            </a:r>
            <a:r>
              <a:rPr lang="tr-TR" sz="3200" b="1" dirty="0"/>
              <a:t>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28D169F-D5F2-D312-3F92-84A226CA7A0F}"/>
              </a:ext>
            </a:extLst>
          </p:cNvPr>
          <p:cNvSpPr txBox="1"/>
          <p:nvPr/>
        </p:nvSpPr>
        <p:spPr>
          <a:xfrm>
            <a:off x="406399" y="2030232"/>
            <a:ext cx="4135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200" b="1" dirty="0"/>
              <a:t>He is </a:t>
            </a:r>
            <a:r>
              <a:rPr lang="tr-TR" sz="3200" b="1" dirty="0" err="1"/>
              <a:t>fat</a:t>
            </a:r>
            <a:r>
              <a:rPr lang="tr-TR" sz="3200" b="1" dirty="0"/>
              <a:t>.</a:t>
            </a:r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97B6BF3B-1ABA-38BF-BE64-7BC0B4634E0B}"/>
              </a:ext>
            </a:extLst>
          </p:cNvPr>
          <p:cNvSpPr/>
          <p:nvPr/>
        </p:nvSpPr>
        <p:spPr>
          <a:xfrm>
            <a:off x="4810126" y="2030233"/>
            <a:ext cx="1371599" cy="584775"/>
          </a:xfrm>
          <a:prstGeom prst="rightArrow">
            <a:avLst/>
          </a:prstGeom>
          <a:solidFill>
            <a:srgbClr val="62D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AFA9F9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38FA45CB-40FE-3D36-2496-C8208397D14C}"/>
              </a:ext>
            </a:extLst>
          </p:cNvPr>
          <p:cNvSpPr txBox="1"/>
          <p:nvPr/>
        </p:nvSpPr>
        <p:spPr>
          <a:xfrm>
            <a:off x="6718301" y="2030233"/>
            <a:ext cx="4718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He </a:t>
            </a:r>
            <a:r>
              <a:rPr lang="tr-TR" sz="3200" b="1" dirty="0" err="1">
                <a:solidFill>
                  <a:srgbClr val="00B050"/>
                </a:solidFill>
                <a:highlight>
                  <a:srgbClr val="000000"/>
                </a:highlight>
              </a:rPr>
              <a:t>was</a:t>
            </a:r>
            <a:r>
              <a:rPr lang="tr-TR" sz="3200" b="1" dirty="0"/>
              <a:t> </a:t>
            </a:r>
            <a:r>
              <a:rPr lang="tr-TR" sz="3200" b="1" dirty="0" err="1"/>
              <a:t>fat</a:t>
            </a:r>
            <a:r>
              <a:rPr lang="tr-TR" sz="3200" b="1" dirty="0"/>
              <a:t>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2D4E00C3-02DC-D60C-B2A2-7E50FB3D3599}"/>
              </a:ext>
            </a:extLst>
          </p:cNvPr>
          <p:cNvSpPr txBox="1"/>
          <p:nvPr/>
        </p:nvSpPr>
        <p:spPr>
          <a:xfrm>
            <a:off x="11114" y="3799508"/>
            <a:ext cx="4444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200" b="1" dirty="0" err="1"/>
              <a:t>We</a:t>
            </a:r>
            <a:r>
              <a:rPr lang="tr-TR" sz="3200" b="1" dirty="0"/>
              <a:t> </a:t>
            </a:r>
            <a:r>
              <a:rPr lang="tr-TR" sz="3200" b="1" dirty="0" err="1"/>
              <a:t>are</a:t>
            </a:r>
            <a:r>
              <a:rPr lang="tr-TR" sz="3200" b="1" dirty="0"/>
              <a:t> </a:t>
            </a:r>
            <a:r>
              <a:rPr lang="tr-TR" sz="3200" b="1" dirty="0" err="1"/>
              <a:t>students</a:t>
            </a:r>
            <a:r>
              <a:rPr lang="tr-TR" sz="3200" b="1" dirty="0"/>
              <a:t>.</a:t>
            </a:r>
          </a:p>
        </p:txBody>
      </p:sp>
      <p:sp>
        <p:nvSpPr>
          <p:cNvPr id="11" name="Ok: Sağ 10">
            <a:extLst>
              <a:ext uri="{FF2B5EF4-FFF2-40B4-BE49-F238E27FC236}">
                <a16:creationId xmlns:a16="http://schemas.microsoft.com/office/drawing/2014/main" id="{886A0C8B-90B5-8588-067C-789843C46AD1}"/>
              </a:ext>
            </a:extLst>
          </p:cNvPr>
          <p:cNvSpPr/>
          <p:nvPr/>
        </p:nvSpPr>
        <p:spPr>
          <a:xfrm>
            <a:off x="4724401" y="3799509"/>
            <a:ext cx="1371599" cy="584775"/>
          </a:xfrm>
          <a:prstGeom prst="rightArrow">
            <a:avLst/>
          </a:prstGeom>
          <a:solidFill>
            <a:srgbClr val="62D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AFA9F9"/>
              </a:solidFill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5F13C999-9A51-496C-0390-067017D4F7CE}"/>
              </a:ext>
            </a:extLst>
          </p:cNvPr>
          <p:cNvSpPr txBox="1"/>
          <p:nvPr/>
        </p:nvSpPr>
        <p:spPr>
          <a:xfrm>
            <a:off x="6632576" y="3799509"/>
            <a:ext cx="4718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We</a:t>
            </a:r>
            <a:r>
              <a:rPr lang="tr-TR" sz="3200" b="1" dirty="0"/>
              <a:t> </a:t>
            </a:r>
            <a:r>
              <a:rPr lang="tr-TR" sz="3200" b="1" dirty="0" err="1">
                <a:solidFill>
                  <a:srgbClr val="00B050"/>
                </a:solidFill>
                <a:highlight>
                  <a:srgbClr val="000000"/>
                </a:highlight>
              </a:rPr>
              <a:t>were</a:t>
            </a:r>
            <a:r>
              <a:rPr lang="tr-TR" sz="3200" b="1" dirty="0"/>
              <a:t> </a:t>
            </a:r>
            <a:r>
              <a:rPr lang="tr-TR" sz="3200" b="1" dirty="0" err="1"/>
              <a:t>students</a:t>
            </a:r>
            <a:r>
              <a:rPr lang="tr-TR" sz="3200" b="1" dirty="0"/>
              <a:t>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A4A5768A-B95B-F74D-5799-49D53BDDD10E}"/>
              </a:ext>
            </a:extLst>
          </p:cNvPr>
          <p:cNvSpPr txBox="1"/>
          <p:nvPr/>
        </p:nvSpPr>
        <p:spPr>
          <a:xfrm>
            <a:off x="133350" y="5416385"/>
            <a:ext cx="4322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200" b="1" dirty="0"/>
              <a:t>They </a:t>
            </a:r>
            <a:r>
              <a:rPr lang="tr-TR" sz="3200" b="1" dirty="0" err="1"/>
              <a:t>are</a:t>
            </a:r>
            <a:r>
              <a:rPr lang="tr-TR" sz="3200" b="1" dirty="0"/>
              <a:t> </a:t>
            </a:r>
            <a:r>
              <a:rPr lang="tr-TR" sz="3200" b="1" dirty="0" err="1"/>
              <a:t>generous</a:t>
            </a:r>
            <a:r>
              <a:rPr lang="tr-TR" sz="3200" b="1" dirty="0"/>
              <a:t>.</a:t>
            </a:r>
          </a:p>
        </p:txBody>
      </p:sp>
      <p:sp>
        <p:nvSpPr>
          <p:cNvPr id="17" name="Ok: Sağ 16">
            <a:extLst>
              <a:ext uri="{FF2B5EF4-FFF2-40B4-BE49-F238E27FC236}">
                <a16:creationId xmlns:a16="http://schemas.microsoft.com/office/drawing/2014/main" id="{A51ACCA3-AC72-91B5-A7C4-A27487DFEDC2}"/>
              </a:ext>
            </a:extLst>
          </p:cNvPr>
          <p:cNvSpPr/>
          <p:nvPr/>
        </p:nvSpPr>
        <p:spPr>
          <a:xfrm>
            <a:off x="4724401" y="5416386"/>
            <a:ext cx="1371599" cy="584775"/>
          </a:xfrm>
          <a:prstGeom prst="rightArrow">
            <a:avLst/>
          </a:prstGeom>
          <a:solidFill>
            <a:srgbClr val="62D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AFA9F9"/>
              </a:solidFill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7954CE0D-042D-59E1-37C6-787ADFF570E3}"/>
              </a:ext>
            </a:extLst>
          </p:cNvPr>
          <p:cNvSpPr txBox="1"/>
          <p:nvPr/>
        </p:nvSpPr>
        <p:spPr>
          <a:xfrm>
            <a:off x="6632576" y="5416386"/>
            <a:ext cx="4718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They </a:t>
            </a:r>
            <a:r>
              <a:rPr lang="tr-TR" sz="3200" b="1" dirty="0" err="1">
                <a:solidFill>
                  <a:srgbClr val="00B050"/>
                </a:solidFill>
                <a:highlight>
                  <a:srgbClr val="000000"/>
                </a:highlight>
              </a:rPr>
              <a:t>were</a:t>
            </a:r>
            <a:r>
              <a:rPr lang="tr-TR" sz="3200" b="1" dirty="0"/>
              <a:t> </a:t>
            </a:r>
            <a:r>
              <a:rPr lang="tr-TR" sz="3200" b="1" dirty="0" err="1"/>
              <a:t>generous</a:t>
            </a:r>
            <a:r>
              <a:rPr lang="tr-TR" sz="3200" b="1" dirty="0"/>
              <a:t>.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44B66B2B-1BCC-E5E8-C63E-68BC5EBA0299}"/>
              </a:ext>
            </a:extLst>
          </p:cNvPr>
          <p:cNvSpPr txBox="1"/>
          <p:nvPr/>
        </p:nvSpPr>
        <p:spPr>
          <a:xfrm>
            <a:off x="876300" y="1052516"/>
            <a:ext cx="3665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b="1" dirty="0"/>
              <a:t>(Ben bir bilim insanıyım.)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C392D2CB-5C46-57FC-FB3F-8F85537464B4}"/>
              </a:ext>
            </a:extLst>
          </p:cNvPr>
          <p:cNvSpPr txBox="1"/>
          <p:nvPr/>
        </p:nvSpPr>
        <p:spPr>
          <a:xfrm>
            <a:off x="6718300" y="1074258"/>
            <a:ext cx="4444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(Ben bir bilim insanıydım.)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648D08D8-B806-A8C0-E3B3-6D1228198A32}"/>
              </a:ext>
            </a:extLst>
          </p:cNvPr>
          <p:cNvSpPr txBox="1"/>
          <p:nvPr/>
        </p:nvSpPr>
        <p:spPr>
          <a:xfrm>
            <a:off x="942975" y="2546283"/>
            <a:ext cx="3665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b="1" dirty="0"/>
              <a:t>(O, şişman.)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7054D1D7-58F6-8856-4650-F96A50971C68}"/>
              </a:ext>
            </a:extLst>
          </p:cNvPr>
          <p:cNvSpPr txBox="1"/>
          <p:nvPr/>
        </p:nvSpPr>
        <p:spPr>
          <a:xfrm>
            <a:off x="6784975" y="2568025"/>
            <a:ext cx="4444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(O, şişmandı.)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E6394FB6-55DB-CBCE-74AD-02E33514A1B0}"/>
              </a:ext>
            </a:extLst>
          </p:cNvPr>
          <p:cNvSpPr txBox="1"/>
          <p:nvPr/>
        </p:nvSpPr>
        <p:spPr>
          <a:xfrm>
            <a:off x="811214" y="4234538"/>
            <a:ext cx="3665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b="1" dirty="0"/>
              <a:t>(Biz öğrenciyiz.)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EC9B6D34-17CD-0A3D-8A23-11D4246D17FE}"/>
              </a:ext>
            </a:extLst>
          </p:cNvPr>
          <p:cNvSpPr txBox="1"/>
          <p:nvPr/>
        </p:nvSpPr>
        <p:spPr>
          <a:xfrm>
            <a:off x="6653214" y="4256280"/>
            <a:ext cx="4444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(Biz öğrenciydik.)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71B20579-505A-194A-2558-473B0E45B264}"/>
              </a:ext>
            </a:extLst>
          </p:cNvPr>
          <p:cNvSpPr txBox="1"/>
          <p:nvPr/>
        </p:nvSpPr>
        <p:spPr>
          <a:xfrm>
            <a:off x="811214" y="5901051"/>
            <a:ext cx="3665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b="1" dirty="0"/>
              <a:t>(Onlar cömerttir.)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307E93EF-3344-5AF4-8A22-9C69679CDCE0}"/>
              </a:ext>
            </a:extLst>
          </p:cNvPr>
          <p:cNvSpPr txBox="1"/>
          <p:nvPr/>
        </p:nvSpPr>
        <p:spPr>
          <a:xfrm>
            <a:off x="6653214" y="5922793"/>
            <a:ext cx="4444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(Onlar cömertti.)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C39E57D9-0411-95C6-11A4-88DA090C5E49}"/>
              </a:ext>
            </a:extLst>
          </p:cNvPr>
          <p:cNvSpPr txBox="1"/>
          <p:nvPr/>
        </p:nvSpPr>
        <p:spPr>
          <a:xfrm>
            <a:off x="133350" y="85725"/>
            <a:ext cx="73533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Say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sentences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past</a:t>
            </a:r>
            <a:r>
              <a:rPr lang="tr-TR" dirty="0"/>
              <a:t> form,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translate</a:t>
            </a:r>
            <a:r>
              <a:rPr lang="tr-TR" dirty="0"/>
              <a:t> </a:t>
            </a:r>
            <a:r>
              <a:rPr lang="tr-TR" dirty="0" err="1"/>
              <a:t>them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tr-TR" dirty="0"/>
              <a:t> </a:t>
            </a:r>
            <a:r>
              <a:rPr lang="tr-TR" dirty="0" err="1"/>
              <a:t>Turkish</a:t>
            </a:r>
            <a:r>
              <a:rPr lang="tr-T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2221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8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>
            <a:extLst>
              <a:ext uri="{FF2B5EF4-FFF2-40B4-BE49-F238E27FC236}">
                <a16:creationId xmlns:a16="http://schemas.microsoft.com/office/drawing/2014/main" id="{7258736A-4FEB-5A36-C9B7-91EEC38E1092}"/>
              </a:ext>
            </a:extLst>
          </p:cNvPr>
          <p:cNvSpPr txBox="1">
            <a:spLocks/>
          </p:cNvSpPr>
          <p:nvPr/>
        </p:nvSpPr>
        <p:spPr>
          <a:xfrm>
            <a:off x="237227" y="732706"/>
            <a:ext cx="10515600" cy="118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dirty="0"/>
              <a:t>Doğum tarihi ve yerlerinden bahsederken «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born</a:t>
            </a:r>
            <a:r>
              <a:rPr lang="tr-TR" dirty="0"/>
              <a:t>» ya da «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born</a:t>
            </a:r>
            <a:r>
              <a:rPr lang="tr-TR" dirty="0"/>
              <a:t>» yapıları kullanılır.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9E2502F-3881-8599-5243-F09BCABCF734}"/>
              </a:ext>
            </a:extLst>
          </p:cNvPr>
          <p:cNvSpPr txBox="1"/>
          <p:nvPr/>
        </p:nvSpPr>
        <p:spPr>
          <a:xfrm>
            <a:off x="406399" y="2030232"/>
            <a:ext cx="4135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200" b="1" dirty="0"/>
              <a:t>I </a:t>
            </a:r>
            <a:r>
              <a:rPr lang="tr-TR" sz="3200" b="1" dirty="0" err="1">
                <a:solidFill>
                  <a:srgbClr val="00B050"/>
                </a:solidFill>
              </a:rPr>
              <a:t>was</a:t>
            </a:r>
            <a:r>
              <a:rPr lang="tr-TR" sz="3200" b="1" dirty="0">
                <a:solidFill>
                  <a:srgbClr val="00B050"/>
                </a:solidFill>
              </a:rPr>
              <a:t> </a:t>
            </a:r>
            <a:r>
              <a:rPr lang="tr-TR" sz="3200" b="1" dirty="0" err="1">
                <a:solidFill>
                  <a:srgbClr val="00B050"/>
                </a:solidFill>
              </a:rPr>
              <a:t>born</a:t>
            </a:r>
            <a:r>
              <a:rPr lang="tr-TR" sz="3200" b="1" dirty="0"/>
              <a:t> in 1996</a:t>
            </a:r>
          </a:p>
        </p:txBody>
      </p:sp>
      <p:sp>
        <p:nvSpPr>
          <p:cNvPr id="4" name="Ok: Sağ 3">
            <a:extLst>
              <a:ext uri="{FF2B5EF4-FFF2-40B4-BE49-F238E27FC236}">
                <a16:creationId xmlns:a16="http://schemas.microsoft.com/office/drawing/2014/main" id="{9B487BB8-3D98-F222-A334-AE111EB09200}"/>
              </a:ext>
            </a:extLst>
          </p:cNvPr>
          <p:cNvSpPr/>
          <p:nvPr/>
        </p:nvSpPr>
        <p:spPr>
          <a:xfrm>
            <a:off x="4810126" y="2030233"/>
            <a:ext cx="1371599" cy="584775"/>
          </a:xfrm>
          <a:prstGeom prst="rightArrow">
            <a:avLst/>
          </a:prstGeom>
          <a:solidFill>
            <a:srgbClr val="62D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AFA9F9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B59BD75-07D1-93E1-6D96-A6FA312E4BBB}"/>
              </a:ext>
            </a:extLst>
          </p:cNvPr>
          <p:cNvSpPr txBox="1"/>
          <p:nvPr/>
        </p:nvSpPr>
        <p:spPr>
          <a:xfrm>
            <a:off x="6381629" y="2030232"/>
            <a:ext cx="4135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Ben 1996’da doğdum.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95BD65A-CD94-4416-B84C-5A2F6D4EEB71}"/>
              </a:ext>
            </a:extLst>
          </p:cNvPr>
          <p:cNvSpPr txBox="1"/>
          <p:nvPr/>
        </p:nvSpPr>
        <p:spPr>
          <a:xfrm>
            <a:off x="406399" y="3136611"/>
            <a:ext cx="41354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200" b="1" dirty="0" err="1"/>
              <a:t>You</a:t>
            </a:r>
            <a:r>
              <a:rPr lang="tr-TR" sz="3200" b="1" dirty="0"/>
              <a:t> </a:t>
            </a:r>
            <a:r>
              <a:rPr lang="tr-TR" sz="3200" b="1" dirty="0" err="1">
                <a:solidFill>
                  <a:srgbClr val="00B050"/>
                </a:solidFill>
              </a:rPr>
              <a:t>were</a:t>
            </a:r>
            <a:r>
              <a:rPr lang="tr-TR" sz="3200" b="1" dirty="0">
                <a:solidFill>
                  <a:srgbClr val="00B050"/>
                </a:solidFill>
              </a:rPr>
              <a:t> </a:t>
            </a:r>
            <a:r>
              <a:rPr lang="tr-TR" sz="3200" b="1" dirty="0" err="1">
                <a:solidFill>
                  <a:srgbClr val="00B050"/>
                </a:solidFill>
              </a:rPr>
              <a:t>born</a:t>
            </a:r>
            <a:r>
              <a:rPr lang="tr-TR" sz="3200" b="1" dirty="0"/>
              <a:t> in Ankara</a:t>
            </a:r>
          </a:p>
        </p:txBody>
      </p:sp>
      <p:sp>
        <p:nvSpPr>
          <p:cNvPr id="7" name="Ok: Sağ 6">
            <a:extLst>
              <a:ext uri="{FF2B5EF4-FFF2-40B4-BE49-F238E27FC236}">
                <a16:creationId xmlns:a16="http://schemas.microsoft.com/office/drawing/2014/main" id="{774ABE1E-3683-08E0-8B30-4A316228F9F9}"/>
              </a:ext>
            </a:extLst>
          </p:cNvPr>
          <p:cNvSpPr/>
          <p:nvPr/>
        </p:nvSpPr>
        <p:spPr>
          <a:xfrm>
            <a:off x="4810126" y="3428998"/>
            <a:ext cx="1371599" cy="584775"/>
          </a:xfrm>
          <a:prstGeom prst="rightArrow">
            <a:avLst/>
          </a:prstGeom>
          <a:solidFill>
            <a:srgbClr val="62D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AFA9F9"/>
              </a:solidFill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B05FF02C-0FF1-0AFB-B74B-4FCEFC17FF4E}"/>
              </a:ext>
            </a:extLst>
          </p:cNvPr>
          <p:cNvSpPr txBox="1"/>
          <p:nvPr/>
        </p:nvSpPr>
        <p:spPr>
          <a:xfrm>
            <a:off x="6381629" y="3382832"/>
            <a:ext cx="4135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Sen Ankara’da doğdun.</a:t>
            </a:r>
          </a:p>
        </p:txBody>
      </p:sp>
    </p:spTree>
    <p:extLst>
      <p:ext uri="{BB962C8B-B14F-4D97-AF65-F5344CB8AC3E}">
        <p14:creationId xmlns:p14="http://schemas.microsoft.com/office/powerpoint/2010/main" val="233270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0E7513-1FE9-055A-B2AB-AF280C468A16}"/>
              </a:ext>
            </a:extLst>
          </p:cNvPr>
          <p:cNvSpPr txBox="1"/>
          <p:nvPr/>
        </p:nvSpPr>
        <p:spPr>
          <a:xfrm>
            <a:off x="191936" y="3368615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https://www.egetolgayaltinay.com/lessons/89</a:t>
            </a:r>
            <a:r>
              <a:rPr lang="tr-TR" sz="24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8DB4111-30B1-E8AB-6729-33D95FC278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5298">
            <a:off x="8068810" y="3349969"/>
            <a:ext cx="3211083" cy="2437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17331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4106A5A2-48BA-EBA8-683E-9F5662A4AB95}"/>
              </a:ext>
            </a:extLst>
          </p:cNvPr>
          <p:cNvSpPr/>
          <p:nvPr/>
        </p:nvSpPr>
        <p:spPr>
          <a:xfrm>
            <a:off x="3234906" y="155274"/>
            <a:ext cx="5193102" cy="635841"/>
          </a:xfrm>
          <a:prstGeom prst="rect">
            <a:avLst/>
          </a:prstGeom>
          <a:solidFill>
            <a:srgbClr val="C7E6A4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B475270-C4D4-6ABD-BD5A-263A9382A41D}"/>
              </a:ext>
            </a:extLst>
          </p:cNvPr>
          <p:cNvSpPr txBox="1"/>
          <p:nvPr/>
        </p:nvSpPr>
        <p:spPr>
          <a:xfrm>
            <a:off x="3450566" y="129396"/>
            <a:ext cx="476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Ordinal </a:t>
            </a:r>
            <a:r>
              <a:rPr lang="tr-TR" sz="2400" b="1" dirty="0" err="1"/>
              <a:t>Numbers</a:t>
            </a:r>
            <a:endParaRPr lang="tr-TR" sz="2400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B1430F3-8A05-1403-322B-5449564A68B4}"/>
              </a:ext>
            </a:extLst>
          </p:cNvPr>
          <p:cNvSpPr txBox="1"/>
          <p:nvPr/>
        </p:nvSpPr>
        <p:spPr>
          <a:xfrm>
            <a:off x="4532371" y="416884"/>
            <a:ext cx="2598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(Sıralama Sayıları)</a:t>
            </a:r>
            <a:endParaRPr lang="tr-TR" sz="700" b="1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80800BF-7410-AEE5-31B8-48392DDD5E9A}"/>
              </a:ext>
            </a:extLst>
          </p:cNvPr>
          <p:cNvSpPr txBox="1"/>
          <p:nvPr/>
        </p:nvSpPr>
        <p:spPr>
          <a:xfrm>
            <a:off x="1540367" y="898910"/>
            <a:ext cx="1846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1</a:t>
            </a:r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AA87AAB0-D01E-7B75-06CC-38203E3B6315}"/>
              </a:ext>
            </a:extLst>
          </p:cNvPr>
          <p:cNvSpPr/>
          <p:nvPr/>
        </p:nvSpPr>
        <p:spPr>
          <a:xfrm>
            <a:off x="3989196" y="1243745"/>
            <a:ext cx="1171075" cy="51013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0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B4B04182-A6D7-E047-2692-1D02582CE15A}"/>
              </a:ext>
            </a:extLst>
          </p:cNvPr>
          <p:cNvSpPr txBox="1"/>
          <p:nvPr/>
        </p:nvSpPr>
        <p:spPr>
          <a:xfrm>
            <a:off x="2123500" y="951062"/>
            <a:ext cx="240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/>
              <a:t>(</a:t>
            </a:r>
            <a:r>
              <a:rPr lang="tr-TR" sz="5400" b="1" dirty="0" err="1"/>
              <a:t>one</a:t>
            </a:r>
            <a:r>
              <a:rPr lang="tr-TR" sz="5400" b="1" dirty="0"/>
              <a:t>)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DAB1F8E-AE04-A445-6625-8FE8E23A5D0C}"/>
              </a:ext>
            </a:extLst>
          </p:cNvPr>
          <p:cNvSpPr txBox="1"/>
          <p:nvPr/>
        </p:nvSpPr>
        <p:spPr>
          <a:xfrm>
            <a:off x="5308838" y="869965"/>
            <a:ext cx="1742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61523815-DC70-AD2D-8FB0-DE2FD640FA80}"/>
              </a:ext>
            </a:extLst>
          </p:cNvPr>
          <p:cNvSpPr txBox="1"/>
          <p:nvPr/>
        </p:nvSpPr>
        <p:spPr>
          <a:xfrm>
            <a:off x="6179923" y="1015422"/>
            <a:ext cx="361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(</a:t>
            </a:r>
            <a:r>
              <a:rPr lang="tr-TR" sz="4400" b="1" dirty="0" err="1"/>
              <a:t>fir</a:t>
            </a:r>
            <a:r>
              <a:rPr lang="tr-TR" sz="4400" b="1" dirty="0" err="1">
                <a:solidFill>
                  <a:srgbClr val="FF0000"/>
                </a:solidFill>
              </a:rPr>
              <a:t>st</a:t>
            </a:r>
            <a:r>
              <a:rPr lang="tr-TR" sz="4400" b="1" dirty="0"/>
              <a:t>)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43D5CFE4-F149-222F-2BBB-5F3393109A04}"/>
              </a:ext>
            </a:extLst>
          </p:cNvPr>
          <p:cNvSpPr txBox="1"/>
          <p:nvPr/>
        </p:nvSpPr>
        <p:spPr>
          <a:xfrm>
            <a:off x="1540367" y="2019801"/>
            <a:ext cx="1846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2</a:t>
            </a:r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A1E6D43C-481F-660B-E1A6-FF83F4BF52B2}"/>
              </a:ext>
            </a:extLst>
          </p:cNvPr>
          <p:cNvSpPr/>
          <p:nvPr/>
        </p:nvSpPr>
        <p:spPr>
          <a:xfrm>
            <a:off x="3974043" y="2347562"/>
            <a:ext cx="1171075" cy="51013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0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E2D290FD-9F0B-E4FF-2B8A-E700E8C00C26}"/>
              </a:ext>
            </a:extLst>
          </p:cNvPr>
          <p:cNvSpPr txBox="1"/>
          <p:nvPr/>
        </p:nvSpPr>
        <p:spPr>
          <a:xfrm>
            <a:off x="2118067" y="2079334"/>
            <a:ext cx="2408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/>
              <a:t>(</a:t>
            </a:r>
            <a:r>
              <a:rPr lang="tr-TR" sz="5400" b="1" dirty="0" err="1"/>
              <a:t>two</a:t>
            </a:r>
            <a:r>
              <a:rPr lang="tr-TR" sz="5400" b="1" dirty="0"/>
              <a:t>)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7F11A6A-7F3D-3727-531B-9CFF7E8EC119}"/>
              </a:ext>
            </a:extLst>
          </p:cNvPr>
          <p:cNvSpPr txBox="1"/>
          <p:nvPr/>
        </p:nvSpPr>
        <p:spPr>
          <a:xfrm>
            <a:off x="5283966" y="1958841"/>
            <a:ext cx="1742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2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35D0BA2D-0D43-B44E-1AEC-36C4A679964E}"/>
              </a:ext>
            </a:extLst>
          </p:cNvPr>
          <p:cNvSpPr txBox="1"/>
          <p:nvPr/>
        </p:nvSpPr>
        <p:spPr>
          <a:xfrm>
            <a:off x="6155051" y="2149815"/>
            <a:ext cx="3880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(</a:t>
            </a:r>
            <a:r>
              <a:rPr lang="tr-TR" sz="4000" b="1" dirty="0" err="1"/>
              <a:t>seco</a:t>
            </a:r>
            <a:r>
              <a:rPr lang="tr-TR" sz="4000" b="1" dirty="0" err="1">
                <a:solidFill>
                  <a:srgbClr val="FF0000"/>
                </a:solidFill>
              </a:rPr>
              <a:t>nd</a:t>
            </a:r>
            <a:r>
              <a:rPr lang="tr-TR" sz="4000" b="1" dirty="0"/>
              <a:t>)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9D6C89BF-611F-D5E4-99B8-452F2ECFBEC1}"/>
              </a:ext>
            </a:extLst>
          </p:cNvPr>
          <p:cNvSpPr txBox="1"/>
          <p:nvPr/>
        </p:nvSpPr>
        <p:spPr>
          <a:xfrm>
            <a:off x="5732348" y="942873"/>
            <a:ext cx="131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st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C20DCDA7-D487-AF83-A752-97A778429A1F}"/>
              </a:ext>
            </a:extLst>
          </p:cNvPr>
          <p:cNvSpPr txBox="1"/>
          <p:nvPr/>
        </p:nvSpPr>
        <p:spPr>
          <a:xfrm>
            <a:off x="5732347" y="2046131"/>
            <a:ext cx="131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nd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0F5D5E37-8569-51CD-7F5D-65C061E3DC73}"/>
              </a:ext>
            </a:extLst>
          </p:cNvPr>
          <p:cNvSpPr txBox="1"/>
          <p:nvPr/>
        </p:nvSpPr>
        <p:spPr>
          <a:xfrm>
            <a:off x="1073089" y="3002664"/>
            <a:ext cx="1846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3</a:t>
            </a:r>
          </a:p>
        </p:txBody>
      </p:sp>
      <p:sp>
        <p:nvSpPr>
          <p:cNvPr id="20" name="Ok: Sağ 19">
            <a:extLst>
              <a:ext uri="{FF2B5EF4-FFF2-40B4-BE49-F238E27FC236}">
                <a16:creationId xmlns:a16="http://schemas.microsoft.com/office/drawing/2014/main" id="{01F4A9EB-789F-7100-6196-B045931A336E}"/>
              </a:ext>
            </a:extLst>
          </p:cNvPr>
          <p:cNvSpPr/>
          <p:nvPr/>
        </p:nvSpPr>
        <p:spPr>
          <a:xfrm>
            <a:off x="3974042" y="3301592"/>
            <a:ext cx="1171075" cy="51013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00"/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BEB304BF-955E-F608-17C5-600B3BF43A56}"/>
              </a:ext>
            </a:extLst>
          </p:cNvPr>
          <p:cNvSpPr txBox="1"/>
          <p:nvPr/>
        </p:nvSpPr>
        <p:spPr>
          <a:xfrm>
            <a:off x="1715319" y="3110986"/>
            <a:ext cx="2726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/>
              <a:t>(</a:t>
            </a:r>
            <a:r>
              <a:rPr lang="tr-TR" sz="5400" b="1" dirty="0" err="1"/>
              <a:t>three</a:t>
            </a:r>
            <a:r>
              <a:rPr lang="tr-TR" sz="5400" b="1" dirty="0"/>
              <a:t>)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A77C4F30-F2CC-9046-1FB2-E9BFE4D1C094}"/>
              </a:ext>
            </a:extLst>
          </p:cNvPr>
          <p:cNvSpPr txBox="1"/>
          <p:nvPr/>
        </p:nvSpPr>
        <p:spPr>
          <a:xfrm>
            <a:off x="5257581" y="3025269"/>
            <a:ext cx="1742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3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396A1E39-7811-C23E-0F10-15099832D44F}"/>
              </a:ext>
            </a:extLst>
          </p:cNvPr>
          <p:cNvSpPr txBox="1"/>
          <p:nvPr/>
        </p:nvSpPr>
        <p:spPr>
          <a:xfrm>
            <a:off x="6283222" y="3274188"/>
            <a:ext cx="3880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(</a:t>
            </a:r>
            <a:r>
              <a:rPr lang="tr-TR" sz="4000" b="1" dirty="0" err="1"/>
              <a:t>thi</a:t>
            </a:r>
            <a:r>
              <a:rPr lang="tr-TR" sz="4000" b="1" dirty="0" err="1">
                <a:solidFill>
                  <a:srgbClr val="FF0000"/>
                </a:solidFill>
              </a:rPr>
              <a:t>rd</a:t>
            </a:r>
            <a:r>
              <a:rPr lang="tr-TR" sz="4000" b="1" dirty="0"/>
              <a:t>)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D5CDF9F7-CD3B-34B1-3800-243E546A50BC}"/>
              </a:ext>
            </a:extLst>
          </p:cNvPr>
          <p:cNvSpPr txBox="1"/>
          <p:nvPr/>
        </p:nvSpPr>
        <p:spPr>
          <a:xfrm>
            <a:off x="5697224" y="3070759"/>
            <a:ext cx="131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rd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D29EA8D5-D8F7-C7E1-735E-C30996CDE89D}"/>
              </a:ext>
            </a:extLst>
          </p:cNvPr>
          <p:cNvSpPr txBox="1"/>
          <p:nvPr/>
        </p:nvSpPr>
        <p:spPr>
          <a:xfrm>
            <a:off x="7659805" y="1078604"/>
            <a:ext cx="361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= birinci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C6B28B4C-DA7F-68EF-6D13-911F77848389}"/>
              </a:ext>
            </a:extLst>
          </p:cNvPr>
          <p:cNvSpPr txBox="1"/>
          <p:nvPr/>
        </p:nvSpPr>
        <p:spPr>
          <a:xfrm>
            <a:off x="8351510" y="2172044"/>
            <a:ext cx="361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= ikinci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F36A0C2B-18D7-7289-597D-05F546CA4F64}"/>
              </a:ext>
            </a:extLst>
          </p:cNvPr>
          <p:cNvSpPr txBox="1"/>
          <p:nvPr/>
        </p:nvSpPr>
        <p:spPr>
          <a:xfrm>
            <a:off x="7874688" y="3274188"/>
            <a:ext cx="361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= üçüncü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42C25858-385E-0EE9-C18B-DCF536ADBBA6}"/>
              </a:ext>
            </a:extLst>
          </p:cNvPr>
          <p:cNvSpPr txBox="1"/>
          <p:nvPr/>
        </p:nvSpPr>
        <p:spPr>
          <a:xfrm>
            <a:off x="1168495" y="4276698"/>
            <a:ext cx="1846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4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358C0082-24B7-1D07-55B7-57BC1DCF552A}"/>
              </a:ext>
            </a:extLst>
          </p:cNvPr>
          <p:cNvSpPr txBox="1"/>
          <p:nvPr/>
        </p:nvSpPr>
        <p:spPr>
          <a:xfrm>
            <a:off x="1771551" y="4343143"/>
            <a:ext cx="3925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/>
              <a:t>(</a:t>
            </a:r>
            <a:r>
              <a:rPr lang="tr-TR" sz="5400" b="1" dirty="0" err="1"/>
              <a:t>four</a:t>
            </a:r>
            <a:r>
              <a:rPr lang="tr-TR" sz="5400" b="1" dirty="0"/>
              <a:t>)</a:t>
            </a:r>
          </a:p>
        </p:txBody>
      </p:sp>
      <p:sp>
        <p:nvSpPr>
          <p:cNvPr id="30" name="Ok: Sağ 29">
            <a:extLst>
              <a:ext uri="{FF2B5EF4-FFF2-40B4-BE49-F238E27FC236}">
                <a16:creationId xmlns:a16="http://schemas.microsoft.com/office/drawing/2014/main" id="{5AD158EA-F933-F415-E7E4-0CBA26977A7C}"/>
              </a:ext>
            </a:extLst>
          </p:cNvPr>
          <p:cNvSpPr/>
          <p:nvPr/>
        </p:nvSpPr>
        <p:spPr>
          <a:xfrm>
            <a:off x="3962065" y="4547941"/>
            <a:ext cx="1171075" cy="51013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00"/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01CA7E5C-F19E-FE72-7F14-4E231C058FB3}"/>
              </a:ext>
            </a:extLst>
          </p:cNvPr>
          <p:cNvSpPr txBox="1"/>
          <p:nvPr/>
        </p:nvSpPr>
        <p:spPr>
          <a:xfrm>
            <a:off x="5209178" y="4276698"/>
            <a:ext cx="1742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4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336D9918-636B-F0D3-7192-D334306B3C54}"/>
              </a:ext>
            </a:extLst>
          </p:cNvPr>
          <p:cNvSpPr txBox="1"/>
          <p:nvPr/>
        </p:nvSpPr>
        <p:spPr>
          <a:xfrm>
            <a:off x="5640992" y="4258617"/>
            <a:ext cx="131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th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AD4E33AE-8444-D8B5-D25C-0B76F56E608B}"/>
              </a:ext>
            </a:extLst>
          </p:cNvPr>
          <p:cNvSpPr txBox="1"/>
          <p:nvPr/>
        </p:nvSpPr>
        <p:spPr>
          <a:xfrm>
            <a:off x="6195753" y="4489449"/>
            <a:ext cx="3880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(</a:t>
            </a:r>
            <a:r>
              <a:rPr lang="tr-TR" sz="4000" b="1" dirty="0" err="1"/>
              <a:t>four</a:t>
            </a:r>
            <a:r>
              <a:rPr lang="tr-TR" sz="4000" b="1" dirty="0" err="1">
                <a:solidFill>
                  <a:srgbClr val="FF0000"/>
                </a:solidFill>
              </a:rPr>
              <a:t>th</a:t>
            </a:r>
            <a:r>
              <a:rPr lang="tr-TR" sz="4000" b="1" dirty="0"/>
              <a:t>)</a:t>
            </a: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B94229A3-5ED1-6739-4CFC-A6B71E4A334C}"/>
              </a:ext>
            </a:extLst>
          </p:cNvPr>
          <p:cNvSpPr txBox="1"/>
          <p:nvPr/>
        </p:nvSpPr>
        <p:spPr>
          <a:xfrm>
            <a:off x="8037443" y="4460116"/>
            <a:ext cx="361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= dördüncü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F3389234-7210-DD2F-BA40-8C25ECC9FA52}"/>
              </a:ext>
            </a:extLst>
          </p:cNvPr>
          <p:cNvSpPr txBox="1"/>
          <p:nvPr/>
        </p:nvSpPr>
        <p:spPr>
          <a:xfrm>
            <a:off x="1168495" y="5250937"/>
            <a:ext cx="1846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5</a:t>
            </a:r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6582B1FC-C997-5EF5-5169-4318C66AF4A9}"/>
              </a:ext>
            </a:extLst>
          </p:cNvPr>
          <p:cNvSpPr txBox="1"/>
          <p:nvPr/>
        </p:nvSpPr>
        <p:spPr>
          <a:xfrm>
            <a:off x="1771551" y="5317382"/>
            <a:ext cx="3925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/>
              <a:t>(</a:t>
            </a:r>
            <a:r>
              <a:rPr lang="tr-TR" sz="5400" b="1" dirty="0" err="1"/>
              <a:t>five</a:t>
            </a:r>
            <a:r>
              <a:rPr lang="tr-TR" sz="5400" b="1" dirty="0"/>
              <a:t>)</a:t>
            </a:r>
          </a:p>
        </p:txBody>
      </p:sp>
      <p:sp>
        <p:nvSpPr>
          <p:cNvPr id="37" name="Ok: Sağ 36">
            <a:extLst>
              <a:ext uri="{FF2B5EF4-FFF2-40B4-BE49-F238E27FC236}">
                <a16:creationId xmlns:a16="http://schemas.microsoft.com/office/drawing/2014/main" id="{0ACCF61D-B367-FA31-4FEF-9517DD615D62}"/>
              </a:ext>
            </a:extLst>
          </p:cNvPr>
          <p:cNvSpPr/>
          <p:nvPr/>
        </p:nvSpPr>
        <p:spPr>
          <a:xfrm>
            <a:off x="3962065" y="5522180"/>
            <a:ext cx="1171075" cy="51013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00"/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6F2BE34C-777E-F594-0CED-89B9DE22F88C}"/>
              </a:ext>
            </a:extLst>
          </p:cNvPr>
          <p:cNvSpPr txBox="1"/>
          <p:nvPr/>
        </p:nvSpPr>
        <p:spPr>
          <a:xfrm>
            <a:off x="5209178" y="5250937"/>
            <a:ext cx="1742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5</a:t>
            </a:r>
          </a:p>
        </p:txBody>
      </p: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5BF15E4D-A2D7-2E9D-6645-63468EC73516}"/>
              </a:ext>
            </a:extLst>
          </p:cNvPr>
          <p:cNvSpPr txBox="1"/>
          <p:nvPr/>
        </p:nvSpPr>
        <p:spPr>
          <a:xfrm>
            <a:off x="5640992" y="5232856"/>
            <a:ext cx="131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th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AE970209-B843-5D74-5B8C-31F32E05DFE2}"/>
              </a:ext>
            </a:extLst>
          </p:cNvPr>
          <p:cNvSpPr txBox="1"/>
          <p:nvPr/>
        </p:nvSpPr>
        <p:spPr>
          <a:xfrm>
            <a:off x="6195753" y="5463688"/>
            <a:ext cx="3880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(</a:t>
            </a:r>
            <a:r>
              <a:rPr lang="tr-TR" sz="4000" b="1" dirty="0" err="1"/>
              <a:t>fif</a:t>
            </a:r>
            <a:r>
              <a:rPr lang="tr-TR" sz="4000" b="1" dirty="0" err="1">
                <a:solidFill>
                  <a:srgbClr val="FF0000"/>
                </a:solidFill>
              </a:rPr>
              <a:t>th</a:t>
            </a:r>
            <a:r>
              <a:rPr lang="tr-TR" sz="4000" b="1" dirty="0"/>
              <a:t>)</a:t>
            </a:r>
          </a:p>
        </p:txBody>
      </p:sp>
      <p:sp>
        <p:nvSpPr>
          <p:cNvPr id="41" name="Metin kutusu 40">
            <a:extLst>
              <a:ext uri="{FF2B5EF4-FFF2-40B4-BE49-F238E27FC236}">
                <a16:creationId xmlns:a16="http://schemas.microsoft.com/office/drawing/2014/main" id="{566D04BB-0D7C-FC40-06BF-9D8EC434FBD0}"/>
              </a:ext>
            </a:extLst>
          </p:cNvPr>
          <p:cNvSpPr txBox="1"/>
          <p:nvPr/>
        </p:nvSpPr>
        <p:spPr>
          <a:xfrm>
            <a:off x="8037443" y="5434355"/>
            <a:ext cx="361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= beşinci</a:t>
            </a:r>
          </a:p>
        </p:txBody>
      </p:sp>
      <p:pic>
        <p:nvPicPr>
          <p:cNvPr id="42" name="Resim 41">
            <a:extLst>
              <a:ext uri="{FF2B5EF4-FFF2-40B4-BE49-F238E27FC236}">
                <a16:creationId xmlns:a16="http://schemas.microsoft.com/office/drawing/2014/main" id="{F90A0D1C-F369-9364-8DFD-2BB869E46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87" y="182292"/>
            <a:ext cx="1537282" cy="864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859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6" grpId="0"/>
      <p:bldP spid="17" grpId="0"/>
      <p:bldP spid="18" grpId="0"/>
      <p:bldP spid="22" grpId="0"/>
      <p:bldP spid="23" grpId="0"/>
      <p:bldP spid="24" grpId="0"/>
      <p:bldP spid="25" grpId="0"/>
      <p:bldP spid="26" grpId="0"/>
      <p:bldP spid="27" grpId="0"/>
      <p:bldP spid="31" grpId="0"/>
      <p:bldP spid="32" grpId="0"/>
      <p:bldP spid="33" grpId="0"/>
      <p:bldP spid="34" grpId="0"/>
      <p:bldP spid="38" grpId="0"/>
      <p:bldP spid="39" grpId="0"/>
      <p:bldP spid="40" grpId="0"/>
      <p:bldP spid="4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DDAC89CA-2CBE-20FB-01CE-45A629EA2786}"/>
              </a:ext>
            </a:extLst>
          </p:cNvPr>
          <p:cNvSpPr/>
          <p:nvPr/>
        </p:nvSpPr>
        <p:spPr>
          <a:xfrm>
            <a:off x="3263751" y="98834"/>
            <a:ext cx="5690019" cy="940101"/>
          </a:xfrm>
          <a:prstGeom prst="rect">
            <a:avLst/>
          </a:prstGeom>
          <a:solidFill>
            <a:srgbClr val="C7E6A4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045BDE1-68AA-E228-A135-37FB311DEA4B}"/>
              </a:ext>
            </a:extLst>
          </p:cNvPr>
          <p:cNvSpPr txBox="1"/>
          <p:nvPr/>
        </p:nvSpPr>
        <p:spPr>
          <a:xfrm>
            <a:off x="1187876" y="1509844"/>
            <a:ext cx="2634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1st: </a:t>
            </a:r>
            <a:r>
              <a:rPr lang="tr-TR" sz="2800" b="1" dirty="0"/>
              <a:t>Fir</a:t>
            </a:r>
            <a:r>
              <a:rPr lang="tr-TR" sz="2800" b="1" dirty="0">
                <a:solidFill>
                  <a:srgbClr val="FF0000"/>
                </a:solidFill>
              </a:rPr>
              <a:t>st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2nd:</a:t>
            </a:r>
            <a:r>
              <a:rPr lang="tr-TR" sz="2800" b="1" dirty="0"/>
              <a:t> Seco</a:t>
            </a:r>
            <a:r>
              <a:rPr lang="tr-TR" sz="2800" b="1" dirty="0">
                <a:solidFill>
                  <a:srgbClr val="FF0000"/>
                </a:solidFill>
              </a:rPr>
              <a:t>nd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3rd: </a:t>
            </a:r>
            <a:r>
              <a:rPr lang="tr-TR" sz="2800" b="1" dirty="0"/>
              <a:t>Thi</a:t>
            </a:r>
            <a:r>
              <a:rPr lang="tr-TR" sz="2800" b="1" dirty="0">
                <a:solidFill>
                  <a:srgbClr val="FF0000"/>
                </a:solidFill>
              </a:rPr>
              <a:t>rd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4th: </a:t>
            </a:r>
            <a:r>
              <a:rPr lang="tr-TR" sz="2800" b="1" dirty="0" err="1"/>
              <a:t>Four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5th: </a:t>
            </a:r>
            <a:r>
              <a:rPr lang="tr-TR" sz="2800" b="1" dirty="0" err="1"/>
              <a:t>Fif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6th: </a:t>
            </a:r>
            <a:r>
              <a:rPr lang="tr-TR" sz="2800" b="1" dirty="0" err="1"/>
              <a:t>Six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7th: </a:t>
            </a:r>
            <a:r>
              <a:rPr lang="tr-TR" sz="2800" b="1" dirty="0" err="1"/>
              <a:t>Seven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8th: </a:t>
            </a:r>
            <a:r>
              <a:rPr lang="tr-TR" sz="2800" b="1" dirty="0" err="1"/>
              <a:t>Eigh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9th: </a:t>
            </a:r>
            <a:r>
              <a:rPr lang="tr-TR" sz="2800" b="1" dirty="0"/>
              <a:t>Nin</a:t>
            </a:r>
            <a:r>
              <a:rPr lang="tr-TR" sz="2800" b="1" dirty="0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10th: </a:t>
            </a:r>
            <a:r>
              <a:rPr lang="tr-TR" sz="2800" b="1" dirty="0" err="1"/>
              <a:t>Ten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C231ED5-AF15-6CD8-6E0D-E193D29736ED}"/>
              </a:ext>
            </a:extLst>
          </p:cNvPr>
          <p:cNvSpPr txBox="1"/>
          <p:nvPr/>
        </p:nvSpPr>
        <p:spPr>
          <a:xfrm>
            <a:off x="4024536" y="1482463"/>
            <a:ext cx="29220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11th: </a:t>
            </a:r>
            <a:r>
              <a:rPr lang="tr-TR" sz="2800" b="1" dirty="0" err="1"/>
              <a:t>Eleven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12th: </a:t>
            </a:r>
            <a:r>
              <a:rPr lang="tr-TR" sz="2800" b="1" dirty="0" err="1"/>
              <a:t>Twelf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13th: </a:t>
            </a:r>
            <a:r>
              <a:rPr lang="tr-TR" sz="2800" b="1" dirty="0" err="1"/>
              <a:t>Thirteen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14th: </a:t>
            </a:r>
            <a:r>
              <a:rPr lang="tr-TR" sz="2800" b="1" dirty="0" err="1"/>
              <a:t>Fourteen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15th: </a:t>
            </a:r>
            <a:r>
              <a:rPr lang="tr-TR" sz="2800" b="1" dirty="0" err="1"/>
              <a:t>Fifteen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16th: </a:t>
            </a:r>
            <a:r>
              <a:rPr lang="tr-TR" sz="2800" b="1" dirty="0" err="1"/>
              <a:t>Sixteen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17th: </a:t>
            </a:r>
            <a:r>
              <a:rPr lang="tr-TR" sz="2800" b="1" dirty="0" err="1"/>
              <a:t>Seventeen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18th: </a:t>
            </a:r>
            <a:r>
              <a:rPr lang="tr-TR" sz="2800" b="1" dirty="0" err="1"/>
              <a:t>Eighteen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19th: </a:t>
            </a:r>
            <a:r>
              <a:rPr lang="tr-TR" sz="2800" b="1" dirty="0" err="1"/>
              <a:t>Nineteen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20th: </a:t>
            </a:r>
            <a:r>
              <a:rPr lang="tr-TR" sz="2800" b="1" dirty="0" err="1"/>
              <a:t>Twentie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401D2210-0573-6962-66E4-E567A9E9C0EC}"/>
              </a:ext>
            </a:extLst>
          </p:cNvPr>
          <p:cNvSpPr txBox="1"/>
          <p:nvPr/>
        </p:nvSpPr>
        <p:spPr>
          <a:xfrm>
            <a:off x="7350065" y="1482463"/>
            <a:ext cx="394397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21st: </a:t>
            </a:r>
            <a:r>
              <a:rPr lang="tr-TR" sz="2800" b="1" dirty="0" err="1"/>
              <a:t>Twenty</a:t>
            </a:r>
            <a:r>
              <a:rPr lang="tr-TR" sz="2800" b="1" dirty="0"/>
              <a:t>-Fir</a:t>
            </a:r>
            <a:r>
              <a:rPr lang="tr-TR" sz="2800" b="1" dirty="0">
                <a:solidFill>
                  <a:srgbClr val="FF0000"/>
                </a:solidFill>
              </a:rPr>
              <a:t>st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22nd: </a:t>
            </a:r>
            <a:r>
              <a:rPr lang="tr-TR" sz="2800" b="1" dirty="0" err="1"/>
              <a:t>Twenty</a:t>
            </a:r>
            <a:r>
              <a:rPr lang="tr-TR" sz="2800" b="1" dirty="0"/>
              <a:t>-Seco</a:t>
            </a:r>
            <a:r>
              <a:rPr lang="tr-TR" sz="2800" b="1" dirty="0">
                <a:solidFill>
                  <a:srgbClr val="FF0000"/>
                </a:solidFill>
              </a:rPr>
              <a:t>nd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23rd: </a:t>
            </a:r>
            <a:r>
              <a:rPr lang="tr-TR" sz="2800" b="1" dirty="0" err="1"/>
              <a:t>Twenty</a:t>
            </a:r>
            <a:r>
              <a:rPr lang="tr-TR" sz="2800" b="1" dirty="0"/>
              <a:t>-Thi</a:t>
            </a:r>
            <a:r>
              <a:rPr lang="tr-TR" sz="2800" b="1" dirty="0">
                <a:solidFill>
                  <a:srgbClr val="FF0000"/>
                </a:solidFill>
              </a:rPr>
              <a:t>rd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24th: </a:t>
            </a:r>
            <a:r>
              <a:rPr lang="tr-TR" sz="2800" b="1" dirty="0" err="1"/>
              <a:t>Twenty-four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25th: </a:t>
            </a:r>
            <a:r>
              <a:rPr lang="tr-TR" sz="2800" b="1" dirty="0" err="1"/>
              <a:t>Twenty-fif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26th: </a:t>
            </a:r>
            <a:r>
              <a:rPr lang="tr-TR" sz="2800" b="1" dirty="0" err="1"/>
              <a:t>Twenty-six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27th: </a:t>
            </a:r>
            <a:r>
              <a:rPr lang="tr-TR" sz="2800" b="1" dirty="0" err="1"/>
              <a:t>Twenty-seven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28th: </a:t>
            </a:r>
            <a:r>
              <a:rPr lang="tr-TR" sz="2800" b="1" dirty="0" err="1"/>
              <a:t>Twenty-eigh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29th: </a:t>
            </a:r>
            <a:r>
              <a:rPr lang="tr-TR" sz="2800" b="1" dirty="0" err="1"/>
              <a:t>Twenty-nin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30th: </a:t>
            </a:r>
            <a:r>
              <a:rPr lang="tr-TR" sz="2800" b="1" dirty="0" err="1"/>
              <a:t>Thirtie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31st: </a:t>
            </a:r>
            <a:r>
              <a:rPr lang="tr-TR" sz="2800" b="1" dirty="0" err="1"/>
              <a:t>Thirty-fir</a:t>
            </a:r>
            <a:r>
              <a:rPr lang="tr-TR" sz="2800" b="1" dirty="0" err="1">
                <a:solidFill>
                  <a:srgbClr val="FF0000"/>
                </a:solidFill>
              </a:rPr>
              <a:t>st</a:t>
            </a:r>
            <a:endParaRPr lang="tr-TR" sz="2800" b="1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6FFF73D-44EE-0F0C-7955-E11BBA496959}"/>
              </a:ext>
            </a:extLst>
          </p:cNvPr>
          <p:cNvSpPr txBox="1"/>
          <p:nvPr/>
        </p:nvSpPr>
        <p:spPr>
          <a:xfrm>
            <a:off x="1406464" y="41935"/>
            <a:ext cx="9353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err="1"/>
              <a:t>Ordinal</a:t>
            </a:r>
            <a:r>
              <a:rPr lang="tr-TR" sz="4400" b="1" dirty="0"/>
              <a:t> </a:t>
            </a:r>
            <a:r>
              <a:rPr lang="tr-TR" sz="4400" b="1" dirty="0" err="1"/>
              <a:t>Numbers</a:t>
            </a:r>
            <a:endParaRPr lang="tr-TR" sz="1200" b="1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4DBC412F-CB79-D00B-53DC-442EF175717F}"/>
              </a:ext>
            </a:extLst>
          </p:cNvPr>
          <p:cNvSpPr txBox="1"/>
          <p:nvPr/>
        </p:nvSpPr>
        <p:spPr>
          <a:xfrm>
            <a:off x="1431986" y="574222"/>
            <a:ext cx="935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(Sıralama Sayıları)</a:t>
            </a:r>
            <a:endParaRPr lang="tr-TR" sz="700" b="1" dirty="0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04F8E5A1-28F9-38C2-6D04-E462B7614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376" y="206464"/>
            <a:ext cx="1537282" cy="864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6553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BB424B4A-4FA2-A51A-397A-F4B678876D77}"/>
              </a:ext>
            </a:extLst>
          </p:cNvPr>
          <p:cNvSpPr/>
          <p:nvPr/>
        </p:nvSpPr>
        <p:spPr>
          <a:xfrm>
            <a:off x="5219700" y="317736"/>
            <a:ext cx="1847850" cy="925584"/>
          </a:xfrm>
          <a:prstGeom prst="rect">
            <a:avLst/>
          </a:prstGeom>
          <a:solidFill>
            <a:srgbClr val="AFDC7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8EC74CE0-B002-44A7-A970-57FC06C8652D}"/>
              </a:ext>
            </a:extLst>
          </p:cNvPr>
          <p:cNvSpPr txBox="1"/>
          <p:nvPr/>
        </p:nvSpPr>
        <p:spPr>
          <a:xfrm>
            <a:off x="5204407" y="198051"/>
            <a:ext cx="184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err="1"/>
              <a:t>Days</a:t>
            </a:r>
            <a:endParaRPr lang="tr-TR" sz="1200" b="1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B5E2085B-1675-42C6-9485-C0292ABAAA0D}"/>
              </a:ext>
            </a:extLst>
          </p:cNvPr>
          <p:cNvSpPr txBox="1"/>
          <p:nvPr/>
        </p:nvSpPr>
        <p:spPr>
          <a:xfrm>
            <a:off x="1466850" y="799776"/>
            <a:ext cx="935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(Günler)</a:t>
            </a:r>
            <a:endParaRPr lang="tr-TR" sz="700" b="1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2C12BD48-3FF4-48E2-99A0-0FEC8F09E7B6}"/>
              </a:ext>
            </a:extLst>
          </p:cNvPr>
          <p:cNvSpPr txBox="1"/>
          <p:nvPr/>
        </p:nvSpPr>
        <p:spPr>
          <a:xfrm>
            <a:off x="510140" y="1378582"/>
            <a:ext cx="6737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There</a:t>
            </a:r>
            <a:r>
              <a:rPr lang="tr-TR" sz="2800" b="1" dirty="0"/>
              <a:t> </a:t>
            </a:r>
            <a:r>
              <a:rPr lang="tr-TR" sz="2800" b="1" dirty="0" err="1"/>
              <a:t>are</a:t>
            </a:r>
            <a:r>
              <a:rPr lang="tr-TR" sz="2800" b="1" dirty="0"/>
              <a:t> </a:t>
            </a:r>
            <a:r>
              <a:rPr lang="tr-TR" sz="2800" b="1" u="sng" dirty="0"/>
              <a:t>SEVEN</a:t>
            </a:r>
            <a:r>
              <a:rPr lang="tr-TR" sz="2800" b="1" dirty="0"/>
              <a:t> </a:t>
            </a:r>
            <a:r>
              <a:rPr lang="tr-TR" sz="2800" b="1" dirty="0" err="1"/>
              <a:t>days</a:t>
            </a:r>
            <a:r>
              <a:rPr lang="tr-TR" sz="2800" b="1" dirty="0"/>
              <a:t> in a </a:t>
            </a:r>
            <a:r>
              <a:rPr lang="tr-TR" sz="2800" b="1" dirty="0" err="1"/>
              <a:t>week</a:t>
            </a:r>
            <a:r>
              <a:rPr lang="tr-TR" sz="2800" b="1" dirty="0"/>
              <a:t>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BBD00ECB-3CBD-431B-95CA-7A437E598CEA}"/>
              </a:ext>
            </a:extLst>
          </p:cNvPr>
          <p:cNvSpPr txBox="1"/>
          <p:nvPr/>
        </p:nvSpPr>
        <p:spPr>
          <a:xfrm>
            <a:off x="1034214" y="2045579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Monday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525EE70A-36A7-4C51-A90F-61CF92DCA830}"/>
              </a:ext>
            </a:extLst>
          </p:cNvPr>
          <p:cNvSpPr txBox="1"/>
          <p:nvPr/>
        </p:nvSpPr>
        <p:spPr>
          <a:xfrm>
            <a:off x="1034213" y="2568799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Tuesday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ACBBAF97-BB90-4C3B-965F-4569907F16A0}"/>
              </a:ext>
            </a:extLst>
          </p:cNvPr>
          <p:cNvSpPr txBox="1"/>
          <p:nvPr/>
        </p:nvSpPr>
        <p:spPr>
          <a:xfrm>
            <a:off x="510140" y="3092019"/>
            <a:ext cx="2319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Wednesday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005E9500-BE3C-4D57-B2C8-3BC4FE464B53}"/>
              </a:ext>
            </a:extLst>
          </p:cNvPr>
          <p:cNvSpPr txBox="1"/>
          <p:nvPr/>
        </p:nvSpPr>
        <p:spPr>
          <a:xfrm>
            <a:off x="693020" y="3627368"/>
            <a:ext cx="2136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Thursday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AA123810-8023-4D75-85DF-3AF3B7533982}"/>
              </a:ext>
            </a:extLst>
          </p:cNvPr>
          <p:cNvSpPr txBox="1"/>
          <p:nvPr/>
        </p:nvSpPr>
        <p:spPr>
          <a:xfrm>
            <a:off x="1034211" y="4150588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Friday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CA746518-C3DD-419C-9F24-17F37BC470D6}"/>
              </a:ext>
            </a:extLst>
          </p:cNvPr>
          <p:cNvSpPr txBox="1"/>
          <p:nvPr/>
        </p:nvSpPr>
        <p:spPr>
          <a:xfrm>
            <a:off x="1034210" y="4673808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0070C0"/>
                </a:solidFill>
              </a:rPr>
              <a:t>Saturday</a:t>
            </a:r>
            <a:r>
              <a:rPr lang="tr-TR" sz="28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757C1182-DED5-460E-8CAA-44B6B3FC6968}"/>
              </a:ext>
            </a:extLst>
          </p:cNvPr>
          <p:cNvSpPr txBox="1"/>
          <p:nvPr/>
        </p:nvSpPr>
        <p:spPr>
          <a:xfrm>
            <a:off x="1034209" y="5197028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rgbClr val="0070C0"/>
                </a:solidFill>
              </a:rPr>
              <a:t>Sunday: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6648B654-2122-487F-8EBD-9D35AF725AB0}"/>
              </a:ext>
            </a:extLst>
          </p:cNvPr>
          <p:cNvSpPr txBox="1"/>
          <p:nvPr/>
        </p:nvSpPr>
        <p:spPr>
          <a:xfrm>
            <a:off x="2786500" y="2050753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Pazartesi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018F2F0F-53BE-48BF-9E48-DAE4727BBD04}"/>
              </a:ext>
            </a:extLst>
          </p:cNvPr>
          <p:cNvSpPr txBox="1"/>
          <p:nvPr/>
        </p:nvSpPr>
        <p:spPr>
          <a:xfrm>
            <a:off x="2786501" y="2586228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Salı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201A7171-F2A8-4AE8-ADF6-6BD9883926E1}"/>
              </a:ext>
            </a:extLst>
          </p:cNvPr>
          <p:cNvSpPr txBox="1"/>
          <p:nvPr/>
        </p:nvSpPr>
        <p:spPr>
          <a:xfrm>
            <a:off x="2786500" y="3117902"/>
            <a:ext cx="2319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Çarşamba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382FACB0-52E6-4692-AEE5-A0100E95DC66}"/>
              </a:ext>
            </a:extLst>
          </p:cNvPr>
          <p:cNvSpPr txBox="1"/>
          <p:nvPr/>
        </p:nvSpPr>
        <p:spPr>
          <a:xfrm>
            <a:off x="2786501" y="3636083"/>
            <a:ext cx="2136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Perşembe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33AA9D49-D567-4F02-90D9-C095277C9CB2}"/>
              </a:ext>
            </a:extLst>
          </p:cNvPr>
          <p:cNvSpPr txBox="1"/>
          <p:nvPr/>
        </p:nvSpPr>
        <p:spPr>
          <a:xfrm>
            <a:off x="2786500" y="4181771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Cuma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0F446AEE-DC9C-480B-88CA-6AEABB69ADB6}"/>
              </a:ext>
            </a:extLst>
          </p:cNvPr>
          <p:cNvSpPr txBox="1"/>
          <p:nvPr/>
        </p:nvSpPr>
        <p:spPr>
          <a:xfrm>
            <a:off x="2786500" y="4691237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Cumartesi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E7254408-B1E5-4DE5-AC7B-CC425C39ED19}"/>
              </a:ext>
            </a:extLst>
          </p:cNvPr>
          <p:cNvSpPr txBox="1"/>
          <p:nvPr/>
        </p:nvSpPr>
        <p:spPr>
          <a:xfrm>
            <a:off x="2786500" y="5222911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Pazar</a:t>
            </a:r>
          </a:p>
        </p:txBody>
      </p:sp>
      <p:sp>
        <p:nvSpPr>
          <p:cNvPr id="2" name="Sağ Ayraç 1">
            <a:extLst>
              <a:ext uri="{FF2B5EF4-FFF2-40B4-BE49-F238E27FC236}">
                <a16:creationId xmlns:a16="http://schemas.microsoft.com/office/drawing/2014/main" id="{0F4DF592-064E-4D42-8B24-B447B1A4378D}"/>
              </a:ext>
            </a:extLst>
          </p:cNvPr>
          <p:cNvSpPr/>
          <p:nvPr/>
        </p:nvSpPr>
        <p:spPr>
          <a:xfrm>
            <a:off x="4340994" y="2045579"/>
            <a:ext cx="1058779" cy="2628229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Sağ Ayraç 2">
            <a:extLst>
              <a:ext uri="{FF2B5EF4-FFF2-40B4-BE49-F238E27FC236}">
                <a16:creationId xmlns:a16="http://schemas.microsoft.com/office/drawing/2014/main" id="{4354B2D6-F481-4BDF-87D8-8BF0CD44D50D}"/>
              </a:ext>
            </a:extLst>
          </p:cNvPr>
          <p:cNvSpPr/>
          <p:nvPr/>
        </p:nvSpPr>
        <p:spPr>
          <a:xfrm>
            <a:off x="4408371" y="4704991"/>
            <a:ext cx="697814" cy="1041140"/>
          </a:xfrm>
          <a:prstGeom prst="rightBrac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2FF378B2-7F67-4558-9009-46CEF4788DA9}"/>
              </a:ext>
            </a:extLst>
          </p:cNvPr>
          <p:cNvSpPr txBox="1"/>
          <p:nvPr/>
        </p:nvSpPr>
        <p:spPr>
          <a:xfrm>
            <a:off x="5571425" y="2934871"/>
            <a:ext cx="2215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FF0000"/>
                </a:solidFill>
              </a:rPr>
              <a:t>Weekdays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(</a:t>
            </a:r>
            <a:r>
              <a:rPr lang="tr-TR" sz="2800" b="1" dirty="0" err="1">
                <a:solidFill>
                  <a:srgbClr val="FF0000"/>
                </a:solidFill>
              </a:rPr>
              <a:t>Haftaiçi</a:t>
            </a:r>
            <a:r>
              <a:rPr lang="tr-TR" sz="2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89A0A1D7-6D68-4C63-85FB-EF772206A2FD}"/>
              </a:ext>
            </a:extLst>
          </p:cNvPr>
          <p:cNvSpPr txBox="1"/>
          <p:nvPr/>
        </p:nvSpPr>
        <p:spPr>
          <a:xfrm>
            <a:off x="5115807" y="4766141"/>
            <a:ext cx="2215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0070C0"/>
                </a:solidFill>
              </a:rPr>
              <a:t>Week</a:t>
            </a:r>
            <a:r>
              <a:rPr lang="tr-TR" sz="2800" b="1" u="sng" dirty="0" err="1">
                <a:solidFill>
                  <a:srgbClr val="0070C0"/>
                </a:solidFill>
              </a:rPr>
              <a:t>end</a:t>
            </a:r>
            <a:endParaRPr lang="tr-TR" sz="2800" b="1" u="sng" dirty="0">
              <a:solidFill>
                <a:srgbClr val="0070C0"/>
              </a:solidFill>
            </a:endParaRPr>
          </a:p>
          <a:p>
            <a:r>
              <a:rPr lang="tr-TR" sz="2800" b="1" dirty="0">
                <a:solidFill>
                  <a:srgbClr val="0070C0"/>
                </a:solidFill>
              </a:rPr>
              <a:t>(</a:t>
            </a:r>
            <a:r>
              <a:rPr lang="tr-TR" sz="2800" b="1" dirty="0" err="1">
                <a:solidFill>
                  <a:srgbClr val="0070C0"/>
                </a:solidFill>
              </a:rPr>
              <a:t>Hafta</a:t>
            </a:r>
            <a:r>
              <a:rPr lang="tr-TR" sz="2800" b="1" u="sng" dirty="0" err="1">
                <a:solidFill>
                  <a:srgbClr val="0070C0"/>
                </a:solidFill>
              </a:rPr>
              <a:t>sonu</a:t>
            </a:r>
            <a:r>
              <a:rPr lang="tr-TR" sz="2800" b="1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2EF91E9-4170-0BCE-EC5B-F6BF892B2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514" y="317736"/>
            <a:ext cx="1537282" cy="864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511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2" grpId="0" animBg="1"/>
      <p:bldP spid="3" grpId="0" animBg="1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38F6C54-8BC6-7059-2FC6-F6DE6162E0A8}"/>
              </a:ext>
            </a:extLst>
          </p:cNvPr>
          <p:cNvSpPr txBox="1"/>
          <p:nvPr/>
        </p:nvSpPr>
        <p:spPr>
          <a:xfrm>
            <a:off x="821355" y="1860082"/>
            <a:ext cx="105492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solidFill>
                  <a:srgbClr val="00B050"/>
                </a:solidFill>
              </a:rPr>
              <a:t>OCCUPATIONS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491E9C7-B4B6-8357-1870-2A67170158BD}"/>
              </a:ext>
            </a:extLst>
          </p:cNvPr>
          <p:cNvSpPr txBox="1"/>
          <p:nvPr/>
        </p:nvSpPr>
        <p:spPr>
          <a:xfrm>
            <a:off x="821354" y="2936508"/>
            <a:ext cx="10549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solidFill>
                  <a:srgbClr val="00B050"/>
                </a:solidFill>
              </a:rPr>
              <a:t>(MESLEKLER)</a:t>
            </a:r>
          </a:p>
        </p:txBody>
      </p:sp>
    </p:spTree>
    <p:extLst>
      <p:ext uri="{BB962C8B-B14F-4D97-AF65-F5344CB8AC3E}">
        <p14:creationId xmlns:p14="http://schemas.microsoft.com/office/powerpoint/2010/main" val="790392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95E5F107-70EF-E714-B15F-5744470B60E9}"/>
              </a:ext>
            </a:extLst>
          </p:cNvPr>
          <p:cNvSpPr/>
          <p:nvPr/>
        </p:nvSpPr>
        <p:spPr>
          <a:xfrm>
            <a:off x="1" y="3267074"/>
            <a:ext cx="6096000" cy="3263801"/>
          </a:xfrm>
          <a:prstGeom prst="rect">
            <a:avLst/>
          </a:prstGeom>
          <a:solidFill>
            <a:srgbClr val="FCDF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59304A90-326D-2136-6D32-25F98C8CBAD4}"/>
              </a:ext>
            </a:extLst>
          </p:cNvPr>
          <p:cNvSpPr/>
          <p:nvPr/>
        </p:nvSpPr>
        <p:spPr>
          <a:xfrm>
            <a:off x="1" y="3274"/>
            <a:ext cx="6095996" cy="32638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08960D16-FC77-2569-1833-03DD1A793004}"/>
              </a:ext>
            </a:extLst>
          </p:cNvPr>
          <p:cNvSpPr/>
          <p:nvPr/>
        </p:nvSpPr>
        <p:spPr>
          <a:xfrm>
            <a:off x="6095998" y="3267075"/>
            <a:ext cx="6096002" cy="32638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361D82CA-9D9F-0185-804F-45D58B82586E}"/>
              </a:ext>
            </a:extLst>
          </p:cNvPr>
          <p:cNvSpPr/>
          <p:nvPr/>
        </p:nvSpPr>
        <p:spPr>
          <a:xfrm>
            <a:off x="6096000" y="3274"/>
            <a:ext cx="6086302" cy="3263801"/>
          </a:xfrm>
          <a:prstGeom prst="rect">
            <a:avLst/>
          </a:prstGeom>
          <a:solidFill>
            <a:srgbClr val="B0FA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0C81D146-48B5-5FC3-FC7D-33ED88A91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445" y="1582291"/>
            <a:ext cx="1835167" cy="1782597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F28B1AF4-21EA-625B-7DBE-FDBF6AC99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198" y="1239414"/>
            <a:ext cx="1531847" cy="2080607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5707B8B2-9372-291F-FFBE-9A2178695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819" y="4573757"/>
            <a:ext cx="1914307" cy="2014714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D855B6F2-7EE6-8888-61A1-FBFC76BEB3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276" y="4528090"/>
            <a:ext cx="1946084" cy="2080606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42B968FE-B3B9-388C-87D5-C5ECE1CA1EE4}"/>
              </a:ext>
            </a:extLst>
          </p:cNvPr>
          <p:cNvSpPr txBox="1"/>
          <p:nvPr/>
        </p:nvSpPr>
        <p:spPr>
          <a:xfrm>
            <a:off x="2944067" y="3274"/>
            <a:ext cx="2447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Autumn</a:t>
            </a:r>
            <a:endParaRPr lang="tr-TR" sz="3200" b="1" dirty="0"/>
          </a:p>
          <a:p>
            <a:pPr algn="ctr"/>
            <a:r>
              <a:rPr lang="tr-TR" sz="2400" b="1" dirty="0"/>
              <a:t>(Sonbahar)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DA064836-8D93-DACA-6965-C176BF823D99}"/>
              </a:ext>
            </a:extLst>
          </p:cNvPr>
          <p:cNvSpPr txBox="1"/>
          <p:nvPr/>
        </p:nvSpPr>
        <p:spPr>
          <a:xfrm>
            <a:off x="6490808" y="-27195"/>
            <a:ext cx="2826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Winter</a:t>
            </a:r>
            <a:endParaRPr lang="tr-TR" sz="3200" b="1" dirty="0"/>
          </a:p>
          <a:p>
            <a:pPr algn="ctr"/>
            <a:r>
              <a:rPr lang="tr-TR" sz="2400" b="1" dirty="0"/>
              <a:t>(Kış)</a:t>
            </a:r>
            <a:endParaRPr lang="tr-TR" sz="800" b="1" dirty="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C256DEA4-2D5E-0954-89D1-49594584990E}"/>
              </a:ext>
            </a:extLst>
          </p:cNvPr>
          <p:cNvSpPr txBox="1"/>
          <p:nvPr/>
        </p:nvSpPr>
        <p:spPr>
          <a:xfrm>
            <a:off x="3105640" y="3221350"/>
            <a:ext cx="2142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Spring</a:t>
            </a:r>
          </a:p>
          <a:p>
            <a:pPr algn="ctr"/>
            <a:r>
              <a:rPr lang="tr-TR" sz="2400" b="1" dirty="0"/>
              <a:t>(İlkbahar)</a:t>
            </a:r>
            <a:endParaRPr lang="tr-TR" sz="800" b="1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27F995AE-059E-004C-D62B-E834793B817D}"/>
              </a:ext>
            </a:extLst>
          </p:cNvPr>
          <p:cNvSpPr txBox="1"/>
          <p:nvPr/>
        </p:nvSpPr>
        <p:spPr>
          <a:xfrm>
            <a:off x="6852116" y="3272122"/>
            <a:ext cx="2142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Summer</a:t>
            </a:r>
            <a:endParaRPr lang="tr-TR" sz="3200" b="1" dirty="0"/>
          </a:p>
          <a:p>
            <a:pPr algn="ctr"/>
            <a:r>
              <a:rPr lang="tr-TR" sz="2400" b="1" dirty="0"/>
              <a:t>(Yaz)</a:t>
            </a:r>
            <a:endParaRPr lang="tr-TR" sz="800" b="1" dirty="0"/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C0AFFDD7-8AB5-EA0D-F3B9-8511BA362608}"/>
              </a:ext>
            </a:extLst>
          </p:cNvPr>
          <p:cNvSpPr/>
          <p:nvPr/>
        </p:nvSpPr>
        <p:spPr>
          <a:xfrm>
            <a:off x="6158778" y="1118998"/>
            <a:ext cx="2380519" cy="583940"/>
          </a:xfrm>
          <a:prstGeom prst="roundRect">
            <a:avLst/>
          </a:prstGeom>
          <a:solidFill>
            <a:srgbClr val="63F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December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BA4AB634-461E-56FF-70E3-E1896F39D8E5}"/>
              </a:ext>
            </a:extLst>
          </p:cNvPr>
          <p:cNvSpPr/>
          <p:nvPr/>
        </p:nvSpPr>
        <p:spPr>
          <a:xfrm>
            <a:off x="6158777" y="1822042"/>
            <a:ext cx="2380519" cy="583940"/>
          </a:xfrm>
          <a:prstGeom prst="roundRect">
            <a:avLst/>
          </a:prstGeom>
          <a:solidFill>
            <a:srgbClr val="63F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January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57199A2B-B7C0-36E6-AB9B-0A0CD65508BB}"/>
              </a:ext>
            </a:extLst>
          </p:cNvPr>
          <p:cNvSpPr/>
          <p:nvPr/>
        </p:nvSpPr>
        <p:spPr>
          <a:xfrm>
            <a:off x="6158776" y="2532153"/>
            <a:ext cx="2380519" cy="583940"/>
          </a:xfrm>
          <a:prstGeom prst="roundRect">
            <a:avLst/>
          </a:prstGeom>
          <a:solidFill>
            <a:srgbClr val="63F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February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ED24540A-2917-1C49-9405-B670137D15A6}"/>
              </a:ext>
            </a:extLst>
          </p:cNvPr>
          <p:cNvSpPr/>
          <p:nvPr/>
        </p:nvSpPr>
        <p:spPr>
          <a:xfrm>
            <a:off x="1587920" y="1092093"/>
            <a:ext cx="2380519" cy="5839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September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58CD97BA-F7C7-9599-2069-ED89E89F05FB}"/>
              </a:ext>
            </a:extLst>
          </p:cNvPr>
          <p:cNvSpPr/>
          <p:nvPr/>
        </p:nvSpPr>
        <p:spPr>
          <a:xfrm>
            <a:off x="1587919" y="1795137"/>
            <a:ext cx="2380519" cy="5839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October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74ECDF76-0D50-9EF1-2025-4F36961D3778}"/>
              </a:ext>
            </a:extLst>
          </p:cNvPr>
          <p:cNvSpPr/>
          <p:nvPr/>
        </p:nvSpPr>
        <p:spPr>
          <a:xfrm>
            <a:off x="1587918" y="2505248"/>
            <a:ext cx="2380519" cy="5839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November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22B2C9C4-81D2-4846-080D-DDCD40B1BA6C}"/>
              </a:ext>
            </a:extLst>
          </p:cNvPr>
          <p:cNvSpPr/>
          <p:nvPr/>
        </p:nvSpPr>
        <p:spPr>
          <a:xfrm>
            <a:off x="1587922" y="4317167"/>
            <a:ext cx="2380519" cy="583940"/>
          </a:xfrm>
          <a:prstGeom prst="roundRect">
            <a:avLst/>
          </a:prstGeom>
          <a:solidFill>
            <a:srgbClr val="FBC1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March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4E90F195-BF9F-B60B-FFAD-2F1808542143}"/>
              </a:ext>
            </a:extLst>
          </p:cNvPr>
          <p:cNvSpPr/>
          <p:nvPr/>
        </p:nvSpPr>
        <p:spPr>
          <a:xfrm>
            <a:off x="1587921" y="5020211"/>
            <a:ext cx="2380519" cy="583940"/>
          </a:xfrm>
          <a:prstGeom prst="roundRect">
            <a:avLst/>
          </a:prstGeom>
          <a:solidFill>
            <a:srgbClr val="FBC1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April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53280391-4612-6CC5-A898-7122606AD536}"/>
              </a:ext>
            </a:extLst>
          </p:cNvPr>
          <p:cNvSpPr/>
          <p:nvPr/>
        </p:nvSpPr>
        <p:spPr>
          <a:xfrm>
            <a:off x="1587920" y="5730322"/>
            <a:ext cx="2380519" cy="583940"/>
          </a:xfrm>
          <a:prstGeom prst="roundRect">
            <a:avLst/>
          </a:prstGeom>
          <a:solidFill>
            <a:srgbClr val="FBC1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May</a:t>
            </a: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E67303FC-1BDA-05D2-450F-46A6A83E49E4}"/>
              </a:ext>
            </a:extLst>
          </p:cNvPr>
          <p:cNvSpPr/>
          <p:nvPr/>
        </p:nvSpPr>
        <p:spPr>
          <a:xfrm>
            <a:off x="6158776" y="4344072"/>
            <a:ext cx="2380519" cy="5839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June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B553D4A4-0CC1-3BA5-D921-5DD670CCD3F3}"/>
              </a:ext>
            </a:extLst>
          </p:cNvPr>
          <p:cNvSpPr/>
          <p:nvPr/>
        </p:nvSpPr>
        <p:spPr>
          <a:xfrm>
            <a:off x="6158775" y="5047116"/>
            <a:ext cx="2380519" cy="5839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July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B974B133-5642-87A2-B69E-4C41A62AB82C}"/>
              </a:ext>
            </a:extLst>
          </p:cNvPr>
          <p:cNvSpPr/>
          <p:nvPr/>
        </p:nvSpPr>
        <p:spPr>
          <a:xfrm>
            <a:off x="6158774" y="5757227"/>
            <a:ext cx="2380519" cy="5839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August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pic>
        <p:nvPicPr>
          <p:cNvPr id="28" name="Resim 27">
            <a:extLst>
              <a:ext uri="{FF2B5EF4-FFF2-40B4-BE49-F238E27FC236}">
                <a16:creationId xmlns:a16="http://schemas.microsoft.com/office/drawing/2014/main" id="{4E215911-4C53-2A6F-6AFD-7F4A213B1E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10" y="3385091"/>
            <a:ext cx="1188666" cy="1188666"/>
          </a:xfrm>
          <a:prstGeom prst="rect">
            <a:avLst/>
          </a:prstGeom>
        </p:spPr>
      </p:pic>
      <p:pic>
        <p:nvPicPr>
          <p:cNvPr id="29" name="Resim 28">
            <a:extLst>
              <a:ext uri="{FF2B5EF4-FFF2-40B4-BE49-F238E27FC236}">
                <a16:creationId xmlns:a16="http://schemas.microsoft.com/office/drawing/2014/main" id="{26FB8EE9-291F-CA51-17B9-1CBB1BAFEC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17" y="-79150"/>
            <a:ext cx="1446194" cy="1446194"/>
          </a:xfrm>
          <a:prstGeom prst="rect">
            <a:avLst/>
          </a:prstGeom>
        </p:spPr>
      </p:pic>
      <p:pic>
        <p:nvPicPr>
          <p:cNvPr id="30" name="Resim 29">
            <a:extLst>
              <a:ext uri="{FF2B5EF4-FFF2-40B4-BE49-F238E27FC236}">
                <a16:creationId xmlns:a16="http://schemas.microsoft.com/office/drawing/2014/main" id="{F3F5996B-7810-08D9-671F-99E21CA34F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84" y="10332"/>
            <a:ext cx="1250423" cy="1081761"/>
          </a:xfrm>
          <a:prstGeom prst="rect">
            <a:avLst/>
          </a:prstGeom>
        </p:spPr>
      </p:pic>
      <p:pic>
        <p:nvPicPr>
          <p:cNvPr id="31" name="Resim 30">
            <a:extLst>
              <a:ext uri="{FF2B5EF4-FFF2-40B4-BE49-F238E27FC236}">
                <a16:creationId xmlns:a16="http://schemas.microsoft.com/office/drawing/2014/main" id="{19A9F698-A88F-419E-7CAA-6A998EE6DC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23" y="3417688"/>
            <a:ext cx="894071" cy="912785"/>
          </a:xfrm>
          <a:prstGeom prst="rect">
            <a:avLst/>
          </a:prstGeom>
        </p:spPr>
      </p:pic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6C99D54E-9B32-9F39-A208-4453CDE4A940}"/>
              </a:ext>
            </a:extLst>
          </p:cNvPr>
          <p:cNvSpPr/>
          <p:nvPr/>
        </p:nvSpPr>
        <p:spPr>
          <a:xfrm>
            <a:off x="8522897" y="1118998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63F6FD"/>
                </a:solidFill>
              </a:rPr>
              <a:t>Aralık</a:t>
            </a: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EBDF0E75-90CE-E508-3E0B-8EC83BDFB769}"/>
              </a:ext>
            </a:extLst>
          </p:cNvPr>
          <p:cNvSpPr/>
          <p:nvPr/>
        </p:nvSpPr>
        <p:spPr>
          <a:xfrm>
            <a:off x="8522896" y="1822042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63F6FD"/>
                </a:solidFill>
              </a:rPr>
              <a:t>Ocak</a:t>
            </a:r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AE930A30-81B6-1D53-B45D-27B298A43E1F}"/>
              </a:ext>
            </a:extLst>
          </p:cNvPr>
          <p:cNvSpPr/>
          <p:nvPr/>
        </p:nvSpPr>
        <p:spPr>
          <a:xfrm>
            <a:off x="8522895" y="2532153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63F6FD"/>
                </a:solidFill>
              </a:rPr>
              <a:t>Şubat</a:t>
            </a:r>
          </a:p>
        </p:txBody>
      </p:sp>
      <p:sp>
        <p:nvSpPr>
          <p:cNvPr id="35" name="Dikdörtgen: Köşeleri Yuvarlatılmış 34">
            <a:extLst>
              <a:ext uri="{FF2B5EF4-FFF2-40B4-BE49-F238E27FC236}">
                <a16:creationId xmlns:a16="http://schemas.microsoft.com/office/drawing/2014/main" id="{42D9CB71-091D-5441-E332-8943252E0098}"/>
              </a:ext>
            </a:extLst>
          </p:cNvPr>
          <p:cNvSpPr/>
          <p:nvPr/>
        </p:nvSpPr>
        <p:spPr>
          <a:xfrm>
            <a:off x="8545165" y="4332663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00FE73"/>
                </a:solidFill>
              </a:rPr>
              <a:t>Haziran</a:t>
            </a:r>
          </a:p>
        </p:txBody>
      </p:sp>
      <p:sp>
        <p:nvSpPr>
          <p:cNvPr id="36" name="Dikdörtgen: Köşeleri Yuvarlatılmış 35">
            <a:extLst>
              <a:ext uri="{FF2B5EF4-FFF2-40B4-BE49-F238E27FC236}">
                <a16:creationId xmlns:a16="http://schemas.microsoft.com/office/drawing/2014/main" id="{0E4D00C6-599A-BE7B-81B1-966A6224208A}"/>
              </a:ext>
            </a:extLst>
          </p:cNvPr>
          <p:cNvSpPr/>
          <p:nvPr/>
        </p:nvSpPr>
        <p:spPr>
          <a:xfrm>
            <a:off x="8545164" y="5035707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00FE73"/>
                </a:solidFill>
              </a:rPr>
              <a:t>Temmuz</a:t>
            </a:r>
          </a:p>
        </p:txBody>
      </p:sp>
      <p:sp>
        <p:nvSpPr>
          <p:cNvPr id="37" name="Dikdörtgen: Köşeleri Yuvarlatılmış 36">
            <a:extLst>
              <a:ext uri="{FF2B5EF4-FFF2-40B4-BE49-F238E27FC236}">
                <a16:creationId xmlns:a16="http://schemas.microsoft.com/office/drawing/2014/main" id="{443F3075-0BB9-1383-C06D-EE20BD577D53}"/>
              </a:ext>
            </a:extLst>
          </p:cNvPr>
          <p:cNvSpPr/>
          <p:nvPr/>
        </p:nvSpPr>
        <p:spPr>
          <a:xfrm>
            <a:off x="8545163" y="5745818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00FE73"/>
                </a:solidFill>
              </a:rPr>
              <a:t>Ağustos</a:t>
            </a:r>
          </a:p>
        </p:txBody>
      </p:sp>
      <p:sp>
        <p:nvSpPr>
          <p:cNvPr id="38" name="Dikdörtgen: Köşeleri Yuvarlatılmış 37">
            <a:extLst>
              <a:ext uri="{FF2B5EF4-FFF2-40B4-BE49-F238E27FC236}">
                <a16:creationId xmlns:a16="http://schemas.microsoft.com/office/drawing/2014/main" id="{C89554DF-BA76-CB8C-44F9-70C48A245D26}"/>
              </a:ext>
            </a:extLst>
          </p:cNvPr>
          <p:cNvSpPr/>
          <p:nvPr/>
        </p:nvSpPr>
        <p:spPr>
          <a:xfrm>
            <a:off x="3968438" y="4324541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248F6"/>
                </a:solidFill>
              </a:rPr>
              <a:t>Mart</a:t>
            </a:r>
          </a:p>
        </p:txBody>
      </p:sp>
      <p:sp>
        <p:nvSpPr>
          <p:cNvPr id="39" name="Dikdörtgen: Köşeleri Yuvarlatılmış 38">
            <a:extLst>
              <a:ext uri="{FF2B5EF4-FFF2-40B4-BE49-F238E27FC236}">
                <a16:creationId xmlns:a16="http://schemas.microsoft.com/office/drawing/2014/main" id="{BD2BF08A-A7F0-A22F-5528-3913609672EA}"/>
              </a:ext>
            </a:extLst>
          </p:cNvPr>
          <p:cNvSpPr/>
          <p:nvPr/>
        </p:nvSpPr>
        <p:spPr>
          <a:xfrm>
            <a:off x="3968437" y="5027585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248F6"/>
                </a:solidFill>
              </a:rPr>
              <a:t>Nisan</a:t>
            </a:r>
          </a:p>
        </p:txBody>
      </p:sp>
      <p:sp>
        <p:nvSpPr>
          <p:cNvPr id="40" name="Dikdörtgen: Köşeleri Yuvarlatılmış 39">
            <a:extLst>
              <a:ext uri="{FF2B5EF4-FFF2-40B4-BE49-F238E27FC236}">
                <a16:creationId xmlns:a16="http://schemas.microsoft.com/office/drawing/2014/main" id="{2C3679AA-3BDC-675A-1F1C-D4A51768CE49}"/>
              </a:ext>
            </a:extLst>
          </p:cNvPr>
          <p:cNvSpPr/>
          <p:nvPr/>
        </p:nvSpPr>
        <p:spPr>
          <a:xfrm>
            <a:off x="3968436" y="5737696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248F6"/>
                </a:solidFill>
              </a:rPr>
              <a:t>Mayıs</a:t>
            </a:r>
          </a:p>
        </p:txBody>
      </p:sp>
      <p:sp>
        <p:nvSpPr>
          <p:cNvPr id="41" name="Dikdörtgen: Köşeleri Yuvarlatılmış 40">
            <a:extLst>
              <a:ext uri="{FF2B5EF4-FFF2-40B4-BE49-F238E27FC236}">
                <a16:creationId xmlns:a16="http://schemas.microsoft.com/office/drawing/2014/main" id="{3AC2562E-4944-A9BB-EAF5-69FCDE72111C}"/>
              </a:ext>
            </a:extLst>
          </p:cNvPr>
          <p:cNvSpPr/>
          <p:nvPr/>
        </p:nvSpPr>
        <p:spPr>
          <a:xfrm>
            <a:off x="3968436" y="1090818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C000"/>
                </a:solidFill>
              </a:rPr>
              <a:t>Eylül</a:t>
            </a:r>
          </a:p>
        </p:txBody>
      </p:sp>
      <p:sp>
        <p:nvSpPr>
          <p:cNvPr id="42" name="Dikdörtgen: Köşeleri Yuvarlatılmış 41">
            <a:extLst>
              <a:ext uri="{FF2B5EF4-FFF2-40B4-BE49-F238E27FC236}">
                <a16:creationId xmlns:a16="http://schemas.microsoft.com/office/drawing/2014/main" id="{A0699254-793C-1EFC-2350-1AC958AF18BA}"/>
              </a:ext>
            </a:extLst>
          </p:cNvPr>
          <p:cNvSpPr/>
          <p:nvPr/>
        </p:nvSpPr>
        <p:spPr>
          <a:xfrm>
            <a:off x="3968435" y="1793862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C000"/>
                </a:solidFill>
              </a:rPr>
              <a:t>Ekim</a:t>
            </a:r>
          </a:p>
        </p:txBody>
      </p:sp>
      <p:sp>
        <p:nvSpPr>
          <p:cNvPr id="43" name="Dikdörtgen: Köşeleri Yuvarlatılmış 42">
            <a:extLst>
              <a:ext uri="{FF2B5EF4-FFF2-40B4-BE49-F238E27FC236}">
                <a16:creationId xmlns:a16="http://schemas.microsoft.com/office/drawing/2014/main" id="{70AF3F5D-80C8-07EF-1FDB-E41EE1758D1E}"/>
              </a:ext>
            </a:extLst>
          </p:cNvPr>
          <p:cNvSpPr/>
          <p:nvPr/>
        </p:nvSpPr>
        <p:spPr>
          <a:xfrm>
            <a:off x="3968434" y="2503973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C000"/>
                </a:solidFill>
              </a:rPr>
              <a:t>Kasım</a:t>
            </a:r>
          </a:p>
        </p:txBody>
      </p:sp>
      <p:pic>
        <p:nvPicPr>
          <p:cNvPr id="44" name="Resim 43">
            <a:extLst>
              <a:ext uri="{FF2B5EF4-FFF2-40B4-BE49-F238E27FC236}">
                <a16:creationId xmlns:a16="http://schemas.microsoft.com/office/drawing/2014/main" id="{78EDFA9F-75EB-5318-9DB9-E4D8EEC5AC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661" y="-3772"/>
            <a:ext cx="1537282" cy="864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106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ikdörtgen 37">
            <a:extLst>
              <a:ext uri="{FF2B5EF4-FFF2-40B4-BE49-F238E27FC236}">
                <a16:creationId xmlns:a16="http://schemas.microsoft.com/office/drawing/2014/main" id="{EE4729B1-8363-2CD7-DF69-CAEA90C6CA15}"/>
              </a:ext>
            </a:extLst>
          </p:cNvPr>
          <p:cNvSpPr/>
          <p:nvPr/>
        </p:nvSpPr>
        <p:spPr>
          <a:xfrm>
            <a:off x="5219700" y="317736"/>
            <a:ext cx="1847850" cy="925584"/>
          </a:xfrm>
          <a:prstGeom prst="rect">
            <a:avLst/>
          </a:prstGeom>
          <a:solidFill>
            <a:srgbClr val="C7E6A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CB84FD3-757B-F163-57FE-B12BCB33AEB6}"/>
              </a:ext>
            </a:extLst>
          </p:cNvPr>
          <p:cNvSpPr txBox="1"/>
          <p:nvPr/>
        </p:nvSpPr>
        <p:spPr>
          <a:xfrm>
            <a:off x="1504950" y="201483"/>
            <a:ext cx="9353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err="1"/>
              <a:t>Years</a:t>
            </a:r>
            <a:endParaRPr lang="tr-TR" sz="1200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85E8E9F-7AEF-7ED5-F377-973DB73A7576}"/>
              </a:ext>
            </a:extLst>
          </p:cNvPr>
          <p:cNvSpPr txBox="1"/>
          <p:nvPr/>
        </p:nvSpPr>
        <p:spPr>
          <a:xfrm>
            <a:off x="1504950" y="790689"/>
            <a:ext cx="935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(Yıllar)</a:t>
            </a:r>
            <a:endParaRPr lang="tr-TR" sz="700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B9BC3FD-613A-3FE4-18F0-CC26EA40270F}"/>
              </a:ext>
            </a:extLst>
          </p:cNvPr>
          <p:cNvSpPr txBox="1"/>
          <p:nvPr/>
        </p:nvSpPr>
        <p:spPr>
          <a:xfrm>
            <a:off x="1178344" y="1311988"/>
            <a:ext cx="9680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Yıllar iki parçaya ayrılarak okunur.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9558DFB-C5B8-5A06-0FF8-DC98A2A5CB8A}"/>
              </a:ext>
            </a:extLst>
          </p:cNvPr>
          <p:cNvSpPr txBox="1"/>
          <p:nvPr/>
        </p:nvSpPr>
        <p:spPr>
          <a:xfrm>
            <a:off x="825992" y="1830436"/>
            <a:ext cx="2202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1785</a:t>
            </a:r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F14D0C73-4AAC-289F-9820-1AE3D1325B15}"/>
              </a:ext>
            </a:extLst>
          </p:cNvPr>
          <p:cNvSpPr/>
          <p:nvPr/>
        </p:nvSpPr>
        <p:spPr>
          <a:xfrm>
            <a:off x="2886075" y="2209800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B920D4E9-04AB-75EC-EC9E-E0C4EEFA31B9}"/>
              </a:ext>
            </a:extLst>
          </p:cNvPr>
          <p:cNvCxnSpPr/>
          <p:nvPr/>
        </p:nvCxnSpPr>
        <p:spPr>
          <a:xfrm flipH="1">
            <a:off x="1638300" y="1943100"/>
            <a:ext cx="180975" cy="995332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CBE01E71-CD6B-7CBD-F284-E3D582B7754A}"/>
              </a:ext>
            </a:extLst>
          </p:cNvPr>
          <p:cNvSpPr/>
          <p:nvPr/>
        </p:nvSpPr>
        <p:spPr>
          <a:xfrm>
            <a:off x="854567" y="1930391"/>
            <a:ext cx="917083" cy="8826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3" name="Bağlayıcı: Eğri 12">
            <a:extLst>
              <a:ext uri="{FF2B5EF4-FFF2-40B4-BE49-F238E27FC236}">
                <a16:creationId xmlns:a16="http://schemas.microsoft.com/office/drawing/2014/main" id="{4EA9245B-602A-0E75-6F02-E3ED5284904F}"/>
              </a:ext>
            </a:extLst>
          </p:cNvPr>
          <p:cNvCxnSpPr>
            <a:cxnSpLocks/>
            <a:stCxn id="11" idx="4"/>
          </p:cNvCxnSpPr>
          <p:nvPr/>
        </p:nvCxnSpPr>
        <p:spPr>
          <a:xfrm rot="5400000" flipH="1" flipV="1">
            <a:off x="2606769" y="1352654"/>
            <a:ext cx="166745" cy="2754066"/>
          </a:xfrm>
          <a:prstGeom prst="curvedConnector4">
            <a:avLst>
              <a:gd name="adj1" fmla="val -205645"/>
              <a:gd name="adj2" fmla="val 97061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9F28AF0F-04C8-69E0-E42C-811209434123}"/>
              </a:ext>
            </a:extLst>
          </p:cNvPr>
          <p:cNvSpPr txBox="1"/>
          <p:nvPr/>
        </p:nvSpPr>
        <p:spPr>
          <a:xfrm>
            <a:off x="3516066" y="1987004"/>
            <a:ext cx="361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/>
              <a:t>Seventeen</a:t>
            </a:r>
            <a:r>
              <a:rPr lang="tr-TR" sz="4400" b="1" dirty="0"/>
              <a:t>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24A5A44-29F5-DBCA-D1BB-81F33D58BB28}"/>
              </a:ext>
            </a:extLst>
          </p:cNvPr>
          <p:cNvSpPr/>
          <p:nvPr/>
        </p:nvSpPr>
        <p:spPr>
          <a:xfrm>
            <a:off x="1771650" y="1957148"/>
            <a:ext cx="917083" cy="88266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4" name="Bağlayıcı: Eğri 23">
            <a:extLst>
              <a:ext uri="{FF2B5EF4-FFF2-40B4-BE49-F238E27FC236}">
                <a16:creationId xmlns:a16="http://schemas.microsoft.com/office/drawing/2014/main" id="{CB147A73-09AF-340B-A45F-C4FDB223E5ED}"/>
              </a:ext>
            </a:extLst>
          </p:cNvPr>
          <p:cNvCxnSpPr>
            <a:cxnSpLocks/>
            <a:stCxn id="23" idx="4"/>
          </p:cNvCxnSpPr>
          <p:nvPr/>
        </p:nvCxnSpPr>
        <p:spPr>
          <a:xfrm rot="5400000" flipH="1" flipV="1">
            <a:off x="4583518" y="292987"/>
            <a:ext cx="193502" cy="4900155"/>
          </a:xfrm>
          <a:prstGeom prst="curvedConnector4">
            <a:avLst>
              <a:gd name="adj1" fmla="val -182130"/>
              <a:gd name="adj2" fmla="val 98998"/>
            </a:avLst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B15FA36B-9E72-EDFE-73D7-007934545508}"/>
              </a:ext>
            </a:extLst>
          </p:cNvPr>
          <p:cNvSpPr txBox="1"/>
          <p:nvPr/>
        </p:nvSpPr>
        <p:spPr>
          <a:xfrm>
            <a:off x="6347528" y="1973623"/>
            <a:ext cx="361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/>
              <a:t>eighty-five</a:t>
            </a:r>
            <a:endParaRPr lang="tr-TR" sz="4400" b="1" dirty="0"/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82E6AF68-803F-B054-25AB-546124A3678A}"/>
              </a:ext>
            </a:extLst>
          </p:cNvPr>
          <p:cNvSpPr txBox="1"/>
          <p:nvPr/>
        </p:nvSpPr>
        <p:spPr>
          <a:xfrm>
            <a:off x="825992" y="3279566"/>
            <a:ext cx="2202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1999</a:t>
            </a:r>
          </a:p>
        </p:txBody>
      </p:sp>
      <p:sp>
        <p:nvSpPr>
          <p:cNvPr id="33" name="Ok: Sağ 32">
            <a:extLst>
              <a:ext uri="{FF2B5EF4-FFF2-40B4-BE49-F238E27FC236}">
                <a16:creationId xmlns:a16="http://schemas.microsoft.com/office/drawing/2014/main" id="{7BED2A48-8F69-3413-3D4F-19F66DC2F53A}"/>
              </a:ext>
            </a:extLst>
          </p:cNvPr>
          <p:cNvSpPr/>
          <p:nvPr/>
        </p:nvSpPr>
        <p:spPr>
          <a:xfrm>
            <a:off x="2886075" y="3658930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FA7286C7-639A-5DD5-0376-8492D90BA5F9}"/>
              </a:ext>
            </a:extLst>
          </p:cNvPr>
          <p:cNvSpPr txBox="1"/>
          <p:nvPr/>
        </p:nvSpPr>
        <p:spPr>
          <a:xfrm>
            <a:off x="3516066" y="3436134"/>
            <a:ext cx="6599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/>
              <a:t>Nineteen</a:t>
            </a:r>
            <a:r>
              <a:rPr lang="tr-TR" sz="4400" b="1" dirty="0"/>
              <a:t> </a:t>
            </a:r>
            <a:r>
              <a:rPr lang="tr-TR" sz="4400" b="1" dirty="0" err="1"/>
              <a:t>ninety</a:t>
            </a:r>
            <a:r>
              <a:rPr lang="tr-TR" sz="4400" b="1" dirty="0"/>
              <a:t>-nine 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99ADEB95-A639-3515-19DC-561AE380D0EB}"/>
              </a:ext>
            </a:extLst>
          </p:cNvPr>
          <p:cNvSpPr txBox="1"/>
          <p:nvPr/>
        </p:nvSpPr>
        <p:spPr>
          <a:xfrm>
            <a:off x="825992" y="4098680"/>
            <a:ext cx="2202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2024</a:t>
            </a:r>
          </a:p>
        </p:txBody>
      </p:sp>
      <p:sp>
        <p:nvSpPr>
          <p:cNvPr id="36" name="Ok: Sağ 35">
            <a:extLst>
              <a:ext uri="{FF2B5EF4-FFF2-40B4-BE49-F238E27FC236}">
                <a16:creationId xmlns:a16="http://schemas.microsoft.com/office/drawing/2014/main" id="{F22B3321-D667-A76D-DAE7-F707C64B495B}"/>
              </a:ext>
            </a:extLst>
          </p:cNvPr>
          <p:cNvSpPr/>
          <p:nvPr/>
        </p:nvSpPr>
        <p:spPr>
          <a:xfrm>
            <a:off x="2886075" y="4478044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557C6D6A-D795-66FA-FDC6-32EDAF11D78C}"/>
              </a:ext>
            </a:extLst>
          </p:cNvPr>
          <p:cNvSpPr txBox="1"/>
          <p:nvPr/>
        </p:nvSpPr>
        <p:spPr>
          <a:xfrm>
            <a:off x="3516066" y="4255248"/>
            <a:ext cx="6599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/>
              <a:t>Twenty</a:t>
            </a:r>
            <a:r>
              <a:rPr lang="tr-TR" sz="4400" b="1" dirty="0"/>
              <a:t> </a:t>
            </a:r>
            <a:r>
              <a:rPr lang="tr-TR" sz="4400" b="1"/>
              <a:t>twenty-four </a:t>
            </a:r>
            <a:endParaRPr lang="tr-TR" sz="4400" b="1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3A77CB5-32B2-4A93-D3A6-32F6E8726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376" y="206464"/>
            <a:ext cx="1537282" cy="864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285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1" grpId="0" animBg="1"/>
      <p:bldP spid="22" grpId="0"/>
      <p:bldP spid="23" grpId="0" animBg="1"/>
      <p:bldP spid="31" grpId="0"/>
      <p:bldP spid="32" grpId="0"/>
      <p:bldP spid="33" grpId="0" animBg="1"/>
      <p:bldP spid="34" grpId="0"/>
      <p:bldP spid="35" grpId="0"/>
      <p:bldP spid="36" grpId="0" animBg="1"/>
      <p:bldP spid="3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>
            <a:extLst>
              <a:ext uri="{FF2B5EF4-FFF2-40B4-BE49-F238E27FC236}">
                <a16:creationId xmlns:a16="http://schemas.microsoft.com/office/drawing/2014/main" id="{B7D7F347-8E27-EFB0-0603-31459380145E}"/>
              </a:ext>
            </a:extLst>
          </p:cNvPr>
          <p:cNvSpPr/>
          <p:nvPr/>
        </p:nvSpPr>
        <p:spPr>
          <a:xfrm>
            <a:off x="5219700" y="317736"/>
            <a:ext cx="1847850" cy="925584"/>
          </a:xfrm>
          <a:prstGeom prst="rect">
            <a:avLst/>
          </a:prstGeom>
          <a:solidFill>
            <a:srgbClr val="C7E6A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CB84FD3-757B-F163-57FE-B12BCB33AEB6}"/>
              </a:ext>
            </a:extLst>
          </p:cNvPr>
          <p:cNvSpPr txBox="1"/>
          <p:nvPr/>
        </p:nvSpPr>
        <p:spPr>
          <a:xfrm>
            <a:off x="1504950" y="215240"/>
            <a:ext cx="9353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err="1"/>
              <a:t>Years</a:t>
            </a:r>
            <a:endParaRPr lang="tr-TR" sz="1200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85E8E9F-7AEF-7ED5-F377-973DB73A7576}"/>
              </a:ext>
            </a:extLst>
          </p:cNvPr>
          <p:cNvSpPr txBox="1"/>
          <p:nvPr/>
        </p:nvSpPr>
        <p:spPr>
          <a:xfrm>
            <a:off x="1504950" y="824004"/>
            <a:ext cx="935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(Yıllar)</a:t>
            </a:r>
            <a:endParaRPr lang="tr-TR" sz="700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B9BC3FD-613A-3FE4-18F0-CC26EA40270F}"/>
              </a:ext>
            </a:extLst>
          </p:cNvPr>
          <p:cNvSpPr txBox="1"/>
          <p:nvPr/>
        </p:nvSpPr>
        <p:spPr>
          <a:xfrm>
            <a:off x="1178344" y="1389463"/>
            <a:ext cx="9680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Bazı tarihlerde ise bu kural değişiklik gösterebilir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9558DFB-C5B8-5A06-0FF8-DC98A2A5CB8A}"/>
              </a:ext>
            </a:extLst>
          </p:cNvPr>
          <p:cNvSpPr txBox="1"/>
          <p:nvPr/>
        </p:nvSpPr>
        <p:spPr>
          <a:xfrm>
            <a:off x="825992" y="1830436"/>
            <a:ext cx="2202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1900</a:t>
            </a:r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F14D0C73-4AAC-289F-9820-1AE3D1325B15}"/>
              </a:ext>
            </a:extLst>
          </p:cNvPr>
          <p:cNvSpPr/>
          <p:nvPr/>
        </p:nvSpPr>
        <p:spPr>
          <a:xfrm>
            <a:off x="2886075" y="2209800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9F28AF0F-04C8-69E0-E42C-811209434123}"/>
              </a:ext>
            </a:extLst>
          </p:cNvPr>
          <p:cNvSpPr txBox="1"/>
          <p:nvPr/>
        </p:nvSpPr>
        <p:spPr>
          <a:xfrm>
            <a:off x="3516066" y="1987004"/>
            <a:ext cx="5304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/>
              <a:t>Nineteen</a:t>
            </a:r>
            <a:r>
              <a:rPr lang="tr-TR" sz="4400" b="1" dirty="0"/>
              <a:t> </a:t>
            </a:r>
            <a:r>
              <a:rPr lang="tr-TR" sz="4400" b="1" dirty="0" err="1"/>
              <a:t>hundred</a:t>
            </a:r>
            <a:endParaRPr lang="tr-TR" sz="4400" b="1" dirty="0"/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82E6AF68-803F-B054-25AB-546124A3678A}"/>
              </a:ext>
            </a:extLst>
          </p:cNvPr>
          <p:cNvSpPr txBox="1"/>
          <p:nvPr/>
        </p:nvSpPr>
        <p:spPr>
          <a:xfrm>
            <a:off x="825992" y="2650916"/>
            <a:ext cx="2202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1903</a:t>
            </a:r>
          </a:p>
        </p:txBody>
      </p:sp>
      <p:sp>
        <p:nvSpPr>
          <p:cNvPr id="33" name="Ok: Sağ 32">
            <a:extLst>
              <a:ext uri="{FF2B5EF4-FFF2-40B4-BE49-F238E27FC236}">
                <a16:creationId xmlns:a16="http://schemas.microsoft.com/office/drawing/2014/main" id="{7BED2A48-8F69-3413-3D4F-19F66DC2F53A}"/>
              </a:ext>
            </a:extLst>
          </p:cNvPr>
          <p:cNvSpPr/>
          <p:nvPr/>
        </p:nvSpPr>
        <p:spPr>
          <a:xfrm>
            <a:off x="2886075" y="3030280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FA7286C7-639A-5DD5-0376-8492D90BA5F9}"/>
              </a:ext>
            </a:extLst>
          </p:cNvPr>
          <p:cNvSpPr txBox="1"/>
          <p:nvPr/>
        </p:nvSpPr>
        <p:spPr>
          <a:xfrm>
            <a:off x="3516066" y="2807484"/>
            <a:ext cx="6599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/>
              <a:t>Nineteen</a:t>
            </a:r>
            <a:r>
              <a:rPr lang="tr-TR" sz="4400" b="1" dirty="0"/>
              <a:t> oh </a:t>
            </a:r>
            <a:r>
              <a:rPr lang="tr-TR" sz="4400" b="1" dirty="0" err="1"/>
              <a:t>three</a:t>
            </a:r>
            <a:r>
              <a:rPr lang="tr-TR" sz="4400" b="1" dirty="0"/>
              <a:t> 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99ADEB95-A639-3515-19DC-561AE380D0EB}"/>
              </a:ext>
            </a:extLst>
          </p:cNvPr>
          <p:cNvSpPr txBox="1"/>
          <p:nvPr/>
        </p:nvSpPr>
        <p:spPr>
          <a:xfrm>
            <a:off x="825992" y="3470030"/>
            <a:ext cx="2202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2000</a:t>
            </a:r>
          </a:p>
        </p:txBody>
      </p:sp>
      <p:sp>
        <p:nvSpPr>
          <p:cNvPr id="36" name="Ok: Sağ 35">
            <a:extLst>
              <a:ext uri="{FF2B5EF4-FFF2-40B4-BE49-F238E27FC236}">
                <a16:creationId xmlns:a16="http://schemas.microsoft.com/office/drawing/2014/main" id="{F22B3321-D667-A76D-DAE7-F707C64B495B}"/>
              </a:ext>
            </a:extLst>
          </p:cNvPr>
          <p:cNvSpPr/>
          <p:nvPr/>
        </p:nvSpPr>
        <p:spPr>
          <a:xfrm>
            <a:off x="2886075" y="3849394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557C6D6A-D795-66FA-FDC6-32EDAF11D78C}"/>
              </a:ext>
            </a:extLst>
          </p:cNvPr>
          <p:cNvSpPr txBox="1"/>
          <p:nvPr/>
        </p:nvSpPr>
        <p:spPr>
          <a:xfrm>
            <a:off x="3516066" y="3626598"/>
            <a:ext cx="6599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Two </a:t>
            </a:r>
            <a:r>
              <a:rPr lang="tr-TR" sz="4400" b="1" dirty="0" err="1"/>
              <a:t>thousand</a:t>
            </a:r>
            <a:endParaRPr lang="tr-TR" sz="4400" b="1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1CAD9CC3-7F63-4C80-7C30-BABABECAD2C5}"/>
              </a:ext>
            </a:extLst>
          </p:cNvPr>
          <p:cNvSpPr txBox="1"/>
          <p:nvPr/>
        </p:nvSpPr>
        <p:spPr>
          <a:xfrm>
            <a:off x="825992" y="4350014"/>
            <a:ext cx="2202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2008</a:t>
            </a:r>
          </a:p>
        </p:txBody>
      </p:sp>
      <p:sp>
        <p:nvSpPr>
          <p:cNvPr id="3" name="Ok: Sağ 2">
            <a:extLst>
              <a:ext uri="{FF2B5EF4-FFF2-40B4-BE49-F238E27FC236}">
                <a16:creationId xmlns:a16="http://schemas.microsoft.com/office/drawing/2014/main" id="{3A1EDC41-073F-B65F-067F-BE2922A4D481}"/>
              </a:ext>
            </a:extLst>
          </p:cNvPr>
          <p:cNvSpPr/>
          <p:nvPr/>
        </p:nvSpPr>
        <p:spPr>
          <a:xfrm>
            <a:off x="2886075" y="4729378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399FBCED-FA32-1402-DDFE-92AA6ED5EF8C}"/>
              </a:ext>
            </a:extLst>
          </p:cNvPr>
          <p:cNvSpPr txBox="1"/>
          <p:nvPr/>
        </p:nvSpPr>
        <p:spPr>
          <a:xfrm>
            <a:off x="3516066" y="4506582"/>
            <a:ext cx="6599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Two </a:t>
            </a:r>
            <a:r>
              <a:rPr lang="tr-TR" sz="4400" b="1" dirty="0" err="1"/>
              <a:t>thousand</a:t>
            </a:r>
            <a:r>
              <a:rPr lang="tr-TR" sz="4400" b="1" dirty="0"/>
              <a:t> </a:t>
            </a:r>
            <a:r>
              <a:rPr lang="tr-TR" sz="4400" b="1" dirty="0" err="1"/>
              <a:t>and</a:t>
            </a:r>
            <a:r>
              <a:rPr lang="tr-TR" sz="4400" b="1" dirty="0"/>
              <a:t> </a:t>
            </a:r>
            <a:r>
              <a:rPr lang="tr-TR" sz="4400" b="1" dirty="0" err="1"/>
              <a:t>eight</a:t>
            </a:r>
            <a:endParaRPr lang="tr-TR" sz="4400" b="1" dirty="0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A570DE1D-51D7-B4BB-4B10-30BB37B4C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376" y="206464"/>
            <a:ext cx="1537282" cy="864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445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22" grpId="0"/>
      <p:bldP spid="32" grpId="0"/>
      <p:bldP spid="33" grpId="0" animBg="1"/>
      <p:bldP spid="34" grpId="0"/>
      <p:bldP spid="35" grpId="0"/>
      <p:bldP spid="36" grpId="0" animBg="1"/>
      <p:bldP spid="37" grpId="0"/>
      <p:bldP spid="2" grpId="0"/>
      <p:bldP spid="3" grpId="0" animBg="1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3EA1636-6831-614D-4370-F9F14C1B9E88}"/>
              </a:ext>
            </a:extLst>
          </p:cNvPr>
          <p:cNvSpPr txBox="1"/>
          <p:nvPr/>
        </p:nvSpPr>
        <p:spPr>
          <a:xfrm>
            <a:off x="255917" y="1264897"/>
            <a:ext cx="5840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I </a:t>
            </a:r>
            <a:r>
              <a:rPr lang="tr-TR" sz="2800" b="1" dirty="0" err="1"/>
              <a:t>was</a:t>
            </a:r>
            <a:r>
              <a:rPr lang="tr-TR" sz="2800" b="1" dirty="0"/>
              <a:t> </a:t>
            </a:r>
            <a:r>
              <a:rPr lang="tr-TR" sz="2800" b="1" dirty="0" err="1"/>
              <a:t>born</a:t>
            </a:r>
            <a:r>
              <a:rPr lang="tr-TR" sz="2800" b="1" dirty="0"/>
              <a:t> in </a:t>
            </a:r>
            <a:r>
              <a:rPr lang="tr-TR" sz="2800" b="1" dirty="0" err="1"/>
              <a:t>the</a:t>
            </a:r>
            <a:r>
              <a:rPr lang="tr-TR" sz="2800" b="1" dirty="0"/>
              <a:t> </a:t>
            </a:r>
            <a:r>
              <a:rPr lang="tr-TR" sz="2800" b="1" dirty="0" err="1"/>
              <a:t>twenty-second</a:t>
            </a:r>
            <a:r>
              <a:rPr lang="tr-TR" sz="2800" b="1" dirty="0"/>
              <a:t> of </a:t>
            </a:r>
            <a:r>
              <a:rPr lang="tr-TR" sz="2800" b="1" dirty="0" err="1"/>
              <a:t>October</a:t>
            </a:r>
            <a:r>
              <a:rPr lang="tr-TR" sz="2800" b="1" dirty="0"/>
              <a:t>, </a:t>
            </a:r>
            <a:r>
              <a:rPr lang="tr-TR" sz="2800" b="1" dirty="0" err="1"/>
              <a:t>nineteen</a:t>
            </a:r>
            <a:r>
              <a:rPr lang="tr-TR" sz="2800" b="1" dirty="0"/>
              <a:t> </a:t>
            </a:r>
            <a:r>
              <a:rPr lang="tr-TR" sz="2800" b="1" dirty="0" err="1"/>
              <a:t>sixty-six</a:t>
            </a:r>
            <a:r>
              <a:rPr lang="tr-TR" sz="2800" b="1" dirty="0"/>
              <a:t>.</a:t>
            </a:r>
          </a:p>
        </p:txBody>
      </p:sp>
      <p:sp>
        <p:nvSpPr>
          <p:cNvPr id="3" name="Ok: Sağ 2">
            <a:extLst>
              <a:ext uri="{FF2B5EF4-FFF2-40B4-BE49-F238E27FC236}">
                <a16:creationId xmlns:a16="http://schemas.microsoft.com/office/drawing/2014/main" id="{D70BBE13-D839-428A-0702-168C4B1D6D93}"/>
              </a:ext>
            </a:extLst>
          </p:cNvPr>
          <p:cNvSpPr/>
          <p:nvPr/>
        </p:nvSpPr>
        <p:spPr>
          <a:xfrm>
            <a:off x="5834423" y="1455253"/>
            <a:ext cx="902718" cy="573393"/>
          </a:xfrm>
          <a:prstGeom prst="rightArrow">
            <a:avLst/>
          </a:prstGeom>
          <a:solidFill>
            <a:srgbClr val="62D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E48E902-1823-896C-F8ED-8C491FE039DB}"/>
              </a:ext>
            </a:extLst>
          </p:cNvPr>
          <p:cNvSpPr txBox="1"/>
          <p:nvPr/>
        </p:nvSpPr>
        <p:spPr>
          <a:xfrm>
            <a:off x="445699" y="2869721"/>
            <a:ext cx="5840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Ali </a:t>
            </a:r>
            <a:r>
              <a:rPr lang="tr-TR" sz="2800" b="1" dirty="0" err="1"/>
              <a:t>was</a:t>
            </a:r>
            <a:r>
              <a:rPr lang="tr-TR" sz="2800" b="1" dirty="0"/>
              <a:t> </a:t>
            </a:r>
            <a:r>
              <a:rPr lang="tr-TR" sz="2800" b="1" dirty="0" err="1"/>
              <a:t>born</a:t>
            </a:r>
            <a:r>
              <a:rPr lang="tr-TR" sz="2800" b="1" dirty="0"/>
              <a:t> in </a:t>
            </a:r>
            <a:r>
              <a:rPr lang="tr-TR" sz="2800" b="1" dirty="0" err="1"/>
              <a:t>the</a:t>
            </a:r>
            <a:r>
              <a:rPr lang="tr-TR" sz="2800" b="1" dirty="0"/>
              <a:t> </a:t>
            </a:r>
            <a:r>
              <a:rPr lang="tr-TR" sz="2800" b="1" dirty="0" err="1"/>
              <a:t>first</a:t>
            </a:r>
            <a:r>
              <a:rPr lang="tr-TR" sz="2800" b="1" dirty="0"/>
              <a:t> of </a:t>
            </a:r>
            <a:r>
              <a:rPr lang="tr-TR" sz="2800" b="1" dirty="0" err="1"/>
              <a:t>February</a:t>
            </a:r>
            <a:r>
              <a:rPr lang="tr-TR" sz="2800" b="1" dirty="0"/>
              <a:t>, </a:t>
            </a:r>
            <a:r>
              <a:rPr lang="tr-TR" sz="2800" b="1" dirty="0" err="1"/>
              <a:t>nineteen</a:t>
            </a:r>
            <a:r>
              <a:rPr lang="tr-TR" sz="2800" b="1" dirty="0"/>
              <a:t> </a:t>
            </a:r>
            <a:r>
              <a:rPr lang="tr-TR" sz="2800" b="1" dirty="0" err="1"/>
              <a:t>eighty-eight</a:t>
            </a:r>
            <a:r>
              <a:rPr lang="tr-TR" sz="2800" b="1" dirty="0"/>
              <a:t>.</a:t>
            </a:r>
          </a:p>
        </p:txBody>
      </p:sp>
      <p:sp>
        <p:nvSpPr>
          <p:cNvPr id="5" name="Ok: Sağ 4">
            <a:extLst>
              <a:ext uri="{FF2B5EF4-FFF2-40B4-BE49-F238E27FC236}">
                <a16:creationId xmlns:a16="http://schemas.microsoft.com/office/drawing/2014/main" id="{0B283F47-33F6-4895-67CB-B1B656F50F30}"/>
              </a:ext>
            </a:extLst>
          </p:cNvPr>
          <p:cNvSpPr/>
          <p:nvPr/>
        </p:nvSpPr>
        <p:spPr>
          <a:xfrm>
            <a:off x="6096000" y="3060077"/>
            <a:ext cx="902718" cy="573393"/>
          </a:xfrm>
          <a:prstGeom prst="rightArrow">
            <a:avLst/>
          </a:prstGeom>
          <a:solidFill>
            <a:srgbClr val="62D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9CC62D5-3A4C-00DA-30CC-0E6418102972}"/>
              </a:ext>
            </a:extLst>
          </p:cNvPr>
          <p:cNvSpPr txBox="1"/>
          <p:nvPr/>
        </p:nvSpPr>
        <p:spPr>
          <a:xfrm>
            <a:off x="6912454" y="1437413"/>
            <a:ext cx="5149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Ben 22 Ekim 1966’da doğdum.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3CCD861-3C13-9349-DB58-465283198DA0}"/>
              </a:ext>
            </a:extLst>
          </p:cNvPr>
          <p:cNvSpPr txBox="1"/>
          <p:nvPr/>
        </p:nvSpPr>
        <p:spPr>
          <a:xfrm>
            <a:off x="7151118" y="3060077"/>
            <a:ext cx="5149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Ali 1 Şubat 1988’de doğdu.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9010B12-9BD1-0AE7-6588-A7E37986976E}"/>
              </a:ext>
            </a:extLst>
          </p:cNvPr>
          <p:cNvSpPr txBox="1"/>
          <p:nvPr/>
        </p:nvSpPr>
        <p:spPr>
          <a:xfrm>
            <a:off x="680020" y="634606"/>
            <a:ext cx="9680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Doğum günü tarihlerimizi aşağıdaki örneklerdeki gibi söyleyebiliriz:</a:t>
            </a:r>
          </a:p>
        </p:txBody>
      </p:sp>
    </p:spTree>
    <p:extLst>
      <p:ext uri="{BB962C8B-B14F-4D97-AF65-F5344CB8AC3E}">
        <p14:creationId xmlns:p14="http://schemas.microsoft.com/office/powerpoint/2010/main" val="158360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F218F237-1735-F344-61F4-9B037C0942B0}"/>
              </a:ext>
            </a:extLst>
          </p:cNvPr>
          <p:cNvSpPr txBox="1"/>
          <p:nvPr/>
        </p:nvSpPr>
        <p:spPr>
          <a:xfrm>
            <a:off x="204327" y="2749289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https://www.egetolgayaltinay.com/lessons/93</a:t>
            </a:r>
            <a:r>
              <a:rPr lang="tr-TR" sz="2800" b="1" i="1" dirty="0"/>
              <a:t> </a:t>
            </a:r>
          </a:p>
          <a:p>
            <a:endParaRPr lang="tr-TR" sz="2800" b="1" i="1" dirty="0"/>
          </a:p>
          <a:p>
            <a:endParaRPr lang="tr-TR" sz="2800" b="1" i="1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2FFB07C4-7F11-948D-DE45-FC60153253B3}"/>
              </a:ext>
            </a:extLst>
          </p:cNvPr>
          <p:cNvSpPr txBox="1"/>
          <p:nvPr/>
        </p:nvSpPr>
        <p:spPr>
          <a:xfrm>
            <a:off x="3860832" y="6488668"/>
            <a:ext cx="405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131AC42-3C12-31D9-453E-7A9C5B5628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6819">
            <a:off x="8067071" y="3550823"/>
            <a:ext cx="3627623" cy="2673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172499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F218F237-1735-F344-61F4-9B037C0942B0}"/>
              </a:ext>
            </a:extLst>
          </p:cNvPr>
          <p:cNvSpPr txBox="1"/>
          <p:nvPr/>
        </p:nvSpPr>
        <p:spPr>
          <a:xfrm>
            <a:off x="204327" y="2749289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Ünite sonu kelime oyununa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https://www.egetolgayaltinay.com/lessons/154</a:t>
            </a:r>
            <a:r>
              <a:rPr lang="tr-TR" sz="2800" b="1" i="1" dirty="0"/>
              <a:t> </a:t>
            </a:r>
          </a:p>
          <a:p>
            <a:endParaRPr lang="tr-TR" sz="2800" b="1" i="1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2FFB07C4-7F11-948D-DE45-FC60153253B3}"/>
              </a:ext>
            </a:extLst>
          </p:cNvPr>
          <p:cNvSpPr txBox="1"/>
          <p:nvPr/>
        </p:nvSpPr>
        <p:spPr>
          <a:xfrm>
            <a:off x="3860832" y="6488668"/>
            <a:ext cx="405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C20396F-1E54-1B78-4B71-BCD04B3098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4552">
            <a:off x="8559307" y="2899913"/>
            <a:ext cx="2862532" cy="2862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85407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F218F237-1735-F344-61F4-9B037C0942B0}"/>
              </a:ext>
            </a:extLst>
          </p:cNvPr>
          <p:cNvSpPr txBox="1"/>
          <p:nvPr/>
        </p:nvSpPr>
        <p:spPr>
          <a:xfrm>
            <a:off x="2688736" y="6199532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/>
              <a:t>Diğer oyunlara yukarıdaki linklerden ulaşabilirsiniz.</a:t>
            </a:r>
          </a:p>
          <a:p>
            <a:endParaRPr lang="tr-TR" sz="2400" b="1" i="1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2FFB07C4-7F11-948D-DE45-FC60153253B3}"/>
              </a:ext>
            </a:extLst>
          </p:cNvPr>
          <p:cNvSpPr txBox="1"/>
          <p:nvPr/>
        </p:nvSpPr>
        <p:spPr>
          <a:xfrm>
            <a:off x="3860832" y="6488668"/>
            <a:ext cx="405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992557F-3722-386F-451A-0F877C550714}"/>
              </a:ext>
            </a:extLst>
          </p:cNvPr>
          <p:cNvSpPr txBox="1"/>
          <p:nvPr/>
        </p:nvSpPr>
        <p:spPr>
          <a:xfrm>
            <a:off x="278202" y="3528203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3"/>
              </a:rPr>
              <a:t>https://www.egetolgayaltinay.com/lessons/151</a:t>
            </a:r>
            <a:r>
              <a:rPr lang="tr-TR" sz="2000" b="1" dirty="0"/>
              <a:t> 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68B3E6A3-D3EB-AADD-39CE-AEBC8A441D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517" y="2515308"/>
            <a:ext cx="2895600" cy="2733675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B80ED96C-C525-F469-D23B-D3E258AA53FA}"/>
              </a:ext>
            </a:extLst>
          </p:cNvPr>
          <p:cNvSpPr txBox="1"/>
          <p:nvPr/>
        </p:nvSpPr>
        <p:spPr>
          <a:xfrm>
            <a:off x="4208972" y="5319117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5"/>
              </a:rPr>
              <a:t>https://www.egetolgayaltinay.com/lessons/152</a:t>
            </a:r>
            <a:r>
              <a:rPr lang="tr-TR" sz="2000" b="1" dirty="0"/>
              <a:t>   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1FEB08C6-597E-90B1-4FB4-0D8CCABCED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151" y="221476"/>
            <a:ext cx="3328268" cy="3089760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9BE16F0C-6212-8BFB-A69E-44924D4784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3" y="221476"/>
            <a:ext cx="3450567" cy="3312544"/>
          </a:xfrm>
          <a:prstGeom prst="rect">
            <a:avLst/>
          </a:prstGeom>
        </p:spPr>
      </p:pic>
      <p:sp>
        <p:nvSpPr>
          <p:cNvPr id="17" name="Metin kutusu 16">
            <a:extLst>
              <a:ext uri="{FF2B5EF4-FFF2-40B4-BE49-F238E27FC236}">
                <a16:creationId xmlns:a16="http://schemas.microsoft.com/office/drawing/2014/main" id="{630B5B28-9C0D-93AA-C170-009B6A9461F2}"/>
              </a:ext>
            </a:extLst>
          </p:cNvPr>
          <p:cNvSpPr txBox="1"/>
          <p:nvPr/>
        </p:nvSpPr>
        <p:spPr>
          <a:xfrm>
            <a:off x="8463951" y="3429000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8"/>
              </a:rPr>
              <a:t>https://www.egetolgayaltinay.com/lessons/153</a:t>
            </a:r>
            <a:r>
              <a:rPr lang="tr-TR" sz="2000" b="1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0562424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7930A72-A09A-CB5A-A6B8-EF885B140FEE}"/>
              </a:ext>
            </a:extLst>
          </p:cNvPr>
          <p:cNvSpPr txBox="1"/>
          <p:nvPr/>
        </p:nvSpPr>
        <p:spPr>
          <a:xfrm>
            <a:off x="1472665" y="952902"/>
            <a:ext cx="873973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800" b="1" dirty="0"/>
              <a:t>SAMPLE</a:t>
            </a:r>
          </a:p>
          <a:p>
            <a:r>
              <a:rPr lang="tr-TR" sz="138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6263645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E2A7C34-6FA4-9968-5AEF-970BC3DC9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59" y="1269431"/>
            <a:ext cx="7728592" cy="38704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C5188C7-FAAD-2019-5C49-0387B3ACF025}"/>
              </a:ext>
            </a:extLst>
          </p:cNvPr>
          <p:cNvSpPr/>
          <p:nvPr/>
        </p:nvSpPr>
        <p:spPr>
          <a:xfrm>
            <a:off x="2272364" y="3987265"/>
            <a:ext cx="403459" cy="3633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223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263F355-A94B-0673-3330-8605B238E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15" y="803538"/>
            <a:ext cx="5235342" cy="525092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C511BF7-4429-5E33-756D-A72DC2DB1E41}"/>
              </a:ext>
            </a:extLst>
          </p:cNvPr>
          <p:cNvSpPr/>
          <p:nvPr/>
        </p:nvSpPr>
        <p:spPr>
          <a:xfrm>
            <a:off x="3206015" y="4516654"/>
            <a:ext cx="403459" cy="3633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573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994DDE56-A154-0EC3-000A-CD6D9A053878}"/>
              </a:ext>
            </a:extLst>
          </p:cNvPr>
          <p:cNvSpPr/>
          <p:nvPr/>
        </p:nvSpPr>
        <p:spPr>
          <a:xfrm>
            <a:off x="182880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Architect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ADA121E2-FFC9-AEB1-F02F-2F5C2F8AD131}"/>
              </a:ext>
            </a:extLst>
          </p:cNvPr>
          <p:cNvSpPr/>
          <p:nvPr/>
        </p:nvSpPr>
        <p:spPr>
          <a:xfrm>
            <a:off x="182880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Mimar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D0B8D232-70BC-4390-45CA-58E59CF4A916}"/>
              </a:ext>
            </a:extLst>
          </p:cNvPr>
          <p:cNvSpPr/>
          <p:nvPr/>
        </p:nvSpPr>
        <p:spPr>
          <a:xfrm>
            <a:off x="3386488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Artist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092F4CD6-E706-3863-9B3E-1823ED013F17}"/>
              </a:ext>
            </a:extLst>
          </p:cNvPr>
          <p:cNvSpPr/>
          <p:nvPr/>
        </p:nvSpPr>
        <p:spPr>
          <a:xfrm>
            <a:off x="3386488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Ressam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EF78E449-F559-D0A1-96B5-15A60081689D}"/>
              </a:ext>
            </a:extLst>
          </p:cNvPr>
          <p:cNvSpPr/>
          <p:nvPr/>
        </p:nvSpPr>
        <p:spPr>
          <a:xfrm>
            <a:off x="6437699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Dentist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1CABC777-458E-8CEE-9D62-897698000AD7}"/>
              </a:ext>
            </a:extLst>
          </p:cNvPr>
          <p:cNvSpPr/>
          <p:nvPr/>
        </p:nvSpPr>
        <p:spPr>
          <a:xfrm>
            <a:off x="6437699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Dişçi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84BCB4BA-B8E8-95B5-C1F0-985B7D41DE5A}"/>
              </a:ext>
            </a:extLst>
          </p:cNvPr>
          <p:cNvSpPr/>
          <p:nvPr/>
        </p:nvSpPr>
        <p:spPr>
          <a:xfrm>
            <a:off x="9488910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Driver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FE2B57C4-CB30-B4EB-ACE4-C864F04F73D5}"/>
              </a:ext>
            </a:extLst>
          </p:cNvPr>
          <p:cNvSpPr/>
          <p:nvPr/>
        </p:nvSpPr>
        <p:spPr>
          <a:xfrm>
            <a:off x="9488910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Şoför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EDAD8F33-7F8B-FD6B-EE7F-616E747F44E2}"/>
              </a:ext>
            </a:extLst>
          </p:cNvPr>
          <p:cNvSpPr/>
          <p:nvPr/>
        </p:nvSpPr>
        <p:spPr>
          <a:xfrm>
            <a:off x="1661967" y="5234539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Engineer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7D36D9AA-A374-0BDB-966E-849F8DC62605}"/>
              </a:ext>
            </a:extLst>
          </p:cNvPr>
          <p:cNvSpPr/>
          <p:nvPr/>
        </p:nvSpPr>
        <p:spPr>
          <a:xfrm>
            <a:off x="1661967" y="5783179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Mühendis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4DCF9EC0-73E8-D477-553A-568707DA0C85}"/>
              </a:ext>
            </a:extLst>
          </p:cNvPr>
          <p:cNvSpPr/>
          <p:nvPr/>
        </p:nvSpPr>
        <p:spPr>
          <a:xfrm>
            <a:off x="4912092" y="5218497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Farmer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075E2DA2-F32F-D7A0-C64D-1EFBACDDA13C}"/>
              </a:ext>
            </a:extLst>
          </p:cNvPr>
          <p:cNvSpPr/>
          <p:nvPr/>
        </p:nvSpPr>
        <p:spPr>
          <a:xfrm>
            <a:off x="4912092" y="5767137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Çiftçi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A1B1B3EF-20F8-3450-5D20-F4E7D763564F}"/>
              </a:ext>
            </a:extLst>
          </p:cNvPr>
          <p:cNvSpPr/>
          <p:nvPr/>
        </p:nvSpPr>
        <p:spPr>
          <a:xfrm>
            <a:off x="8162218" y="5234539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Hair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Dresser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54DF3EE3-3EEB-9C87-2642-28A33B007A83}"/>
              </a:ext>
            </a:extLst>
          </p:cNvPr>
          <p:cNvSpPr/>
          <p:nvPr/>
        </p:nvSpPr>
        <p:spPr>
          <a:xfrm>
            <a:off x="8162218" y="5783179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ysClr val="windowText" lastClr="000000"/>
                </a:solidFill>
              </a:rPr>
              <a:t>Koaför</a:t>
            </a:r>
            <a:endParaRPr lang="tr-TR" sz="2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72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FE58380-3FAE-C1BC-A999-DD886D12B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139" y="473593"/>
            <a:ext cx="6769118" cy="572397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6C782FD-AEC9-CB0D-F83A-B15C73BB5F4F}"/>
              </a:ext>
            </a:extLst>
          </p:cNvPr>
          <p:cNvSpPr/>
          <p:nvPr/>
        </p:nvSpPr>
        <p:spPr>
          <a:xfrm>
            <a:off x="2715127" y="2293218"/>
            <a:ext cx="403459" cy="3633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735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1F263D9-4705-7158-9A0E-175075D53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097" y="428625"/>
            <a:ext cx="5162550" cy="60007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B887EC1-0498-518B-5054-0BB1BCE46715}"/>
              </a:ext>
            </a:extLst>
          </p:cNvPr>
          <p:cNvSpPr/>
          <p:nvPr/>
        </p:nvSpPr>
        <p:spPr>
          <a:xfrm>
            <a:off x="3523649" y="5488806"/>
            <a:ext cx="403459" cy="3633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190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189DB9E-AE14-35D6-BAB7-F50851324B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6"/>
          <a:stretch/>
        </p:blipFill>
        <p:spPr>
          <a:xfrm>
            <a:off x="2576463" y="736533"/>
            <a:ext cx="6615664" cy="53849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1887897-705B-784A-2321-2D163D70B437}"/>
              </a:ext>
            </a:extLst>
          </p:cNvPr>
          <p:cNvSpPr/>
          <p:nvPr/>
        </p:nvSpPr>
        <p:spPr>
          <a:xfrm>
            <a:off x="2686251" y="4497403"/>
            <a:ext cx="403459" cy="3633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933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E97A13F-A667-2F8C-435C-41C7D9DCD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86" y="784709"/>
            <a:ext cx="6585556" cy="50578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5C223C8-7343-37A1-3B2D-4BCE4AA45380}"/>
              </a:ext>
            </a:extLst>
          </p:cNvPr>
          <p:cNvSpPr/>
          <p:nvPr/>
        </p:nvSpPr>
        <p:spPr>
          <a:xfrm>
            <a:off x="4707556" y="2495349"/>
            <a:ext cx="403459" cy="3633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485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D234C88-79E9-32E6-E5BC-E4141AE16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465" y="1149466"/>
            <a:ext cx="7431657" cy="42599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11AA953-628C-12B5-6C94-537A376322A1}"/>
              </a:ext>
            </a:extLst>
          </p:cNvPr>
          <p:cNvSpPr/>
          <p:nvPr/>
        </p:nvSpPr>
        <p:spPr>
          <a:xfrm>
            <a:off x="2400148" y="2196965"/>
            <a:ext cx="403459" cy="3633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185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7707D20E-51DD-D268-1F53-76331A247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199" y="1151655"/>
            <a:ext cx="2572063" cy="4034924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31ED1D49-031A-E2BC-B580-37C7E271F05E}"/>
              </a:ext>
            </a:extLst>
          </p:cNvPr>
          <p:cNvSpPr txBox="1"/>
          <p:nvPr/>
        </p:nvSpPr>
        <p:spPr>
          <a:xfrm>
            <a:off x="5310683" y="1921830"/>
            <a:ext cx="6049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Sunuma katkılarından dolayı</a:t>
            </a:r>
          </a:p>
          <a:p>
            <a:r>
              <a:rPr lang="tr-TR" sz="2800" b="1" dirty="0"/>
              <a:t>İşleyen Zeka ailesine teşekkürler.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05EED2B8-85FE-7061-6A5E-9ABFFABAE77F}"/>
              </a:ext>
            </a:extLst>
          </p:cNvPr>
          <p:cNvSpPr txBox="1"/>
          <p:nvPr/>
        </p:nvSpPr>
        <p:spPr>
          <a:xfrm>
            <a:off x="5310683" y="3294076"/>
            <a:ext cx="5372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içeriklerine aşağıdaki linkten ulaşabilirsiniz:</a:t>
            </a:r>
          </a:p>
          <a:p>
            <a:br>
              <a:rPr lang="tr-TR" sz="1800" dirty="0"/>
            </a:br>
            <a:r>
              <a:rPr lang="tr-TR" sz="1800" dirty="0">
                <a:hlinkClick r:id="rId3"/>
              </a:rPr>
              <a:t>https://www.egetolgayaltinay.com/contents/21/5</a:t>
            </a:r>
            <a:endParaRPr lang="tr-TR" sz="18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56C82B6-48A9-9B22-6441-16BC69BA1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590" y="4563466"/>
            <a:ext cx="2913537" cy="291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947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91CCA70B-E781-0109-BBBD-3A0AF4365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31" y="548758"/>
            <a:ext cx="4951320" cy="4951320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3D022F02-575E-73A5-9E62-56B5BEB6BDCD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66B964D-FE5B-165E-51D4-1BC4B06F6FA4}"/>
              </a:ext>
            </a:extLst>
          </p:cNvPr>
          <p:cNvSpPr txBox="1"/>
          <p:nvPr/>
        </p:nvSpPr>
        <p:spPr>
          <a:xfrm>
            <a:off x="4383866" y="5651926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FA15B46-73C5-A1CE-8B3D-21F6035C80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B5DACFE4-63FF-97FC-90A9-BE7643AC0D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56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88B152BA-BB9D-EA58-8376-F5EEBD8EE329}"/>
              </a:ext>
            </a:extLst>
          </p:cNvPr>
          <p:cNvSpPr/>
          <p:nvPr/>
        </p:nvSpPr>
        <p:spPr>
          <a:xfrm>
            <a:off x="182880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Lawyer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30942485-09BA-CF0B-15BD-D8485DDCB4AB}"/>
              </a:ext>
            </a:extLst>
          </p:cNvPr>
          <p:cNvSpPr/>
          <p:nvPr/>
        </p:nvSpPr>
        <p:spPr>
          <a:xfrm>
            <a:off x="182880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Avukat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8B3CEACD-C896-27B7-0E0F-DA57F4C9AC59}"/>
              </a:ext>
            </a:extLst>
          </p:cNvPr>
          <p:cNvSpPr/>
          <p:nvPr/>
        </p:nvSpPr>
        <p:spPr>
          <a:xfrm>
            <a:off x="3386488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Manager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227F55D4-A041-61EE-85F8-C1A6EF16AAB4}"/>
              </a:ext>
            </a:extLst>
          </p:cNvPr>
          <p:cNvSpPr/>
          <p:nvPr/>
        </p:nvSpPr>
        <p:spPr>
          <a:xfrm>
            <a:off x="3386488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Müdür / Yönetici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FB756946-409A-85B1-4F53-565BA7A85EC4}"/>
              </a:ext>
            </a:extLst>
          </p:cNvPr>
          <p:cNvSpPr/>
          <p:nvPr/>
        </p:nvSpPr>
        <p:spPr>
          <a:xfrm>
            <a:off x="6437699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Mechanic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6F6197D4-F45F-C002-23AA-7DDDEF8FB21D}"/>
              </a:ext>
            </a:extLst>
          </p:cNvPr>
          <p:cNvSpPr/>
          <p:nvPr/>
        </p:nvSpPr>
        <p:spPr>
          <a:xfrm>
            <a:off x="6437699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Tamirci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60A02D60-A4A9-3CD0-C186-055A7F4DF918}"/>
              </a:ext>
            </a:extLst>
          </p:cNvPr>
          <p:cNvSpPr/>
          <p:nvPr/>
        </p:nvSpPr>
        <p:spPr>
          <a:xfrm>
            <a:off x="9488910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Salesman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5FF126BA-A1CE-4FBE-34EF-7DACD7FF6520}"/>
              </a:ext>
            </a:extLst>
          </p:cNvPr>
          <p:cNvSpPr/>
          <p:nvPr/>
        </p:nvSpPr>
        <p:spPr>
          <a:xfrm>
            <a:off x="9488910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Satış elemanı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C962A612-547F-ABD9-C908-F8391D321414}"/>
              </a:ext>
            </a:extLst>
          </p:cNvPr>
          <p:cNvSpPr/>
          <p:nvPr/>
        </p:nvSpPr>
        <p:spPr>
          <a:xfrm>
            <a:off x="819509" y="5218497"/>
            <a:ext cx="3817786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Waiter</a:t>
            </a:r>
            <a:r>
              <a:rPr lang="tr-TR" sz="2400" b="1" dirty="0">
                <a:solidFill>
                  <a:schemeClr val="tx1"/>
                </a:solidFill>
              </a:rPr>
              <a:t>/</a:t>
            </a:r>
            <a:r>
              <a:rPr lang="tr-TR" sz="2400" b="1" dirty="0" err="1">
                <a:solidFill>
                  <a:schemeClr val="tx1"/>
                </a:solidFill>
              </a:rPr>
              <a:t>Waitress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68A1D8B7-76CA-ABD0-D420-96E87CE88EB6}"/>
              </a:ext>
            </a:extLst>
          </p:cNvPr>
          <p:cNvSpPr/>
          <p:nvPr/>
        </p:nvSpPr>
        <p:spPr>
          <a:xfrm>
            <a:off x="819509" y="5767137"/>
            <a:ext cx="3817786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Erkek Garson / Kadın Garson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C5438B4E-60D3-1E73-FAA0-3DDE515286AB}"/>
              </a:ext>
            </a:extLst>
          </p:cNvPr>
          <p:cNvSpPr/>
          <p:nvPr/>
        </p:nvSpPr>
        <p:spPr>
          <a:xfrm>
            <a:off x="4912092" y="5218497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Cook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0A4A2A2A-CC02-A99E-B9D9-65C36696118F}"/>
              </a:ext>
            </a:extLst>
          </p:cNvPr>
          <p:cNvSpPr/>
          <p:nvPr/>
        </p:nvSpPr>
        <p:spPr>
          <a:xfrm>
            <a:off x="4912092" y="5767137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Aşçı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B9599BAC-265F-F9CB-C65E-6684993BD437}"/>
              </a:ext>
            </a:extLst>
          </p:cNvPr>
          <p:cNvSpPr/>
          <p:nvPr/>
        </p:nvSpPr>
        <p:spPr>
          <a:xfrm>
            <a:off x="8162218" y="5234539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Vet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E5E11180-EB7E-5A21-6C24-0294A141E0A9}"/>
              </a:ext>
            </a:extLst>
          </p:cNvPr>
          <p:cNvSpPr/>
          <p:nvPr/>
        </p:nvSpPr>
        <p:spPr>
          <a:xfrm>
            <a:off x="8162218" y="5783179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Veteriner</a:t>
            </a:r>
          </a:p>
        </p:txBody>
      </p:sp>
    </p:spTree>
    <p:extLst>
      <p:ext uri="{BB962C8B-B14F-4D97-AF65-F5344CB8AC3E}">
        <p14:creationId xmlns:p14="http://schemas.microsoft.com/office/powerpoint/2010/main" val="341539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9BD12990-BBC1-3B63-5B6E-1C0046BD91B2}"/>
              </a:ext>
            </a:extLst>
          </p:cNvPr>
          <p:cNvSpPr/>
          <p:nvPr/>
        </p:nvSpPr>
        <p:spPr>
          <a:xfrm>
            <a:off x="478059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Worker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DEA60C34-97F9-92A6-E992-2DE7180C5339}"/>
              </a:ext>
            </a:extLst>
          </p:cNvPr>
          <p:cNvSpPr/>
          <p:nvPr/>
        </p:nvSpPr>
        <p:spPr>
          <a:xfrm>
            <a:off x="478059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İşçi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0B3C1C6E-34C5-1241-F5AA-EA56E4FDB0F9}"/>
              </a:ext>
            </a:extLst>
          </p:cNvPr>
          <p:cNvSpPr/>
          <p:nvPr/>
        </p:nvSpPr>
        <p:spPr>
          <a:xfrm>
            <a:off x="3529270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Doctor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E6D5ED04-1292-4D93-6CBA-BDC112926BD5}"/>
              </a:ext>
            </a:extLst>
          </p:cNvPr>
          <p:cNvSpPr/>
          <p:nvPr/>
        </p:nvSpPr>
        <p:spPr>
          <a:xfrm>
            <a:off x="3529270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Doktor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A48CAC7D-81D4-BBC8-6B2F-96F6FF300A9B}"/>
              </a:ext>
            </a:extLst>
          </p:cNvPr>
          <p:cNvSpPr/>
          <p:nvPr/>
        </p:nvSpPr>
        <p:spPr>
          <a:xfrm>
            <a:off x="6437699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Nurse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BC5C2F0D-2039-F2EE-8ED7-D746E2D50EDA}"/>
              </a:ext>
            </a:extLst>
          </p:cNvPr>
          <p:cNvSpPr/>
          <p:nvPr/>
        </p:nvSpPr>
        <p:spPr>
          <a:xfrm>
            <a:off x="6437699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Hemşire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708B14CF-6671-0B3B-6B3B-BFD05CFEE07F}"/>
              </a:ext>
            </a:extLst>
          </p:cNvPr>
          <p:cNvSpPr/>
          <p:nvPr/>
        </p:nvSpPr>
        <p:spPr>
          <a:xfrm>
            <a:off x="9346128" y="219937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Tailor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2A8D8FD5-26D8-9B5E-1F02-A6EC3C66013A}"/>
              </a:ext>
            </a:extLst>
          </p:cNvPr>
          <p:cNvSpPr/>
          <p:nvPr/>
        </p:nvSpPr>
        <p:spPr>
          <a:xfrm>
            <a:off x="9346128" y="274801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Terzi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11D35504-70DC-A67E-F2F8-B7CDB06FC548}"/>
              </a:ext>
            </a:extLst>
          </p:cNvPr>
          <p:cNvSpPr/>
          <p:nvPr/>
        </p:nvSpPr>
        <p:spPr>
          <a:xfrm>
            <a:off x="1661967" y="5234539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Teacher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EAA6531D-2A19-E1C0-63FC-DC905BEFE2CB}"/>
              </a:ext>
            </a:extLst>
          </p:cNvPr>
          <p:cNvSpPr/>
          <p:nvPr/>
        </p:nvSpPr>
        <p:spPr>
          <a:xfrm>
            <a:off x="1661967" y="5783179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Öğretmen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BC0530FB-BFD6-E136-F49B-9A32ECA247E7}"/>
              </a:ext>
            </a:extLst>
          </p:cNvPr>
          <p:cNvSpPr/>
          <p:nvPr/>
        </p:nvSpPr>
        <p:spPr>
          <a:xfrm>
            <a:off x="4912092" y="5218497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Pilot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2DE0B0BA-16DA-5C36-1E45-0D5E4192CF2C}"/>
              </a:ext>
            </a:extLst>
          </p:cNvPr>
          <p:cNvSpPr/>
          <p:nvPr/>
        </p:nvSpPr>
        <p:spPr>
          <a:xfrm>
            <a:off x="4912092" y="5767137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Pilot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E7FD364C-C9B0-C681-4EE1-258955316562}"/>
              </a:ext>
            </a:extLst>
          </p:cNvPr>
          <p:cNvSpPr/>
          <p:nvPr/>
        </p:nvSpPr>
        <p:spPr>
          <a:xfrm>
            <a:off x="8084580" y="5218497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Actor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52A23D95-D886-29B0-7078-8F42E57E8B20}"/>
              </a:ext>
            </a:extLst>
          </p:cNvPr>
          <p:cNvSpPr/>
          <p:nvPr/>
        </p:nvSpPr>
        <p:spPr>
          <a:xfrm>
            <a:off x="8084580" y="5767137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Aktör</a:t>
            </a:r>
          </a:p>
        </p:txBody>
      </p:sp>
    </p:spTree>
    <p:extLst>
      <p:ext uri="{BB962C8B-B14F-4D97-AF65-F5344CB8AC3E}">
        <p14:creationId xmlns:p14="http://schemas.microsoft.com/office/powerpoint/2010/main" val="241910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76BF4136-3C3F-28FB-F00A-3C022F0FCBFA}"/>
              </a:ext>
            </a:extLst>
          </p:cNvPr>
          <p:cNvSpPr/>
          <p:nvPr/>
        </p:nvSpPr>
        <p:spPr>
          <a:xfrm>
            <a:off x="478059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Astronaut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2A989C37-CBD3-0051-6615-5F5D5B3C67C7}"/>
              </a:ext>
            </a:extLst>
          </p:cNvPr>
          <p:cNvSpPr/>
          <p:nvPr/>
        </p:nvSpPr>
        <p:spPr>
          <a:xfrm>
            <a:off x="478059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Astronot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E0206F42-0198-AEEF-6DFC-41CBCD0D997F}"/>
              </a:ext>
            </a:extLst>
          </p:cNvPr>
          <p:cNvSpPr/>
          <p:nvPr/>
        </p:nvSpPr>
        <p:spPr>
          <a:xfrm>
            <a:off x="3529270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Scientist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11750E9E-7F39-9538-1F66-574120B1EEB0}"/>
              </a:ext>
            </a:extLst>
          </p:cNvPr>
          <p:cNvSpPr/>
          <p:nvPr/>
        </p:nvSpPr>
        <p:spPr>
          <a:xfrm>
            <a:off x="3529270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Bilim İnsanı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7136271F-3E8D-9E7D-1D17-428FB550253F}"/>
              </a:ext>
            </a:extLst>
          </p:cNvPr>
          <p:cNvSpPr/>
          <p:nvPr/>
        </p:nvSpPr>
        <p:spPr>
          <a:xfrm>
            <a:off x="6437699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Retired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23B9350E-1B7C-C927-D9F2-ADB8BDB1C34D}"/>
              </a:ext>
            </a:extLst>
          </p:cNvPr>
          <p:cNvSpPr/>
          <p:nvPr/>
        </p:nvSpPr>
        <p:spPr>
          <a:xfrm>
            <a:off x="6437699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Emekli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FFA44862-A259-630B-2B9C-CFA99837C7F1}"/>
              </a:ext>
            </a:extLst>
          </p:cNvPr>
          <p:cNvSpPr/>
          <p:nvPr/>
        </p:nvSpPr>
        <p:spPr>
          <a:xfrm>
            <a:off x="9346128" y="219937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Singer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118DE453-BBF2-5B0F-04A0-AEABB225A113}"/>
              </a:ext>
            </a:extLst>
          </p:cNvPr>
          <p:cNvSpPr/>
          <p:nvPr/>
        </p:nvSpPr>
        <p:spPr>
          <a:xfrm>
            <a:off x="9346128" y="274801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Şarkıcı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5CD82ED4-700D-5D9F-627A-4BF9A5735DF4}"/>
              </a:ext>
            </a:extLst>
          </p:cNvPr>
          <p:cNvSpPr/>
          <p:nvPr/>
        </p:nvSpPr>
        <p:spPr>
          <a:xfrm>
            <a:off x="1955265" y="5492817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Baker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E1B8D9B7-C557-4BFA-0D6D-FCD677FA3E95}"/>
              </a:ext>
            </a:extLst>
          </p:cNvPr>
          <p:cNvSpPr/>
          <p:nvPr/>
        </p:nvSpPr>
        <p:spPr>
          <a:xfrm>
            <a:off x="1955265" y="6041457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Fırıncı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EEC66D68-945D-AC30-F354-FA0FB42708F5}"/>
              </a:ext>
            </a:extLst>
          </p:cNvPr>
          <p:cNvSpPr/>
          <p:nvPr/>
        </p:nvSpPr>
        <p:spPr>
          <a:xfrm>
            <a:off x="7774029" y="5554927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President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0176DB93-E0DE-147A-AABB-DC11FDE408C0}"/>
              </a:ext>
            </a:extLst>
          </p:cNvPr>
          <p:cNvSpPr/>
          <p:nvPr/>
        </p:nvSpPr>
        <p:spPr>
          <a:xfrm>
            <a:off x="7774029" y="6103567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Başkan</a:t>
            </a:r>
          </a:p>
        </p:txBody>
      </p:sp>
    </p:spTree>
    <p:extLst>
      <p:ext uri="{BB962C8B-B14F-4D97-AF65-F5344CB8AC3E}">
        <p14:creationId xmlns:p14="http://schemas.microsoft.com/office/powerpoint/2010/main" val="153473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D0C454B6-AA55-0D90-95C2-F6C70E13348E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https://www.egetolgayaltinay.com/lessons/147</a:t>
            </a:r>
            <a:r>
              <a:rPr lang="tr-TR" sz="24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0F4369F-0792-5014-F055-91AD1B7CB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2312">
            <a:off x="7451783" y="3429000"/>
            <a:ext cx="4081733" cy="2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34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5CF941A-0E17-825E-EC73-3B18A600AE1E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https://www.egetolgayaltinay.com/lessons/148</a:t>
            </a:r>
            <a:r>
              <a:rPr lang="tr-TR" sz="2400" b="1" i="1" dirty="0"/>
              <a:t> 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5BDFED0-BF41-8A90-DC84-A57F86FD9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2688">
            <a:off x="7515566" y="3526283"/>
            <a:ext cx="4099344" cy="257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88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1264</Words>
  <Application>Microsoft Office PowerPoint</Application>
  <PresentationFormat>Geniş ekran</PresentationFormat>
  <Paragraphs>393</Paragraphs>
  <Slides>46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Was / Were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 Altınay</cp:lastModifiedBy>
  <cp:revision>18</cp:revision>
  <dcterms:created xsi:type="dcterms:W3CDTF">2023-01-17T19:35:53Z</dcterms:created>
  <dcterms:modified xsi:type="dcterms:W3CDTF">2024-09-04T04:54:55Z</dcterms:modified>
</cp:coreProperties>
</file>