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5" r:id="rId4"/>
    <p:sldId id="265" r:id="rId5"/>
    <p:sldId id="257" r:id="rId6"/>
    <p:sldId id="258" r:id="rId7"/>
    <p:sldId id="264" r:id="rId8"/>
    <p:sldId id="288" r:id="rId9"/>
    <p:sldId id="259" r:id="rId10"/>
    <p:sldId id="260" r:id="rId11"/>
    <p:sldId id="261" r:id="rId12"/>
    <p:sldId id="292" r:id="rId13"/>
    <p:sldId id="289" r:id="rId14"/>
    <p:sldId id="262" r:id="rId15"/>
    <p:sldId id="263" r:id="rId16"/>
    <p:sldId id="293" r:id="rId17"/>
    <p:sldId id="266" r:id="rId18"/>
    <p:sldId id="294" r:id="rId19"/>
    <p:sldId id="267" r:id="rId20"/>
    <p:sldId id="295" r:id="rId21"/>
    <p:sldId id="296" r:id="rId22"/>
    <p:sldId id="297" r:id="rId23"/>
    <p:sldId id="290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7" r:id="rId32"/>
    <p:sldId id="287" r:id="rId3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t 9: Saving the Planet" id="{A4BED734-D707-4374-947E-077AD6EC5C47}">
          <p14:sldIdLst>
            <p14:sldId id="256"/>
            <p14:sldId id="306"/>
          </p14:sldIdLst>
        </p14:section>
        <p14:section name="Wam-up" id="{188B78CA-868F-461F-92E0-B930CCC142A6}">
          <p14:sldIdLst>
            <p14:sldId id="305"/>
            <p14:sldId id="265"/>
          </p14:sldIdLst>
        </p14:section>
        <p14:section name="Environmental Problems" id="{7AAA313B-37D6-4205-8FEC-4AA6990101C2}">
          <p14:sldIdLst>
            <p14:sldId id="257"/>
            <p14:sldId id="258"/>
            <p14:sldId id="264"/>
          </p14:sldIdLst>
        </p14:section>
        <p14:section name="Good Things for Environment" id="{BCDA6F16-9D27-4C88-A87D-E28A4BF3F0EC}">
          <p14:sldIdLst>
            <p14:sldId id="288"/>
            <p14:sldId id="259"/>
            <p14:sldId id="260"/>
            <p14:sldId id="261"/>
            <p14:sldId id="292"/>
          </p14:sldIdLst>
        </p14:section>
        <p14:section name="Bad Things for Environment" id="{126F8A97-AC51-4D91-8184-1AF3CF8927CE}">
          <p14:sldIdLst>
            <p14:sldId id="289"/>
            <p14:sldId id="262"/>
            <p14:sldId id="263"/>
            <p14:sldId id="293"/>
          </p14:sldIdLst>
        </p14:section>
        <p14:section name="Other Important Words" id="{E19024C3-396F-4F9B-A3BB-756DF0D2FA2B}">
          <p14:sldIdLst>
            <p14:sldId id="266"/>
            <p14:sldId id="294"/>
          </p14:sldIdLst>
        </p14:section>
        <p14:section name="Expressing Advice" id="{79D286F3-B7E7-4752-B2AB-9C86E036C014}">
          <p14:sldIdLst>
            <p14:sldId id="267"/>
            <p14:sldId id="295"/>
          </p14:sldIdLst>
        </p14:section>
        <p14:section name="Other Games" id="{C694639D-AED0-4FC8-9483-86B4B898B628}">
          <p14:sldIdLst>
            <p14:sldId id="296"/>
          </p14:sldIdLst>
        </p14:section>
        <p14:section name="Vocabulary Game" id="{E1CAFA0A-B299-48B2-A50B-1A5D0F9422B8}">
          <p14:sldIdLst>
            <p14:sldId id="297"/>
          </p14:sldIdLst>
        </p14:section>
        <p14:section name="Sample Questions" id="{9C0E2E94-6EBC-432F-A1A2-C28B96A987AC}">
          <p14:sldIdLst>
            <p14:sldId id="290"/>
            <p14:sldId id="298"/>
            <p14:sldId id="299"/>
            <p14:sldId id="300"/>
            <p14:sldId id="301"/>
            <p14:sldId id="302"/>
            <p14:sldId id="303"/>
            <p14:sldId id="304"/>
            <p14:sldId id="307"/>
          </p14:sldIdLst>
        </p14:section>
        <p14:section name="Thank you! :)" id="{914B0C79-6676-4B3C-B4FA-F0900B119516}">
          <p14:sldIdLst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5765"/>
    <a:srgbClr val="E2C0C5"/>
    <a:srgbClr val="CE96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05E0CF5-6875-39D6-CE58-EDE0EB836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0CCC46CB-793A-E5C1-E6D9-C1D1F2C40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E5E4145-806A-24ED-19A0-7ECBE230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F2E837-372D-84A2-D9DF-4BF85BE7C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0E450E-A5E2-5B90-389F-8611692B0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330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969D83-8C40-5D40-E601-DDC0B198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C07615CD-E2F7-43AD-2B6C-9D9744237D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D6C6CFE-B338-9145-9C69-56C1DD26A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DA2BDC8-4A3B-9957-0DA0-1512E70AA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08D894F-C24D-75A8-0A95-5F08E613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717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5C40214E-4E24-9CEA-28D6-B248E6018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F5CB5EB-339E-BE29-083F-B548EAC583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FEFFA76-67CD-9AA0-C327-4F49E1CBD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293A454-A29A-CF30-280C-1F3D51460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C267851-AFFD-1D4F-BFFE-012D2EC8E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18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41D88E-44DF-AE03-B533-4664FD575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30572F-7ABD-3F92-3DD3-52D6DA6BA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A138A3B-B960-728F-848A-BC36148A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1C0011-8CE8-4B10-172A-4E879CAE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559AB0B-B304-D418-3094-F442B91D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500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8532F1-D48C-889F-4119-1D09BF45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6616ACC-AAAD-D26F-677A-B622DDC5D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AC85D87-B241-F572-7CEA-363D2DE7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725EDB-0090-74CC-FF84-BE45271C1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B323D4E-C2C6-F180-EBBE-88724AF5B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863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E44626-2357-4DF9-5DA4-985081DFE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305DA72-AAD0-8D2B-7BA4-4E682BC70C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1A4BCDA-6B2E-79C4-25B5-2A766967F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CD759F8-1917-0BBD-359C-938271C2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04B1BB3-6888-1493-F2F6-01E4C6E5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33359C-A34F-AD3D-5E26-D5D8687A3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677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DE47565-4B64-8CC0-27F9-EA969EC98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67C8F7-5D1C-2401-0C31-C78C2799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1AD8618-7896-FB5D-E9BC-442B702F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804BEBC-87EF-89D9-59EC-8025CF4F6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60873B5-FECC-EFB1-30BB-90BA7E1BF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37708717-A0DE-209C-8414-D73B5E9DA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4F23776-6F3E-4015-DF56-C61F60AD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3284A2EB-36A7-1BB4-9245-F4D57B549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234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FB4F7A-A4AA-CA35-C1ED-6E1860F35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2CB1600-60C0-2858-7112-1BD8FA94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BDA8348D-6736-7891-AF34-20989AB2C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2338F4FF-4587-FD3C-7AF6-008420616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561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1081A4B-5976-3D34-94CA-ED2EC1BD9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DE1FCEE-7E0C-59D9-7E41-C0737126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E18421D-769B-77C6-924A-4455F6194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220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A0938BB-BDB0-76C0-EB69-43B9F982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EA3359F-B38A-F68F-6A32-23DD47E4AA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029734E-A39C-05B3-9B81-ECB66B1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C12C84C-B157-1C8E-F783-D2C4DC3B9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001D8B0-62C2-9C61-D157-81CBE5441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80B4763-DC9D-C9DB-2220-4B727143A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36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0275B1-3290-2686-CFCE-42D9BE9D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F45A81B-B8EA-24D8-23AB-8350FB289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25A8355-861E-8182-5AF9-AD3D60D4F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90809D3-FC37-5CB1-1C91-2A3980DA6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B59831F-4882-5D84-26F7-957F4FCBA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6108297-2B20-F322-758C-38F51C514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4567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C97FCB7A-5DB7-CEC4-9A22-B8803B06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4FE5768-F25D-9E55-7BBA-33107E9879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713538-B299-23FB-B57D-690861AAE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F4FE-3BE2-4EB0-8A9C-601120578B20}" type="datetimeFigureOut">
              <a:rPr lang="tr-TR" smtClean="0"/>
              <a:t>4.09.2024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062B15-1434-EEDC-DD5E-6296F0D659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8849FF9-304F-61FB-FED9-D71CB78D8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8BD5E-180D-4740-90C9-BA14EBD932B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825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5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5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53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54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hyperlink" Target="https://www.egetolgayaltinay.com/lessons/255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hyperlink" Target="https://www.egetolgayaltinay.com/lessons/256" TargetMode="External"/><Relationship Id="rId4" Type="http://schemas.openxmlformats.org/officeDocument/2006/relationships/hyperlink" Target="https://www.egetolgayaltinay.com/lessons/25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5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contents/21/5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etolgayaltinay.com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etolgayaltinay.com/lessons/25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632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3C628A1-61C1-3CFE-7C14-7907C613E6B8}"/>
              </a:ext>
            </a:extLst>
          </p:cNvPr>
          <p:cNvSpPr/>
          <p:nvPr/>
        </p:nvSpPr>
        <p:spPr>
          <a:xfrm>
            <a:off x="32385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Public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Transportation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92A1553-1401-92CD-20FE-440F3EAD5A28}"/>
              </a:ext>
            </a:extLst>
          </p:cNvPr>
          <p:cNvSpPr/>
          <p:nvPr/>
        </p:nvSpPr>
        <p:spPr>
          <a:xfrm>
            <a:off x="32385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Toplu Taşıma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EA90B25-C2CD-17CB-4A0B-DCEB7525D0FE}"/>
              </a:ext>
            </a:extLst>
          </p:cNvPr>
          <p:cNvSpPr/>
          <p:nvPr/>
        </p:nvSpPr>
        <p:spPr>
          <a:xfrm>
            <a:off x="4391025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Reduce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E20E1326-8335-6F14-D4BD-FF07A762F9E2}"/>
              </a:ext>
            </a:extLst>
          </p:cNvPr>
          <p:cNvSpPr/>
          <p:nvPr/>
        </p:nvSpPr>
        <p:spPr>
          <a:xfrm>
            <a:off x="4391025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Azaltmak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68DE90F-6597-26A8-D1B0-4883DC6301EC}"/>
              </a:ext>
            </a:extLst>
          </p:cNvPr>
          <p:cNvSpPr/>
          <p:nvPr/>
        </p:nvSpPr>
        <p:spPr>
          <a:xfrm>
            <a:off x="845820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Save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B087DF90-324F-E08C-2DEB-CC0D38C82CA8}"/>
              </a:ext>
            </a:extLst>
          </p:cNvPr>
          <p:cNvSpPr/>
          <p:nvPr/>
        </p:nvSpPr>
        <p:spPr>
          <a:xfrm>
            <a:off x="845820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Korumak, tasarruf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4C0CB7BB-0E44-7EDF-46AC-D4606BDBA62E}"/>
              </a:ext>
            </a:extLst>
          </p:cNvPr>
          <p:cNvSpPr/>
          <p:nvPr/>
        </p:nvSpPr>
        <p:spPr>
          <a:xfrm>
            <a:off x="390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Solar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6CDBBA96-A9FA-5728-2D21-E2F7D4DE35E5}"/>
              </a:ext>
            </a:extLst>
          </p:cNvPr>
          <p:cNvSpPr/>
          <p:nvPr/>
        </p:nvSpPr>
        <p:spPr>
          <a:xfrm>
            <a:off x="390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Güneş Enerjisi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7437B45-01E0-A1D2-7C86-EE3EEED5E8B8}"/>
              </a:ext>
            </a:extLst>
          </p:cNvPr>
          <p:cNvSpPr/>
          <p:nvPr/>
        </p:nvSpPr>
        <p:spPr>
          <a:xfrm>
            <a:off x="4362450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off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lights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DAC84EF-94EE-2AF1-A282-F4CC527E40B8}"/>
              </a:ext>
            </a:extLst>
          </p:cNvPr>
          <p:cNvSpPr/>
          <p:nvPr/>
        </p:nvSpPr>
        <p:spPr>
          <a:xfrm>
            <a:off x="4362450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Işıkları Kapatmak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F6022DB8-3EE0-F0D2-38D0-F3CEFD84F5DF}"/>
              </a:ext>
            </a:extLst>
          </p:cNvPr>
          <p:cNvSpPr/>
          <p:nvPr/>
        </p:nvSpPr>
        <p:spPr>
          <a:xfrm>
            <a:off x="8391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Recycle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DECD3A2-F21C-5983-8BA0-C78CBBCF9EDB}"/>
              </a:ext>
            </a:extLst>
          </p:cNvPr>
          <p:cNvSpPr/>
          <p:nvPr/>
        </p:nvSpPr>
        <p:spPr>
          <a:xfrm>
            <a:off x="8391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Geri dönüştürmek</a:t>
            </a:r>
          </a:p>
        </p:txBody>
      </p:sp>
    </p:spTree>
    <p:extLst>
      <p:ext uri="{BB962C8B-B14F-4D97-AF65-F5344CB8AC3E}">
        <p14:creationId xmlns:p14="http://schemas.microsoft.com/office/powerpoint/2010/main" val="334703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B5E6A8A0-3E87-55ED-1FB2-9C58E44CBA3B}"/>
              </a:ext>
            </a:extLst>
          </p:cNvPr>
          <p:cNvSpPr/>
          <p:nvPr/>
        </p:nvSpPr>
        <p:spPr>
          <a:xfrm>
            <a:off x="32385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Unplug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A8250DC-C42C-B287-4771-7DE769048CAD}"/>
              </a:ext>
            </a:extLst>
          </p:cNvPr>
          <p:cNvSpPr/>
          <p:nvPr/>
        </p:nvSpPr>
        <p:spPr>
          <a:xfrm>
            <a:off x="32385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Fişi çekmek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2CCD941F-9ACC-6729-E389-C442391BB5C8}"/>
              </a:ext>
            </a:extLst>
          </p:cNvPr>
          <p:cNvSpPr/>
          <p:nvPr/>
        </p:nvSpPr>
        <p:spPr>
          <a:xfrm>
            <a:off x="4391025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Use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Filters</a:t>
            </a:r>
            <a:r>
              <a:rPr lang="tr-TR" sz="2400" b="1" dirty="0">
                <a:solidFill>
                  <a:schemeClr val="tx1"/>
                </a:solidFill>
              </a:rPr>
              <a:t> in </a:t>
            </a:r>
            <a:r>
              <a:rPr lang="tr-TR" sz="2400" b="1" dirty="0" err="1">
                <a:solidFill>
                  <a:schemeClr val="tx1"/>
                </a:solidFill>
              </a:rPr>
              <a:t>Factories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7EA321B9-8E29-E458-B584-6A59FF9AA0C8}"/>
              </a:ext>
            </a:extLst>
          </p:cNvPr>
          <p:cNvSpPr/>
          <p:nvPr/>
        </p:nvSpPr>
        <p:spPr>
          <a:xfrm>
            <a:off x="4391025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Fabrikalarda Filtre Kullanmak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0EC43D10-EF08-712E-5CAD-B328CB4EE536}"/>
              </a:ext>
            </a:extLst>
          </p:cNvPr>
          <p:cNvSpPr/>
          <p:nvPr/>
        </p:nvSpPr>
        <p:spPr>
          <a:xfrm>
            <a:off x="845820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Walk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9094859A-0630-53F3-40E2-30F90F45FCC4}"/>
              </a:ext>
            </a:extLst>
          </p:cNvPr>
          <p:cNvSpPr/>
          <p:nvPr/>
        </p:nvSpPr>
        <p:spPr>
          <a:xfrm>
            <a:off x="845820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Yürümek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F5BF2ADA-38DD-A554-0E3E-E6DB6E1FFBCF}"/>
              </a:ext>
            </a:extLst>
          </p:cNvPr>
          <p:cNvSpPr/>
          <p:nvPr/>
        </p:nvSpPr>
        <p:spPr>
          <a:xfrm>
            <a:off x="390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Warning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5295A4A-A562-4B5F-C841-5F83215BF695}"/>
              </a:ext>
            </a:extLst>
          </p:cNvPr>
          <p:cNvSpPr/>
          <p:nvPr/>
        </p:nvSpPr>
        <p:spPr>
          <a:xfrm>
            <a:off x="390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Uyarı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A57671D6-7779-DD3B-E028-07E48933D182}"/>
              </a:ext>
            </a:extLst>
          </p:cNvPr>
          <p:cNvSpPr/>
          <p:nvPr/>
        </p:nvSpPr>
        <p:spPr>
          <a:xfrm>
            <a:off x="4362450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Wind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Energy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8645D2D1-FC1E-2E0E-19F8-2AEAE2045D81}"/>
              </a:ext>
            </a:extLst>
          </p:cNvPr>
          <p:cNvSpPr/>
          <p:nvPr/>
        </p:nvSpPr>
        <p:spPr>
          <a:xfrm>
            <a:off x="4362450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Rüzgar Enerjisi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642FEC60-998F-4971-BEF7-A1C7F8F3C5A1}"/>
              </a:ext>
            </a:extLst>
          </p:cNvPr>
          <p:cNvSpPr/>
          <p:nvPr/>
        </p:nvSpPr>
        <p:spPr>
          <a:xfrm>
            <a:off x="8391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Turn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off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tap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252B2564-6E49-BD50-7145-513AB29EFAA6}"/>
              </a:ext>
            </a:extLst>
          </p:cNvPr>
          <p:cNvSpPr/>
          <p:nvPr/>
        </p:nvSpPr>
        <p:spPr>
          <a:xfrm>
            <a:off x="8391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Musluğu kapatmak</a:t>
            </a:r>
          </a:p>
        </p:txBody>
      </p:sp>
    </p:spTree>
    <p:extLst>
      <p:ext uri="{BB962C8B-B14F-4D97-AF65-F5344CB8AC3E}">
        <p14:creationId xmlns:p14="http://schemas.microsoft.com/office/powerpoint/2010/main" val="38586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506C3355-1EF0-24E2-D0FE-E879F0EF8399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https://www.egetolgayaltinay.com/lessons/251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338C8C0-D8A0-8C44-66C6-9404E8BF1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057">
            <a:off x="8167507" y="3200400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36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118C012-6A4B-A716-D81F-EED257231B28}"/>
              </a:ext>
            </a:extLst>
          </p:cNvPr>
          <p:cNvSpPr txBox="1"/>
          <p:nvPr/>
        </p:nvSpPr>
        <p:spPr>
          <a:xfrm>
            <a:off x="290512" y="1216639"/>
            <a:ext cx="116109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B05765"/>
                </a:solidFill>
              </a:rPr>
              <a:t>Bad</a:t>
            </a:r>
            <a:r>
              <a:rPr lang="tr-TR" sz="8000" b="1" dirty="0">
                <a:solidFill>
                  <a:srgbClr val="B05765"/>
                </a:solidFill>
              </a:rPr>
              <a:t> </a:t>
            </a:r>
            <a:r>
              <a:rPr lang="tr-TR" sz="8000" b="1" dirty="0" err="1">
                <a:solidFill>
                  <a:srgbClr val="B05765"/>
                </a:solidFill>
              </a:rPr>
              <a:t>Things</a:t>
            </a:r>
            <a:r>
              <a:rPr lang="tr-TR" sz="8000" b="1" dirty="0">
                <a:solidFill>
                  <a:srgbClr val="B05765"/>
                </a:solidFill>
              </a:rPr>
              <a:t> </a:t>
            </a:r>
            <a:r>
              <a:rPr lang="tr-TR" sz="8000" b="1" dirty="0" err="1">
                <a:solidFill>
                  <a:srgbClr val="B05765"/>
                </a:solidFill>
              </a:rPr>
              <a:t>for</a:t>
            </a:r>
            <a:r>
              <a:rPr lang="tr-TR" sz="8000" b="1" dirty="0">
                <a:solidFill>
                  <a:srgbClr val="B05765"/>
                </a:solidFill>
              </a:rPr>
              <a:t> Environment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F0047F1-5C45-7E1F-F51B-A3D2C86CA26C}"/>
              </a:ext>
            </a:extLst>
          </p:cNvPr>
          <p:cNvSpPr txBox="1"/>
          <p:nvPr/>
        </p:nvSpPr>
        <p:spPr>
          <a:xfrm>
            <a:off x="1071113" y="3666409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kötü şeyler)</a:t>
            </a:r>
          </a:p>
        </p:txBody>
      </p:sp>
    </p:spTree>
    <p:extLst>
      <p:ext uri="{BB962C8B-B14F-4D97-AF65-F5344CB8AC3E}">
        <p14:creationId xmlns:p14="http://schemas.microsoft.com/office/powerpoint/2010/main" val="56773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8D843ECA-E914-13F7-A0AA-79F1AAAC560F}"/>
              </a:ext>
            </a:extLst>
          </p:cNvPr>
          <p:cNvSpPr/>
          <p:nvPr/>
        </p:nvSpPr>
        <p:spPr>
          <a:xfrm>
            <a:off x="32385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Cut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down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trees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0634C75-2094-E9B2-FD40-CDE37AC79EDB}"/>
              </a:ext>
            </a:extLst>
          </p:cNvPr>
          <p:cNvSpPr/>
          <p:nvPr/>
        </p:nvSpPr>
        <p:spPr>
          <a:xfrm>
            <a:off x="32385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Ağaçları kesmek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9EA1215-A395-055E-56A4-566CFEF3C507}"/>
              </a:ext>
            </a:extLst>
          </p:cNvPr>
          <p:cNvSpPr/>
          <p:nvPr/>
        </p:nvSpPr>
        <p:spPr>
          <a:xfrm>
            <a:off x="4391025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Damage</a:t>
            </a:r>
            <a:r>
              <a:rPr lang="tr-TR" sz="2800" b="1" dirty="0">
                <a:solidFill>
                  <a:schemeClr val="tx1"/>
                </a:solidFill>
              </a:rPr>
              <a:t> / </a:t>
            </a:r>
            <a:r>
              <a:rPr lang="tr-TR" sz="2800" b="1" dirty="0" err="1">
                <a:solidFill>
                  <a:schemeClr val="tx1"/>
                </a:solidFill>
              </a:rPr>
              <a:t>Harm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36054293-80A7-790D-B2C1-D31EBF6620F9}"/>
              </a:ext>
            </a:extLst>
          </p:cNvPr>
          <p:cNvSpPr/>
          <p:nvPr/>
        </p:nvSpPr>
        <p:spPr>
          <a:xfrm>
            <a:off x="4391025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Zarar vermek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37DC513C-846D-9C94-E907-308C71777C33}"/>
              </a:ext>
            </a:extLst>
          </p:cNvPr>
          <p:cNvSpPr/>
          <p:nvPr/>
        </p:nvSpPr>
        <p:spPr>
          <a:xfrm>
            <a:off x="845820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Destroy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491ED420-2BB4-FCBB-B6C1-4B243CB18BF2}"/>
              </a:ext>
            </a:extLst>
          </p:cNvPr>
          <p:cNvSpPr/>
          <p:nvPr/>
        </p:nvSpPr>
        <p:spPr>
          <a:xfrm>
            <a:off x="845820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Yok etmek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E40F18AC-54AE-9806-4E30-80C2505ACB5E}"/>
              </a:ext>
            </a:extLst>
          </p:cNvPr>
          <p:cNvSpPr/>
          <p:nvPr/>
        </p:nvSpPr>
        <p:spPr>
          <a:xfrm>
            <a:off x="390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Drive </a:t>
            </a:r>
            <a:r>
              <a:rPr lang="tr-TR" sz="2800" b="1" dirty="0" err="1">
                <a:solidFill>
                  <a:schemeClr val="tx1"/>
                </a:solidFill>
              </a:rPr>
              <a:t>your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own</a:t>
            </a:r>
            <a:r>
              <a:rPr lang="tr-TR" sz="2800" b="1" dirty="0">
                <a:solidFill>
                  <a:schemeClr val="tx1"/>
                </a:solidFill>
              </a:rPr>
              <a:t> car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D345A2A5-F28F-262E-8FC9-DCA2E0B27394}"/>
              </a:ext>
            </a:extLst>
          </p:cNvPr>
          <p:cNvSpPr/>
          <p:nvPr/>
        </p:nvSpPr>
        <p:spPr>
          <a:xfrm>
            <a:off x="390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Kendi arabanı kullanmak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59500D95-6F71-38D2-2FFD-E653D8E9F7B3}"/>
              </a:ext>
            </a:extLst>
          </p:cNvPr>
          <p:cNvSpPr/>
          <p:nvPr/>
        </p:nvSpPr>
        <p:spPr>
          <a:xfrm>
            <a:off x="4362450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Exhaust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Fumes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B60DF430-C2C6-7FEB-2932-5ADED6376B47}"/>
              </a:ext>
            </a:extLst>
          </p:cNvPr>
          <p:cNvSpPr/>
          <p:nvPr/>
        </p:nvSpPr>
        <p:spPr>
          <a:xfrm>
            <a:off x="4362450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Egzoz dumanı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BA5EDAA9-DE6D-E7C0-B259-55657DCBC28D}"/>
              </a:ext>
            </a:extLst>
          </p:cNvPr>
          <p:cNvSpPr/>
          <p:nvPr/>
        </p:nvSpPr>
        <p:spPr>
          <a:xfrm>
            <a:off x="8391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Waste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AB5FCECE-1FD6-8453-0992-80B8FF102AE5}"/>
              </a:ext>
            </a:extLst>
          </p:cNvPr>
          <p:cNvSpPr/>
          <p:nvPr/>
        </p:nvSpPr>
        <p:spPr>
          <a:xfrm>
            <a:off x="8391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Atık / İsraf etmek</a:t>
            </a:r>
          </a:p>
        </p:txBody>
      </p:sp>
    </p:spTree>
    <p:extLst>
      <p:ext uri="{BB962C8B-B14F-4D97-AF65-F5344CB8AC3E}">
        <p14:creationId xmlns:p14="http://schemas.microsoft.com/office/powerpoint/2010/main" val="112782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6CD09A1-F05C-988E-C6E8-4C968A6F7681}"/>
              </a:ext>
            </a:extLst>
          </p:cNvPr>
          <p:cNvSpPr/>
          <p:nvPr/>
        </p:nvSpPr>
        <p:spPr>
          <a:xfrm>
            <a:off x="32385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Hunt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animals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FC8A2F01-4321-AA6D-52B7-6BB0F1E4FCF6}"/>
              </a:ext>
            </a:extLst>
          </p:cNvPr>
          <p:cNvSpPr/>
          <p:nvPr/>
        </p:nvSpPr>
        <p:spPr>
          <a:xfrm>
            <a:off x="32385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Hayvanları avlamak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B4F81B6E-7E0B-04A8-F7E0-7A5202A2B24E}"/>
              </a:ext>
            </a:extLst>
          </p:cNvPr>
          <p:cNvSpPr/>
          <p:nvPr/>
        </p:nvSpPr>
        <p:spPr>
          <a:xfrm>
            <a:off x="4391025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Leave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the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devices</a:t>
            </a:r>
            <a:r>
              <a:rPr lang="tr-TR" sz="2400" b="1" dirty="0">
                <a:solidFill>
                  <a:schemeClr val="tx1"/>
                </a:solidFill>
              </a:rPr>
              <a:t> on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952F039-4E20-A6B5-959C-D9A67A916544}"/>
              </a:ext>
            </a:extLst>
          </p:cNvPr>
          <p:cNvSpPr/>
          <p:nvPr/>
        </p:nvSpPr>
        <p:spPr>
          <a:xfrm>
            <a:off x="4391025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Cihazları açık bırakmak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A204A705-904E-8AD3-3F76-FFAAA08E50F8}"/>
              </a:ext>
            </a:extLst>
          </p:cNvPr>
          <p:cNvSpPr/>
          <p:nvPr/>
        </p:nvSpPr>
        <p:spPr>
          <a:xfrm>
            <a:off x="845820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Leave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the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taps</a:t>
            </a:r>
            <a:r>
              <a:rPr lang="tr-TR" sz="2800" b="1" dirty="0">
                <a:solidFill>
                  <a:schemeClr val="tx1"/>
                </a:solidFill>
              </a:rPr>
              <a:t> on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C3E78794-3E4C-8751-DEE7-7311A7AF7F66}"/>
              </a:ext>
            </a:extLst>
          </p:cNvPr>
          <p:cNvSpPr/>
          <p:nvPr/>
        </p:nvSpPr>
        <p:spPr>
          <a:xfrm>
            <a:off x="845820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Muslukları açık bırakmak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B6724BF-4D69-49D9-EBE2-910338CC5418}"/>
              </a:ext>
            </a:extLst>
          </p:cNvPr>
          <p:cNvSpPr/>
          <p:nvPr/>
        </p:nvSpPr>
        <p:spPr>
          <a:xfrm>
            <a:off x="2417033" y="5224334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Pour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Waste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92ECB09C-84A9-5A69-C75F-A9A87A46C7CA}"/>
              </a:ext>
            </a:extLst>
          </p:cNvPr>
          <p:cNvSpPr/>
          <p:nvPr/>
        </p:nvSpPr>
        <p:spPr>
          <a:xfrm>
            <a:off x="2417033" y="5852984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Atık dökmek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EED67625-1B6E-66D2-B052-155BADF60CE9}"/>
              </a:ext>
            </a:extLst>
          </p:cNvPr>
          <p:cNvSpPr/>
          <p:nvPr/>
        </p:nvSpPr>
        <p:spPr>
          <a:xfrm>
            <a:off x="6388958" y="5224334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Throw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3FDCD5FC-2D35-D9F4-9939-A2B3E494E8F3}"/>
              </a:ext>
            </a:extLst>
          </p:cNvPr>
          <p:cNvSpPr/>
          <p:nvPr/>
        </p:nvSpPr>
        <p:spPr>
          <a:xfrm>
            <a:off x="6388958" y="5852984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Çöp atmak</a:t>
            </a:r>
          </a:p>
        </p:txBody>
      </p:sp>
    </p:spTree>
    <p:extLst>
      <p:ext uri="{BB962C8B-B14F-4D97-AF65-F5344CB8AC3E}">
        <p14:creationId xmlns:p14="http://schemas.microsoft.com/office/powerpoint/2010/main" val="120359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8F12F73-9016-AFA0-F885-AC272009A833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https://www.egetolgayaltinay.com/lessons/252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B3B294A-7581-9D88-5F91-BDAB5FEE21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452">
            <a:off x="7796571" y="3178833"/>
            <a:ext cx="3404417" cy="323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2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E12D646-9BFD-4F31-F075-94E8BC665013}"/>
              </a:ext>
            </a:extLst>
          </p:cNvPr>
          <p:cNvSpPr txBox="1"/>
          <p:nvPr/>
        </p:nvSpPr>
        <p:spPr>
          <a:xfrm>
            <a:off x="1419225" y="41700"/>
            <a:ext cx="935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B05765"/>
                </a:solidFill>
              </a:rPr>
              <a:t>OTHER IMPORTANT WORDS</a:t>
            </a:r>
          </a:p>
          <a:p>
            <a:pPr algn="ctr"/>
            <a:r>
              <a:rPr lang="tr-TR" sz="2000" b="1" dirty="0"/>
              <a:t>(DİĞER ÖNEMLİ KELİMELER)</a:t>
            </a:r>
            <a:endParaRPr lang="tr-TR" sz="700" b="1" dirty="0"/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E997B5A-59E5-57F5-C9C6-9D5F9B76125E}"/>
              </a:ext>
            </a:extLst>
          </p:cNvPr>
          <p:cNvSpPr/>
          <p:nvPr/>
        </p:nvSpPr>
        <p:spPr>
          <a:xfrm>
            <a:off x="891396" y="1131294"/>
            <a:ext cx="247385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Battery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6F5EBE05-A20D-864B-F268-FB7C368D2C08}"/>
              </a:ext>
            </a:extLst>
          </p:cNvPr>
          <p:cNvSpPr/>
          <p:nvPr/>
        </p:nvSpPr>
        <p:spPr>
          <a:xfrm>
            <a:off x="891396" y="1689558"/>
            <a:ext cx="247385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Bin:</a:t>
            </a:r>
          </a:p>
        </p:txBody>
      </p:sp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AAA44F69-484B-0FDD-A42D-ADA840046FD9}"/>
              </a:ext>
            </a:extLst>
          </p:cNvPr>
          <p:cNvSpPr/>
          <p:nvPr/>
        </p:nvSpPr>
        <p:spPr>
          <a:xfrm>
            <a:off x="3363645" y="1130091"/>
            <a:ext cx="2127183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Pil, batarya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D64A84B8-E6AD-1D4A-CC15-6276007FC2FC}"/>
              </a:ext>
            </a:extLst>
          </p:cNvPr>
          <p:cNvSpPr/>
          <p:nvPr/>
        </p:nvSpPr>
        <p:spPr>
          <a:xfrm>
            <a:off x="3365252" y="1689558"/>
            <a:ext cx="2127183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Çöp kutusu</a:t>
            </a:r>
          </a:p>
        </p:txBody>
      </p:sp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7135731F-48D7-8608-C4D7-63AA7E2A5DDC}"/>
              </a:ext>
            </a:extLst>
          </p:cNvPr>
          <p:cNvSpPr/>
          <p:nvPr/>
        </p:nvSpPr>
        <p:spPr>
          <a:xfrm>
            <a:off x="891396" y="2247824"/>
            <a:ext cx="247385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Crowded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00CDFFB0-BDCF-7CFC-6947-363FCFB2EAB6}"/>
              </a:ext>
            </a:extLst>
          </p:cNvPr>
          <p:cNvSpPr/>
          <p:nvPr/>
        </p:nvSpPr>
        <p:spPr>
          <a:xfrm>
            <a:off x="891396" y="2806088"/>
            <a:ext cx="247385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r>
              <a:rPr lang="tr-TR" sz="2400" b="1" dirty="0">
                <a:solidFill>
                  <a:sysClr val="windowText" lastClr="000000"/>
                </a:solidFill>
              </a:rPr>
              <a:t>Earth:</a:t>
            </a: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14695306-C0AB-DF25-6871-04FECE04BB4C}"/>
              </a:ext>
            </a:extLst>
          </p:cNvPr>
          <p:cNvSpPr/>
          <p:nvPr/>
        </p:nvSpPr>
        <p:spPr>
          <a:xfrm>
            <a:off x="3365253" y="2247823"/>
            <a:ext cx="2127183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Kalabalık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4852C30B-7483-8B85-097F-67CE4F0BEBEA}"/>
              </a:ext>
            </a:extLst>
          </p:cNvPr>
          <p:cNvSpPr/>
          <p:nvPr/>
        </p:nvSpPr>
        <p:spPr>
          <a:xfrm>
            <a:off x="3365252" y="2806088"/>
            <a:ext cx="2127183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Dünya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6FE4FE98-118A-61F7-B6C7-88B2F67DB22D}"/>
              </a:ext>
            </a:extLst>
          </p:cNvPr>
          <p:cNvSpPr/>
          <p:nvPr/>
        </p:nvSpPr>
        <p:spPr>
          <a:xfrm>
            <a:off x="891396" y="3366756"/>
            <a:ext cx="2473858" cy="702443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Factory</a:t>
            </a:r>
            <a:r>
              <a:rPr lang="tr-TR" sz="20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5AEE985-9EA6-7108-CD89-F18D2B850921}"/>
              </a:ext>
            </a:extLst>
          </p:cNvPr>
          <p:cNvSpPr/>
          <p:nvPr/>
        </p:nvSpPr>
        <p:spPr>
          <a:xfrm>
            <a:off x="891397" y="4069201"/>
            <a:ext cx="2473858" cy="558264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Farm:</a:t>
            </a: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F1B849CE-E5FE-8B04-655F-40528F146B7C}"/>
              </a:ext>
            </a:extLst>
          </p:cNvPr>
          <p:cNvSpPr/>
          <p:nvPr/>
        </p:nvSpPr>
        <p:spPr>
          <a:xfrm>
            <a:off x="3365253" y="3366755"/>
            <a:ext cx="2127183" cy="702443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Fabrika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389598B0-B65A-DBCF-62E7-1E0E6AE27307}"/>
              </a:ext>
            </a:extLst>
          </p:cNvPr>
          <p:cNvSpPr/>
          <p:nvPr/>
        </p:nvSpPr>
        <p:spPr>
          <a:xfrm>
            <a:off x="3365253" y="4069200"/>
            <a:ext cx="2127183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Çiftlik</a:t>
            </a: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2C066D9F-9F16-5AC6-0C7B-17215E2341C8}"/>
              </a:ext>
            </a:extLst>
          </p:cNvPr>
          <p:cNvSpPr/>
          <p:nvPr/>
        </p:nvSpPr>
        <p:spPr>
          <a:xfrm>
            <a:off x="891396" y="4627465"/>
            <a:ext cx="247385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chemeClr val="tx1"/>
                </a:solidFill>
              </a:rPr>
              <a:t>Habitat: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93F3C751-2F1C-67C9-D168-63C11A87CCD3}"/>
              </a:ext>
            </a:extLst>
          </p:cNvPr>
          <p:cNvSpPr/>
          <p:nvPr/>
        </p:nvSpPr>
        <p:spPr>
          <a:xfrm>
            <a:off x="3365253" y="4627464"/>
            <a:ext cx="2127183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Yaşam alanı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3E58AA2A-9E19-7737-53A6-0ACF041E9CE0}"/>
              </a:ext>
            </a:extLst>
          </p:cNvPr>
          <p:cNvSpPr/>
          <p:nvPr/>
        </p:nvSpPr>
        <p:spPr>
          <a:xfrm>
            <a:off x="891397" y="5183326"/>
            <a:ext cx="2473858" cy="560666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Hurry</a:t>
            </a:r>
            <a:r>
              <a:rPr lang="tr-TR" sz="2400" b="1" dirty="0">
                <a:solidFill>
                  <a:sysClr val="windowText" lastClr="000000"/>
                </a:solidFill>
              </a:rPr>
              <a:t> </a:t>
            </a:r>
            <a:r>
              <a:rPr lang="tr-TR" sz="2400" b="1" dirty="0" err="1">
                <a:solidFill>
                  <a:sysClr val="windowText" lastClr="000000"/>
                </a:solidFill>
              </a:rPr>
              <a:t>up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3A7756DB-2562-15E6-9E22-BB6C9E80250D}"/>
              </a:ext>
            </a:extLst>
          </p:cNvPr>
          <p:cNvSpPr/>
          <p:nvPr/>
        </p:nvSpPr>
        <p:spPr>
          <a:xfrm>
            <a:off x="3365253" y="5183326"/>
            <a:ext cx="2127183" cy="560666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000" b="1" dirty="0">
                <a:solidFill>
                  <a:sysClr val="windowText" lastClr="000000"/>
                </a:solidFill>
              </a:rPr>
              <a:t>Acele etmek</a:t>
            </a: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FC642A35-6C82-9B8D-28BA-D33A2C3392D7}"/>
              </a:ext>
            </a:extLst>
          </p:cNvPr>
          <p:cNvSpPr/>
          <p:nvPr/>
        </p:nvSpPr>
        <p:spPr>
          <a:xfrm>
            <a:off x="891396" y="5743994"/>
            <a:ext cx="247385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Material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F8F9696B-7568-0A2F-945C-CC5F8E72465E}"/>
              </a:ext>
            </a:extLst>
          </p:cNvPr>
          <p:cNvSpPr/>
          <p:nvPr/>
        </p:nvSpPr>
        <p:spPr>
          <a:xfrm>
            <a:off x="3365253" y="5743993"/>
            <a:ext cx="2127183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Malzeme</a:t>
            </a:r>
          </a:p>
        </p:txBody>
      </p:sp>
      <p:pic>
        <p:nvPicPr>
          <p:cNvPr id="21" name="Resim 20">
            <a:extLst>
              <a:ext uri="{FF2B5EF4-FFF2-40B4-BE49-F238E27FC236}">
                <a16:creationId xmlns:a16="http://schemas.microsoft.com/office/drawing/2014/main" id="{6E575E87-C0E9-8E48-0CE0-3AD8B02E9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3" t="23215" r="-11424" b="24829"/>
          <a:stretch/>
        </p:blipFill>
        <p:spPr>
          <a:xfrm>
            <a:off x="5767063" y="2362016"/>
            <a:ext cx="356135" cy="2711920"/>
          </a:xfrm>
          <a:prstGeom prst="rect">
            <a:avLst/>
          </a:prstGeom>
        </p:spPr>
      </p:pic>
      <p:sp>
        <p:nvSpPr>
          <p:cNvPr id="22" name="Dikdörtgen: Köşeleri Yuvarlatılmış 21">
            <a:extLst>
              <a:ext uri="{FF2B5EF4-FFF2-40B4-BE49-F238E27FC236}">
                <a16:creationId xmlns:a16="http://schemas.microsoft.com/office/drawing/2014/main" id="{14CCC483-A074-355F-7304-DAE88924B693}"/>
              </a:ext>
            </a:extLst>
          </p:cNvPr>
          <p:cNvSpPr/>
          <p:nvPr/>
        </p:nvSpPr>
        <p:spPr>
          <a:xfrm>
            <a:off x="6301275" y="1126488"/>
            <a:ext cx="2579886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More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23" name="Dikdörtgen: Köşeleri Yuvarlatılmış 22">
            <a:extLst>
              <a:ext uri="{FF2B5EF4-FFF2-40B4-BE49-F238E27FC236}">
                <a16:creationId xmlns:a16="http://schemas.microsoft.com/office/drawing/2014/main" id="{F862F549-041A-2E81-616C-EF55235E17CA}"/>
              </a:ext>
            </a:extLst>
          </p:cNvPr>
          <p:cNvSpPr/>
          <p:nvPr/>
        </p:nvSpPr>
        <p:spPr>
          <a:xfrm>
            <a:off x="8881159" y="1126488"/>
            <a:ext cx="241944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Daha fazla</a:t>
            </a:r>
          </a:p>
        </p:txBody>
      </p:sp>
      <p:sp>
        <p:nvSpPr>
          <p:cNvPr id="24" name="Dikdörtgen: Köşeleri Yuvarlatılmış 23">
            <a:extLst>
              <a:ext uri="{FF2B5EF4-FFF2-40B4-BE49-F238E27FC236}">
                <a16:creationId xmlns:a16="http://schemas.microsoft.com/office/drawing/2014/main" id="{A4B4B9A5-D663-CCD1-7DF3-180ECDA868B2}"/>
              </a:ext>
            </a:extLst>
          </p:cNvPr>
          <p:cNvSpPr/>
          <p:nvPr/>
        </p:nvSpPr>
        <p:spPr>
          <a:xfrm>
            <a:off x="6301275" y="1687156"/>
            <a:ext cx="2579886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Less</a:t>
            </a:r>
            <a:r>
              <a:rPr lang="tr-TR" sz="28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5" name="Dikdörtgen: Köşeleri Yuvarlatılmış 24">
            <a:extLst>
              <a:ext uri="{FF2B5EF4-FFF2-40B4-BE49-F238E27FC236}">
                <a16:creationId xmlns:a16="http://schemas.microsoft.com/office/drawing/2014/main" id="{55745F2A-DD33-2D37-A9BA-9FED400F6758}"/>
              </a:ext>
            </a:extLst>
          </p:cNvPr>
          <p:cNvSpPr/>
          <p:nvPr/>
        </p:nvSpPr>
        <p:spPr>
          <a:xfrm>
            <a:off x="6301271" y="2243019"/>
            <a:ext cx="2579886" cy="558264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Product:</a:t>
            </a:r>
          </a:p>
        </p:txBody>
      </p:sp>
      <p:sp>
        <p:nvSpPr>
          <p:cNvPr id="26" name="Dikdörtgen: Köşeleri Yuvarlatılmış 25">
            <a:extLst>
              <a:ext uri="{FF2B5EF4-FFF2-40B4-BE49-F238E27FC236}">
                <a16:creationId xmlns:a16="http://schemas.microsoft.com/office/drawing/2014/main" id="{D126931D-A9BB-331C-78D9-AA6D04A337F0}"/>
              </a:ext>
            </a:extLst>
          </p:cNvPr>
          <p:cNvSpPr/>
          <p:nvPr/>
        </p:nvSpPr>
        <p:spPr>
          <a:xfrm>
            <a:off x="8881160" y="1687155"/>
            <a:ext cx="241944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Daha az</a:t>
            </a:r>
          </a:p>
        </p:txBody>
      </p:sp>
      <p:sp>
        <p:nvSpPr>
          <p:cNvPr id="27" name="Dikdörtgen: Köşeleri Yuvarlatılmış 26">
            <a:extLst>
              <a:ext uri="{FF2B5EF4-FFF2-40B4-BE49-F238E27FC236}">
                <a16:creationId xmlns:a16="http://schemas.microsoft.com/office/drawing/2014/main" id="{81593EE3-D5B5-A6BD-DC53-46FF234D28FD}"/>
              </a:ext>
            </a:extLst>
          </p:cNvPr>
          <p:cNvSpPr/>
          <p:nvPr/>
        </p:nvSpPr>
        <p:spPr>
          <a:xfrm>
            <a:off x="8881160" y="2243018"/>
            <a:ext cx="241944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Ürün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28" name="Dikdörtgen: Köşeleri Yuvarlatılmış 27">
            <a:extLst>
              <a:ext uri="{FF2B5EF4-FFF2-40B4-BE49-F238E27FC236}">
                <a16:creationId xmlns:a16="http://schemas.microsoft.com/office/drawing/2014/main" id="{84BBEF31-18B0-0378-201B-F0BADEDA7D1B}"/>
              </a:ext>
            </a:extLst>
          </p:cNvPr>
          <p:cNvSpPr/>
          <p:nvPr/>
        </p:nvSpPr>
        <p:spPr>
          <a:xfrm>
            <a:off x="6301272" y="2806089"/>
            <a:ext cx="257988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Prevent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" name="Dikdörtgen: Köşeleri Yuvarlatılmış 28">
            <a:extLst>
              <a:ext uri="{FF2B5EF4-FFF2-40B4-BE49-F238E27FC236}">
                <a16:creationId xmlns:a16="http://schemas.microsoft.com/office/drawing/2014/main" id="{6D5565CC-AC05-1DFE-FD09-B78C03765F95}"/>
              </a:ext>
            </a:extLst>
          </p:cNvPr>
          <p:cNvSpPr/>
          <p:nvPr/>
        </p:nvSpPr>
        <p:spPr>
          <a:xfrm>
            <a:off x="8881159" y="2806088"/>
            <a:ext cx="241944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Önlemek</a:t>
            </a:r>
          </a:p>
        </p:txBody>
      </p:sp>
      <p:sp>
        <p:nvSpPr>
          <p:cNvPr id="30" name="Dikdörtgen: Köşeleri Yuvarlatılmış 29">
            <a:extLst>
              <a:ext uri="{FF2B5EF4-FFF2-40B4-BE49-F238E27FC236}">
                <a16:creationId xmlns:a16="http://schemas.microsoft.com/office/drawing/2014/main" id="{45C606B9-74D8-4095-7819-A0113ABEE509}"/>
              </a:ext>
            </a:extLst>
          </p:cNvPr>
          <p:cNvSpPr/>
          <p:nvPr/>
        </p:nvSpPr>
        <p:spPr>
          <a:xfrm>
            <a:off x="6301270" y="3357145"/>
            <a:ext cx="257988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Treathen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1" name="Dikdörtgen: Köşeleri Yuvarlatılmış 30">
            <a:extLst>
              <a:ext uri="{FF2B5EF4-FFF2-40B4-BE49-F238E27FC236}">
                <a16:creationId xmlns:a16="http://schemas.microsoft.com/office/drawing/2014/main" id="{966DF59A-C21E-27C3-10E2-7EA7D92EBAA7}"/>
              </a:ext>
            </a:extLst>
          </p:cNvPr>
          <p:cNvSpPr/>
          <p:nvPr/>
        </p:nvSpPr>
        <p:spPr>
          <a:xfrm>
            <a:off x="8881156" y="3357145"/>
            <a:ext cx="241944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Tehdit etmek</a:t>
            </a:r>
          </a:p>
        </p:txBody>
      </p:sp>
      <p:sp>
        <p:nvSpPr>
          <p:cNvPr id="32" name="Dikdörtgen: Köşeleri Yuvarlatılmış 31">
            <a:extLst>
              <a:ext uri="{FF2B5EF4-FFF2-40B4-BE49-F238E27FC236}">
                <a16:creationId xmlns:a16="http://schemas.microsoft.com/office/drawing/2014/main" id="{78521105-811D-EDBB-C903-5DDA1F258C49}"/>
              </a:ext>
            </a:extLst>
          </p:cNvPr>
          <p:cNvSpPr/>
          <p:nvPr/>
        </p:nvSpPr>
        <p:spPr>
          <a:xfrm>
            <a:off x="6301268" y="3917813"/>
            <a:ext cx="2579890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Use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3" name="Dikdörtgen: Köşeleri Yuvarlatılmış 32">
            <a:extLst>
              <a:ext uri="{FF2B5EF4-FFF2-40B4-BE49-F238E27FC236}">
                <a16:creationId xmlns:a16="http://schemas.microsoft.com/office/drawing/2014/main" id="{6CF2607A-DC56-60C7-E736-198EE0313D5B}"/>
              </a:ext>
            </a:extLst>
          </p:cNvPr>
          <p:cNvSpPr/>
          <p:nvPr/>
        </p:nvSpPr>
        <p:spPr>
          <a:xfrm>
            <a:off x="6301267" y="4473676"/>
            <a:ext cx="2579891" cy="558264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>
                <a:solidFill>
                  <a:sysClr val="windowText" lastClr="000000"/>
                </a:solidFill>
              </a:rPr>
              <a:t>Solution:</a:t>
            </a:r>
          </a:p>
        </p:txBody>
      </p:sp>
      <p:sp>
        <p:nvSpPr>
          <p:cNvPr id="34" name="Dikdörtgen: Köşeleri Yuvarlatılmış 33">
            <a:extLst>
              <a:ext uri="{FF2B5EF4-FFF2-40B4-BE49-F238E27FC236}">
                <a16:creationId xmlns:a16="http://schemas.microsoft.com/office/drawing/2014/main" id="{E12D1433-D33F-5B41-B9ED-075A7DF465E6}"/>
              </a:ext>
            </a:extLst>
          </p:cNvPr>
          <p:cNvSpPr/>
          <p:nvPr/>
        </p:nvSpPr>
        <p:spPr>
          <a:xfrm>
            <a:off x="8881157" y="3917812"/>
            <a:ext cx="241944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Kullanmak</a:t>
            </a:r>
          </a:p>
        </p:txBody>
      </p:sp>
      <p:sp>
        <p:nvSpPr>
          <p:cNvPr id="35" name="Dikdörtgen: Köşeleri Yuvarlatılmış 34">
            <a:extLst>
              <a:ext uri="{FF2B5EF4-FFF2-40B4-BE49-F238E27FC236}">
                <a16:creationId xmlns:a16="http://schemas.microsoft.com/office/drawing/2014/main" id="{8BAD6965-A6FE-C719-AE54-D326BB34B91F}"/>
              </a:ext>
            </a:extLst>
          </p:cNvPr>
          <p:cNvSpPr/>
          <p:nvPr/>
        </p:nvSpPr>
        <p:spPr>
          <a:xfrm>
            <a:off x="8881157" y="4473675"/>
            <a:ext cx="241944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Çözüm</a:t>
            </a:r>
            <a:endParaRPr lang="tr-TR"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36" name="Dikdörtgen: Köşeleri Yuvarlatılmış 35">
            <a:extLst>
              <a:ext uri="{FF2B5EF4-FFF2-40B4-BE49-F238E27FC236}">
                <a16:creationId xmlns:a16="http://schemas.microsoft.com/office/drawing/2014/main" id="{10D2C1DD-49ED-C86A-DB9F-89D4EE944A13}"/>
              </a:ext>
            </a:extLst>
          </p:cNvPr>
          <p:cNvSpPr/>
          <p:nvPr/>
        </p:nvSpPr>
        <p:spPr>
          <a:xfrm>
            <a:off x="6301267" y="5036746"/>
            <a:ext cx="2579890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chemeClr val="tx1"/>
                </a:solidFill>
              </a:rPr>
              <a:t>Save</a:t>
            </a:r>
            <a:r>
              <a:rPr lang="tr-TR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7" name="Dikdörtgen: Köşeleri Yuvarlatılmış 36">
            <a:extLst>
              <a:ext uri="{FF2B5EF4-FFF2-40B4-BE49-F238E27FC236}">
                <a16:creationId xmlns:a16="http://schemas.microsoft.com/office/drawing/2014/main" id="{3CB03982-9B58-3051-5A74-C33BE695D949}"/>
              </a:ext>
            </a:extLst>
          </p:cNvPr>
          <p:cNvSpPr/>
          <p:nvPr/>
        </p:nvSpPr>
        <p:spPr>
          <a:xfrm>
            <a:off x="8881156" y="5036745"/>
            <a:ext cx="2419448" cy="558265"/>
          </a:xfrm>
          <a:prstGeom prst="roundRect">
            <a:avLst/>
          </a:prstGeom>
          <a:solidFill>
            <a:srgbClr val="CE96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chemeClr val="tx1"/>
                </a:solidFill>
              </a:rPr>
              <a:t>Korumak</a:t>
            </a:r>
          </a:p>
        </p:txBody>
      </p:sp>
      <p:sp>
        <p:nvSpPr>
          <p:cNvPr id="38" name="Dikdörtgen: Köşeleri Yuvarlatılmış 37">
            <a:extLst>
              <a:ext uri="{FF2B5EF4-FFF2-40B4-BE49-F238E27FC236}">
                <a16:creationId xmlns:a16="http://schemas.microsoft.com/office/drawing/2014/main" id="{8EE61B8F-8C12-E702-71C2-443AFB68F45E}"/>
              </a:ext>
            </a:extLst>
          </p:cNvPr>
          <p:cNvSpPr/>
          <p:nvPr/>
        </p:nvSpPr>
        <p:spPr>
          <a:xfrm>
            <a:off x="6301266" y="5587802"/>
            <a:ext cx="2579891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r-TR" sz="2400" b="1" dirty="0" err="1">
                <a:solidFill>
                  <a:sysClr val="windowText" lastClr="000000"/>
                </a:solidFill>
              </a:rPr>
              <a:t>Important</a:t>
            </a:r>
            <a:r>
              <a:rPr lang="tr-TR" sz="2400" b="1" dirty="0">
                <a:solidFill>
                  <a:sysClr val="windowText" lastClr="000000"/>
                </a:solidFill>
              </a:rPr>
              <a:t>:</a:t>
            </a:r>
          </a:p>
        </p:txBody>
      </p:sp>
      <p:sp>
        <p:nvSpPr>
          <p:cNvPr id="39" name="Dikdörtgen: Köşeleri Yuvarlatılmış 38">
            <a:extLst>
              <a:ext uri="{FF2B5EF4-FFF2-40B4-BE49-F238E27FC236}">
                <a16:creationId xmlns:a16="http://schemas.microsoft.com/office/drawing/2014/main" id="{43DFA3EB-1FF6-2FC1-D4AA-BC702291E7D6}"/>
              </a:ext>
            </a:extLst>
          </p:cNvPr>
          <p:cNvSpPr/>
          <p:nvPr/>
        </p:nvSpPr>
        <p:spPr>
          <a:xfrm>
            <a:off x="8881156" y="5587802"/>
            <a:ext cx="2419448" cy="558265"/>
          </a:xfrm>
          <a:prstGeom prst="roundRect">
            <a:avLst/>
          </a:prstGeom>
          <a:solidFill>
            <a:srgbClr val="E2C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>
                <a:solidFill>
                  <a:sysClr val="windowText" lastClr="000000"/>
                </a:solidFill>
              </a:rPr>
              <a:t>Önemli</a:t>
            </a:r>
          </a:p>
        </p:txBody>
      </p:sp>
    </p:spTree>
    <p:extLst>
      <p:ext uri="{BB962C8B-B14F-4D97-AF65-F5344CB8AC3E}">
        <p14:creationId xmlns:p14="http://schemas.microsoft.com/office/powerpoint/2010/main" val="236511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3" grpId="0" animBg="1"/>
      <p:bldP spid="14" grpId="0" animBg="1"/>
      <p:bldP spid="16" grpId="0" animBg="1"/>
      <p:bldP spid="18" grpId="0" animBg="1"/>
      <p:bldP spid="20" grpId="0" animBg="1"/>
      <p:bldP spid="23" grpId="0" animBg="1"/>
      <p:bldP spid="26" grpId="0" animBg="1"/>
      <p:bldP spid="27" grpId="0" animBg="1"/>
      <p:bldP spid="29" grpId="0" animBg="1"/>
      <p:bldP spid="31" grpId="0" animBg="1"/>
      <p:bldP spid="34" grpId="0" animBg="1"/>
      <p:bldP spid="35" grpId="0" animBg="1"/>
      <p:bldP spid="37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6FEAC4A-2A19-33AB-7DE3-A0DDC465BCAD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https://www.egetolgayaltinay.com/lessons/253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7BA6B5-0B78-FB70-C9C7-EFD46A0BDF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8436">
            <a:off x="7848330" y="3178834"/>
            <a:ext cx="3512658" cy="333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89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34E66C54-A843-9F23-22C7-36748A129873}"/>
              </a:ext>
            </a:extLst>
          </p:cNvPr>
          <p:cNvSpPr txBox="1"/>
          <p:nvPr/>
        </p:nvSpPr>
        <p:spPr>
          <a:xfrm>
            <a:off x="458729" y="0"/>
            <a:ext cx="10693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 err="1">
                <a:solidFill>
                  <a:srgbClr val="B05765"/>
                </a:solidFill>
              </a:rPr>
              <a:t>Expressing</a:t>
            </a:r>
            <a:r>
              <a:rPr lang="tr-TR" sz="4000" b="1" dirty="0">
                <a:solidFill>
                  <a:srgbClr val="B05765"/>
                </a:solidFill>
              </a:rPr>
              <a:t> </a:t>
            </a:r>
            <a:r>
              <a:rPr lang="tr-TR" sz="4000" b="1" dirty="0" err="1">
                <a:solidFill>
                  <a:srgbClr val="B05765"/>
                </a:solidFill>
              </a:rPr>
              <a:t>Advice</a:t>
            </a:r>
            <a:endParaRPr lang="tr-TR" sz="4000" b="1" dirty="0">
              <a:solidFill>
                <a:srgbClr val="B05765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81E5CBB-49AA-6E73-409E-53F128B2D74E}"/>
              </a:ext>
            </a:extLst>
          </p:cNvPr>
          <p:cNvSpPr txBox="1"/>
          <p:nvPr/>
        </p:nvSpPr>
        <p:spPr>
          <a:xfrm>
            <a:off x="1533084" y="582295"/>
            <a:ext cx="8544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>
                <a:solidFill>
                  <a:srgbClr val="B05765"/>
                </a:solidFill>
              </a:rPr>
              <a:t>(Tavsiye İfadeleri)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F494E3D-5FDF-599A-65E9-ADA5D8CD06A5}"/>
              </a:ext>
            </a:extLst>
          </p:cNvPr>
          <p:cNvSpPr/>
          <p:nvPr/>
        </p:nvSpPr>
        <p:spPr>
          <a:xfrm>
            <a:off x="717648" y="1098947"/>
            <a:ext cx="962526" cy="76944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/>
              <a:t>1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48B54D1-637A-842D-143E-A404AF4EAF32}"/>
              </a:ext>
            </a:extLst>
          </p:cNvPr>
          <p:cNvSpPr txBox="1"/>
          <p:nvPr/>
        </p:nvSpPr>
        <p:spPr>
          <a:xfrm>
            <a:off x="1810681" y="1222057"/>
            <a:ext cx="5011459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/>
              <a:t>SHOULD / SHOULDN’T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BDDA402-295D-BD58-FEA4-EEA3660D0746}"/>
              </a:ext>
            </a:extLst>
          </p:cNvPr>
          <p:cNvSpPr txBox="1"/>
          <p:nvPr/>
        </p:nvSpPr>
        <p:spPr>
          <a:xfrm>
            <a:off x="458729" y="1968467"/>
            <a:ext cx="1054096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000" b="1" dirty="0"/>
              <a:t>«</a:t>
            </a:r>
            <a:r>
              <a:rPr lang="tr-TR" sz="2000" b="1" dirty="0" err="1"/>
              <a:t>Should</a:t>
            </a:r>
            <a:r>
              <a:rPr lang="tr-TR" sz="2000" b="1" dirty="0"/>
              <a:t> / </a:t>
            </a:r>
            <a:r>
              <a:rPr lang="tr-TR" sz="2000" b="1" dirty="0" err="1"/>
              <a:t>Shouldn’t</a:t>
            </a:r>
            <a:r>
              <a:rPr lang="tr-TR" sz="2000" b="1" dirty="0"/>
              <a:t>» kalıpları bir konuda tavsiye verirken kullanılır. </a:t>
            </a:r>
          </a:p>
          <a:p>
            <a:r>
              <a:rPr lang="tr-TR" sz="2000" b="1" dirty="0"/>
              <a:t>Türkçeye </a:t>
            </a:r>
            <a:r>
              <a:rPr lang="tr-TR" sz="2000" b="1" dirty="0">
                <a:solidFill>
                  <a:srgbClr val="00B050"/>
                </a:solidFill>
              </a:rPr>
              <a:t>«-malı, -</a:t>
            </a:r>
            <a:r>
              <a:rPr lang="tr-TR" sz="2000" b="1" dirty="0" err="1">
                <a:solidFill>
                  <a:srgbClr val="00B050"/>
                </a:solidFill>
              </a:rPr>
              <a:t>meli</a:t>
            </a:r>
            <a:r>
              <a:rPr lang="tr-TR" sz="2000" b="1" dirty="0">
                <a:solidFill>
                  <a:srgbClr val="00B050"/>
                </a:solidFill>
              </a:rPr>
              <a:t>»</a:t>
            </a:r>
            <a:r>
              <a:rPr lang="tr-TR" sz="2000" b="1" dirty="0"/>
              <a:t> diye çevrilir.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C0363CC-C265-DC5E-54ED-EBD4DD99C2D6}"/>
              </a:ext>
            </a:extLst>
          </p:cNvPr>
          <p:cNvSpPr txBox="1"/>
          <p:nvPr/>
        </p:nvSpPr>
        <p:spPr>
          <a:xfrm>
            <a:off x="696125" y="3177622"/>
            <a:ext cx="50330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You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should</a:t>
            </a:r>
            <a:r>
              <a:rPr lang="tr-TR" sz="2400" b="1" dirty="0"/>
              <a:t> </a:t>
            </a:r>
            <a:r>
              <a:rPr lang="tr-TR" sz="2400" b="1" dirty="0" err="1"/>
              <a:t>use</a:t>
            </a:r>
            <a:r>
              <a:rPr lang="tr-TR" sz="2400" b="1" dirty="0"/>
              <a:t> </a:t>
            </a:r>
            <a:r>
              <a:rPr lang="tr-TR" sz="2400" b="1" dirty="0" err="1"/>
              <a:t>public</a:t>
            </a:r>
            <a:r>
              <a:rPr lang="tr-TR" sz="2400" b="1" dirty="0"/>
              <a:t> </a:t>
            </a:r>
            <a:r>
              <a:rPr lang="tr-TR" sz="2400" b="1" dirty="0" err="1"/>
              <a:t>transportation</a:t>
            </a:r>
            <a:r>
              <a:rPr lang="tr-TR" sz="2400" b="1" dirty="0"/>
              <a:t>.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38C0FB3C-843C-DFBB-E7AE-B9EEC42E2C84}"/>
              </a:ext>
            </a:extLst>
          </p:cNvPr>
          <p:cNvSpPr txBox="1"/>
          <p:nvPr/>
        </p:nvSpPr>
        <p:spPr>
          <a:xfrm>
            <a:off x="696125" y="4570363"/>
            <a:ext cx="50330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We</a:t>
            </a:r>
            <a:r>
              <a:rPr lang="tr-TR" sz="2400" b="1" dirty="0"/>
              <a:t> </a:t>
            </a:r>
            <a:r>
              <a:rPr lang="tr-TR" sz="2400" b="1" dirty="0" err="1">
                <a:solidFill>
                  <a:srgbClr val="FF0000"/>
                </a:solidFill>
              </a:rPr>
              <a:t>shouldn’t</a:t>
            </a:r>
            <a:r>
              <a:rPr lang="tr-TR" sz="2400" b="1" dirty="0"/>
              <a:t> </a:t>
            </a:r>
            <a:r>
              <a:rPr lang="tr-TR" sz="2400" b="1" dirty="0" err="1"/>
              <a:t>drive</a:t>
            </a:r>
            <a:r>
              <a:rPr lang="tr-TR" sz="2400" b="1" dirty="0"/>
              <a:t> </a:t>
            </a:r>
            <a:r>
              <a:rPr lang="tr-TR" sz="2400" b="1" dirty="0" err="1"/>
              <a:t>our</a:t>
            </a:r>
            <a:r>
              <a:rPr lang="tr-TR" sz="2400" b="1" dirty="0"/>
              <a:t> </a:t>
            </a:r>
            <a:r>
              <a:rPr lang="tr-TR" sz="2400" b="1" dirty="0" err="1"/>
              <a:t>own</a:t>
            </a:r>
            <a:r>
              <a:rPr lang="tr-TR" sz="2400" b="1" dirty="0"/>
              <a:t> car.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C73A3BF4-E6D9-8433-7B07-9EAACA4572C6}"/>
              </a:ext>
            </a:extLst>
          </p:cNvPr>
          <p:cNvSpPr txBox="1"/>
          <p:nvPr/>
        </p:nvSpPr>
        <p:spPr>
          <a:xfrm>
            <a:off x="6096000" y="3145431"/>
            <a:ext cx="58113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FF00"/>
                </a:solidFill>
              </a:rPr>
              <a:t>Toplu taşıma kullan</a:t>
            </a:r>
            <a:r>
              <a:rPr lang="tr-TR" sz="2400" b="1" dirty="0">
                <a:solidFill>
                  <a:srgbClr val="FF0000"/>
                </a:solidFill>
              </a:rPr>
              <a:t>malı</a:t>
            </a:r>
            <a:r>
              <a:rPr lang="tr-TR" sz="2400" b="1" dirty="0">
                <a:solidFill>
                  <a:srgbClr val="FFFF00"/>
                </a:solidFill>
              </a:rPr>
              <a:t>sın.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6D13FB80-BDE3-572E-AAEF-AFDF6F521B6B}"/>
              </a:ext>
            </a:extLst>
          </p:cNvPr>
          <p:cNvSpPr txBox="1"/>
          <p:nvPr/>
        </p:nvSpPr>
        <p:spPr>
          <a:xfrm>
            <a:off x="6030586" y="4570363"/>
            <a:ext cx="581132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FF00"/>
                </a:solidFill>
              </a:rPr>
              <a:t>Kendi arabamızı kullan</a:t>
            </a:r>
            <a:r>
              <a:rPr lang="tr-TR" sz="2400" b="1" dirty="0">
                <a:solidFill>
                  <a:srgbClr val="FF0000"/>
                </a:solidFill>
              </a:rPr>
              <a:t>mamalı</a:t>
            </a:r>
            <a:r>
              <a:rPr lang="tr-TR" sz="2400" b="1" dirty="0">
                <a:solidFill>
                  <a:srgbClr val="FFFF00"/>
                </a:solidFill>
              </a:rPr>
              <a:t>yız.</a:t>
            </a:r>
          </a:p>
        </p:txBody>
      </p:sp>
    </p:spTree>
    <p:extLst>
      <p:ext uri="{BB962C8B-B14F-4D97-AF65-F5344CB8AC3E}">
        <p14:creationId xmlns:p14="http://schemas.microsoft.com/office/powerpoint/2010/main" val="368355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C5F07A4-219D-33B1-FEC2-26B63459D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ABF3055B-E3F3-EA2E-CBD9-DE2E2ED9370E}"/>
              </a:ext>
            </a:extLst>
          </p:cNvPr>
          <p:cNvSpPr txBox="1"/>
          <p:nvPr/>
        </p:nvSpPr>
        <p:spPr>
          <a:xfrm>
            <a:off x="253466" y="1677314"/>
            <a:ext cx="7226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Bu sunum </a:t>
            </a:r>
            <a:r>
              <a:rPr lang="tr-TR" sz="2800" b="1" i="1" dirty="0"/>
              <a:t>İşleyen </a:t>
            </a:r>
            <a:r>
              <a:rPr lang="tr-TR" sz="2800" b="1" i="1" dirty="0" err="1"/>
              <a:t>Zeka’</a:t>
            </a:r>
            <a:r>
              <a:rPr lang="tr-TR" sz="2800" b="1" dirty="0" err="1"/>
              <a:t>nın</a:t>
            </a:r>
            <a:r>
              <a:rPr lang="tr-TR" sz="2800" b="1" dirty="0"/>
              <a:t> katkılarıyla hazırlanmıştır.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F7A3A7C-49E1-A818-548A-E6FFB43147BB}"/>
              </a:ext>
            </a:extLst>
          </p:cNvPr>
          <p:cNvSpPr txBox="1"/>
          <p:nvPr/>
        </p:nvSpPr>
        <p:spPr>
          <a:xfrm>
            <a:off x="253466" y="2968373"/>
            <a:ext cx="53729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6. Sınıf örnek içeriklerine aşağıdaki linkten ulaşabilirsiniz:</a:t>
            </a:r>
          </a:p>
          <a:p>
            <a:endParaRPr lang="tr-TR" sz="1800" dirty="0"/>
          </a:p>
          <a:p>
            <a:r>
              <a:rPr lang="tr-TR" sz="1800" dirty="0">
                <a:hlinkClick r:id="rId3"/>
              </a:rPr>
              <a:t>https://www.egetolgayaltinay.com/contents/21/5</a:t>
            </a:r>
            <a:r>
              <a:rPr lang="tr-TR" sz="1800" dirty="0"/>
              <a:t> </a:t>
            </a:r>
            <a:br>
              <a:rPr lang="tr-TR" sz="1800" dirty="0"/>
            </a:b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2235903-48AC-8D16-32F7-C191D9F638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44" y="1219032"/>
            <a:ext cx="2572063" cy="403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455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6F88CA8A-D26F-CBFF-DC13-479ED021863A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https://www.egetolgayaltinay.com/lessons/254</a:t>
            </a:r>
            <a:r>
              <a:rPr lang="tr-TR" sz="2400" b="1" i="1" dirty="0"/>
              <a:t> 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542C7DE-2BC0-CC7F-A37A-329C9A1088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7475">
            <a:off x="8081243" y="3178834"/>
            <a:ext cx="3245240" cy="308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52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0D9B1FD-7C4A-3B0A-1FBC-321022934188}"/>
              </a:ext>
            </a:extLst>
          </p:cNvPr>
          <p:cNvSpPr txBox="1"/>
          <p:nvPr/>
        </p:nvSpPr>
        <p:spPr>
          <a:xfrm>
            <a:off x="2800879" y="604147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/>
              <a:t>Diğer oyunlara yukarıdaki linklerden ulaşabilirsiniz.</a:t>
            </a:r>
          </a:p>
          <a:p>
            <a:endParaRPr lang="tr-TR" sz="2400" b="1" i="1" dirty="0"/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86B6287D-0997-C643-B88B-28435D0AAF02}"/>
              </a:ext>
            </a:extLst>
          </p:cNvPr>
          <p:cNvSpPr txBox="1"/>
          <p:nvPr/>
        </p:nvSpPr>
        <p:spPr>
          <a:xfrm>
            <a:off x="3972975" y="6456973"/>
            <a:ext cx="405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www.egetolgayaltinay.com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905B86E3-4F69-8155-6507-A93A4A3C4FFF}"/>
              </a:ext>
            </a:extLst>
          </p:cNvPr>
          <p:cNvSpPr txBox="1"/>
          <p:nvPr/>
        </p:nvSpPr>
        <p:spPr>
          <a:xfrm>
            <a:off x="382439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3"/>
              </a:rPr>
              <a:t>https://www.egetolgayaltinay.com/lessons/255</a:t>
            </a:r>
            <a:r>
              <a:rPr lang="tr-TR" sz="2000" b="1" dirty="0"/>
              <a:t>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60ADC337-9837-E063-C422-BE7787D0A260}"/>
              </a:ext>
            </a:extLst>
          </p:cNvPr>
          <p:cNvSpPr txBox="1"/>
          <p:nvPr/>
        </p:nvSpPr>
        <p:spPr>
          <a:xfrm>
            <a:off x="4382359" y="533358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4"/>
              </a:rPr>
              <a:t>https://www.egetolgayaltinay.com/lessons/257</a:t>
            </a:r>
            <a:r>
              <a:rPr lang="tr-TR" sz="2000" b="1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41B3DAEA-4B01-2AE5-28CE-7EEA5E208A50}"/>
              </a:ext>
            </a:extLst>
          </p:cNvPr>
          <p:cNvSpPr txBox="1"/>
          <p:nvPr/>
        </p:nvSpPr>
        <p:spPr>
          <a:xfrm>
            <a:off x="8576095" y="2922918"/>
            <a:ext cx="3233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hlinkClick r:id="rId5"/>
              </a:rPr>
              <a:t>https://www.egetolgayaltinay.com/lessons/256</a:t>
            </a:r>
            <a:r>
              <a:rPr lang="tr-TR" sz="2000" b="1" dirty="0"/>
              <a:t> 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A5B38250-DE12-037B-1241-2FC41ED1542E}"/>
              </a:ext>
            </a:extLst>
          </p:cNvPr>
          <p:cNvSpPr txBox="1"/>
          <p:nvPr/>
        </p:nvSpPr>
        <p:spPr>
          <a:xfrm>
            <a:off x="4985419" y="4802674"/>
            <a:ext cx="2311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>
                <a:solidFill>
                  <a:schemeClr val="bg1"/>
                </a:solidFill>
              </a:rPr>
              <a:t>Wh</a:t>
            </a:r>
            <a:r>
              <a:rPr lang="tr-TR" sz="2400" b="1" dirty="0">
                <a:solidFill>
                  <a:schemeClr val="bg1"/>
                </a:solidFill>
              </a:rPr>
              <a:t>- </a:t>
            </a:r>
            <a:r>
              <a:rPr lang="tr-TR" sz="2400" b="1" dirty="0" err="1">
                <a:solidFill>
                  <a:schemeClr val="bg1"/>
                </a:solidFill>
              </a:rPr>
              <a:t>Questions</a:t>
            </a:r>
            <a:endParaRPr lang="tr-TR" sz="2400" b="1" dirty="0">
              <a:solidFill>
                <a:schemeClr val="bg1"/>
              </a:solidFill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9E4B9EDF-8F75-DF78-F280-E353F4ABBA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50" y="255918"/>
            <a:ext cx="2809875" cy="2667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F2086E0C-7BF7-6545-D8E7-41813ED60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092" y="247606"/>
            <a:ext cx="2809875" cy="2667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DC545EBD-C23B-8E3D-EAB0-7C2B930310D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24" y="2597339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18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C3EDAB6E-1C29-D849-2F04-D4A9203FCA06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Ünite sonu kelime oyununa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https://www.egetolgayaltinay.com/lessons/258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5ED85FE-B7BC-027B-13A7-F136B8E67A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4384">
            <a:off x="8823115" y="3429000"/>
            <a:ext cx="280987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525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B85BBF6-09FE-2A68-42CD-E5FA1C99934D}"/>
              </a:ext>
            </a:extLst>
          </p:cNvPr>
          <p:cNvSpPr txBox="1"/>
          <p:nvPr/>
        </p:nvSpPr>
        <p:spPr>
          <a:xfrm>
            <a:off x="2065140" y="1281256"/>
            <a:ext cx="756321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1500" b="1" dirty="0">
                <a:solidFill>
                  <a:schemeClr val="bg1"/>
                </a:solidFill>
              </a:rPr>
              <a:t>SAMPLE</a:t>
            </a:r>
          </a:p>
          <a:p>
            <a:r>
              <a:rPr lang="tr-TR" sz="11500" b="1" dirty="0">
                <a:solidFill>
                  <a:schemeClr val="bg1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2724286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1A67441-5E07-0723-E5FC-F09A8E38DE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09" y="1042987"/>
            <a:ext cx="5495925" cy="477202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09FC8F9-C80F-37B2-756D-BAC63B449E8A}"/>
              </a:ext>
            </a:extLst>
          </p:cNvPr>
          <p:cNvSpPr/>
          <p:nvPr/>
        </p:nvSpPr>
        <p:spPr>
          <a:xfrm>
            <a:off x="5585861" y="1963552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432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C77A1CA-7934-2486-FDA2-43C0E2940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438" y="1040881"/>
            <a:ext cx="6336932" cy="458777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90B5F99-236F-EE24-1E0E-89CF666EA11C}"/>
              </a:ext>
            </a:extLst>
          </p:cNvPr>
          <p:cNvSpPr/>
          <p:nvPr/>
        </p:nvSpPr>
        <p:spPr>
          <a:xfrm>
            <a:off x="2643438" y="1482289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1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375EDC8-4045-117A-7F15-F4FF96191D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986" y="649855"/>
            <a:ext cx="6558013" cy="5441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4BFDD37-5FEA-B4B2-887A-5BD8FA954665}"/>
              </a:ext>
            </a:extLst>
          </p:cNvPr>
          <p:cNvSpPr/>
          <p:nvPr/>
        </p:nvSpPr>
        <p:spPr>
          <a:xfrm>
            <a:off x="2512776" y="5438272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76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EEEB386-4717-E0E7-E75C-62E2988DC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5" y="223837"/>
            <a:ext cx="6191250" cy="6410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55046A3-0F46-93BA-0310-88E932D31804}"/>
              </a:ext>
            </a:extLst>
          </p:cNvPr>
          <p:cNvSpPr/>
          <p:nvPr/>
        </p:nvSpPr>
        <p:spPr>
          <a:xfrm>
            <a:off x="2897787" y="3590222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502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690987E-F036-AF20-0EFC-D530D5074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778" y="1398620"/>
            <a:ext cx="7093038" cy="34428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81064B0-9F80-A750-669F-FACB53DE5457}"/>
              </a:ext>
            </a:extLst>
          </p:cNvPr>
          <p:cNvSpPr/>
          <p:nvPr/>
        </p:nvSpPr>
        <p:spPr>
          <a:xfrm>
            <a:off x="2490114" y="2242686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273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F53ABCA-2F87-54DE-87AC-DA5D507AF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878" y="1067250"/>
            <a:ext cx="7268879" cy="4450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577A7CD-A682-2B50-F294-3D5D18042C62}"/>
              </a:ext>
            </a:extLst>
          </p:cNvPr>
          <p:cNvSpPr/>
          <p:nvPr/>
        </p:nvSpPr>
        <p:spPr>
          <a:xfrm>
            <a:off x="2249104" y="3532471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124FA35-E10F-8303-2E85-ED6BC10FA9AE}"/>
              </a:ext>
            </a:extLst>
          </p:cNvPr>
          <p:cNvSpPr txBox="1"/>
          <p:nvPr/>
        </p:nvSpPr>
        <p:spPr>
          <a:xfrm>
            <a:off x="768417" y="1126156"/>
            <a:ext cx="5844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What</a:t>
            </a:r>
            <a:r>
              <a:rPr lang="tr-TR" sz="4800" b="1" dirty="0"/>
              <a:t> is </a:t>
            </a:r>
            <a:r>
              <a:rPr lang="tr-TR" sz="4800" b="1" dirty="0" err="1"/>
              <a:t>the</a:t>
            </a:r>
            <a:r>
              <a:rPr lang="tr-TR" sz="4800" b="1" dirty="0"/>
              <a:t> </a:t>
            </a:r>
            <a:r>
              <a:rPr lang="tr-TR" sz="4800" b="1" dirty="0" err="1"/>
              <a:t>meaning</a:t>
            </a:r>
            <a:r>
              <a:rPr lang="tr-TR" sz="4800" b="1" dirty="0"/>
              <a:t> of </a:t>
            </a:r>
            <a:r>
              <a:rPr lang="tr-TR" sz="4800" b="1" dirty="0" err="1"/>
              <a:t>this</a:t>
            </a:r>
            <a:r>
              <a:rPr lang="tr-TR" sz="4800" b="1" dirty="0"/>
              <a:t> </a:t>
            </a:r>
            <a:r>
              <a:rPr lang="tr-TR" sz="4800" b="1" dirty="0" err="1"/>
              <a:t>symbol</a:t>
            </a:r>
            <a:r>
              <a:rPr lang="tr-TR" sz="4800" b="1" dirty="0"/>
              <a:t>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45F3856-D988-B31F-1EB9-65507822B9D2}"/>
              </a:ext>
            </a:extLst>
          </p:cNvPr>
          <p:cNvSpPr txBox="1"/>
          <p:nvPr/>
        </p:nvSpPr>
        <p:spPr>
          <a:xfrm>
            <a:off x="-35292" y="3746686"/>
            <a:ext cx="7451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>
                <a:solidFill>
                  <a:srgbClr val="00B050"/>
                </a:solidFill>
              </a:rPr>
              <a:t>Recycle</a:t>
            </a:r>
            <a:r>
              <a:rPr lang="tr-TR" sz="4800" b="1" dirty="0">
                <a:solidFill>
                  <a:srgbClr val="00B050"/>
                </a:solidFill>
              </a:rPr>
              <a:t>: </a:t>
            </a:r>
            <a:r>
              <a:rPr lang="tr-TR" sz="4800" b="1" dirty="0"/>
              <a:t>Geri Dönüşüm</a:t>
            </a:r>
          </a:p>
        </p:txBody>
      </p:sp>
    </p:spTree>
    <p:extLst>
      <p:ext uri="{BB962C8B-B14F-4D97-AF65-F5344CB8AC3E}">
        <p14:creationId xmlns:p14="http://schemas.microsoft.com/office/powerpoint/2010/main" val="45578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E088A30-B2EC-7BF9-51E1-FBCF00E558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63" y="1252487"/>
            <a:ext cx="7549284" cy="40991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8F296E83-84BB-80C1-15D8-E7792F821F1E}"/>
              </a:ext>
            </a:extLst>
          </p:cNvPr>
          <p:cNvSpPr/>
          <p:nvPr/>
        </p:nvSpPr>
        <p:spPr>
          <a:xfrm>
            <a:off x="2175892" y="3734601"/>
            <a:ext cx="510139" cy="462013"/>
          </a:xfrm>
          <a:prstGeom prst="ellipse">
            <a:avLst/>
          </a:prstGeom>
          <a:solidFill>
            <a:srgbClr val="B057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16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461F5159-ED0C-F678-625D-8F63AA849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99" y="1151655"/>
            <a:ext cx="2572063" cy="403492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38E55CFB-2B16-8827-3ACD-19F5D93A402D}"/>
              </a:ext>
            </a:extLst>
          </p:cNvPr>
          <p:cNvSpPr txBox="1"/>
          <p:nvPr/>
        </p:nvSpPr>
        <p:spPr>
          <a:xfrm>
            <a:off x="5310683" y="1921830"/>
            <a:ext cx="60498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/>
              <a:t>Sunuma katkılarından dolayı</a:t>
            </a:r>
          </a:p>
          <a:p>
            <a:r>
              <a:rPr lang="tr-TR" sz="2800" b="1" dirty="0"/>
              <a:t>İşleyen Zeka ailesine teşekkürler.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6007DC6-EE02-64EE-7429-1778CBFCB0CE}"/>
              </a:ext>
            </a:extLst>
          </p:cNvPr>
          <p:cNvSpPr txBox="1"/>
          <p:nvPr/>
        </p:nvSpPr>
        <p:spPr>
          <a:xfrm>
            <a:off x="5310683" y="3294076"/>
            <a:ext cx="53729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800" dirty="0"/>
              <a:t>İşleyen Zeka içeriklerine aşağıdaki linkten ulaşabilirsiniz:</a:t>
            </a:r>
          </a:p>
          <a:p>
            <a:br>
              <a:rPr lang="tr-TR" sz="1800" dirty="0"/>
            </a:br>
            <a:r>
              <a:rPr lang="tr-TR" sz="1800" dirty="0">
                <a:hlinkClick r:id="rId3"/>
              </a:rPr>
              <a:t>https://www.egetolgayaltinay.com/contents/21/5</a:t>
            </a:r>
            <a:endParaRPr lang="tr-TR" sz="18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824EAD79-DBA1-D702-A578-77BDEBF2F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590" y="4563466"/>
            <a:ext cx="2913537" cy="291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60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6FE4DA1-4268-AABF-F9F1-9C8D39095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28" y="555466"/>
            <a:ext cx="4855893" cy="4855893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409717BA-90BC-394B-B253-1AB211B0EE5B}"/>
              </a:ext>
            </a:extLst>
          </p:cNvPr>
          <p:cNvSpPr txBox="1"/>
          <p:nvPr/>
        </p:nvSpPr>
        <p:spPr>
          <a:xfrm>
            <a:off x="6476466" y="2793684"/>
            <a:ext cx="4101332" cy="25545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br>
              <a:rPr lang="tr-TR" sz="3200" b="1" i="1" u="sng" dirty="0">
                <a:solidFill>
                  <a:schemeClr val="tx1"/>
                </a:solidFill>
              </a:rPr>
            </a:br>
            <a:r>
              <a:rPr lang="tr-TR" sz="4000" b="1" dirty="0">
                <a:solidFill>
                  <a:schemeClr val="tx1"/>
                </a:solidFill>
              </a:rPr>
              <a:t>Ege </a:t>
            </a:r>
            <a:r>
              <a:rPr lang="tr-TR" sz="4000" b="1" dirty="0" err="1">
                <a:solidFill>
                  <a:schemeClr val="tx1"/>
                </a:solidFill>
              </a:rPr>
              <a:t>Tolgay</a:t>
            </a:r>
            <a:r>
              <a:rPr lang="tr-TR" sz="4000" b="1" dirty="0">
                <a:solidFill>
                  <a:schemeClr val="tx1"/>
                </a:solidFill>
              </a:rPr>
              <a:t> Altınay</a:t>
            </a:r>
            <a:br>
              <a:rPr lang="tr-TR" sz="3200" b="1" dirty="0">
                <a:solidFill>
                  <a:schemeClr val="tx1"/>
                </a:solidFill>
              </a:rPr>
            </a:br>
            <a:endParaRPr lang="tr-TR" sz="3200" b="1" dirty="0">
              <a:solidFill>
                <a:schemeClr val="tx1"/>
              </a:solidFill>
            </a:endParaRPr>
          </a:p>
          <a:p>
            <a:pPr algn="r"/>
            <a:r>
              <a:rPr lang="tr-TR" sz="2800" b="1" dirty="0" err="1">
                <a:solidFill>
                  <a:schemeClr val="tx1"/>
                </a:solidFill>
              </a:rPr>
              <a:t>Akköprü</a:t>
            </a:r>
            <a:r>
              <a:rPr lang="tr-TR" sz="2800" b="1" dirty="0">
                <a:solidFill>
                  <a:schemeClr val="tx1"/>
                </a:solidFill>
              </a:rPr>
              <a:t> Ortaokulu  </a:t>
            </a:r>
            <a:r>
              <a:rPr lang="tr-TR" sz="2800" b="1" dirty="0" err="1">
                <a:solidFill>
                  <a:schemeClr val="tx1"/>
                </a:solidFill>
              </a:rPr>
              <a:t>Tuşba</a:t>
            </a:r>
            <a:r>
              <a:rPr lang="tr-TR" sz="2800" b="1" dirty="0">
                <a:solidFill>
                  <a:schemeClr val="tx1"/>
                </a:solidFill>
              </a:rPr>
              <a:t>/VAN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1804B921-6706-E939-D9A2-297E83FA4E3D}"/>
              </a:ext>
            </a:extLst>
          </p:cNvPr>
          <p:cNvSpPr txBox="1"/>
          <p:nvPr/>
        </p:nvSpPr>
        <p:spPr>
          <a:xfrm>
            <a:off x="4633319" y="5411359"/>
            <a:ext cx="6092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/>
              <a:t>Bu, ve benzeri içerikler için:</a:t>
            </a:r>
            <a:br>
              <a:rPr lang="tr-TR" sz="2000" b="1" dirty="0"/>
            </a:br>
            <a:r>
              <a:rPr lang="tr-TR" sz="20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www.egetolgayaltinay.com</a:t>
            </a:r>
            <a:r>
              <a:rPr lang="tr-TR" sz="2000" b="1" dirty="0"/>
              <a:t> adresini ziyaret edebilirsiniz.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8BC81FB-5D5B-F362-8541-D71947EE3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077" y="498188"/>
            <a:ext cx="2295496" cy="22954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A3E2201E-815B-86AE-075B-ACBC38FF8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989" y="346663"/>
            <a:ext cx="2548225" cy="25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75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BC646224-110E-EB53-4FB2-B91C4E391D81}"/>
              </a:ext>
            </a:extLst>
          </p:cNvPr>
          <p:cNvSpPr/>
          <p:nvPr/>
        </p:nvSpPr>
        <p:spPr>
          <a:xfrm>
            <a:off x="664143" y="77002"/>
            <a:ext cx="1713297" cy="286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5E3FAF2-3FE7-1E97-A092-EF18B2841107}"/>
              </a:ext>
            </a:extLst>
          </p:cNvPr>
          <p:cNvSpPr/>
          <p:nvPr/>
        </p:nvSpPr>
        <p:spPr>
          <a:xfrm>
            <a:off x="2885975" y="77002"/>
            <a:ext cx="1713297" cy="286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2228BCA8-2294-709B-0DCF-71E1EEF3392C}"/>
              </a:ext>
            </a:extLst>
          </p:cNvPr>
          <p:cNvSpPr/>
          <p:nvPr/>
        </p:nvSpPr>
        <p:spPr>
          <a:xfrm>
            <a:off x="5239351" y="77002"/>
            <a:ext cx="1713297" cy="286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470B6088-01B1-E674-024C-6A561883F49C}"/>
              </a:ext>
            </a:extLst>
          </p:cNvPr>
          <p:cNvSpPr/>
          <p:nvPr/>
        </p:nvSpPr>
        <p:spPr>
          <a:xfrm>
            <a:off x="7461183" y="77002"/>
            <a:ext cx="1713297" cy="286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E4738C28-5BDF-BF28-9999-41C607B5D33C}"/>
              </a:ext>
            </a:extLst>
          </p:cNvPr>
          <p:cNvSpPr/>
          <p:nvPr/>
        </p:nvSpPr>
        <p:spPr>
          <a:xfrm>
            <a:off x="9814559" y="86628"/>
            <a:ext cx="1713297" cy="2868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108C8C78-CB80-146F-F7B2-792350D665F3}"/>
              </a:ext>
            </a:extLst>
          </p:cNvPr>
          <p:cNvSpPr txBox="1"/>
          <p:nvPr/>
        </p:nvSpPr>
        <p:spPr>
          <a:xfrm>
            <a:off x="620829" y="5678558"/>
            <a:ext cx="179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Paper</a:t>
            </a:r>
            <a:r>
              <a:rPr lang="tr-TR" sz="2400" b="1" dirty="0"/>
              <a:t>:</a:t>
            </a:r>
          </a:p>
          <a:p>
            <a:pPr algn="ctr"/>
            <a:r>
              <a:rPr lang="tr-TR" sz="2400" b="1" dirty="0"/>
              <a:t>Kağıt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BB35FB9D-296B-A7FB-6D1A-0D2717D89F2B}"/>
              </a:ext>
            </a:extLst>
          </p:cNvPr>
          <p:cNvSpPr txBox="1"/>
          <p:nvPr/>
        </p:nvSpPr>
        <p:spPr>
          <a:xfrm>
            <a:off x="5152724" y="5678558"/>
            <a:ext cx="179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Glass</a:t>
            </a:r>
            <a:r>
              <a:rPr lang="tr-TR" sz="2400" b="1" dirty="0"/>
              <a:t>:</a:t>
            </a:r>
          </a:p>
          <a:p>
            <a:pPr algn="ctr"/>
            <a:r>
              <a:rPr lang="tr-TR" sz="2400" b="1" dirty="0"/>
              <a:t>Cam</a:t>
            </a:r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A60CDE6-619F-BD81-CF0B-0CA8B1C18F59}"/>
              </a:ext>
            </a:extLst>
          </p:cNvPr>
          <p:cNvSpPr txBox="1"/>
          <p:nvPr/>
        </p:nvSpPr>
        <p:spPr>
          <a:xfrm>
            <a:off x="2885975" y="5678558"/>
            <a:ext cx="179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Plastic</a:t>
            </a:r>
            <a:r>
              <a:rPr lang="tr-TR" sz="2400" b="1" dirty="0"/>
              <a:t>:</a:t>
            </a:r>
          </a:p>
          <a:p>
            <a:pPr algn="ctr"/>
            <a:r>
              <a:rPr lang="tr-TR" sz="2400" b="1" dirty="0"/>
              <a:t>Plastik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A9A0E464-D09C-114E-C22E-44135E920EDA}"/>
              </a:ext>
            </a:extLst>
          </p:cNvPr>
          <p:cNvSpPr txBox="1"/>
          <p:nvPr/>
        </p:nvSpPr>
        <p:spPr>
          <a:xfrm>
            <a:off x="7461183" y="5678558"/>
            <a:ext cx="179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Metal:</a:t>
            </a:r>
          </a:p>
          <a:p>
            <a:pPr algn="ctr"/>
            <a:r>
              <a:rPr lang="tr-TR" sz="2400" b="1" dirty="0"/>
              <a:t>Metal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6DEA928F-29E6-C7DC-AE74-7F40A17A5EA9}"/>
              </a:ext>
            </a:extLst>
          </p:cNvPr>
          <p:cNvSpPr txBox="1"/>
          <p:nvPr/>
        </p:nvSpPr>
        <p:spPr>
          <a:xfrm>
            <a:off x="9596385" y="5726338"/>
            <a:ext cx="2149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/>
              <a:t>Organic</a:t>
            </a:r>
            <a:r>
              <a:rPr lang="tr-TR" sz="2400" b="1" dirty="0"/>
              <a:t> </a:t>
            </a:r>
            <a:r>
              <a:rPr lang="tr-TR" sz="2400" b="1" dirty="0" err="1"/>
              <a:t>Waste</a:t>
            </a:r>
            <a:r>
              <a:rPr lang="tr-TR" sz="2400" b="1" dirty="0"/>
              <a:t>:</a:t>
            </a:r>
          </a:p>
          <a:p>
            <a:pPr algn="ctr"/>
            <a:r>
              <a:rPr lang="tr-TR" sz="2400" b="1" dirty="0"/>
              <a:t>Evsel Atık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9554147A-D8A9-9824-77DB-86CBED257AB5}"/>
              </a:ext>
            </a:extLst>
          </p:cNvPr>
          <p:cNvSpPr txBox="1"/>
          <p:nvPr/>
        </p:nvSpPr>
        <p:spPr>
          <a:xfrm>
            <a:off x="479658" y="1232034"/>
            <a:ext cx="11146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 err="1"/>
              <a:t>What</a:t>
            </a:r>
            <a:r>
              <a:rPr lang="tr-TR" sz="4800" b="1" dirty="0"/>
              <a:t> </a:t>
            </a:r>
            <a:r>
              <a:rPr lang="tr-TR" sz="4800" b="1" dirty="0" err="1"/>
              <a:t>colours</a:t>
            </a:r>
            <a:r>
              <a:rPr lang="tr-TR" sz="4800" b="1" dirty="0"/>
              <a:t> </a:t>
            </a:r>
            <a:r>
              <a:rPr lang="tr-TR" sz="4800" b="1" dirty="0" err="1"/>
              <a:t>are</a:t>
            </a:r>
            <a:r>
              <a:rPr lang="tr-TR" sz="4800" b="1" dirty="0"/>
              <a:t> </a:t>
            </a:r>
            <a:r>
              <a:rPr lang="tr-TR" sz="4800" b="1" dirty="0" err="1"/>
              <a:t>used</a:t>
            </a:r>
            <a:r>
              <a:rPr lang="tr-TR" sz="4800" b="1" dirty="0"/>
              <a:t> </a:t>
            </a:r>
            <a:r>
              <a:rPr lang="tr-TR" sz="4800" b="1" dirty="0" err="1"/>
              <a:t>for</a:t>
            </a:r>
            <a:r>
              <a:rPr lang="tr-TR" sz="4800" b="1" dirty="0"/>
              <a:t> </a:t>
            </a:r>
            <a:r>
              <a:rPr lang="tr-TR" sz="4800" b="1" dirty="0" err="1"/>
              <a:t>what</a:t>
            </a:r>
            <a:r>
              <a:rPr lang="tr-TR" sz="4800" b="1" dirty="0"/>
              <a:t> </a:t>
            </a:r>
            <a:r>
              <a:rPr lang="tr-TR" sz="4800" b="1" dirty="0" err="1"/>
              <a:t>waste</a:t>
            </a:r>
            <a:r>
              <a:rPr lang="tr-TR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653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58DC895-24F3-86B6-9C70-4988598D7E86}"/>
              </a:ext>
            </a:extLst>
          </p:cNvPr>
          <p:cNvSpPr txBox="1"/>
          <p:nvPr/>
        </p:nvSpPr>
        <p:spPr>
          <a:xfrm>
            <a:off x="1" y="1951561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B05765"/>
                </a:solidFill>
              </a:rPr>
              <a:t>Environmental</a:t>
            </a:r>
            <a:r>
              <a:rPr lang="tr-TR" sz="8000" b="1" dirty="0">
                <a:solidFill>
                  <a:srgbClr val="B05765"/>
                </a:solidFill>
              </a:rPr>
              <a:t> </a:t>
            </a:r>
            <a:r>
              <a:rPr lang="tr-TR" sz="8000" b="1" dirty="0" err="1">
                <a:solidFill>
                  <a:srgbClr val="B05765"/>
                </a:solidFill>
              </a:rPr>
              <a:t>Problems</a:t>
            </a:r>
            <a:endParaRPr lang="tr-TR" sz="8000" b="1" dirty="0">
              <a:solidFill>
                <a:srgbClr val="B05765"/>
              </a:solidFill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CDE980C8-52B8-2898-F6A1-1C6E7786078A}"/>
              </a:ext>
            </a:extLst>
          </p:cNvPr>
          <p:cNvSpPr txBox="1"/>
          <p:nvPr/>
        </p:nvSpPr>
        <p:spPr>
          <a:xfrm>
            <a:off x="1071113" y="3136611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(Çevresel Problemler)</a:t>
            </a:r>
          </a:p>
        </p:txBody>
      </p:sp>
    </p:spTree>
    <p:extLst>
      <p:ext uri="{BB962C8B-B14F-4D97-AF65-F5344CB8AC3E}">
        <p14:creationId xmlns:p14="http://schemas.microsoft.com/office/powerpoint/2010/main" val="287455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81F36F1-34E2-AC19-4ADE-D49431B09F86}"/>
              </a:ext>
            </a:extLst>
          </p:cNvPr>
          <p:cNvSpPr/>
          <p:nvPr/>
        </p:nvSpPr>
        <p:spPr>
          <a:xfrm>
            <a:off x="571500" y="2171700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Air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504C2C-F13F-B36B-B991-4D6AFDEBF089}"/>
              </a:ext>
            </a:extLst>
          </p:cNvPr>
          <p:cNvSpPr/>
          <p:nvPr/>
        </p:nvSpPr>
        <p:spPr>
          <a:xfrm>
            <a:off x="571500" y="2800350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Hava Kirliliği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D98F0C2-6D45-914A-F1B2-20FD115FF16F}"/>
              </a:ext>
            </a:extLst>
          </p:cNvPr>
          <p:cNvSpPr/>
          <p:nvPr/>
        </p:nvSpPr>
        <p:spPr>
          <a:xfrm>
            <a:off x="3467100" y="2171700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tx1"/>
                </a:solidFill>
              </a:rPr>
              <a:t>Land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840E98AF-B711-B81F-6698-9DC4FEFB2498}"/>
              </a:ext>
            </a:extLst>
          </p:cNvPr>
          <p:cNvSpPr/>
          <p:nvPr/>
        </p:nvSpPr>
        <p:spPr>
          <a:xfrm>
            <a:off x="3467100" y="2800350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Toprak Kirliliği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873FAEC2-BDE8-97A4-06AC-EC1F98FF1A39}"/>
              </a:ext>
            </a:extLst>
          </p:cNvPr>
          <p:cNvSpPr/>
          <p:nvPr/>
        </p:nvSpPr>
        <p:spPr>
          <a:xfrm>
            <a:off x="6362700" y="2171700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Noise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7EFDDE31-C9DD-FFCE-5EB3-725250FE7276}"/>
              </a:ext>
            </a:extLst>
          </p:cNvPr>
          <p:cNvSpPr/>
          <p:nvPr/>
        </p:nvSpPr>
        <p:spPr>
          <a:xfrm>
            <a:off x="6362700" y="2800350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Gürültü Kirliliği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74483317-211A-6CAB-F87E-F49A21197CE4}"/>
              </a:ext>
            </a:extLst>
          </p:cNvPr>
          <p:cNvSpPr/>
          <p:nvPr/>
        </p:nvSpPr>
        <p:spPr>
          <a:xfrm>
            <a:off x="9234488" y="3571875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Garbage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B80BD4CA-E5E9-8D19-8F29-0397A898D73C}"/>
              </a:ext>
            </a:extLst>
          </p:cNvPr>
          <p:cNvSpPr/>
          <p:nvPr/>
        </p:nvSpPr>
        <p:spPr>
          <a:xfrm>
            <a:off x="9234488" y="5453063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Çöp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012D5E74-FA7F-48CC-2D3F-8DBCE976551A}"/>
              </a:ext>
            </a:extLst>
          </p:cNvPr>
          <p:cNvSpPr/>
          <p:nvPr/>
        </p:nvSpPr>
        <p:spPr>
          <a:xfrm>
            <a:off x="9234488" y="4200525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Litter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77F4F15A-0B8D-2FDC-625D-304996BA72E4}"/>
              </a:ext>
            </a:extLst>
          </p:cNvPr>
          <p:cNvSpPr/>
          <p:nvPr/>
        </p:nvSpPr>
        <p:spPr>
          <a:xfrm>
            <a:off x="9234488" y="4824413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Rubbish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66701EDB-A0B1-1D2B-B985-1B658513A6F6}"/>
              </a:ext>
            </a:extLst>
          </p:cNvPr>
          <p:cNvSpPr/>
          <p:nvPr/>
        </p:nvSpPr>
        <p:spPr>
          <a:xfrm>
            <a:off x="571500" y="5219700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Traffic</a:t>
            </a:r>
            <a:r>
              <a:rPr lang="tr-TR" sz="2800" b="1" dirty="0">
                <a:solidFill>
                  <a:schemeClr val="tx1"/>
                </a:solidFill>
              </a:rPr>
              <a:t> Jam</a:t>
            </a: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5C220416-36B8-EE06-57DD-A692DC36C34D}"/>
              </a:ext>
            </a:extLst>
          </p:cNvPr>
          <p:cNvSpPr/>
          <p:nvPr/>
        </p:nvSpPr>
        <p:spPr>
          <a:xfrm>
            <a:off x="571500" y="5848350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Trafik Sıkışıklığı</a:t>
            </a:r>
          </a:p>
        </p:txBody>
      </p:sp>
      <p:sp>
        <p:nvSpPr>
          <p:cNvPr id="18" name="Dikdörtgen: Köşeleri Yuvarlatılmış 17">
            <a:extLst>
              <a:ext uri="{FF2B5EF4-FFF2-40B4-BE49-F238E27FC236}">
                <a16:creationId xmlns:a16="http://schemas.microsoft.com/office/drawing/2014/main" id="{BBE4CD24-48F0-6BA8-C51E-2B7E9E671E5F}"/>
              </a:ext>
            </a:extLst>
          </p:cNvPr>
          <p:cNvSpPr/>
          <p:nvPr/>
        </p:nvSpPr>
        <p:spPr>
          <a:xfrm>
            <a:off x="3490912" y="5219700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Waste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9" name="Dikdörtgen: Köşeleri Yuvarlatılmış 18">
            <a:extLst>
              <a:ext uri="{FF2B5EF4-FFF2-40B4-BE49-F238E27FC236}">
                <a16:creationId xmlns:a16="http://schemas.microsoft.com/office/drawing/2014/main" id="{B186B043-2B83-9812-E0F6-0B2F98858636}"/>
              </a:ext>
            </a:extLst>
          </p:cNvPr>
          <p:cNvSpPr/>
          <p:nvPr/>
        </p:nvSpPr>
        <p:spPr>
          <a:xfrm>
            <a:off x="3490912" y="5848350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Atık</a:t>
            </a:r>
          </a:p>
        </p:txBody>
      </p:sp>
      <p:sp>
        <p:nvSpPr>
          <p:cNvPr id="20" name="Dikdörtgen: Köşeleri Yuvarlatılmış 19">
            <a:extLst>
              <a:ext uri="{FF2B5EF4-FFF2-40B4-BE49-F238E27FC236}">
                <a16:creationId xmlns:a16="http://schemas.microsoft.com/office/drawing/2014/main" id="{0FF3B9C4-55BF-D5B6-2C2A-66FDE7B322E5}"/>
              </a:ext>
            </a:extLst>
          </p:cNvPr>
          <p:cNvSpPr/>
          <p:nvPr/>
        </p:nvSpPr>
        <p:spPr>
          <a:xfrm>
            <a:off x="6362700" y="5172075"/>
            <a:ext cx="27622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Water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Pollution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21" name="Dikdörtgen: Köşeleri Yuvarlatılmış 20">
            <a:extLst>
              <a:ext uri="{FF2B5EF4-FFF2-40B4-BE49-F238E27FC236}">
                <a16:creationId xmlns:a16="http://schemas.microsoft.com/office/drawing/2014/main" id="{C7C9EBF3-BE41-667A-5A41-9F3E9982B75E}"/>
              </a:ext>
            </a:extLst>
          </p:cNvPr>
          <p:cNvSpPr/>
          <p:nvPr/>
        </p:nvSpPr>
        <p:spPr>
          <a:xfrm>
            <a:off x="6362700" y="5800725"/>
            <a:ext cx="27622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>
                <a:solidFill>
                  <a:schemeClr val="tx1"/>
                </a:solidFill>
              </a:rPr>
              <a:t>Su Kirliliği</a:t>
            </a:r>
          </a:p>
        </p:txBody>
      </p:sp>
    </p:spTree>
    <p:extLst>
      <p:ext uri="{BB962C8B-B14F-4D97-AF65-F5344CB8AC3E}">
        <p14:creationId xmlns:p14="http://schemas.microsoft.com/office/powerpoint/2010/main" val="264632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BE3E282-5602-4F6F-41B0-EFDCE3DF7BCB}"/>
              </a:ext>
            </a:extLst>
          </p:cNvPr>
          <p:cNvSpPr txBox="1"/>
          <p:nvPr/>
        </p:nvSpPr>
        <p:spPr>
          <a:xfrm>
            <a:off x="243695" y="3178834"/>
            <a:ext cx="77616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i="1" dirty="0"/>
              <a:t>Konu ile ilgili oyuna aşağıdaki linkten ulaşabilirsiniz:</a:t>
            </a:r>
          </a:p>
          <a:p>
            <a:endParaRPr lang="tr-TR" sz="2400" b="1" i="1" dirty="0"/>
          </a:p>
          <a:p>
            <a:r>
              <a:rPr lang="tr-TR" sz="2400" b="1" i="1" dirty="0">
                <a:hlinkClick r:id="rId3"/>
              </a:rPr>
              <a:t>https://www.egetolgayaltinay.com/lessons/250</a:t>
            </a:r>
            <a:r>
              <a:rPr lang="tr-TR" sz="2400" b="1" i="1" dirty="0"/>
              <a:t>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9C7C3CB-AA43-6189-E4FC-86B78DAD5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7528">
            <a:off x="8048445" y="3133191"/>
            <a:ext cx="2976114" cy="282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2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83034432-C27D-9C4A-A540-10C7141D557B}"/>
              </a:ext>
            </a:extLst>
          </p:cNvPr>
          <p:cNvSpPr txBox="1"/>
          <p:nvPr/>
        </p:nvSpPr>
        <p:spPr>
          <a:xfrm>
            <a:off x="0" y="997564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b="1" dirty="0" err="1">
                <a:solidFill>
                  <a:srgbClr val="B05765"/>
                </a:solidFill>
              </a:rPr>
              <a:t>Good</a:t>
            </a:r>
            <a:r>
              <a:rPr lang="tr-TR" sz="8000" b="1" dirty="0">
                <a:solidFill>
                  <a:srgbClr val="B05765"/>
                </a:solidFill>
              </a:rPr>
              <a:t> </a:t>
            </a:r>
            <a:r>
              <a:rPr lang="tr-TR" sz="8000" b="1" dirty="0" err="1">
                <a:solidFill>
                  <a:srgbClr val="B05765"/>
                </a:solidFill>
              </a:rPr>
              <a:t>Things</a:t>
            </a:r>
            <a:r>
              <a:rPr lang="tr-TR" sz="8000" b="1" dirty="0">
                <a:solidFill>
                  <a:srgbClr val="B05765"/>
                </a:solidFill>
              </a:rPr>
              <a:t> </a:t>
            </a:r>
            <a:r>
              <a:rPr lang="tr-TR" sz="8000" b="1" dirty="0" err="1">
                <a:solidFill>
                  <a:srgbClr val="B05765"/>
                </a:solidFill>
              </a:rPr>
              <a:t>for</a:t>
            </a:r>
            <a:r>
              <a:rPr lang="tr-TR" sz="8000" b="1" dirty="0">
                <a:solidFill>
                  <a:srgbClr val="B05765"/>
                </a:solidFill>
              </a:rPr>
              <a:t> Environment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E662EF9-0B24-1CAC-488E-3977897D1CC7}"/>
              </a:ext>
            </a:extLst>
          </p:cNvPr>
          <p:cNvSpPr txBox="1"/>
          <p:nvPr/>
        </p:nvSpPr>
        <p:spPr>
          <a:xfrm>
            <a:off x="1071113" y="3666409"/>
            <a:ext cx="10049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800" b="1" dirty="0"/>
              <a:t>(Çevre için güzel şeyler)</a:t>
            </a:r>
          </a:p>
        </p:txBody>
      </p:sp>
    </p:spTree>
    <p:extLst>
      <p:ext uri="{BB962C8B-B14F-4D97-AF65-F5344CB8AC3E}">
        <p14:creationId xmlns:p14="http://schemas.microsoft.com/office/powerpoint/2010/main" val="438778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2882EB40-B2CE-577B-5CE3-0FB092F94A40}"/>
              </a:ext>
            </a:extLst>
          </p:cNvPr>
          <p:cNvSpPr/>
          <p:nvPr/>
        </p:nvSpPr>
        <p:spPr>
          <a:xfrm>
            <a:off x="32385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Clean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089D5B2-3E85-A38E-D61C-AC655BCEAE4E}"/>
              </a:ext>
            </a:extLst>
          </p:cNvPr>
          <p:cNvSpPr/>
          <p:nvPr/>
        </p:nvSpPr>
        <p:spPr>
          <a:xfrm>
            <a:off x="32385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Temizlemek</a:t>
            </a:r>
          </a:p>
        </p:txBody>
      </p:sp>
      <p:sp>
        <p:nvSpPr>
          <p:cNvPr id="8" name="Dikdörtgen: Köşeleri Yuvarlatılmış 7">
            <a:extLst>
              <a:ext uri="{FF2B5EF4-FFF2-40B4-BE49-F238E27FC236}">
                <a16:creationId xmlns:a16="http://schemas.microsoft.com/office/drawing/2014/main" id="{AA0124D3-5E93-B76A-3CDB-ACF8364DF7FC}"/>
              </a:ext>
            </a:extLst>
          </p:cNvPr>
          <p:cNvSpPr/>
          <p:nvPr/>
        </p:nvSpPr>
        <p:spPr>
          <a:xfrm>
            <a:off x="4391025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Cycle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9" name="Dikdörtgen: Köşeleri Yuvarlatılmış 8">
            <a:extLst>
              <a:ext uri="{FF2B5EF4-FFF2-40B4-BE49-F238E27FC236}">
                <a16:creationId xmlns:a16="http://schemas.microsoft.com/office/drawing/2014/main" id="{00A437E1-EABB-EA14-0C9D-735FE112B73F}"/>
              </a:ext>
            </a:extLst>
          </p:cNvPr>
          <p:cNvSpPr/>
          <p:nvPr/>
        </p:nvSpPr>
        <p:spPr>
          <a:xfrm>
            <a:off x="4391025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Bisiklet Sürmek</a:t>
            </a:r>
          </a:p>
        </p:txBody>
      </p:sp>
      <p:sp>
        <p:nvSpPr>
          <p:cNvPr id="10" name="Dikdörtgen: Köşeleri Yuvarlatılmış 9">
            <a:extLst>
              <a:ext uri="{FF2B5EF4-FFF2-40B4-BE49-F238E27FC236}">
                <a16:creationId xmlns:a16="http://schemas.microsoft.com/office/drawing/2014/main" id="{CF330718-4D66-FECC-2F97-EF5E86D1B42B}"/>
              </a:ext>
            </a:extLst>
          </p:cNvPr>
          <p:cNvSpPr/>
          <p:nvPr/>
        </p:nvSpPr>
        <p:spPr>
          <a:xfrm>
            <a:off x="8458200" y="19621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Eco-friendly</a:t>
            </a:r>
            <a:r>
              <a:rPr lang="tr-TR" sz="2400" b="1" dirty="0">
                <a:solidFill>
                  <a:schemeClr val="tx1"/>
                </a:solidFill>
              </a:rPr>
              <a:t> Product</a:t>
            </a:r>
          </a:p>
        </p:txBody>
      </p:sp>
      <p:sp>
        <p:nvSpPr>
          <p:cNvPr id="11" name="Dikdörtgen: Köşeleri Yuvarlatılmış 10">
            <a:extLst>
              <a:ext uri="{FF2B5EF4-FFF2-40B4-BE49-F238E27FC236}">
                <a16:creationId xmlns:a16="http://schemas.microsoft.com/office/drawing/2014/main" id="{122EB1EF-63B0-B50B-D178-1D44A501BF3F}"/>
              </a:ext>
            </a:extLst>
          </p:cNvPr>
          <p:cNvSpPr/>
          <p:nvPr/>
        </p:nvSpPr>
        <p:spPr>
          <a:xfrm>
            <a:off x="8458200" y="25908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Çevre dostu ürün</a:t>
            </a:r>
          </a:p>
        </p:txBody>
      </p:sp>
      <p:sp>
        <p:nvSpPr>
          <p:cNvPr id="12" name="Dikdörtgen: Köşeleri Yuvarlatılmış 11">
            <a:extLst>
              <a:ext uri="{FF2B5EF4-FFF2-40B4-BE49-F238E27FC236}">
                <a16:creationId xmlns:a16="http://schemas.microsoft.com/office/drawing/2014/main" id="{4AF519BB-B270-07FD-A300-DE4E22C70463}"/>
              </a:ext>
            </a:extLst>
          </p:cNvPr>
          <p:cNvSpPr/>
          <p:nvPr/>
        </p:nvSpPr>
        <p:spPr>
          <a:xfrm>
            <a:off x="390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Pick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up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garbage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3" name="Dikdörtgen: Köşeleri Yuvarlatılmış 12">
            <a:extLst>
              <a:ext uri="{FF2B5EF4-FFF2-40B4-BE49-F238E27FC236}">
                <a16:creationId xmlns:a16="http://schemas.microsoft.com/office/drawing/2014/main" id="{DF931FE8-1DE1-CFDD-FE87-524B34FA0610}"/>
              </a:ext>
            </a:extLst>
          </p:cNvPr>
          <p:cNvSpPr/>
          <p:nvPr/>
        </p:nvSpPr>
        <p:spPr>
          <a:xfrm>
            <a:off x="390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Çöp toplamak</a:t>
            </a:r>
          </a:p>
        </p:txBody>
      </p:sp>
      <p:sp>
        <p:nvSpPr>
          <p:cNvPr id="14" name="Dikdörtgen: Köşeleri Yuvarlatılmış 13">
            <a:extLst>
              <a:ext uri="{FF2B5EF4-FFF2-40B4-BE49-F238E27FC236}">
                <a16:creationId xmlns:a16="http://schemas.microsoft.com/office/drawing/2014/main" id="{AA46169F-50E3-AB76-C07E-8D513776CC9F}"/>
              </a:ext>
            </a:extLst>
          </p:cNvPr>
          <p:cNvSpPr/>
          <p:nvPr/>
        </p:nvSpPr>
        <p:spPr>
          <a:xfrm>
            <a:off x="4362450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Plant</a:t>
            </a:r>
            <a:r>
              <a:rPr lang="tr-TR" sz="2800" b="1" dirty="0">
                <a:solidFill>
                  <a:schemeClr val="tx1"/>
                </a:solidFill>
              </a:rPr>
              <a:t> a </a:t>
            </a:r>
            <a:r>
              <a:rPr lang="tr-TR" sz="2800" b="1" dirty="0" err="1">
                <a:solidFill>
                  <a:schemeClr val="tx1"/>
                </a:solidFill>
              </a:rPr>
              <a:t>tree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5" name="Dikdörtgen: Köşeleri Yuvarlatılmış 14">
            <a:extLst>
              <a:ext uri="{FF2B5EF4-FFF2-40B4-BE49-F238E27FC236}">
                <a16:creationId xmlns:a16="http://schemas.microsoft.com/office/drawing/2014/main" id="{C0C9E198-3F08-4FB4-FAF1-FE947744AE86}"/>
              </a:ext>
            </a:extLst>
          </p:cNvPr>
          <p:cNvSpPr/>
          <p:nvPr/>
        </p:nvSpPr>
        <p:spPr>
          <a:xfrm>
            <a:off x="4362450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Ağaç dikmek</a:t>
            </a:r>
          </a:p>
        </p:txBody>
      </p:sp>
      <p:sp>
        <p:nvSpPr>
          <p:cNvPr id="16" name="Dikdörtgen: Köşeleri Yuvarlatılmış 15">
            <a:extLst>
              <a:ext uri="{FF2B5EF4-FFF2-40B4-BE49-F238E27FC236}">
                <a16:creationId xmlns:a16="http://schemas.microsoft.com/office/drawing/2014/main" id="{B0AE2A12-B642-6A8F-F65A-F817605F1100}"/>
              </a:ext>
            </a:extLst>
          </p:cNvPr>
          <p:cNvSpPr/>
          <p:nvPr/>
        </p:nvSpPr>
        <p:spPr>
          <a:xfrm>
            <a:off x="8391525" y="5162550"/>
            <a:ext cx="3409950" cy="628650"/>
          </a:xfrm>
          <a:prstGeom prst="roundRect">
            <a:avLst/>
          </a:prstGeom>
          <a:solidFill>
            <a:srgbClr val="CE969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>
                <a:solidFill>
                  <a:schemeClr val="tx1"/>
                </a:solidFill>
              </a:rPr>
              <a:t>Protect</a:t>
            </a:r>
            <a:r>
              <a:rPr lang="tr-TR" sz="2800" b="1" dirty="0">
                <a:solidFill>
                  <a:schemeClr val="tx1"/>
                </a:solidFill>
              </a:rPr>
              <a:t> </a:t>
            </a:r>
            <a:r>
              <a:rPr lang="tr-TR" sz="2800" b="1" dirty="0" err="1">
                <a:solidFill>
                  <a:schemeClr val="tx1"/>
                </a:solidFill>
              </a:rPr>
              <a:t>nature</a:t>
            </a:r>
            <a:endParaRPr lang="tr-TR" sz="2800" b="1" dirty="0">
              <a:solidFill>
                <a:schemeClr val="tx1"/>
              </a:solidFill>
            </a:endParaRPr>
          </a:p>
        </p:txBody>
      </p:sp>
      <p:sp>
        <p:nvSpPr>
          <p:cNvPr id="17" name="Dikdörtgen: Köşeleri Yuvarlatılmış 16">
            <a:extLst>
              <a:ext uri="{FF2B5EF4-FFF2-40B4-BE49-F238E27FC236}">
                <a16:creationId xmlns:a16="http://schemas.microsoft.com/office/drawing/2014/main" id="{63482F2D-8B44-0937-BCBE-B95A2C3A54DE}"/>
              </a:ext>
            </a:extLst>
          </p:cNvPr>
          <p:cNvSpPr/>
          <p:nvPr/>
        </p:nvSpPr>
        <p:spPr>
          <a:xfrm>
            <a:off x="8391525" y="5791200"/>
            <a:ext cx="3409950" cy="628650"/>
          </a:xfrm>
          <a:prstGeom prst="roundRect">
            <a:avLst/>
          </a:prstGeom>
          <a:solidFill>
            <a:srgbClr val="E2C0C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>
                <a:solidFill>
                  <a:schemeClr val="tx1"/>
                </a:solidFill>
              </a:rPr>
              <a:t>Doğayı korumak</a:t>
            </a:r>
          </a:p>
        </p:txBody>
      </p:sp>
    </p:spTree>
    <p:extLst>
      <p:ext uri="{BB962C8B-B14F-4D97-AF65-F5344CB8AC3E}">
        <p14:creationId xmlns:p14="http://schemas.microsoft.com/office/powerpoint/2010/main" val="33421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586</Words>
  <Application>Microsoft Office PowerPoint</Application>
  <PresentationFormat>Geniş ekran</PresentationFormat>
  <Paragraphs>178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Ege Altınay</dc:creator>
  <cp:lastModifiedBy>Ege Altınay</cp:lastModifiedBy>
  <cp:revision>10</cp:revision>
  <dcterms:created xsi:type="dcterms:W3CDTF">2023-04-30T07:33:51Z</dcterms:created>
  <dcterms:modified xsi:type="dcterms:W3CDTF">2024-09-04T04:58:17Z</dcterms:modified>
</cp:coreProperties>
</file>