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322" r:id="rId5"/>
    <p:sldId id="259" r:id="rId6"/>
    <p:sldId id="260" r:id="rId7"/>
    <p:sldId id="261" r:id="rId8"/>
    <p:sldId id="263" r:id="rId9"/>
    <p:sldId id="262" r:id="rId10"/>
    <p:sldId id="323" r:id="rId11"/>
    <p:sldId id="325" r:id="rId12"/>
    <p:sldId id="321" r:id="rId13"/>
    <p:sldId id="266" r:id="rId14"/>
    <p:sldId id="319" r:id="rId15"/>
    <p:sldId id="318" r:id="rId16"/>
    <p:sldId id="324" r:id="rId17"/>
    <p:sldId id="265" r:id="rId18"/>
    <p:sldId id="264" r:id="rId19"/>
    <p:sldId id="312" r:id="rId20"/>
    <p:sldId id="314" r:id="rId21"/>
    <p:sldId id="315" r:id="rId22"/>
    <p:sldId id="313" r:id="rId23"/>
    <p:sldId id="278" r:id="rId24"/>
    <p:sldId id="269" r:id="rId25"/>
    <p:sldId id="316" r:id="rId26"/>
    <p:sldId id="270" r:id="rId27"/>
    <p:sldId id="272" r:id="rId28"/>
    <p:sldId id="317" r:id="rId29"/>
    <p:sldId id="320" r:id="rId30"/>
    <p:sldId id="275" r:id="rId31"/>
    <p:sldId id="280" r:id="rId32"/>
    <p:sldId id="281" r:id="rId33"/>
    <p:sldId id="284" r:id="rId34"/>
    <p:sldId id="285" r:id="rId35"/>
    <p:sldId id="282" r:id="rId36"/>
    <p:sldId id="283" r:id="rId37"/>
    <p:sldId id="311" r:id="rId38"/>
    <p:sldId id="309" r:id="rId39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IT 10: PLANETS" id="{5599307B-797E-4E7F-BED1-5374A16F6A82}">
          <p14:sldIdLst>
            <p14:sldId id="256"/>
          </p14:sldIdLst>
        </p14:section>
        <p14:section name="Warm-up: Planets &amp; Their Names" id="{FAE17016-7CA7-4BFD-BABC-9DDAFF049607}">
          <p14:sldIdLst>
            <p14:sldId id="257"/>
            <p14:sldId id="258"/>
            <p14:sldId id="322"/>
          </p14:sldIdLst>
        </p14:section>
        <p14:section name="Words about Space" id="{20C86A00-0E22-4443-A8F9-2BD757FFAF70}">
          <p14:sldIdLst>
            <p14:sldId id="259"/>
            <p14:sldId id="260"/>
            <p14:sldId id="261"/>
            <p14:sldId id="263"/>
            <p14:sldId id="262"/>
            <p14:sldId id="323"/>
            <p14:sldId id="325"/>
            <p14:sldId id="321"/>
          </p14:sldIdLst>
        </p14:section>
        <p14:section name="Other Important Words" id="{83BAC9A3-797F-40E6-982A-B90B20E75A7C}">
          <p14:sldIdLst>
            <p14:sldId id="266"/>
            <p14:sldId id="319"/>
          </p14:sldIdLst>
        </p14:section>
        <p14:section name="Other Important Adjectives" id="{83E032EC-5B2A-4FEA-B048-F61111FE9671}">
          <p14:sldIdLst>
            <p14:sldId id="318"/>
            <p14:sldId id="324"/>
          </p14:sldIdLst>
        </p14:section>
        <p14:section name="Comparatives" id="{5DBA9121-6F77-4ABF-8C03-3F996D96D12D}">
          <p14:sldIdLst>
            <p14:sldId id="265"/>
            <p14:sldId id="264"/>
            <p14:sldId id="312"/>
            <p14:sldId id="314"/>
            <p14:sldId id="315"/>
            <p14:sldId id="313"/>
          </p14:sldIdLst>
        </p14:section>
        <p14:section name="Superlatives" id="{8DBDFC4A-8C4C-41DD-918E-875B5D73FD39}">
          <p14:sldIdLst>
            <p14:sldId id="278"/>
            <p14:sldId id="269"/>
            <p14:sldId id="316"/>
            <p14:sldId id="270"/>
            <p14:sldId id="272"/>
            <p14:sldId id="317"/>
            <p14:sldId id="320"/>
          </p14:sldIdLst>
        </p14:section>
        <p14:section name="Sample Questions" id="{16D2307D-D97A-406E-9F5B-424D704FFEAD}">
          <p14:sldIdLst>
            <p14:sldId id="275"/>
            <p14:sldId id="280"/>
            <p14:sldId id="281"/>
            <p14:sldId id="284"/>
            <p14:sldId id="285"/>
            <p14:sldId id="282"/>
            <p14:sldId id="283"/>
          </p14:sldIdLst>
        </p14:section>
        <p14:section name="Thank you! :)" id="{4730E056-86B2-474C-A9A5-BAAE3760A47B}">
          <p14:sldIdLst>
            <p14:sldId id="311"/>
          </p14:sldIdLst>
        </p14:section>
        <p14:section name="See you next year! :)" id="{4FCD957E-C09B-4437-819D-9AC1688F448E}">
          <p14:sldIdLst>
            <p14:sldId id="309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2276"/>
    <a:srgbClr val="F6AECD"/>
    <a:srgbClr val="FCE1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2" d="100"/>
          <a:sy n="72" d="100"/>
        </p:scale>
        <p:origin x="76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1507780-6019-814C-1FC9-8039E97615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33E0AFE2-2D5E-381F-DD15-2A12810933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7CD29FA3-A206-911B-87EE-1AE06E76C0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386B5-8254-49E7-B03F-BDFA0886E72B}" type="datetimeFigureOut">
              <a:rPr lang="tr-TR" smtClean="0"/>
              <a:t>9.08.2025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CEF46D75-1FFA-E59E-789A-32D773D68E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2CE08C68-2A06-738C-5557-68C8528EEC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E08F8-FBAD-438F-9C2F-DF9B49FE90D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881400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F9E714C-E444-1D27-BCAF-AB1FD1F155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5366B44F-2A11-3608-DD40-70CF8D66B8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1E436B76-2062-6016-B289-80D13E1392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386B5-8254-49E7-B03F-BDFA0886E72B}" type="datetimeFigureOut">
              <a:rPr lang="tr-TR" smtClean="0"/>
              <a:t>9.08.2025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FB3190EA-145B-2483-2215-3427671B14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361C3225-B461-98F6-4704-C288FC8330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E08F8-FBAD-438F-9C2F-DF9B49FE90D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846577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48F6E46D-8FAE-D6E6-A7B1-8B0CB202639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4AD3092C-D9E0-BA5A-172F-7462F84F13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7CC79C09-BCF7-5F74-8463-823462E6A6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386B5-8254-49E7-B03F-BDFA0886E72B}" type="datetimeFigureOut">
              <a:rPr lang="tr-TR" smtClean="0"/>
              <a:t>9.08.2025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ABA5B7D5-04ED-E661-3D43-FD4C1ECCCD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8965D601-3F75-23E7-01DD-58DCB6D745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E08F8-FBAD-438F-9C2F-DF9B49FE90D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159252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8DDAC94-A746-BC43-6166-9B4A954A80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F84DE8B7-0073-FBF6-8D88-14C497D2DE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AD151246-52EB-838F-D2E5-2455F79330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386B5-8254-49E7-B03F-BDFA0886E72B}" type="datetimeFigureOut">
              <a:rPr lang="tr-TR" smtClean="0"/>
              <a:t>9.08.2025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97F78F99-AC3D-3453-8F62-8CB7A5B2A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C380B506-2AA1-6CBB-4B0C-2A17F4DE60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E08F8-FBAD-438F-9C2F-DF9B49FE90D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493364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144DDBF-7130-8B67-09A7-872A23C080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C06EC330-A11C-5DB0-99FF-160F836CE1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70ECDC9F-6B52-527E-9C63-6312F41962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386B5-8254-49E7-B03F-BDFA0886E72B}" type="datetimeFigureOut">
              <a:rPr lang="tr-TR" smtClean="0"/>
              <a:t>9.08.2025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360932A5-840A-4F65-51A5-C2D7BD0509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1FBB7C49-8712-ABF9-3CCF-46BA2E22F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E08F8-FBAD-438F-9C2F-DF9B49FE90D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710084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8DFFB95-7DCA-BD5A-29E5-39D92096A4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37B9A968-D51A-EDFD-9DDF-E41FDABAB3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F0C279EB-D22D-71A1-1352-A93C3B8983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DAFEBBFE-E558-FD0B-52D8-BCD119CCBC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386B5-8254-49E7-B03F-BDFA0886E72B}" type="datetimeFigureOut">
              <a:rPr lang="tr-TR" smtClean="0"/>
              <a:t>9.08.2025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7BA39004-3D35-437B-6F73-8E4DA485D8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4C8D91E1-0655-D076-E7CD-EA100CFECE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E08F8-FBAD-438F-9C2F-DF9B49FE90D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627000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137FA3E-DD04-6832-2C18-E31B8E31C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70FC6262-7B64-26B3-2B55-CDC4CF6816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2A0BE968-0DD0-AEE9-5616-1924B2AF93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8276044B-4232-4F68-82FB-0A5B51D5A4B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1B593D4C-4708-2A96-4690-7810BEC5553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455C75E4-5064-2F84-AF66-78E5C89EED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386B5-8254-49E7-B03F-BDFA0886E72B}" type="datetimeFigureOut">
              <a:rPr lang="tr-TR" smtClean="0"/>
              <a:t>9.08.2025</a:t>
            </a:fld>
            <a:endParaRPr 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69927A92-44F5-4324-2A9E-EFD505D1C3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C05B7BD2-149A-C7F3-DE1E-930237D8E3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E08F8-FBAD-438F-9C2F-DF9B49FE90D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146669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F6593E2-3F1A-77DF-3E56-605788911F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E809AEFE-B27A-A6BE-A504-163D46A506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386B5-8254-49E7-B03F-BDFA0886E72B}" type="datetimeFigureOut">
              <a:rPr lang="tr-TR" smtClean="0"/>
              <a:t>9.08.2025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46EDAFAB-7634-4D00-3888-31F0B433F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CA8DC91C-9724-6B67-9B80-57C4BD50B1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E08F8-FBAD-438F-9C2F-DF9B49FE90D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976482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669AFB42-2464-4F67-5A79-BFAB671BA0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386B5-8254-49E7-B03F-BDFA0886E72B}" type="datetimeFigureOut">
              <a:rPr lang="tr-TR" smtClean="0"/>
              <a:t>9.08.2025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A113E80A-4FC8-5F9D-6050-6BFFF2F1EF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465C5A8D-523D-2971-BA24-4C5535F9A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E08F8-FBAD-438F-9C2F-DF9B49FE90D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742731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1FB1228-DC6F-7744-1DE8-3887C5D838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8AB49E6C-B45F-3A8F-2E9A-F54BCC6820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AEE5947A-F9FB-6282-61D1-FCB389092A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33E53E13-0208-5F48-71F3-3EC465493D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386B5-8254-49E7-B03F-BDFA0886E72B}" type="datetimeFigureOut">
              <a:rPr lang="tr-TR" smtClean="0"/>
              <a:t>9.08.2025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B6DD0EAA-1DB7-5854-FDBC-3B3918B0BA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10744503-D2E2-D6AD-B42D-FD6FD33DC4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E08F8-FBAD-438F-9C2F-DF9B49FE90D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797629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09DD916-C60C-F1FA-5C7A-3533FEDF82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921F4106-51F4-16E2-625B-8E41608E3AF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D70E3E10-5BF3-1A2A-703A-904861F725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69381F9B-D4B7-C85B-84BE-CFDEEB6D0C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386B5-8254-49E7-B03F-BDFA0886E72B}" type="datetimeFigureOut">
              <a:rPr lang="tr-TR" smtClean="0"/>
              <a:t>9.08.2025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1E236BB5-BB4F-7DEF-D57A-7EBE53F7B5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07D1E32E-2727-5156-6444-4E3D1D09C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E08F8-FBAD-438F-9C2F-DF9B49FE90D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172286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94792711-7AF6-7336-5046-0C119BB67A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57804CF2-74AF-2E21-5956-099A87F584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3D8B51EA-AC82-FB7F-EA91-D25B7193AF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3386B5-8254-49E7-B03F-BDFA0886E72B}" type="datetimeFigureOut">
              <a:rPr lang="tr-TR" smtClean="0"/>
              <a:t>9.08.2025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9D0B2E07-2E44-89EB-B0DA-9F167D81D1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3E488429-631B-73F8-FE1C-393BDDDB47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0E08F8-FBAD-438F-9C2F-DF9B49FE90D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13785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getolgayaltinay.com/lessons/291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getolgayaltinay.com/lessons/293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getolgayaltinay.com/lessons/299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getolgayaltinay.com/lessons/294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getolgayaltinay.com/lessons/295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getolgayaltinay.com/lessons/296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getolgayaltinay.com/lessons/297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getolgayaltinay.com/lessons/298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getolgayaltinay.com/lessons/292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getolgayaltinay.com/" TargetMode="Externa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getolgayaltinay.com/lessons/290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209060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12A90BF6-87FD-2C48-010B-A4FEFB716F6A}"/>
              </a:ext>
            </a:extLst>
          </p:cNvPr>
          <p:cNvSpPr txBox="1"/>
          <p:nvPr/>
        </p:nvSpPr>
        <p:spPr>
          <a:xfrm>
            <a:off x="379562" y="3364302"/>
            <a:ext cx="80743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/>
              <a:t>Konu ile ilgili oyuna aşağıdaki linkten ulaşabilirsiniz:</a:t>
            </a:r>
          </a:p>
          <a:p>
            <a:endParaRPr lang="tr-TR" sz="2400" b="1" dirty="0"/>
          </a:p>
          <a:p>
            <a:r>
              <a:rPr lang="tr-TR" sz="2400" b="1" dirty="0">
                <a:hlinkClick r:id="rId3"/>
              </a:rPr>
              <a:t>https://www.egetolgayaltinay.com/lessons/291</a:t>
            </a:r>
            <a:r>
              <a:rPr lang="tr-TR" sz="2400" b="1" dirty="0"/>
              <a:t> 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D40D040E-E2F8-167F-6875-323080E3902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28197">
            <a:off x="8235709" y="3163325"/>
            <a:ext cx="2952751" cy="2802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1866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12A90BF6-87FD-2C48-010B-A4FEFB716F6A}"/>
              </a:ext>
            </a:extLst>
          </p:cNvPr>
          <p:cNvSpPr txBox="1"/>
          <p:nvPr/>
        </p:nvSpPr>
        <p:spPr>
          <a:xfrm>
            <a:off x="379562" y="3364302"/>
            <a:ext cx="80743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/>
              <a:t>Konu ile ilgili oyuna aşağıdaki linkten ulaşabilirsiniz:</a:t>
            </a:r>
          </a:p>
          <a:p>
            <a:endParaRPr lang="tr-TR" sz="2400" b="1" dirty="0"/>
          </a:p>
          <a:p>
            <a:r>
              <a:rPr lang="tr-TR" sz="2400" b="1" dirty="0">
                <a:hlinkClick r:id="rId3"/>
              </a:rPr>
              <a:t>https://www.egetolgayaltinay.com/lessons/293</a:t>
            </a:r>
            <a:r>
              <a:rPr lang="tr-TR" sz="2400" b="1" dirty="0"/>
              <a:t> 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3E1060E8-5A03-6972-768A-8A104B394A4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65646">
            <a:off x="8245145" y="3238086"/>
            <a:ext cx="2951942" cy="2801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06890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12A90BF6-87FD-2C48-010B-A4FEFB716F6A}"/>
              </a:ext>
            </a:extLst>
          </p:cNvPr>
          <p:cNvSpPr txBox="1"/>
          <p:nvPr/>
        </p:nvSpPr>
        <p:spPr>
          <a:xfrm>
            <a:off x="379562" y="3364302"/>
            <a:ext cx="80743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/>
              <a:t>Konu ile ilgili oyuna aşağıdaki linkten ulaşabilirsiniz:</a:t>
            </a:r>
          </a:p>
          <a:p>
            <a:endParaRPr lang="tr-TR" sz="2400" b="1" dirty="0"/>
          </a:p>
          <a:p>
            <a:r>
              <a:rPr lang="tr-TR" sz="2400" b="1" dirty="0">
                <a:hlinkClick r:id="rId3"/>
              </a:rPr>
              <a:t>https://www.egetolgayaltinay.com/lessons/299</a:t>
            </a:r>
            <a:r>
              <a:rPr lang="tr-TR" sz="2400" b="1" dirty="0"/>
              <a:t> 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5840F22B-023C-7387-4ABA-D92C4B531C4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86511">
            <a:off x="8365915" y="2940889"/>
            <a:ext cx="2809875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7767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47F94396-FA05-01AB-5E30-4B9FCA2EE156}"/>
              </a:ext>
            </a:extLst>
          </p:cNvPr>
          <p:cNvSpPr txBox="1"/>
          <p:nvPr/>
        </p:nvSpPr>
        <p:spPr>
          <a:xfrm>
            <a:off x="1419225" y="41700"/>
            <a:ext cx="935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b="1" dirty="0"/>
              <a:t>OTHER IMPORTANT WORDS</a:t>
            </a:r>
          </a:p>
          <a:p>
            <a:pPr algn="ctr"/>
            <a:r>
              <a:rPr lang="tr-TR" sz="2000" b="1" dirty="0"/>
              <a:t>(DİĞER ÖNEMLİ KELİMELER)</a:t>
            </a:r>
            <a:endParaRPr lang="tr-TR" sz="700" b="1" dirty="0"/>
          </a:p>
        </p:txBody>
      </p:sp>
      <p:sp>
        <p:nvSpPr>
          <p:cNvPr id="3" name="Dikdörtgen: Köşeleri Yuvarlatılmış 2">
            <a:extLst>
              <a:ext uri="{FF2B5EF4-FFF2-40B4-BE49-F238E27FC236}">
                <a16:creationId xmlns:a16="http://schemas.microsoft.com/office/drawing/2014/main" id="{2F0A78BE-5F3F-5F36-DFC3-29E6CF6F99B0}"/>
              </a:ext>
            </a:extLst>
          </p:cNvPr>
          <p:cNvSpPr/>
          <p:nvPr/>
        </p:nvSpPr>
        <p:spPr>
          <a:xfrm>
            <a:off x="813757" y="997010"/>
            <a:ext cx="2473858" cy="558265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r-TR" sz="2400" b="1" dirty="0" err="1">
                <a:solidFill>
                  <a:schemeClr val="tx1"/>
                </a:solidFill>
              </a:rPr>
              <a:t>Temperature</a:t>
            </a:r>
            <a:r>
              <a:rPr lang="tr-TR" sz="2400" b="1" dirty="0">
                <a:solidFill>
                  <a:schemeClr val="tx1"/>
                </a:solidFill>
              </a:rPr>
              <a:t>:</a:t>
            </a:r>
          </a:p>
        </p:txBody>
      </p:sp>
      <p:sp>
        <p:nvSpPr>
          <p:cNvPr id="4" name="Dikdörtgen: Köşeleri Yuvarlatılmış 3">
            <a:extLst>
              <a:ext uri="{FF2B5EF4-FFF2-40B4-BE49-F238E27FC236}">
                <a16:creationId xmlns:a16="http://schemas.microsoft.com/office/drawing/2014/main" id="{AA08BC3A-8A35-E106-05CF-B03918EC7B5F}"/>
              </a:ext>
            </a:extLst>
          </p:cNvPr>
          <p:cNvSpPr/>
          <p:nvPr/>
        </p:nvSpPr>
        <p:spPr>
          <a:xfrm>
            <a:off x="813757" y="1555274"/>
            <a:ext cx="2473858" cy="558265"/>
          </a:xfrm>
          <a:prstGeom prst="round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r-TR" sz="2400" b="1" dirty="0" err="1">
                <a:solidFill>
                  <a:sysClr val="windowText" lastClr="000000"/>
                </a:solidFill>
              </a:rPr>
              <a:t>Oxygen</a:t>
            </a:r>
            <a:r>
              <a:rPr lang="tr-TR" sz="2400" b="1" dirty="0">
                <a:solidFill>
                  <a:sysClr val="windowText" lastClr="000000"/>
                </a:solidFill>
              </a:rPr>
              <a:t>:</a:t>
            </a:r>
          </a:p>
        </p:txBody>
      </p:sp>
      <p:sp>
        <p:nvSpPr>
          <p:cNvPr id="5" name="Dikdörtgen: Köşeleri Yuvarlatılmış 4">
            <a:extLst>
              <a:ext uri="{FF2B5EF4-FFF2-40B4-BE49-F238E27FC236}">
                <a16:creationId xmlns:a16="http://schemas.microsoft.com/office/drawing/2014/main" id="{283DD844-3633-117C-AE2E-DFD0776D3EC5}"/>
              </a:ext>
            </a:extLst>
          </p:cNvPr>
          <p:cNvSpPr/>
          <p:nvPr/>
        </p:nvSpPr>
        <p:spPr>
          <a:xfrm>
            <a:off x="3286006" y="995807"/>
            <a:ext cx="2127183" cy="558265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400" b="1" dirty="0">
                <a:solidFill>
                  <a:schemeClr val="tx1"/>
                </a:solidFill>
              </a:rPr>
              <a:t>Sıcaklık</a:t>
            </a:r>
          </a:p>
        </p:txBody>
      </p:sp>
      <p:sp>
        <p:nvSpPr>
          <p:cNvPr id="6" name="Dikdörtgen: Köşeleri Yuvarlatılmış 5">
            <a:extLst>
              <a:ext uri="{FF2B5EF4-FFF2-40B4-BE49-F238E27FC236}">
                <a16:creationId xmlns:a16="http://schemas.microsoft.com/office/drawing/2014/main" id="{15925CC2-B120-2381-D78A-F74AB01DEBAF}"/>
              </a:ext>
            </a:extLst>
          </p:cNvPr>
          <p:cNvSpPr/>
          <p:nvPr/>
        </p:nvSpPr>
        <p:spPr>
          <a:xfrm>
            <a:off x="3287613" y="1555274"/>
            <a:ext cx="2127183" cy="558265"/>
          </a:xfrm>
          <a:prstGeom prst="round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400" b="1" dirty="0">
                <a:solidFill>
                  <a:sysClr val="windowText" lastClr="000000"/>
                </a:solidFill>
              </a:rPr>
              <a:t>Oksijen</a:t>
            </a:r>
          </a:p>
        </p:txBody>
      </p:sp>
      <p:sp>
        <p:nvSpPr>
          <p:cNvPr id="7" name="Dikdörtgen: Köşeleri Yuvarlatılmış 6">
            <a:extLst>
              <a:ext uri="{FF2B5EF4-FFF2-40B4-BE49-F238E27FC236}">
                <a16:creationId xmlns:a16="http://schemas.microsoft.com/office/drawing/2014/main" id="{098BBD94-400F-C78C-7CD4-F2675E1608D2}"/>
              </a:ext>
            </a:extLst>
          </p:cNvPr>
          <p:cNvSpPr/>
          <p:nvPr/>
        </p:nvSpPr>
        <p:spPr>
          <a:xfrm>
            <a:off x="813757" y="2113540"/>
            <a:ext cx="2473858" cy="558265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r-TR" sz="2400" b="1" dirty="0" err="1">
                <a:solidFill>
                  <a:schemeClr val="tx1"/>
                </a:solidFill>
              </a:rPr>
              <a:t>Average</a:t>
            </a:r>
            <a:r>
              <a:rPr lang="tr-TR" sz="2400" b="1" dirty="0">
                <a:solidFill>
                  <a:schemeClr val="tx1"/>
                </a:solidFill>
              </a:rPr>
              <a:t>:</a:t>
            </a:r>
          </a:p>
        </p:txBody>
      </p:sp>
      <p:sp>
        <p:nvSpPr>
          <p:cNvPr id="8" name="Dikdörtgen: Köşeleri Yuvarlatılmış 7">
            <a:extLst>
              <a:ext uri="{FF2B5EF4-FFF2-40B4-BE49-F238E27FC236}">
                <a16:creationId xmlns:a16="http://schemas.microsoft.com/office/drawing/2014/main" id="{256A89EF-33D6-51E4-7ED8-5848FC2A8FBF}"/>
              </a:ext>
            </a:extLst>
          </p:cNvPr>
          <p:cNvSpPr/>
          <p:nvPr/>
        </p:nvSpPr>
        <p:spPr>
          <a:xfrm>
            <a:off x="813757" y="2671804"/>
            <a:ext cx="2473858" cy="558265"/>
          </a:xfrm>
          <a:prstGeom prst="round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r"/>
            <a:r>
              <a:rPr lang="tr-TR" sz="2400" b="1" dirty="0" err="1">
                <a:solidFill>
                  <a:sysClr val="windowText" lastClr="000000"/>
                </a:solidFill>
              </a:rPr>
              <a:t>Mass</a:t>
            </a:r>
            <a:r>
              <a:rPr lang="tr-TR" sz="2400" b="1" dirty="0">
                <a:solidFill>
                  <a:sysClr val="windowText" lastClr="000000"/>
                </a:solidFill>
              </a:rPr>
              <a:t>:</a:t>
            </a:r>
          </a:p>
        </p:txBody>
      </p:sp>
      <p:sp>
        <p:nvSpPr>
          <p:cNvPr id="9" name="Dikdörtgen: Köşeleri Yuvarlatılmış 8">
            <a:extLst>
              <a:ext uri="{FF2B5EF4-FFF2-40B4-BE49-F238E27FC236}">
                <a16:creationId xmlns:a16="http://schemas.microsoft.com/office/drawing/2014/main" id="{AF0F793B-0D42-6F65-67BE-DDC7075E1559}"/>
              </a:ext>
            </a:extLst>
          </p:cNvPr>
          <p:cNvSpPr/>
          <p:nvPr/>
        </p:nvSpPr>
        <p:spPr>
          <a:xfrm>
            <a:off x="3287614" y="2113539"/>
            <a:ext cx="2127183" cy="558265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400" b="1" dirty="0">
                <a:solidFill>
                  <a:schemeClr val="tx1"/>
                </a:solidFill>
              </a:rPr>
              <a:t>Ortalama</a:t>
            </a:r>
          </a:p>
        </p:txBody>
      </p:sp>
      <p:sp>
        <p:nvSpPr>
          <p:cNvPr id="10" name="Dikdörtgen: Köşeleri Yuvarlatılmış 9">
            <a:extLst>
              <a:ext uri="{FF2B5EF4-FFF2-40B4-BE49-F238E27FC236}">
                <a16:creationId xmlns:a16="http://schemas.microsoft.com/office/drawing/2014/main" id="{B777FDA2-E024-16F1-4A87-2B9D9E0CF140}"/>
              </a:ext>
            </a:extLst>
          </p:cNvPr>
          <p:cNvSpPr/>
          <p:nvPr/>
        </p:nvSpPr>
        <p:spPr>
          <a:xfrm>
            <a:off x="3287613" y="2671804"/>
            <a:ext cx="2127183" cy="558265"/>
          </a:xfrm>
          <a:prstGeom prst="round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400" b="1" dirty="0">
                <a:solidFill>
                  <a:sysClr val="windowText" lastClr="000000"/>
                </a:solidFill>
              </a:rPr>
              <a:t>Kütle</a:t>
            </a:r>
          </a:p>
        </p:txBody>
      </p:sp>
      <p:sp>
        <p:nvSpPr>
          <p:cNvPr id="11" name="Dikdörtgen: Köşeleri Yuvarlatılmış 10">
            <a:extLst>
              <a:ext uri="{FF2B5EF4-FFF2-40B4-BE49-F238E27FC236}">
                <a16:creationId xmlns:a16="http://schemas.microsoft.com/office/drawing/2014/main" id="{6A49F3F5-D01F-CA10-3142-2F064154A186}"/>
              </a:ext>
            </a:extLst>
          </p:cNvPr>
          <p:cNvSpPr/>
          <p:nvPr/>
        </p:nvSpPr>
        <p:spPr>
          <a:xfrm>
            <a:off x="813757" y="3232472"/>
            <a:ext cx="2473858" cy="702443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r-TR" sz="2400" b="1" dirty="0">
                <a:solidFill>
                  <a:schemeClr val="tx1"/>
                </a:solidFill>
              </a:rPr>
              <a:t>Meteor </a:t>
            </a:r>
            <a:r>
              <a:rPr lang="tr-TR" sz="2400" b="1" dirty="0" err="1">
                <a:solidFill>
                  <a:schemeClr val="tx1"/>
                </a:solidFill>
              </a:rPr>
              <a:t>Shower</a:t>
            </a:r>
            <a:r>
              <a:rPr lang="tr-TR" sz="2000" b="1" dirty="0">
                <a:solidFill>
                  <a:schemeClr val="tx1"/>
                </a:solidFill>
              </a:rPr>
              <a:t>:</a:t>
            </a:r>
          </a:p>
        </p:txBody>
      </p:sp>
      <p:sp>
        <p:nvSpPr>
          <p:cNvPr id="12" name="Dikdörtgen: Köşeleri Yuvarlatılmış 11">
            <a:extLst>
              <a:ext uri="{FF2B5EF4-FFF2-40B4-BE49-F238E27FC236}">
                <a16:creationId xmlns:a16="http://schemas.microsoft.com/office/drawing/2014/main" id="{BA86C26D-CF75-8ECA-912C-15B6C85029C5}"/>
              </a:ext>
            </a:extLst>
          </p:cNvPr>
          <p:cNvSpPr/>
          <p:nvPr/>
        </p:nvSpPr>
        <p:spPr>
          <a:xfrm>
            <a:off x="813758" y="3934917"/>
            <a:ext cx="2473858" cy="558264"/>
          </a:xfrm>
          <a:prstGeom prst="round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r-TR" sz="2400" b="1" dirty="0" err="1">
                <a:solidFill>
                  <a:sysClr val="windowText" lastClr="000000"/>
                </a:solidFill>
              </a:rPr>
              <a:t>Discover</a:t>
            </a:r>
            <a:r>
              <a:rPr lang="tr-TR" sz="2400" b="1" dirty="0">
                <a:solidFill>
                  <a:sysClr val="windowText" lastClr="000000"/>
                </a:solidFill>
              </a:rPr>
              <a:t>:</a:t>
            </a:r>
          </a:p>
        </p:txBody>
      </p:sp>
      <p:sp>
        <p:nvSpPr>
          <p:cNvPr id="13" name="Dikdörtgen: Köşeleri Yuvarlatılmış 12">
            <a:extLst>
              <a:ext uri="{FF2B5EF4-FFF2-40B4-BE49-F238E27FC236}">
                <a16:creationId xmlns:a16="http://schemas.microsoft.com/office/drawing/2014/main" id="{6F6BE009-CF42-E356-5A0B-80A7D72327D7}"/>
              </a:ext>
            </a:extLst>
          </p:cNvPr>
          <p:cNvSpPr/>
          <p:nvPr/>
        </p:nvSpPr>
        <p:spPr>
          <a:xfrm>
            <a:off x="3287614" y="3232471"/>
            <a:ext cx="2127183" cy="702443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000" b="1" dirty="0">
                <a:solidFill>
                  <a:schemeClr val="tx1"/>
                </a:solidFill>
              </a:rPr>
              <a:t>Göktaşı yağmuru</a:t>
            </a:r>
          </a:p>
        </p:txBody>
      </p:sp>
      <p:sp>
        <p:nvSpPr>
          <p:cNvPr id="14" name="Dikdörtgen: Köşeleri Yuvarlatılmış 13">
            <a:extLst>
              <a:ext uri="{FF2B5EF4-FFF2-40B4-BE49-F238E27FC236}">
                <a16:creationId xmlns:a16="http://schemas.microsoft.com/office/drawing/2014/main" id="{B2B362F8-86DA-B3AF-997B-BEE08C530CBC}"/>
              </a:ext>
            </a:extLst>
          </p:cNvPr>
          <p:cNvSpPr/>
          <p:nvPr/>
        </p:nvSpPr>
        <p:spPr>
          <a:xfrm>
            <a:off x="3287614" y="3934916"/>
            <a:ext cx="2127183" cy="558265"/>
          </a:xfrm>
          <a:prstGeom prst="round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400" b="1" dirty="0">
                <a:solidFill>
                  <a:sysClr val="windowText" lastClr="000000"/>
                </a:solidFill>
              </a:rPr>
              <a:t>Keşfetmek</a:t>
            </a:r>
          </a:p>
        </p:txBody>
      </p:sp>
      <p:sp>
        <p:nvSpPr>
          <p:cNvPr id="15" name="Dikdörtgen: Köşeleri Yuvarlatılmış 14">
            <a:extLst>
              <a:ext uri="{FF2B5EF4-FFF2-40B4-BE49-F238E27FC236}">
                <a16:creationId xmlns:a16="http://schemas.microsoft.com/office/drawing/2014/main" id="{43C654FE-9D7F-299D-2A27-6815557257BE}"/>
              </a:ext>
            </a:extLst>
          </p:cNvPr>
          <p:cNvSpPr/>
          <p:nvPr/>
        </p:nvSpPr>
        <p:spPr>
          <a:xfrm>
            <a:off x="813757" y="4493181"/>
            <a:ext cx="2473858" cy="558265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r-TR" sz="2400" b="1" dirty="0" err="1">
                <a:solidFill>
                  <a:schemeClr val="tx1"/>
                </a:solidFill>
              </a:rPr>
              <a:t>Explore</a:t>
            </a:r>
            <a:r>
              <a:rPr lang="tr-TR" sz="2400" b="1" dirty="0">
                <a:solidFill>
                  <a:schemeClr val="tx1"/>
                </a:solidFill>
              </a:rPr>
              <a:t>:</a:t>
            </a:r>
          </a:p>
        </p:txBody>
      </p:sp>
      <p:sp>
        <p:nvSpPr>
          <p:cNvPr id="16" name="Dikdörtgen: Köşeleri Yuvarlatılmış 15">
            <a:extLst>
              <a:ext uri="{FF2B5EF4-FFF2-40B4-BE49-F238E27FC236}">
                <a16:creationId xmlns:a16="http://schemas.microsoft.com/office/drawing/2014/main" id="{38CA8668-DB63-1F2C-70D0-2DC08426FDDA}"/>
              </a:ext>
            </a:extLst>
          </p:cNvPr>
          <p:cNvSpPr/>
          <p:nvPr/>
        </p:nvSpPr>
        <p:spPr>
          <a:xfrm>
            <a:off x="3287614" y="4493180"/>
            <a:ext cx="2127183" cy="558265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000" b="1" dirty="0">
                <a:solidFill>
                  <a:schemeClr val="tx1"/>
                </a:solidFill>
              </a:rPr>
              <a:t>Keşfetmek</a:t>
            </a:r>
          </a:p>
        </p:txBody>
      </p:sp>
      <p:pic>
        <p:nvPicPr>
          <p:cNvPr id="21" name="Resim 20">
            <a:extLst>
              <a:ext uri="{FF2B5EF4-FFF2-40B4-BE49-F238E27FC236}">
                <a16:creationId xmlns:a16="http://schemas.microsoft.com/office/drawing/2014/main" id="{05F2D78B-22EE-7219-CC33-CB0441B1304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53" t="23215" r="-11424" b="24829"/>
          <a:stretch/>
        </p:blipFill>
        <p:spPr>
          <a:xfrm>
            <a:off x="5635019" y="2060392"/>
            <a:ext cx="356135" cy="2711920"/>
          </a:xfrm>
          <a:prstGeom prst="rect">
            <a:avLst/>
          </a:prstGeom>
        </p:spPr>
      </p:pic>
      <p:sp>
        <p:nvSpPr>
          <p:cNvPr id="22" name="Dikdörtgen: Köşeleri Yuvarlatılmış 21">
            <a:extLst>
              <a:ext uri="{FF2B5EF4-FFF2-40B4-BE49-F238E27FC236}">
                <a16:creationId xmlns:a16="http://schemas.microsoft.com/office/drawing/2014/main" id="{02ED1447-651B-82BA-CC39-26CB5ECEE026}"/>
              </a:ext>
            </a:extLst>
          </p:cNvPr>
          <p:cNvSpPr/>
          <p:nvPr/>
        </p:nvSpPr>
        <p:spPr>
          <a:xfrm>
            <a:off x="6169231" y="1040826"/>
            <a:ext cx="2579886" cy="558265"/>
          </a:xfrm>
          <a:prstGeom prst="round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r-TR" sz="2800" b="1" dirty="0" err="1">
                <a:solidFill>
                  <a:sysClr val="windowText" lastClr="000000"/>
                </a:solidFill>
              </a:rPr>
              <a:t>Rescue</a:t>
            </a:r>
            <a:r>
              <a:rPr lang="tr-TR" sz="2800" b="1" dirty="0">
                <a:solidFill>
                  <a:sysClr val="windowText" lastClr="000000"/>
                </a:solidFill>
              </a:rPr>
              <a:t>:</a:t>
            </a:r>
          </a:p>
        </p:txBody>
      </p:sp>
      <p:sp>
        <p:nvSpPr>
          <p:cNvPr id="23" name="Dikdörtgen: Köşeleri Yuvarlatılmış 22">
            <a:extLst>
              <a:ext uri="{FF2B5EF4-FFF2-40B4-BE49-F238E27FC236}">
                <a16:creationId xmlns:a16="http://schemas.microsoft.com/office/drawing/2014/main" id="{35BE24B3-07C7-F098-BFBD-C92DD1AD4B06}"/>
              </a:ext>
            </a:extLst>
          </p:cNvPr>
          <p:cNvSpPr/>
          <p:nvPr/>
        </p:nvSpPr>
        <p:spPr>
          <a:xfrm>
            <a:off x="8749115" y="1040826"/>
            <a:ext cx="2419448" cy="558265"/>
          </a:xfrm>
          <a:prstGeom prst="round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400" b="1" dirty="0">
                <a:solidFill>
                  <a:sysClr val="windowText" lastClr="000000"/>
                </a:solidFill>
              </a:rPr>
              <a:t>Kurtarmak</a:t>
            </a:r>
          </a:p>
        </p:txBody>
      </p:sp>
      <p:sp>
        <p:nvSpPr>
          <p:cNvPr id="24" name="Dikdörtgen: Köşeleri Yuvarlatılmış 23">
            <a:extLst>
              <a:ext uri="{FF2B5EF4-FFF2-40B4-BE49-F238E27FC236}">
                <a16:creationId xmlns:a16="http://schemas.microsoft.com/office/drawing/2014/main" id="{DD1E0749-05E1-FD7C-CF73-24D6DF0C6F47}"/>
              </a:ext>
            </a:extLst>
          </p:cNvPr>
          <p:cNvSpPr/>
          <p:nvPr/>
        </p:nvSpPr>
        <p:spPr>
          <a:xfrm>
            <a:off x="6169231" y="1601494"/>
            <a:ext cx="2579886" cy="558265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r-TR" sz="2800" b="1" dirty="0" err="1">
                <a:solidFill>
                  <a:schemeClr val="tx1"/>
                </a:solidFill>
              </a:rPr>
              <a:t>Succeed</a:t>
            </a:r>
            <a:r>
              <a:rPr lang="tr-TR" sz="2800" b="1" dirty="0">
                <a:solidFill>
                  <a:schemeClr val="tx1"/>
                </a:solidFill>
              </a:rPr>
              <a:t>:</a:t>
            </a:r>
          </a:p>
        </p:txBody>
      </p:sp>
      <p:sp>
        <p:nvSpPr>
          <p:cNvPr id="25" name="Dikdörtgen: Köşeleri Yuvarlatılmış 24">
            <a:extLst>
              <a:ext uri="{FF2B5EF4-FFF2-40B4-BE49-F238E27FC236}">
                <a16:creationId xmlns:a16="http://schemas.microsoft.com/office/drawing/2014/main" id="{3E1AD7A2-03F0-BDC7-CF30-CB5A56A45003}"/>
              </a:ext>
            </a:extLst>
          </p:cNvPr>
          <p:cNvSpPr/>
          <p:nvPr/>
        </p:nvSpPr>
        <p:spPr>
          <a:xfrm>
            <a:off x="6169227" y="2157357"/>
            <a:ext cx="2579886" cy="558264"/>
          </a:xfrm>
          <a:prstGeom prst="round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r-TR" sz="2800" b="1" dirty="0">
                <a:solidFill>
                  <a:sysClr val="windowText" lastClr="000000"/>
                </a:solidFill>
              </a:rPr>
              <a:t>Size:</a:t>
            </a:r>
          </a:p>
        </p:txBody>
      </p:sp>
      <p:sp>
        <p:nvSpPr>
          <p:cNvPr id="26" name="Dikdörtgen: Köşeleri Yuvarlatılmış 25">
            <a:extLst>
              <a:ext uri="{FF2B5EF4-FFF2-40B4-BE49-F238E27FC236}">
                <a16:creationId xmlns:a16="http://schemas.microsoft.com/office/drawing/2014/main" id="{96F8544F-D26C-E4AA-ECA7-3DDD29E97EE6}"/>
              </a:ext>
            </a:extLst>
          </p:cNvPr>
          <p:cNvSpPr/>
          <p:nvPr/>
        </p:nvSpPr>
        <p:spPr>
          <a:xfrm>
            <a:off x="8749116" y="1601493"/>
            <a:ext cx="2419448" cy="558265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400" b="1" dirty="0">
                <a:solidFill>
                  <a:schemeClr val="tx1"/>
                </a:solidFill>
              </a:rPr>
              <a:t>Başarmak</a:t>
            </a:r>
          </a:p>
        </p:txBody>
      </p:sp>
      <p:sp>
        <p:nvSpPr>
          <p:cNvPr id="27" name="Dikdörtgen: Köşeleri Yuvarlatılmış 26">
            <a:extLst>
              <a:ext uri="{FF2B5EF4-FFF2-40B4-BE49-F238E27FC236}">
                <a16:creationId xmlns:a16="http://schemas.microsoft.com/office/drawing/2014/main" id="{71211AF7-04AD-2263-98A1-48C02307242E}"/>
              </a:ext>
            </a:extLst>
          </p:cNvPr>
          <p:cNvSpPr/>
          <p:nvPr/>
        </p:nvSpPr>
        <p:spPr>
          <a:xfrm>
            <a:off x="8749116" y="2157356"/>
            <a:ext cx="2419448" cy="558265"/>
          </a:xfrm>
          <a:prstGeom prst="round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400" b="1" dirty="0">
                <a:solidFill>
                  <a:sysClr val="windowText" lastClr="000000"/>
                </a:solidFill>
              </a:rPr>
              <a:t>Boyut, büyüklük</a:t>
            </a:r>
            <a:endParaRPr lang="tr-TR" sz="2800" b="1" dirty="0">
              <a:solidFill>
                <a:sysClr val="windowText" lastClr="000000"/>
              </a:solidFill>
            </a:endParaRPr>
          </a:p>
        </p:txBody>
      </p:sp>
      <p:sp>
        <p:nvSpPr>
          <p:cNvPr id="28" name="Dikdörtgen: Köşeleri Yuvarlatılmış 27">
            <a:extLst>
              <a:ext uri="{FF2B5EF4-FFF2-40B4-BE49-F238E27FC236}">
                <a16:creationId xmlns:a16="http://schemas.microsoft.com/office/drawing/2014/main" id="{6AA35023-2545-3EB6-363C-CD44864B7CBB}"/>
              </a:ext>
            </a:extLst>
          </p:cNvPr>
          <p:cNvSpPr/>
          <p:nvPr/>
        </p:nvSpPr>
        <p:spPr>
          <a:xfrm>
            <a:off x="6169228" y="2720427"/>
            <a:ext cx="2579888" cy="558265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r-TR" sz="2800" b="1" dirty="0" err="1">
                <a:solidFill>
                  <a:schemeClr val="tx1"/>
                </a:solidFill>
              </a:rPr>
              <a:t>Evidence</a:t>
            </a:r>
            <a:r>
              <a:rPr lang="tr-TR" sz="2800" b="1" dirty="0">
                <a:solidFill>
                  <a:schemeClr val="tx1"/>
                </a:solidFill>
              </a:rPr>
              <a:t>:</a:t>
            </a:r>
          </a:p>
        </p:txBody>
      </p:sp>
      <p:sp>
        <p:nvSpPr>
          <p:cNvPr id="29" name="Dikdörtgen: Köşeleri Yuvarlatılmış 28">
            <a:extLst>
              <a:ext uri="{FF2B5EF4-FFF2-40B4-BE49-F238E27FC236}">
                <a16:creationId xmlns:a16="http://schemas.microsoft.com/office/drawing/2014/main" id="{ACEA4145-A97B-2DF7-6539-1749B8178BA7}"/>
              </a:ext>
            </a:extLst>
          </p:cNvPr>
          <p:cNvSpPr/>
          <p:nvPr/>
        </p:nvSpPr>
        <p:spPr>
          <a:xfrm>
            <a:off x="8749115" y="2720426"/>
            <a:ext cx="2419448" cy="558265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400" b="1" dirty="0">
                <a:solidFill>
                  <a:schemeClr val="tx1"/>
                </a:solidFill>
              </a:rPr>
              <a:t>Kanıt</a:t>
            </a:r>
          </a:p>
        </p:txBody>
      </p:sp>
      <p:sp>
        <p:nvSpPr>
          <p:cNvPr id="30" name="Dikdörtgen: Köşeleri Yuvarlatılmış 29">
            <a:extLst>
              <a:ext uri="{FF2B5EF4-FFF2-40B4-BE49-F238E27FC236}">
                <a16:creationId xmlns:a16="http://schemas.microsoft.com/office/drawing/2014/main" id="{D55A7B21-D3BD-6635-87EC-409E651F8C1A}"/>
              </a:ext>
            </a:extLst>
          </p:cNvPr>
          <p:cNvSpPr/>
          <p:nvPr/>
        </p:nvSpPr>
        <p:spPr>
          <a:xfrm>
            <a:off x="6169226" y="3271483"/>
            <a:ext cx="2579888" cy="558265"/>
          </a:xfrm>
          <a:prstGeom prst="round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r-TR" sz="2800" b="1" dirty="0" err="1">
                <a:solidFill>
                  <a:sysClr val="windowText" lastClr="000000"/>
                </a:solidFill>
              </a:rPr>
              <a:t>Proof</a:t>
            </a:r>
            <a:r>
              <a:rPr lang="tr-TR" sz="2800" b="1" dirty="0">
                <a:solidFill>
                  <a:sysClr val="windowText" lastClr="000000"/>
                </a:solidFill>
              </a:rPr>
              <a:t>:</a:t>
            </a:r>
          </a:p>
        </p:txBody>
      </p:sp>
      <p:sp>
        <p:nvSpPr>
          <p:cNvPr id="31" name="Dikdörtgen: Köşeleri Yuvarlatılmış 30">
            <a:extLst>
              <a:ext uri="{FF2B5EF4-FFF2-40B4-BE49-F238E27FC236}">
                <a16:creationId xmlns:a16="http://schemas.microsoft.com/office/drawing/2014/main" id="{6FDDA9E6-E9F0-994A-7A49-98F40BCD42C3}"/>
              </a:ext>
            </a:extLst>
          </p:cNvPr>
          <p:cNvSpPr/>
          <p:nvPr/>
        </p:nvSpPr>
        <p:spPr>
          <a:xfrm>
            <a:off x="8749112" y="3271483"/>
            <a:ext cx="2419448" cy="558265"/>
          </a:xfrm>
          <a:prstGeom prst="round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400" b="1" dirty="0">
                <a:solidFill>
                  <a:sysClr val="windowText" lastClr="000000"/>
                </a:solidFill>
              </a:rPr>
              <a:t>Kanıt</a:t>
            </a:r>
          </a:p>
        </p:txBody>
      </p:sp>
      <p:sp>
        <p:nvSpPr>
          <p:cNvPr id="32" name="Dikdörtgen: Köşeleri Yuvarlatılmış 31">
            <a:extLst>
              <a:ext uri="{FF2B5EF4-FFF2-40B4-BE49-F238E27FC236}">
                <a16:creationId xmlns:a16="http://schemas.microsoft.com/office/drawing/2014/main" id="{79189378-CACA-3FBB-C235-FBB4E41E7860}"/>
              </a:ext>
            </a:extLst>
          </p:cNvPr>
          <p:cNvSpPr/>
          <p:nvPr/>
        </p:nvSpPr>
        <p:spPr>
          <a:xfrm>
            <a:off x="6169224" y="3832151"/>
            <a:ext cx="2579890" cy="558265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r-TR" sz="2800" b="1" dirty="0" err="1">
                <a:solidFill>
                  <a:schemeClr val="tx1"/>
                </a:solidFill>
              </a:rPr>
              <a:t>Surface</a:t>
            </a:r>
            <a:r>
              <a:rPr lang="tr-TR" sz="2400" b="1" dirty="0">
                <a:solidFill>
                  <a:schemeClr val="tx1"/>
                </a:solidFill>
              </a:rPr>
              <a:t>:</a:t>
            </a:r>
          </a:p>
        </p:txBody>
      </p:sp>
      <p:sp>
        <p:nvSpPr>
          <p:cNvPr id="33" name="Dikdörtgen: Köşeleri Yuvarlatılmış 32">
            <a:extLst>
              <a:ext uri="{FF2B5EF4-FFF2-40B4-BE49-F238E27FC236}">
                <a16:creationId xmlns:a16="http://schemas.microsoft.com/office/drawing/2014/main" id="{DF0FF053-D490-D693-7C84-893D1EC93D38}"/>
              </a:ext>
            </a:extLst>
          </p:cNvPr>
          <p:cNvSpPr/>
          <p:nvPr/>
        </p:nvSpPr>
        <p:spPr>
          <a:xfrm>
            <a:off x="6169223" y="4388014"/>
            <a:ext cx="2579891" cy="558264"/>
          </a:xfrm>
          <a:prstGeom prst="round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r-TR" sz="2800" b="1" dirty="0">
                <a:solidFill>
                  <a:sysClr val="windowText" lastClr="000000"/>
                </a:solidFill>
              </a:rPr>
              <a:t>Travel in </a:t>
            </a:r>
            <a:r>
              <a:rPr lang="tr-TR" sz="2800" b="1" dirty="0" err="1">
                <a:solidFill>
                  <a:sysClr val="windowText" lastClr="000000"/>
                </a:solidFill>
              </a:rPr>
              <a:t>space</a:t>
            </a:r>
            <a:r>
              <a:rPr lang="tr-TR" sz="2800" b="1" dirty="0">
                <a:solidFill>
                  <a:sysClr val="windowText" lastClr="000000"/>
                </a:solidFill>
              </a:rPr>
              <a:t>:</a:t>
            </a:r>
          </a:p>
        </p:txBody>
      </p:sp>
      <p:sp>
        <p:nvSpPr>
          <p:cNvPr id="34" name="Dikdörtgen: Köşeleri Yuvarlatılmış 33">
            <a:extLst>
              <a:ext uri="{FF2B5EF4-FFF2-40B4-BE49-F238E27FC236}">
                <a16:creationId xmlns:a16="http://schemas.microsoft.com/office/drawing/2014/main" id="{38008988-C0C1-092D-E7A1-7258835F93D0}"/>
              </a:ext>
            </a:extLst>
          </p:cNvPr>
          <p:cNvSpPr/>
          <p:nvPr/>
        </p:nvSpPr>
        <p:spPr>
          <a:xfrm>
            <a:off x="8749113" y="3832150"/>
            <a:ext cx="2419448" cy="558265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400" b="1" dirty="0">
                <a:solidFill>
                  <a:schemeClr val="tx1"/>
                </a:solidFill>
              </a:rPr>
              <a:t>Yüzey</a:t>
            </a:r>
          </a:p>
        </p:txBody>
      </p:sp>
      <p:sp>
        <p:nvSpPr>
          <p:cNvPr id="35" name="Dikdörtgen: Köşeleri Yuvarlatılmış 34">
            <a:extLst>
              <a:ext uri="{FF2B5EF4-FFF2-40B4-BE49-F238E27FC236}">
                <a16:creationId xmlns:a16="http://schemas.microsoft.com/office/drawing/2014/main" id="{7C898553-4755-C273-77FA-D7E7BD162854}"/>
              </a:ext>
            </a:extLst>
          </p:cNvPr>
          <p:cNvSpPr/>
          <p:nvPr/>
        </p:nvSpPr>
        <p:spPr>
          <a:xfrm>
            <a:off x="8749113" y="4388013"/>
            <a:ext cx="2419448" cy="558265"/>
          </a:xfrm>
          <a:prstGeom prst="round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000" b="1" dirty="0">
                <a:solidFill>
                  <a:sysClr val="windowText" lastClr="000000"/>
                </a:solidFill>
              </a:rPr>
              <a:t>Uzayda yolculuk etmek</a:t>
            </a:r>
            <a:endParaRPr lang="tr-TR" sz="2400" b="1" dirty="0">
              <a:solidFill>
                <a:sysClr val="windowText" lastClr="000000"/>
              </a:solidFill>
            </a:endParaRPr>
          </a:p>
        </p:txBody>
      </p:sp>
      <p:sp>
        <p:nvSpPr>
          <p:cNvPr id="40" name="Dikdörtgen: Köşeleri Yuvarlatılmış 39">
            <a:extLst>
              <a:ext uri="{FF2B5EF4-FFF2-40B4-BE49-F238E27FC236}">
                <a16:creationId xmlns:a16="http://schemas.microsoft.com/office/drawing/2014/main" id="{E40CD42C-98DF-933B-8DD4-798973BCE3E8}"/>
              </a:ext>
            </a:extLst>
          </p:cNvPr>
          <p:cNvSpPr/>
          <p:nvPr/>
        </p:nvSpPr>
        <p:spPr>
          <a:xfrm>
            <a:off x="812150" y="5051446"/>
            <a:ext cx="2473858" cy="558264"/>
          </a:xfrm>
          <a:prstGeom prst="round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r-TR" sz="2400" b="1" dirty="0" err="1">
                <a:solidFill>
                  <a:sysClr val="windowText" lastClr="000000"/>
                </a:solidFill>
              </a:rPr>
              <a:t>Invent</a:t>
            </a:r>
            <a:r>
              <a:rPr lang="tr-TR" sz="2400" b="1" dirty="0">
                <a:solidFill>
                  <a:sysClr val="windowText" lastClr="000000"/>
                </a:solidFill>
              </a:rPr>
              <a:t>:</a:t>
            </a:r>
          </a:p>
        </p:txBody>
      </p:sp>
      <p:sp>
        <p:nvSpPr>
          <p:cNvPr id="41" name="Dikdörtgen: Köşeleri Yuvarlatılmış 40">
            <a:extLst>
              <a:ext uri="{FF2B5EF4-FFF2-40B4-BE49-F238E27FC236}">
                <a16:creationId xmlns:a16="http://schemas.microsoft.com/office/drawing/2014/main" id="{258F0EE3-05A3-A3CD-8B9F-552C159D4C63}"/>
              </a:ext>
            </a:extLst>
          </p:cNvPr>
          <p:cNvSpPr/>
          <p:nvPr/>
        </p:nvSpPr>
        <p:spPr>
          <a:xfrm>
            <a:off x="3286006" y="5051445"/>
            <a:ext cx="2127183" cy="558265"/>
          </a:xfrm>
          <a:prstGeom prst="round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400" b="1" dirty="0">
                <a:solidFill>
                  <a:sysClr val="windowText" lastClr="000000"/>
                </a:solidFill>
              </a:rPr>
              <a:t>İcat etmek</a:t>
            </a:r>
          </a:p>
        </p:txBody>
      </p:sp>
      <p:sp>
        <p:nvSpPr>
          <p:cNvPr id="42" name="Dikdörtgen: Köşeleri Yuvarlatılmış 41">
            <a:extLst>
              <a:ext uri="{FF2B5EF4-FFF2-40B4-BE49-F238E27FC236}">
                <a16:creationId xmlns:a16="http://schemas.microsoft.com/office/drawing/2014/main" id="{0606E6FA-5EE3-BEBB-9497-03048EB82D4A}"/>
              </a:ext>
            </a:extLst>
          </p:cNvPr>
          <p:cNvSpPr/>
          <p:nvPr/>
        </p:nvSpPr>
        <p:spPr>
          <a:xfrm>
            <a:off x="6169227" y="4948681"/>
            <a:ext cx="2579886" cy="558265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r-TR" sz="2800" b="1" dirty="0">
                <a:solidFill>
                  <a:schemeClr val="tx1"/>
                </a:solidFill>
              </a:rPr>
              <a:t>Land:</a:t>
            </a:r>
          </a:p>
        </p:txBody>
      </p:sp>
      <p:sp>
        <p:nvSpPr>
          <p:cNvPr id="43" name="Dikdörtgen: Köşeleri Yuvarlatılmış 42">
            <a:extLst>
              <a:ext uri="{FF2B5EF4-FFF2-40B4-BE49-F238E27FC236}">
                <a16:creationId xmlns:a16="http://schemas.microsoft.com/office/drawing/2014/main" id="{E7DFE95E-E8A8-DFAF-F4E3-642E47637146}"/>
              </a:ext>
            </a:extLst>
          </p:cNvPr>
          <p:cNvSpPr/>
          <p:nvPr/>
        </p:nvSpPr>
        <p:spPr>
          <a:xfrm>
            <a:off x="8749112" y="4948680"/>
            <a:ext cx="2419448" cy="558265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400" b="1" dirty="0">
                <a:solidFill>
                  <a:schemeClr val="tx1"/>
                </a:solidFill>
              </a:rPr>
              <a:t>İniş yapmak</a:t>
            </a:r>
          </a:p>
        </p:txBody>
      </p:sp>
      <p:sp>
        <p:nvSpPr>
          <p:cNvPr id="17" name="Dikdörtgen: Köşeleri Yuvarlatılmış 16">
            <a:extLst>
              <a:ext uri="{FF2B5EF4-FFF2-40B4-BE49-F238E27FC236}">
                <a16:creationId xmlns:a16="http://schemas.microsoft.com/office/drawing/2014/main" id="{1DB5B291-7F02-E5F1-12C8-070E9C9C4DD9}"/>
              </a:ext>
            </a:extLst>
          </p:cNvPr>
          <p:cNvSpPr/>
          <p:nvPr/>
        </p:nvSpPr>
        <p:spPr>
          <a:xfrm>
            <a:off x="810541" y="5609710"/>
            <a:ext cx="2475465" cy="558265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r-TR" sz="2800" b="1" dirty="0" err="1">
                <a:solidFill>
                  <a:schemeClr val="tx1"/>
                </a:solidFill>
              </a:rPr>
              <a:t>Artificial</a:t>
            </a:r>
            <a:r>
              <a:rPr lang="tr-TR" sz="2800" b="1" dirty="0">
                <a:solidFill>
                  <a:schemeClr val="tx1"/>
                </a:solidFill>
              </a:rPr>
              <a:t>:</a:t>
            </a:r>
          </a:p>
        </p:txBody>
      </p:sp>
      <p:sp>
        <p:nvSpPr>
          <p:cNvPr id="18" name="Dikdörtgen: Köşeleri Yuvarlatılmış 17">
            <a:extLst>
              <a:ext uri="{FF2B5EF4-FFF2-40B4-BE49-F238E27FC236}">
                <a16:creationId xmlns:a16="http://schemas.microsoft.com/office/drawing/2014/main" id="{649925F3-A10B-C55D-EF5D-7F8AEB09965A}"/>
              </a:ext>
            </a:extLst>
          </p:cNvPr>
          <p:cNvSpPr/>
          <p:nvPr/>
        </p:nvSpPr>
        <p:spPr>
          <a:xfrm>
            <a:off x="3286006" y="5609709"/>
            <a:ext cx="2127183" cy="558265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400" b="1" dirty="0">
                <a:solidFill>
                  <a:schemeClr val="tx1"/>
                </a:solidFill>
              </a:rPr>
              <a:t>Yapay</a:t>
            </a:r>
          </a:p>
        </p:txBody>
      </p:sp>
      <p:sp>
        <p:nvSpPr>
          <p:cNvPr id="19" name="Dikdörtgen: Köşeleri Yuvarlatılmış 18">
            <a:extLst>
              <a:ext uri="{FF2B5EF4-FFF2-40B4-BE49-F238E27FC236}">
                <a16:creationId xmlns:a16="http://schemas.microsoft.com/office/drawing/2014/main" id="{E8D3AD58-00E0-1F71-95D1-CA10113DC55C}"/>
              </a:ext>
            </a:extLst>
          </p:cNvPr>
          <p:cNvSpPr/>
          <p:nvPr/>
        </p:nvSpPr>
        <p:spPr>
          <a:xfrm>
            <a:off x="6169226" y="5504542"/>
            <a:ext cx="2579888" cy="558265"/>
          </a:xfrm>
          <a:prstGeom prst="round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r-TR" sz="2800" b="1" dirty="0">
                <a:solidFill>
                  <a:sysClr val="windowText" lastClr="000000"/>
                </a:solidFill>
              </a:rPr>
              <a:t>Solar </a:t>
            </a:r>
            <a:r>
              <a:rPr lang="tr-TR" sz="2800" b="1" dirty="0" err="1">
                <a:solidFill>
                  <a:sysClr val="windowText" lastClr="000000"/>
                </a:solidFill>
              </a:rPr>
              <a:t>system</a:t>
            </a:r>
            <a:r>
              <a:rPr lang="tr-TR" sz="2800" b="1" dirty="0">
                <a:solidFill>
                  <a:sysClr val="windowText" lastClr="000000"/>
                </a:solidFill>
              </a:rPr>
              <a:t>:</a:t>
            </a:r>
          </a:p>
        </p:txBody>
      </p:sp>
      <p:sp>
        <p:nvSpPr>
          <p:cNvPr id="20" name="Dikdörtgen: Köşeleri Yuvarlatılmış 19">
            <a:extLst>
              <a:ext uri="{FF2B5EF4-FFF2-40B4-BE49-F238E27FC236}">
                <a16:creationId xmlns:a16="http://schemas.microsoft.com/office/drawing/2014/main" id="{C933A00B-1F86-7682-3D40-DF2C2B5016B8}"/>
              </a:ext>
            </a:extLst>
          </p:cNvPr>
          <p:cNvSpPr/>
          <p:nvPr/>
        </p:nvSpPr>
        <p:spPr>
          <a:xfrm>
            <a:off x="8749112" y="5504542"/>
            <a:ext cx="2419448" cy="558265"/>
          </a:xfrm>
          <a:prstGeom prst="round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400" b="1" dirty="0">
                <a:solidFill>
                  <a:sysClr val="windowText" lastClr="000000"/>
                </a:solidFill>
              </a:rPr>
              <a:t>Güneş sistemi</a:t>
            </a:r>
          </a:p>
        </p:txBody>
      </p:sp>
    </p:spTree>
    <p:extLst>
      <p:ext uri="{BB962C8B-B14F-4D97-AF65-F5344CB8AC3E}">
        <p14:creationId xmlns:p14="http://schemas.microsoft.com/office/powerpoint/2010/main" val="1918825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 animBg="1"/>
      <p:bldP spid="10" grpId="0" animBg="1"/>
      <p:bldP spid="13" grpId="0" animBg="1"/>
      <p:bldP spid="14" grpId="0" animBg="1"/>
      <p:bldP spid="16" grpId="0" animBg="1"/>
      <p:bldP spid="23" grpId="0" animBg="1"/>
      <p:bldP spid="26" grpId="0" animBg="1"/>
      <p:bldP spid="27" grpId="0" animBg="1"/>
      <p:bldP spid="29" grpId="0" animBg="1"/>
      <p:bldP spid="31" grpId="0" animBg="1"/>
      <p:bldP spid="34" grpId="0" animBg="1"/>
      <p:bldP spid="35" grpId="0" animBg="1"/>
      <p:bldP spid="41" grpId="0" animBg="1"/>
      <p:bldP spid="43" grpId="0" animBg="1"/>
      <p:bldP spid="18" grpId="0" animBg="1"/>
      <p:bldP spid="2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12A90BF6-87FD-2C48-010B-A4FEFB716F6A}"/>
              </a:ext>
            </a:extLst>
          </p:cNvPr>
          <p:cNvSpPr txBox="1"/>
          <p:nvPr/>
        </p:nvSpPr>
        <p:spPr>
          <a:xfrm>
            <a:off x="379562" y="3364302"/>
            <a:ext cx="80743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/>
              <a:t>Konu ile ilgili oyuna aşağıdaki linkten ulaşabilirsiniz:</a:t>
            </a:r>
          </a:p>
          <a:p>
            <a:endParaRPr lang="tr-TR" sz="2400" b="1" dirty="0"/>
          </a:p>
          <a:p>
            <a:r>
              <a:rPr lang="tr-TR" sz="2400" b="1" dirty="0">
                <a:hlinkClick r:id="rId3"/>
              </a:rPr>
              <a:t>https://www.egetolgayaltinay.com/lessons/294</a:t>
            </a:r>
            <a:r>
              <a:rPr lang="tr-TR" sz="2400" b="1" dirty="0"/>
              <a:t> 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45B24F8E-DDB3-8DAC-68D8-F1AB2AF98CE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05017">
            <a:off x="8158881" y="3102301"/>
            <a:ext cx="3081338" cy="2924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8086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2">
            <a:extLst>
              <a:ext uri="{FF2B5EF4-FFF2-40B4-BE49-F238E27FC236}">
                <a16:creationId xmlns:a16="http://schemas.microsoft.com/office/drawing/2014/main" id="{CDF3B79A-A0F5-13D0-5584-0C0BB3D77A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endParaRPr lang="tr-TR"/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60DA3B83-F683-EE88-A423-259C2747A86D}"/>
              </a:ext>
            </a:extLst>
          </p:cNvPr>
          <p:cNvSpPr txBox="1"/>
          <p:nvPr/>
        </p:nvSpPr>
        <p:spPr>
          <a:xfrm>
            <a:off x="1419225" y="41700"/>
            <a:ext cx="935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b="1" dirty="0">
                <a:solidFill>
                  <a:srgbClr val="E62276"/>
                </a:solidFill>
              </a:rPr>
              <a:t>OTHER IMPORTANT ADJECTIVES</a:t>
            </a:r>
          </a:p>
          <a:p>
            <a:pPr algn="ctr"/>
            <a:r>
              <a:rPr lang="tr-TR" sz="2000" b="1" dirty="0"/>
              <a:t>(DİĞER ÖNEMLİ SIFATLAR)</a:t>
            </a:r>
            <a:endParaRPr lang="tr-TR" sz="700" b="1" dirty="0"/>
          </a:p>
        </p:txBody>
      </p:sp>
      <p:sp>
        <p:nvSpPr>
          <p:cNvPr id="4" name="Dikdörtgen: Köşeleri Yuvarlatılmış 3">
            <a:extLst>
              <a:ext uri="{FF2B5EF4-FFF2-40B4-BE49-F238E27FC236}">
                <a16:creationId xmlns:a16="http://schemas.microsoft.com/office/drawing/2014/main" id="{47320E79-09E8-05C0-A635-6E512E502B32}"/>
              </a:ext>
            </a:extLst>
          </p:cNvPr>
          <p:cNvSpPr/>
          <p:nvPr/>
        </p:nvSpPr>
        <p:spPr>
          <a:xfrm>
            <a:off x="779252" y="1692011"/>
            <a:ext cx="2473858" cy="558265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r-TR" sz="2400" b="1" dirty="0">
                <a:solidFill>
                  <a:schemeClr val="tx1"/>
                </a:solidFill>
              </a:rPr>
              <a:t>Small:</a:t>
            </a:r>
          </a:p>
        </p:txBody>
      </p:sp>
      <p:sp>
        <p:nvSpPr>
          <p:cNvPr id="5" name="Dikdörtgen: Köşeleri Yuvarlatılmış 4">
            <a:extLst>
              <a:ext uri="{FF2B5EF4-FFF2-40B4-BE49-F238E27FC236}">
                <a16:creationId xmlns:a16="http://schemas.microsoft.com/office/drawing/2014/main" id="{C0A7DE4D-2F65-2FB9-843C-A53B73366263}"/>
              </a:ext>
            </a:extLst>
          </p:cNvPr>
          <p:cNvSpPr/>
          <p:nvPr/>
        </p:nvSpPr>
        <p:spPr>
          <a:xfrm>
            <a:off x="779252" y="2250275"/>
            <a:ext cx="2473858" cy="558265"/>
          </a:xfrm>
          <a:prstGeom prst="round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r-TR" sz="2400" b="1" dirty="0" err="1">
                <a:solidFill>
                  <a:sysClr val="windowText" lastClr="000000"/>
                </a:solidFill>
              </a:rPr>
              <a:t>Big</a:t>
            </a:r>
            <a:r>
              <a:rPr lang="tr-TR" sz="2400" b="1" dirty="0">
                <a:solidFill>
                  <a:sysClr val="windowText" lastClr="000000"/>
                </a:solidFill>
              </a:rPr>
              <a:t>:</a:t>
            </a:r>
          </a:p>
        </p:txBody>
      </p:sp>
      <p:sp>
        <p:nvSpPr>
          <p:cNvPr id="6" name="Dikdörtgen: Köşeleri Yuvarlatılmış 5">
            <a:extLst>
              <a:ext uri="{FF2B5EF4-FFF2-40B4-BE49-F238E27FC236}">
                <a16:creationId xmlns:a16="http://schemas.microsoft.com/office/drawing/2014/main" id="{EB026815-DDCF-4F32-5266-07FD1D873A5E}"/>
              </a:ext>
            </a:extLst>
          </p:cNvPr>
          <p:cNvSpPr/>
          <p:nvPr/>
        </p:nvSpPr>
        <p:spPr>
          <a:xfrm>
            <a:off x="3251501" y="1690808"/>
            <a:ext cx="2127183" cy="558265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400" b="1" dirty="0">
                <a:solidFill>
                  <a:schemeClr val="tx1"/>
                </a:solidFill>
              </a:rPr>
              <a:t>Küçük</a:t>
            </a:r>
          </a:p>
        </p:txBody>
      </p:sp>
      <p:sp>
        <p:nvSpPr>
          <p:cNvPr id="7" name="Dikdörtgen: Köşeleri Yuvarlatılmış 6">
            <a:extLst>
              <a:ext uri="{FF2B5EF4-FFF2-40B4-BE49-F238E27FC236}">
                <a16:creationId xmlns:a16="http://schemas.microsoft.com/office/drawing/2014/main" id="{A18735AF-FC2C-F2C6-2F4C-6E162A22533C}"/>
              </a:ext>
            </a:extLst>
          </p:cNvPr>
          <p:cNvSpPr/>
          <p:nvPr/>
        </p:nvSpPr>
        <p:spPr>
          <a:xfrm>
            <a:off x="3253108" y="2250275"/>
            <a:ext cx="2127183" cy="558265"/>
          </a:xfrm>
          <a:prstGeom prst="round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400" b="1" dirty="0">
                <a:solidFill>
                  <a:sysClr val="windowText" lastClr="000000"/>
                </a:solidFill>
              </a:rPr>
              <a:t>Büyük</a:t>
            </a:r>
          </a:p>
        </p:txBody>
      </p:sp>
      <p:sp>
        <p:nvSpPr>
          <p:cNvPr id="8" name="Dikdörtgen: Köşeleri Yuvarlatılmış 7">
            <a:extLst>
              <a:ext uri="{FF2B5EF4-FFF2-40B4-BE49-F238E27FC236}">
                <a16:creationId xmlns:a16="http://schemas.microsoft.com/office/drawing/2014/main" id="{622CE646-F6A2-6DDE-067E-BEA1BC396D6F}"/>
              </a:ext>
            </a:extLst>
          </p:cNvPr>
          <p:cNvSpPr/>
          <p:nvPr/>
        </p:nvSpPr>
        <p:spPr>
          <a:xfrm>
            <a:off x="779252" y="2808541"/>
            <a:ext cx="2473858" cy="558265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r-TR" sz="2400" b="1" dirty="0" err="1">
                <a:solidFill>
                  <a:schemeClr val="tx1"/>
                </a:solidFill>
              </a:rPr>
              <a:t>Much</a:t>
            </a:r>
            <a:r>
              <a:rPr lang="tr-TR" sz="2400" b="1" dirty="0">
                <a:solidFill>
                  <a:schemeClr val="tx1"/>
                </a:solidFill>
              </a:rPr>
              <a:t>:</a:t>
            </a:r>
          </a:p>
        </p:txBody>
      </p:sp>
      <p:sp>
        <p:nvSpPr>
          <p:cNvPr id="9" name="Dikdörtgen: Köşeleri Yuvarlatılmış 8">
            <a:extLst>
              <a:ext uri="{FF2B5EF4-FFF2-40B4-BE49-F238E27FC236}">
                <a16:creationId xmlns:a16="http://schemas.microsoft.com/office/drawing/2014/main" id="{6B64C056-DD82-0116-1BF3-ED633ED43FC6}"/>
              </a:ext>
            </a:extLst>
          </p:cNvPr>
          <p:cNvSpPr/>
          <p:nvPr/>
        </p:nvSpPr>
        <p:spPr>
          <a:xfrm>
            <a:off x="779252" y="3366805"/>
            <a:ext cx="2473858" cy="558265"/>
          </a:xfrm>
          <a:prstGeom prst="round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r"/>
            <a:r>
              <a:rPr lang="tr-TR" sz="2400" b="1" dirty="0" err="1">
                <a:solidFill>
                  <a:sysClr val="windowText" lastClr="000000"/>
                </a:solidFill>
              </a:rPr>
              <a:t>Little</a:t>
            </a:r>
            <a:r>
              <a:rPr lang="tr-TR" sz="2400" b="1" dirty="0">
                <a:solidFill>
                  <a:sysClr val="windowText" lastClr="000000"/>
                </a:solidFill>
              </a:rPr>
              <a:t>:</a:t>
            </a:r>
          </a:p>
        </p:txBody>
      </p:sp>
      <p:sp>
        <p:nvSpPr>
          <p:cNvPr id="10" name="Dikdörtgen: Köşeleri Yuvarlatılmış 9">
            <a:extLst>
              <a:ext uri="{FF2B5EF4-FFF2-40B4-BE49-F238E27FC236}">
                <a16:creationId xmlns:a16="http://schemas.microsoft.com/office/drawing/2014/main" id="{26AFB829-ED73-A611-172B-B94F8E412EFF}"/>
              </a:ext>
            </a:extLst>
          </p:cNvPr>
          <p:cNvSpPr/>
          <p:nvPr/>
        </p:nvSpPr>
        <p:spPr>
          <a:xfrm>
            <a:off x="3253109" y="2808540"/>
            <a:ext cx="2127183" cy="558265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400" b="1" dirty="0">
                <a:solidFill>
                  <a:schemeClr val="tx1"/>
                </a:solidFill>
              </a:rPr>
              <a:t>Fazla</a:t>
            </a:r>
          </a:p>
        </p:txBody>
      </p:sp>
      <p:sp>
        <p:nvSpPr>
          <p:cNvPr id="11" name="Dikdörtgen: Köşeleri Yuvarlatılmış 10">
            <a:extLst>
              <a:ext uri="{FF2B5EF4-FFF2-40B4-BE49-F238E27FC236}">
                <a16:creationId xmlns:a16="http://schemas.microsoft.com/office/drawing/2014/main" id="{199FCEE8-38A1-82B5-49B9-7271E9608CD8}"/>
              </a:ext>
            </a:extLst>
          </p:cNvPr>
          <p:cNvSpPr/>
          <p:nvPr/>
        </p:nvSpPr>
        <p:spPr>
          <a:xfrm>
            <a:off x="3253108" y="3366805"/>
            <a:ext cx="2127183" cy="558265"/>
          </a:xfrm>
          <a:prstGeom prst="round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400" b="1" dirty="0">
                <a:solidFill>
                  <a:sysClr val="windowText" lastClr="000000"/>
                </a:solidFill>
              </a:rPr>
              <a:t>Az</a:t>
            </a:r>
          </a:p>
        </p:txBody>
      </p:sp>
      <p:sp>
        <p:nvSpPr>
          <p:cNvPr id="12" name="Dikdörtgen: Köşeleri Yuvarlatılmış 11">
            <a:extLst>
              <a:ext uri="{FF2B5EF4-FFF2-40B4-BE49-F238E27FC236}">
                <a16:creationId xmlns:a16="http://schemas.microsoft.com/office/drawing/2014/main" id="{E82E0CCC-614D-A2B0-5A3C-E8EB7C1B6DC3}"/>
              </a:ext>
            </a:extLst>
          </p:cNvPr>
          <p:cNvSpPr/>
          <p:nvPr/>
        </p:nvSpPr>
        <p:spPr>
          <a:xfrm>
            <a:off x="779252" y="3927473"/>
            <a:ext cx="2473858" cy="702443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r-TR" sz="2400" b="1" dirty="0">
                <a:solidFill>
                  <a:schemeClr val="tx1"/>
                </a:solidFill>
              </a:rPr>
              <a:t>Close</a:t>
            </a:r>
            <a:r>
              <a:rPr lang="tr-TR" sz="2000" b="1" dirty="0">
                <a:solidFill>
                  <a:schemeClr val="tx1"/>
                </a:solidFill>
              </a:rPr>
              <a:t>:</a:t>
            </a:r>
          </a:p>
        </p:txBody>
      </p:sp>
      <p:sp>
        <p:nvSpPr>
          <p:cNvPr id="13" name="Dikdörtgen: Köşeleri Yuvarlatılmış 12">
            <a:extLst>
              <a:ext uri="{FF2B5EF4-FFF2-40B4-BE49-F238E27FC236}">
                <a16:creationId xmlns:a16="http://schemas.microsoft.com/office/drawing/2014/main" id="{DEA8F24C-E233-081E-FD3C-47936973F02C}"/>
              </a:ext>
            </a:extLst>
          </p:cNvPr>
          <p:cNvSpPr/>
          <p:nvPr/>
        </p:nvSpPr>
        <p:spPr>
          <a:xfrm>
            <a:off x="779253" y="4629918"/>
            <a:ext cx="2473858" cy="558264"/>
          </a:xfrm>
          <a:prstGeom prst="round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r-TR" sz="2400" b="1" dirty="0">
                <a:solidFill>
                  <a:sysClr val="windowText" lastClr="000000"/>
                </a:solidFill>
              </a:rPr>
              <a:t>Far:</a:t>
            </a:r>
          </a:p>
        </p:txBody>
      </p:sp>
      <p:sp>
        <p:nvSpPr>
          <p:cNvPr id="14" name="Dikdörtgen: Köşeleri Yuvarlatılmış 13">
            <a:extLst>
              <a:ext uri="{FF2B5EF4-FFF2-40B4-BE49-F238E27FC236}">
                <a16:creationId xmlns:a16="http://schemas.microsoft.com/office/drawing/2014/main" id="{D97B77C1-673E-54E5-4847-E11CA714180E}"/>
              </a:ext>
            </a:extLst>
          </p:cNvPr>
          <p:cNvSpPr/>
          <p:nvPr/>
        </p:nvSpPr>
        <p:spPr>
          <a:xfrm>
            <a:off x="3253109" y="3927472"/>
            <a:ext cx="2127183" cy="702443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400" b="1" dirty="0">
                <a:solidFill>
                  <a:schemeClr val="tx1"/>
                </a:solidFill>
              </a:rPr>
              <a:t>Yakın</a:t>
            </a:r>
          </a:p>
        </p:txBody>
      </p:sp>
      <p:sp>
        <p:nvSpPr>
          <p:cNvPr id="15" name="Dikdörtgen: Köşeleri Yuvarlatılmış 14">
            <a:extLst>
              <a:ext uri="{FF2B5EF4-FFF2-40B4-BE49-F238E27FC236}">
                <a16:creationId xmlns:a16="http://schemas.microsoft.com/office/drawing/2014/main" id="{E2C1470E-F38A-5ACE-10FE-15ED1C9C86A6}"/>
              </a:ext>
            </a:extLst>
          </p:cNvPr>
          <p:cNvSpPr/>
          <p:nvPr/>
        </p:nvSpPr>
        <p:spPr>
          <a:xfrm>
            <a:off x="3253109" y="4629917"/>
            <a:ext cx="2127183" cy="558265"/>
          </a:xfrm>
          <a:prstGeom prst="round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400" b="1" dirty="0">
                <a:solidFill>
                  <a:sysClr val="windowText" lastClr="000000"/>
                </a:solidFill>
              </a:rPr>
              <a:t>Uzak</a:t>
            </a:r>
          </a:p>
        </p:txBody>
      </p:sp>
      <p:sp>
        <p:nvSpPr>
          <p:cNvPr id="16" name="Dikdörtgen: Köşeleri Yuvarlatılmış 15">
            <a:extLst>
              <a:ext uri="{FF2B5EF4-FFF2-40B4-BE49-F238E27FC236}">
                <a16:creationId xmlns:a16="http://schemas.microsoft.com/office/drawing/2014/main" id="{2C04A903-674B-4C4D-D131-1B44CE871081}"/>
              </a:ext>
            </a:extLst>
          </p:cNvPr>
          <p:cNvSpPr/>
          <p:nvPr/>
        </p:nvSpPr>
        <p:spPr>
          <a:xfrm>
            <a:off x="779252" y="5188182"/>
            <a:ext cx="2473858" cy="558265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r-TR" sz="2400" b="1" dirty="0" err="1">
                <a:solidFill>
                  <a:schemeClr val="tx1"/>
                </a:solidFill>
              </a:rPr>
              <a:t>Long</a:t>
            </a:r>
            <a:r>
              <a:rPr lang="tr-TR" sz="2400" b="1" dirty="0">
                <a:solidFill>
                  <a:schemeClr val="tx1"/>
                </a:solidFill>
              </a:rPr>
              <a:t>:</a:t>
            </a:r>
          </a:p>
        </p:txBody>
      </p:sp>
      <p:sp>
        <p:nvSpPr>
          <p:cNvPr id="17" name="Dikdörtgen: Köşeleri Yuvarlatılmış 16">
            <a:extLst>
              <a:ext uri="{FF2B5EF4-FFF2-40B4-BE49-F238E27FC236}">
                <a16:creationId xmlns:a16="http://schemas.microsoft.com/office/drawing/2014/main" id="{BC3B5E19-2376-CD6A-F1AD-CDFF13BF8165}"/>
              </a:ext>
            </a:extLst>
          </p:cNvPr>
          <p:cNvSpPr/>
          <p:nvPr/>
        </p:nvSpPr>
        <p:spPr>
          <a:xfrm>
            <a:off x="3253109" y="5188181"/>
            <a:ext cx="2127183" cy="558265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000" b="1" dirty="0">
                <a:solidFill>
                  <a:schemeClr val="tx1"/>
                </a:solidFill>
              </a:rPr>
              <a:t>Uzun</a:t>
            </a:r>
          </a:p>
        </p:txBody>
      </p:sp>
      <p:pic>
        <p:nvPicPr>
          <p:cNvPr id="18" name="Resim 17">
            <a:extLst>
              <a:ext uri="{FF2B5EF4-FFF2-40B4-BE49-F238E27FC236}">
                <a16:creationId xmlns:a16="http://schemas.microsoft.com/office/drawing/2014/main" id="{17480EF7-C186-D932-3499-685B25F22D1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53" t="23215" r="-11424" b="24829"/>
          <a:stretch/>
        </p:blipFill>
        <p:spPr>
          <a:xfrm>
            <a:off x="5654926" y="2476261"/>
            <a:ext cx="356135" cy="2711920"/>
          </a:xfrm>
          <a:prstGeom prst="rect">
            <a:avLst/>
          </a:prstGeom>
        </p:spPr>
      </p:pic>
      <p:sp>
        <p:nvSpPr>
          <p:cNvPr id="19" name="Dikdörtgen: Köşeleri Yuvarlatılmış 18">
            <a:extLst>
              <a:ext uri="{FF2B5EF4-FFF2-40B4-BE49-F238E27FC236}">
                <a16:creationId xmlns:a16="http://schemas.microsoft.com/office/drawing/2014/main" id="{756BE66D-FDA2-6100-45CB-D69B245CAAE5}"/>
              </a:ext>
            </a:extLst>
          </p:cNvPr>
          <p:cNvSpPr/>
          <p:nvPr/>
        </p:nvSpPr>
        <p:spPr>
          <a:xfrm>
            <a:off x="6134726" y="1735827"/>
            <a:ext cx="2579886" cy="558265"/>
          </a:xfrm>
          <a:prstGeom prst="round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r-TR" sz="2800" b="1" dirty="0" err="1">
                <a:solidFill>
                  <a:sysClr val="windowText" lastClr="000000"/>
                </a:solidFill>
              </a:rPr>
              <a:t>Fast</a:t>
            </a:r>
            <a:r>
              <a:rPr lang="tr-TR" sz="2800" b="1" dirty="0">
                <a:solidFill>
                  <a:sysClr val="windowText" lastClr="000000"/>
                </a:solidFill>
              </a:rPr>
              <a:t>:</a:t>
            </a:r>
          </a:p>
        </p:txBody>
      </p:sp>
      <p:sp>
        <p:nvSpPr>
          <p:cNvPr id="20" name="Dikdörtgen: Köşeleri Yuvarlatılmış 19">
            <a:extLst>
              <a:ext uri="{FF2B5EF4-FFF2-40B4-BE49-F238E27FC236}">
                <a16:creationId xmlns:a16="http://schemas.microsoft.com/office/drawing/2014/main" id="{3BDF689E-A62E-30A9-9962-BFFE2A9B9177}"/>
              </a:ext>
            </a:extLst>
          </p:cNvPr>
          <p:cNvSpPr/>
          <p:nvPr/>
        </p:nvSpPr>
        <p:spPr>
          <a:xfrm>
            <a:off x="8714610" y="1735827"/>
            <a:ext cx="2419448" cy="558265"/>
          </a:xfrm>
          <a:prstGeom prst="round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400" b="1" dirty="0">
                <a:solidFill>
                  <a:sysClr val="windowText" lastClr="000000"/>
                </a:solidFill>
              </a:rPr>
              <a:t>Hızlı</a:t>
            </a:r>
          </a:p>
        </p:txBody>
      </p:sp>
      <p:sp>
        <p:nvSpPr>
          <p:cNvPr id="21" name="Dikdörtgen: Köşeleri Yuvarlatılmış 20">
            <a:extLst>
              <a:ext uri="{FF2B5EF4-FFF2-40B4-BE49-F238E27FC236}">
                <a16:creationId xmlns:a16="http://schemas.microsoft.com/office/drawing/2014/main" id="{8247F22E-430E-5639-1844-86F43CB09871}"/>
              </a:ext>
            </a:extLst>
          </p:cNvPr>
          <p:cNvSpPr/>
          <p:nvPr/>
        </p:nvSpPr>
        <p:spPr>
          <a:xfrm>
            <a:off x="6134726" y="2296495"/>
            <a:ext cx="2579886" cy="558265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r-TR" sz="2800" b="1" dirty="0" err="1">
                <a:solidFill>
                  <a:schemeClr val="tx1"/>
                </a:solidFill>
              </a:rPr>
              <a:t>Slow</a:t>
            </a:r>
            <a:r>
              <a:rPr lang="tr-TR" sz="2800" b="1" dirty="0">
                <a:solidFill>
                  <a:schemeClr val="tx1"/>
                </a:solidFill>
              </a:rPr>
              <a:t>:</a:t>
            </a:r>
          </a:p>
        </p:txBody>
      </p:sp>
      <p:sp>
        <p:nvSpPr>
          <p:cNvPr id="22" name="Dikdörtgen: Köşeleri Yuvarlatılmış 21">
            <a:extLst>
              <a:ext uri="{FF2B5EF4-FFF2-40B4-BE49-F238E27FC236}">
                <a16:creationId xmlns:a16="http://schemas.microsoft.com/office/drawing/2014/main" id="{D40424CA-DFA8-1978-B64C-A8CA424D4284}"/>
              </a:ext>
            </a:extLst>
          </p:cNvPr>
          <p:cNvSpPr/>
          <p:nvPr/>
        </p:nvSpPr>
        <p:spPr>
          <a:xfrm>
            <a:off x="6134722" y="2852358"/>
            <a:ext cx="2579886" cy="558264"/>
          </a:xfrm>
          <a:prstGeom prst="round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r-TR" sz="2800" b="1" dirty="0" err="1">
                <a:solidFill>
                  <a:sysClr val="windowText" lastClr="000000"/>
                </a:solidFill>
              </a:rPr>
              <a:t>Cold</a:t>
            </a:r>
            <a:r>
              <a:rPr lang="tr-TR" sz="2800" b="1" dirty="0">
                <a:solidFill>
                  <a:sysClr val="windowText" lastClr="000000"/>
                </a:solidFill>
              </a:rPr>
              <a:t>:</a:t>
            </a:r>
          </a:p>
        </p:txBody>
      </p:sp>
      <p:sp>
        <p:nvSpPr>
          <p:cNvPr id="23" name="Dikdörtgen: Köşeleri Yuvarlatılmış 22">
            <a:extLst>
              <a:ext uri="{FF2B5EF4-FFF2-40B4-BE49-F238E27FC236}">
                <a16:creationId xmlns:a16="http://schemas.microsoft.com/office/drawing/2014/main" id="{351A57A2-659A-A3CF-31D4-900CBBE75574}"/>
              </a:ext>
            </a:extLst>
          </p:cNvPr>
          <p:cNvSpPr/>
          <p:nvPr/>
        </p:nvSpPr>
        <p:spPr>
          <a:xfrm>
            <a:off x="8714611" y="2296494"/>
            <a:ext cx="2419448" cy="558265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400" b="1" dirty="0">
                <a:solidFill>
                  <a:schemeClr val="tx1"/>
                </a:solidFill>
              </a:rPr>
              <a:t>Yavaş</a:t>
            </a:r>
          </a:p>
        </p:txBody>
      </p:sp>
      <p:sp>
        <p:nvSpPr>
          <p:cNvPr id="24" name="Dikdörtgen: Köşeleri Yuvarlatılmış 23">
            <a:extLst>
              <a:ext uri="{FF2B5EF4-FFF2-40B4-BE49-F238E27FC236}">
                <a16:creationId xmlns:a16="http://schemas.microsoft.com/office/drawing/2014/main" id="{16BA5DD9-3205-73F5-FDDF-9334D0100A50}"/>
              </a:ext>
            </a:extLst>
          </p:cNvPr>
          <p:cNvSpPr/>
          <p:nvPr/>
        </p:nvSpPr>
        <p:spPr>
          <a:xfrm>
            <a:off x="8714611" y="2852357"/>
            <a:ext cx="2419448" cy="558265"/>
          </a:xfrm>
          <a:prstGeom prst="round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400" b="1" dirty="0">
                <a:solidFill>
                  <a:sysClr val="windowText" lastClr="000000"/>
                </a:solidFill>
              </a:rPr>
              <a:t>Soğuk</a:t>
            </a:r>
            <a:endParaRPr lang="tr-TR" sz="2800" b="1" dirty="0">
              <a:solidFill>
                <a:sysClr val="windowText" lastClr="000000"/>
              </a:solidFill>
            </a:endParaRPr>
          </a:p>
        </p:txBody>
      </p:sp>
      <p:sp>
        <p:nvSpPr>
          <p:cNvPr id="25" name="Dikdörtgen: Köşeleri Yuvarlatılmış 24">
            <a:extLst>
              <a:ext uri="{FF2B5EF4-FFF2-40B4-BE49-F238E27FC236}">
                <a16:creationId xmlns:a16="http://schemas.microsoft.com/office/drawing/2014/main" id="{AB3BAC0A-B7E5-8A0F-93DF-28DF11857CF4}"/>
              </a:ext>
            </a:extLst>
          </p:cNvPr>
          <p:cNvSpPr/>
          <p:nvPr/>
        </p:nvSpPr>
        <p:spPr>
          <a:xfrm>
            <a:off x="6134723" y="3415428"/>
            <a:ext cx="2579888" cy="558265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r-TR" sz="2800" b="1" dirty="0">
                <a:solidFill>
                  <a:schemeClr val="tx1"/>
                </a:solidFill>
              </a:rPr>
              <a:t>Hot:</a:t>
            </a:r>
          </a:p>
        </p:txBody>
      </p:sp>
      <p:sp>
        <p:nvSpPr>
          <p:cNvPr id="26" name="Dikdörtgen: Köşeleri Yuvarlatılmış 25">
            <a:extLst>
              <a:ext uri="{FF2B5EF4-FFF2-40B4-BE49-F238E27FC236}">
                <a16:creationId xmlns:a16="http://schemas.microsoft.com/office/drawing/2014/main" id="{C54ABE97-3657-EE6E-7342-6917506C648F}"/>
              </a:ext>
            </a:extLst>
          </p:cNvPr>
          <p:cNvSpPr/>
          <p:nvPr/>
        </p:nvSpPr>
        <p:spPr>
          <a:xfrm>
            <a:off x="8714610" y="3415427"/>
            <a:ext cx="2419448" cy="558265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400" b="1" dirty="0">
                <a:solidFill>
                  <a:schemeClr val="tx1"/>
                </a:solidFill>
              </a:rPr>
              <a:t>Sıcak</a:t>
            </a:r>
          </a:p>
        </p:txBody>
      </p:sp>
      <p:sp>
        <p:nvSpPr>
          <p:cNvPr id="27" name="Dikdörtgen: Köşeleri Yuvarlatılmış 26">
            <a:extLst>
              <a:ext uri="{FF2B5EF4-FFF2-40B4-BE49-F238E27FC236}">
                <a16:creationId xmlns:a16="http://schemas.microsoft.com/office/drawing/2014/main" id="{CCFDB9AC-3FD6-2CD8-A1A6-CA2490E9F8B0}"/>
              </a:ext>
            </a:extLst>
          </p:cNvPr>
          <p:cNvSpPr/>
          <p:nvPr/>
        </p:nvSpPr>
        <p:spPr>
          <a:xfrm>
            <a:off x="6134721" y="3966484"/>
            <a:ext cx="2579888" cy="558265"/>
          </a:xfrm>
          <a:prstGeom prst="round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r-TR" sz="2800" b="1" dirty="0" err="1">
                <a:solidFill>
                  <a:sysClr val="windowText" lastClr="000000"/>
                </a:solidFill>
              </a:rPr>
              <a:t>Cool</a:t>
            </a:r>
            <a:r>
              <a:rPr lang="tr-TR" sz="2800" b="1" dirty="0">
                <a:solidFill>
                  <a:sysClr val="windowText" lastClr="000000"/>
                </a:solidFill>
              </a:rPr>
              <a:t>:</a:t>
            </a:r>
          </a:p>
        </p:txBody>
      </p:sp>
      <p:sp>
        <p:nvSpPr>
          <p:cNvPr id="28" name="Dikdörtgen: Köşeleri Yuvarlatılmış 27">
            <a:extLst>
              <a:ext uri="{FF2B5EF4-FFF2-40B4-BE49-F238E27FC236}">
                <a16:creationId xmlns:a16="http://schemas.microsoft.com/office/drawing/2014/main" id="{57B2ECB0-B9C8-1D81-144C-8D46B186A6E1}"/>
              </a:ext>
            </a:extLst>
          </p:cNvPr>
          <p:cNvSpPr/>
          <p:nvPr/>
        </p:nvSpPr>
        <p:spPr>
          <a:xfrm>
            <a:off x="8714607" y="3966484"/>
            <a:ext cx="2419448" cy="558265"/>
          </a:xfrm>
          <a:prstGeom prst="round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400" b="1" dirty="0">
                <a:solidFill>
                  <a:sysClr val="windowText" lastClr="000000"/>
                </a:solidFill>
              </a:rPr>
              <a:t>Serin</a:t>
            </a:r>
          </a:p>
        </p:txBody>
      </p:sp>
      <p:sp>
        <p:nvSpPr>
          <p:cNvPr id="29" name="Dikdörtgen: Köşeleri Yuvarlatılmış 28">
            <a:extLst>
              <a:ext uri="{FF2B5EF4-FFF2-40B4-BE49-F238E27FC236}">
                <a16:creationId xmlns:a16="http://schemas.microsoft.com/office/drawing/2014/main" id="{5C51DFB4-A377-2C98-968D-AE3456E060D2}"/>
              </a:ext>
            </a:extLst>
          </p:cNvPr>
          <p:cNvSpPr/>
          <p:nvPr/>
        </p:nvSpPr>
        <p:spPr>
          <a:xfrm>
            <a:off x="6134719" y="4527152"/>
            <a:ext cx="2579890" cy="558265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r-TR" sz="2800" b="1" dirty="0" err="1">
                <a:solidFill>
                  <a:schemeClr val="tx1"/>
                </a:solidFill>
              </a:rPr>
              <a:t>Large</a:t>
            </a:r>
            <a:r>
              <a:rPr lang="tr-TR" sz="2400" b="1" dirty="0">
                <a:solidFill>
                  <a:schemeClr val="tx1"/>
                </a:solidFill>
              </a:rPr>
              <a:t>:</a:t>
            </a:r>
          </a:p>
        </p:txBody>
      </p:sp>
      <p:sp>
        <p:nvSpPr>
          <p:cNvPr id="30" name="Dikdörtgen: Köşeleri Yuvarlatılmış 29">
            <a:extLst>
              <a:ext uri="{FF2B5EF4-FFF2-40B4-BE49-F238E27FC236}">
                <a16:creationId xmlns:a16="http://schemas.microsoft.com/office/drawing/2014/main" id="{756A1A55-95A6-B1CC-C19E-978305FF6143}"/>
              </a:ext>
            </a:extLst>
          </p:cNvPr>
          <p:cNvSpPr/>
          <p:nvPr/>
        </p:nvSpPr>
        <p:spPr>
          <a:xfrm>
            <a:off x="6134718" y="5083015"/>
            <a:ext cx="2579891" cy="558264"/>
          </a:xfrm>
          <a:prstGeom prst="round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r-TR" sz="2800" b="1" dirty="0" err="1">
                <a:solidFill>
                  <a:sysClr val="windowText" lastClr="000000"/>
                </a:solidFill>
              </a:rPr>
              <a:t>Beautiful</a:t>
            </a:r>
            <a:r>
              <a:rPr lang="tr-TR" sz="2800" b="1" dirty="0">
                <a:solidFill>
                  <a:sysClr val="windowText" lastClr="000000"/>
                </a:solidFill>
              </a:rPr>
              <a:t>:</a:t>
            </a:r>
          </a:p>
        </p:txBody>
      </p:sp>
      <p:sp>
        <p:nvSpPr>
          <p:cNvPr id="31" name="Dikdörtgen: Köşeleri Yuvarlatılmış 30">
            <a:extLst>
              <a:ext uri="{FF2B5EF4-FFF2-40B4-BE49-F238E27FC236}">
                <a16:creationId xmlns:a16="http://schemas.microsoft.com/office/drawing/2014/main" id="{B1642EEF-1050-FE63-5CFA-E8A1B16E7E5B}"/>
              </a:ext>
            </a:extLst>
          </p:cNvPr>
          <p:cNvSpPr/>
          <p:nvPr/>
        </p:nvSpPr>
        <p:spPr>
          <a:xfrm>
            <a:off x="8714608" y="4527151"/>
            <a:ext cx="2419448" cy="558265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400" b="1" dirty="0">
                <a:solidFill>
                  <a:schemeClr val="tx1"/>
                </a:solidFill>
              </a:rPr>
              <a:t>Geniş</a:t>
            </a:r>
          </a:p>
        </p:txBody>
      </p:sp>
      <p:sp>
        <p:nvSpPr>
          <p:cNvPr id="32" name="Dikdörtgen: Köşeleri Yuvarlatılmış 31">
            <a:extLst>
              <a:ext uri="{FF2B5EF4-FFF2-40B4-BE49-F238E27FC236}">
                <a16:creationId xmlns:a16="http://schemas.microsoft.com/office/drawing/2014/main" id="{8D28EED4-5EEC-7A3E-05A4-5F9CBE72E7D4}"/>
              </a:ext>
            </a:extLst>
          </p:cNvPr>
          <p:cNvSpPr/>
          <p:nvPr/>
        </p:nvSpPr>
        <p:spPr>
          <a:xfrm>
            <a:off x="8714608" y="5083014"/>
            <a:ext cx="2419448" cy="558265"/>
          </a:xfrm>
          <a:prstGeom prst="round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400" b="1" dirty="0">
                <a:solidFill>
                  <a:sysClr val="windowText" lastClr="000000"/>
                </a:solidFill>
              </a:rPr>
              <a:t>Güzel</a:t>
            </a:r>
            <a:endParaRPr lang="tr-TR" sz="2800" b="1" dirty="0">
              <a:solidFill>
                <a:sysClr val="windowText" lastClr="000000"/>
              </a:solidFill>
            </a:endParaRPr>
          </a:p>
        </p:txBody>
      </p:sp>
      <p:sp>
        <p:nvSpPr>
          <p:cNvPr id="33" name="Dikdörtgen: Köşeleri Yuvarlatılmış 32">
            <a:extLst>
              <a:ext uri="{FF2B5EF4-FFF2-40B4-BE49-F238E27FC236}">
                <a16:creationId xmlns:a16="http://schemas.microsoft.com/office/drawing/2014/main" id="{8A3CC2C5-5F6D-5581-19A1-3C55C4E26DC2}"/>
              </a:ext>
            </a:extLst>
          </p:cNvPr>
          <p:cNvSpPr/>
          <p:nvPr/>
        </p:nvSpPr>
        <p:spPr>
          <a:xfrm>
            <a:off x="777645" y="5746447"/>
            <a:ext cx="2473858" cy="558264"/>
          </a:xfrm>
          <a:prstGeom prst="round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r-TR" sz="2400" b="1" dirty="0" err="1">
                <a:solidFill>
                  <a:sysClr val="windowText" lastClr="000000"/>
                </a:solidFill>
              </a:rPr>
              <a:t>Short</a:t>
            </a:r>
            <a:r>
              <a:rPr lang="tr-TR" sz="2400" b="1" dirty="0">
                <a:solidFill>
                  <a:sysClr val="windowText" lastClr="000000"/>
                </a:solidFill>
              </a:rPr>
              <a:t>:</a:t>
            </a:r>
          </a:p>
        </p:txBody>
      </p:sp>
      <p:sp>
        <p:nvSpPr>
          <p:cNvPr id="34" name="Dikdörtgen: Köşeleri Yuvarlatılmış 33">
            <a:extLst>
              <a:ext uri="{FF2B5EF4-FFF2-40B4-BE49-F238E27FC236}">
                <a16:creationId xmlns:a16="http://schemas.microsoft.com/office/drawing/2014/main" id="{AF210C48-5B41-71E8-5914-4F9930DE2EEA}"/>
              </a:ext>
            </a:extLst>
          </p:cNvPr>
          <p:cNvSpPr/>
          <p:nvPr/>
        </p:nvSpPr>
        <p:spPr>
          <a:xfrm>
            <a:off x="3251501" y="5746446"/>
            <a:ext cx="2127183" cy="558265"/>
          </a:xfrm>
          <a:prstGeom prst="round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400" b="1" dirty="0">
                <a:solidFill>
                  <a:sysClr val="windowText" lastClr="000000"/>
                </a:solidFill>
              </a:rPr>
              <a:t>Kısa</a:t>
            </a:r>
          </a:p>
        </p:txBody>
      </p:sp>
      <p:sp>
        <p:nvSpPr>
          <p:cNvPr id="35" name="Dikdörtgen: Köşeleri Yuvarlatılmış 34">
            <a:extLst>
              <a:ext uri="{FF2B5EF4-FFF2-40B4-BE49-F238E27FC236}">
                <a16:creationId xmlns:a16="http://schemas.microsoft.com/office/drawing/2014/main" id="{87ECB629-D98E-02D2-3088-747EAA7A43A3}"/>
              </a:ext>
            </a:extLst>
          </p:cNvPr>
          <p:cNvSpPr/>
          <p:nvPr/>
        </p:nvSpPr>
        <p:spPr>
          <a:xfrm>
            <a:off x="6134722" y="5643682"/>
            <a:ext cx="2579886" cy="558265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r-TR" sz="2800" b="1" dirty="0" err="1">
                <a:solidFill>
                  <a:schemeClr val="tx1"/>
                </a:solidFill>
              </a:rPr>
              <a:t>Bad</a:t>
            </a:r>
            <a:r>
              <a:rPr lang="tr-TR" sz="2800" b="1" dirty="0">
                <a:solidFill>
                  <a:schemeClr val="tx1"/>
                </a:solidFill>
              </a:rPr>
              <a:t>:</a:t>
            </a:r>
          </a:p>
        </p:txBody>
      </p:sp>
      <p:sp>
        <p:nvSpPr>
          <p:cNvPr id="36" name="Dikdörtgen: Köşeleri Yuvarlatılmış 35">
            <a:extLst>
              <a:ext uri="{FF2B5EF4-FFF2-40B4-BE49-F238E27FC236}">
                <a16:creationId xmlns:a16="http://schemas.microsoft.com/office/drawing/2014/main" id="{E0EC6CCD-D858-063C-AD82-BCFF5C0FB0D0}"/>
              </a:ext>
            </a:extLst>
          </p:cNvPr>
          <p:cNvSpPr/>
          <p:nvPr/>
        </p:nvSpPr>
        <p:spPr>
          <a:xfrm>
            <a:off x="8714607" y="5643681"/>
            <a:ext cx="2419448" cy="558265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400" b="1" dirty="0">
                <a:solidFill>
                  <a:schemeClr val="tx1"/>
                </a:solidFill>
              </a:rPr>
              <a:t>Kötü</a:t>
            </a:r>
          </a:p>
        </p:txBody>
      </p:sp>
    </p:spTree>
    <p:extLst>
      <p:ext uri="{BB962C8B-B14F-4D97-AF65-F5344CB8AC3E}">
        <p14:creationId xmlns:p14="http://schemas.microsoft.com/office/powerpoint/2010/main" val="3686661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0" grpId="0" animBg="1"/>
      <p:bldP spid="11" grpId="0" animBg="1"/>
      <p:bldP spid="14" grpId="0" animBg="1"/>
      <p:bldP spid="15" grpId="0" animBg="1"/>
      <p:bldP spid="17" grpId="0" animBg="1"/>
      <p:bldP spid="20" grpId="0" animBg="1"/>
      <p:bldP spid="23" grpId="0" animBg="1"/>
      <p:bldP spid="24" grpId="0" animBg="1"/>
      <p:bldP spid="26" grpId="0" animBg="1"/>
      <p:bldP spid="28" grpId="0" animBg="1"/>
      <p:bldP spid="31" grpId="0" animBg="1"/>
      <p:bldP spid="32" grpId="0" animBg="1"/>
      <p:bldP spid="34" grpId="0" animBg="1"/>
      <p:bldP spid="3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12A90BF6-87FD-2C48-010B-A4FEFB716F6A}"/>
              </a:ext>
            </a:extLst>
          </p:cNvPr>
          <p:cNvSpPr txBox="1"/>
          <p:nvPr/>
        </p:nvSpPr>
        <p:spPr>
          <a:xfrm>
            <a:off x="379562" y="3364302"/>
            <a:ext cx="80743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/>
              <a:t>Konu ile ilgili oyuna aşağıdaki linkten ulaşabilirsiniz:</a:t>
            </a:r>
          </a:p>
          <a:p>
            <a:endParaRPr lang="tr-TR" sz="2400" b="1" dirty="0"/>
          </a:p>
          <a:p>
            <a:r>
              <a:rPr lang="tr-TR" sz="2400" b="1" dirty="0">
                <a:hlinkClick r:id="rId3"/>
              </a:rPr>
              <a:t>https://www.egetolgayaltinay.com/lessons/295</a:t>
            </a:r>
            <a:r>
              <a:rPr lang="tr-TR" sz="2400" b="1" dirty="0"/>
              <a:t> 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C9106791-C57E-3D67-BF05-990A6515DE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57282">
            <a:off x="8258118" y="3024635"/>
            <a:ext cx="3121047" cy="2962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48534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C62C3CC2-CC13-CB1F-11E1-1D7F86A71974}"/>
              </a:ext>
            </a:extLst>
          </p:cNvPr>
          <p:cNvSpPr txBox="1"/>
          <p:nvPr/>
        </p:nvSpPr>
        <p:spPr>
          <a:xfrm>
            <a:off x="1" y="1951561"/>
            <a:ext cx="12192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8000" b="1" dirty="0" err="1">
                <a:solidFill>
                  <a:srgbClr val="FF0000"/>
                </a:solidFill>
              </a:rPr>
              <a:t>Comparatives</a:t>
            </a:r>
            <a:endParaRPr lang="tr-TR" sz="8000" b="1" dirty="0">
              <a:solidFill>
                <a:srgbClr val="FF0000"/>
              </a:solidFill>
            </a:endParaRP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A3787D98-37C6-4568-6DE3-7E276394C6CB}"/>
              </a:ext>
            </a:extLst>
          </p:cNvPr>
          <p:cNvSpPr txBox="1"/>
          <p:nvPr/>
        </p:nvSpPr>
        <p:spPr>
          <a:xfrm>
            <a:off x="1071113" y="3136611"/>
            <a:ext cx="100497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800" b="1" dirty="0"/>
              <a:t>(Karşılaştırma Yapıları)</a:t>
            </a:r>
          </a:p>
        </p:txBody>
      </p:sp>
    </p:spTree>
    <p:extLst>
      <p:ext uri="{BB962C8B-B14F-4D97-AF65-F5344CB8AC3E}">
        <p14:creationId xmlns:p14="http://schemas.microsoft.com/office/powerpoint/2010/main" val="28966633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2">
            <a:extLst>
              <a:ext uri="{FF2B5EF4-FFF2-40B4-BE49-F238E27FC236}">
                <a16:creationId xmlns:a16="http://schemas.microsoft.com/office/drawing/2014/main" id="{FF63D266-E62D-4F47-A38E-6E547106367D}"/>
              </a:ext>
            </a:extLst>
          </p:cNvPr>
          <p:cNvSpPr txBox="1">
            <a:spLocks/>
          </p:cNvSpPr>
          <p:nvPr/>
        </p:nvSpPr>
        <p:spPr>
          <a:xfrm>
            <a:off x="372177" y="904346"/>
            <a:ext cx="11819823" cy="10079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tr-TR" sz="2000" b="1" dirty="0"/>
              <a:t>«</a:t>
            </a:r>
            <a:r>
              <a:rPr lang="tr-TR" sz="2000" b="1" dirty="0" err="1"/>
              <a:t>Comparatives</a:t>
            </a:r>
            <a:r>
              <a:rPr lang="tr-TR" sz="2000" b="1" dirty="0"/>
              <a:t>» İngilizcedeki karşılaştırma yapılarıdır. En az iki şeyi birbiriyle kıyaslarken kullanılır. Cümle içindeki kullanımı şu şekildedir:  (Türkçede «daha» yapısıyla kullanılır)</a:t>
            </a:r>
          </a:p>
          <a:p>
            <a:endParaRPr lang="tr-TR" sz="2000" dirty="0"/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C51E29C0-8A17-FD7A-5F2D-042D6B949DBB}"/>
              </a:ext>
            </a:extLst>
          </p:cNvPr>
          <p:cNvSpPr txBox="1"/>
          <p:nvPr/>
        </p:nvSpPr>
        <p:spPr>
          <a:xfrm>
            <a:off x="3872564" y="0"/>
            <a:ext cx="44468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000" b="1" dirty="0" err="1"/>
              <a:t>Comparatives</a:t>
            </a:r>
            <a:endParaRPr lang="tr-TR" sz="4000" b="1" dirty="0"/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F4BFF9F0-3BEB-2D28-A4D8-A6E0BD7722B7}"/>
              </a:ext>
            </a:extLst>
          </p:cNvPr>
          <p:cNvSpPr txBox="1"/>
          <p:nvPr/>
        </p:nvSpPr>
        <p:spPr>
          <a:xfrm>
            <a:off x="3872564" y="446276"/>
            <a:ext cx="4446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/>
              <a:t>(Karşılaştırma)</a:t>
            </a:r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BD59392F-E652-162B-5ADB-6E060185376C}"/>
              </a:ext>
            </a:extLst>
          </p:cNvPr>
          <p:cNvSpPr txBox="1"/>
          <p:nvPr/>
        </p:nvSpPr>
        <p:spPr>
          <a:xfrm>
            <a:off x="814969" y="3822574"/>
            <a:ext cx="10908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/>
              <a:t>Small</a:t>
            </a:r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3F326992-8AED-2727-58B8-65F3C2D4642E}"/>
              </a:ext>
            </a:extLst>
          </p:cNvPr>
          <p:cNvSpPr txBox="1"/>
          <p:nvPr/>
        </p:nvSpPr>
        <p:spPr>
          <a:xfrm>
            <a:off x="2781716" y="4357847"/>
            <a:ext cx="15015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 err="1"/>
              <a:t>Big</a:t>
            </a:r>
            <a:endParaRPr lang="tr-TR" sz="2400" b="1" dirty="0"/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0B4EA3E2-3F28-B1DE-5DC3-318DF4DD44A6}"/>
              </a:ext>
            </a:extLst>
          </p:cNvPr>
          <p:cNvSpPr txBox="1"/>
          <p:nvPr/>
        </p:nvSpPr>
        <p:spPr>
          <a:xfrm>
            <a:off x="5388576" y="2727471"/>
            <a:ext cx="69221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b="1" dirty="0" err="1"/>
              <a:t>Jupiter</a:t>
            </a:r>
            <a:r>
              <a:rPr lang="tr-TR" sz="3600" b="1" dirty="0"/>
              <a:t> is </a:t>
            </a:r>
            <a:r>
              <a:rPr lang="tr-TR" sz="3600" b="1" dirty="0" err="1"/>
              <a:t>bigg</a:t>
            </a:r>
            <a:r>
              <a:rPr lang="tr-TR" sz="3600" b="1" dirty="0" err="1">
                <a:solidFill>
                  <a:srgbClr val="FF0000"/>
                </a:solidFill>
              </a:rPr>
              <a:t>er</a:t>
            </a:r>
            <a:r>
              <a:rPr lang="tr-TR" sz="3600" b="1" dirty="0">
                <a:solidFill>
                  <a:srgbClr val="DA6D00"/>
                </a:solidFill>
              </a:rPr>
              <a:t> </a:t>
            </a:r>
            <a:r>
              <a:rPr lang="tr-TR" sz="3600" b="1" dirty="0" err="1">
                <a:solidFill>
                  <a:srgbClr val="DA6D00"/>
                </a:solidFill>
              </a:rPr>
              <a:t>than</a:t>
            </a:r>
            <a:r>
              <a:rPr lang="tr-TR" sz="3600" b="1" dirty="0"/>
              <a:t> Mars.</a:t>
            </a:r>
          </a:p>
        </p:txBody>
      </p:sp>
      <p:sp>
        <p:nvSpPr>
          <p:cNvPr id="8" name="Metin kutusu 7">
            <a:extLst>
              <a:ext uri="{FF2B5EF4-FFF2-40B4-BE49-F238E27FC236}">
                <a16:creationId xmlns:a16="http://schemas.microsoft.com/office/drawing/2014/main" id="{47847135-7528-8C37-68BA-15E72A5144A1}"/>
              </a:ext>
            </a:extLst>
          </p:cNvPr>
          <p:cNvSpPr txBox="1"/>
          <p:nvPr/>
        </p:nvSpPr>
        <p:spPr>
          <a:xfrm>
            <a:off x="5008377" y="1589106"/>
            <a:ext cx="33110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b="1" dirty="0"/>
              <a:t>Mars is </a:t>
            </a:r>
            <a:r>
              <a:rPr lang="tr-TR" sz="3600" b="1" dirty="0" err="1"/>
              <a:t>small</a:t>
            </a:r>
            <a:r>
              <a:rPr lang="tr-TR" sz="3600" b="1" dirty="0"/>
              <a:t>.</a:t>
            </a:r>
          </a:p>
        </p:txBody>
      </p:sp>
      <p:sp>
        <p:nvSpPr>
          <p:cNvPr id="9" name="Metin kutusu 8">
            <a:extLst>
              <a:ext uri="{FF2B5EF4-FFF2-40B4-BE49-F238E27FC236}">
                <a16:creationId xmlns:a16="http://schemas.microsoft.com/office/drawing/2014/main" id="{C1BE56F1-F4D7-A0F6-963E-E7DDEFF42AF0}"/>
              </a:ext>
            </a:extLst>
          </p:cNvPr>
          <p:cNvSpPr txBox="1"/>
          <p:nvPr/>
        </p:nvSpPr>
        <p:spPr>
          <a:xfrm>
            <a:off x="8686000" y="1563266"/>
            <a:ext cx="32645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b="1" dirty="0" err="1"/>
              <a:t>Jupiter</a:t>
            </a:r>
            <a:r>
              <a:rPr lang="tr-TR" sz="3600" b="1" dirty="0"/>
              <a:t> is </a:t>
            </a:r>
            <a:r>
              <a:rPr lang="tr-TR" sz="3600" b="1" dirty="0" err="1"/>
              <a:t>big</a:t>
            </a:r>
            <a:r>
              <a:rPr lang="tr-TR" sz="3600" b="1" dirty="0"/>
              <a:t>.</a:t>
            </a:r>
          </a:p>
        </p:txBody>
      </p:sp>
      <p:sp>
        <p:nvSpPr>
          <p:cNvPr id="10" name="Metin kutusu 9">
            <a:extLst>
              <a:ext uri="{FF2B5EF4-FFF2-40B4-BE49-F238E27FC236}">
                <a16:creationId xmlns:a16="http://schemas.microsoft.com/office/drawing/2014/main" id="{4D0A521C-2C03-0072-F055-5313F00D15BB}"/>
              </a:ext>
            </a:extLst>
          </p:cNvPr>
          <p:cNvSpPr txBox="1"/>
          <p:nvPr/>
        </p:nvSpPr>
        <p:spPr>
          <a:xfrm>
            <a:off x="8782253" y="5383234"/>
            <a:ext cx="2373426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r-TR" sz="3600" b="1" dirty="0"/>
              <a:t>SMALL</a:t>
            </a:r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43885987-B9E4-E0CF-08B8-1F9494AFC553}"/>
              </a:ext>
            </a:extLst>
          </p:cNvPr>
          <p:cNvSpPr txBox="1"/>
          <p:nvPr/>
        </p:nvSpPr>
        <p:spPr>
          <a:xfrm>
            <a:off x="5582651" y="5811490"/>
            <a:ext cx="557302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b="1" dirty="0"/>
              <a:t>Sıfatın sonuna « –er » eki gelir.</a:t>
            </a:r>
            <a:br>
              <a:rPr lang="tr-TR" b="1" dirty="0"/>
            </a:br>
            <a:r>
              <a:rPr lang="tr-TR" b="1" dirty="0"/>
              <a:t>Karşılaştırma yapılan şeyin öncesine ise «</a:t>
            </a:r>
            <a:r>
              <a:rPr lang="tr-TR" b="1" dirty="0" err="1"/>
              <a:t>than</a:t>
            </a:r>
            <a:r>
              <a:rPr lang="tr-TR" b="1" dirty="0"/>
              <a:t>» yazılır.</a:t>
            </a:r>
          </a:p>
        </p:txBody>
      </p:sp>
      <p:sp>
        <p:nvSpPr>
          <p:cNvPr id="12" name="TextBox 14">
            <a:extLst>
              <a:ext uri="{FF2B5EF4-FFF2-40B4-BE49-F238E27FC236}">
                <a16:creationId xmlns:a16="http://schemas.microsoft.com/office/drawing/2014/main" id="{A4AE11CB-5B2B-FE21-8A0A-2B2F19C10FBE}"/>
              </a:ext>
            </a:extLst>
          </p:cNvPr>
          <p:cNvSpPr txBox="1"/>
          <p:nvPr/>
        </p:nvSpPr>
        <p:spPr>
          <a:xfrm>
            <a:off x="5579699" y="4759739"/>
            <a:ext cx="59267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>
                <a:solidFill>
                  <a:srgbClr val="FF0000"/>
                </a:solidFill>
              </a:rPr>
              <a:t>Karşılaştırmada kullanılan sıfat </a:t>
            </a:r>
            <a:r>
              <a:rPr lang="tr-TR" sz="3600" b="1" dirty="0">
                <a:solidFill>
                  <a:srgbClr val="FF0000"/>
                </a:solidFill>
              </a:rPr>
              <a:t>1</a:t>
            </a:r>
            <a:r>
              <a:rPr lang="tr-TR" sz="2000" b="1" dirty="0">
                <a:solidFill>
                  <a:srgbClr val="FF0000"/>
                </a:solidFill>
              </a:rPr>
              <a:t> heceliyse:</a:t>
            </a:r>
          </a:p>
        </p:txBody>
      </p:sp>
      <p:sp>
        <p:nvSpPr>
          <p:cNvPr id="13" name="TextBox 7">
            <a:extLst>
              <a:ext uri="{FF2B5EF4-FFF2-40B4-BE49-F238E27FC236}">
                <a16:creationId xmlns:a16="http://schemas.microsoft.com/office/drawing/2014/main" id="{1CB1DC73-96AB-3AB2-8EFE-BE4F1A4759FE}"/>
              </a:ext>
            </a:extLst>
          </p:cNvPr>
          <p:cNvSpPr txBox="1"/>
          <p:nvPr/>
        </p:nvSpPr>
        <p:spPr>
          <a:xfrm>
            <a:off x="5388576" y="3284144"/>
            <a:ext cx="4600319" cy="40011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tr-TR" sz="2000" b="1" dirty="0"/>
              <a:t>Jüpiter Mars’</a:t>
            </a:r>
            <a:r>
              <a:rPr lang="tr-TR" sz="2000" b="1" dirty="0">
                <a:solidFill>
                  <a:srgbClr val="FFC000"/>
                </a:solidFill>
              </a:rPr>
              <a:t>tan</a:t>
            </a:r>
            <a:r>
              <a:rPr lang="tr-TR" sz="2000" b="1" dirty="0"/>
              <a:t> </a:t>
            </a:r>
            <a:r>
              <a:rPr lang="tr-TR" sz="2000" b="1" dirty="0">
                <a:solidFill>
                  <a:srgbClr val="FF0000"/>
                </a:solidFill>
              </a:rPr>
              <a:t>daha</a:t>
            </a:r>
            <a:r>
              <a:rPr lang="tr-TR" sz="2000" b="1" dirty="0"/>
              <a:t> büyüktür.</a:t>
            </a:r>
          </a:p>
        </p:txBody>
      </p:sp>
      <p:sp>
        <p:nvSpPr>
          <p:cNvPr id="14" name="TextBox 7">
            <a:extLst>
              <a:ext uri="{FF2B5EF4-FFF2-40B4-BE49-F238E27FC236}">
                <a16:creationId xmlns:a16="http://schemas.microsoft.com/office/drawing/2014/main" id="{F31CE832-EC0A-95D6-8ADF-1648FD984B2E}"/>
              </a:ext>
            </a:extLst>
          </p:cNvPr>
          <p:cNvSpPr txBox="1"/>
          <p:nvPr/>
        </p:nvSpPr>
        <p:spPr>
          <a:xfrm>
            <a:off x="5078931" y="2162128"/>
            <a:ext cx="2406314" cy="40011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tr-TR" sz="2000" b="1" dirty="0"/>
              <a:t>Mars küçüktür.</a:t>
            </a:r>
          </a:p>
        </p:txBody>
      </p:sp>
      <p:sp>
        <p:nvSpPr>
          <p:cNvPr id="15" name="TextBox 7">
            <a:extLst>
              <a:ext uri="{FF2B5EF4-FFF2-40B4-BE49-F238E27FC236}">
                <a16:creationId xmlns:a16="http://schemas.microsoft.com/office/drawing/2014/main" id="{94DC7E01-801A-8F01-3809-03405B643777}"/>
              </a:ext>
            </a:extLst>
          </p:cNvPr>
          <p:cNvSpPr txBox="1"/>
          <p:nvPr/>
        </p:nvSpPr>
        <p:spPr>
          <a:xfrm>
            <a:off x="8782253" y="2162128"/>
            <a:ext cx="2646947" cy="40011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tr-TR" sz="2000" b="1" dirty="0"/>
              <a:t>Jüpiter büyüktür.</a:t>
            </a:r>
          </a:p>
        </p:txBody>
      </p:sp>
      <p:sp>
        <p:nvSpPr>
          <p:cNvPr id="16" name="Metin kutusu 15">
            <a:extLst>
              <a:ext uri="{FF2B5EF4-FFF2-40B4-BE49-F238E27FC236}">
                <a16:creationId xmlns:a16="http://schemas.microsoft.com/office/drawing/2014/main" id="{FB2A775E-269D-28EC-FDDC-3504C7233D6B}"/>
              </a:ext>
            </a:extLst>
          </p:cNvPr>
          <p:cNvSpPr txBox="1"/>
          <p:nvPr/>
        </p:nvSpPr>
        <p:spPr>
          <a:xfrm>
            <a:off x="10105726" y="5359600"/>
            <a:ext cx="16153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b="1" dirty="0">
                <a:solidFill>
                  <a:srgbClr val="FF0000"/>
                </a:solidFill>
              </a:rPr>
              <a:t>-ER</a:t>
            </a:r>
          </a:p>
        </p:txBody>
      </p:sp>
      <p:sp>
        <p:nvSpPr>
          <p:cNvPr id="17" name="Metin kutusu 16">
            <a:extLst>
              <a:ext uri="{FF2B5EF4-FFF2-40B4-BE49-F238E27FC236}">
                <a16:creationId xmlns:a16="http://schemas.microsoft.com/office/drawing/2014/main" id="{88AAFF65-5598-6596-CFD3-BDADEF091539}"/>
              </a:ext>
            </a:extLst>
          </p:cNvPr>
          <p:cNvSpPr txBox="1"/>
          <p:nvPr/>
        </p:nvSpPr>
        <p:spPr>
          <a:xfrm>
            <a:off x="2870799" y="2947208"/>
            <a:ext cx="1501511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400" b="1" dirty="0"/>
              <a:t>JUPITER</a:t>
            </a:r>
          </a:p>
        </p:txBody>
      </p:sp>
      <p:sp>
        <p:nvSpPr>
          <p:cNvPr id="18" name="Metin kutusu 17">
            <a:extLst>
              <a:ext uri="{FF2B5EF4-FFF2-40B4-BE49-F238E27FC236}">
                <a16:creationId xmlns:a16="http://schemas.microsoft.com/office/drawing/2014/main" id="{13794A83-E463-9B20-224B-B302FC213D9E}"/>
              </a:ext>
            </a:extLst>
          </p:cNvPr>
          <p:cNvSpPr txBox="1"/>
          <p:nvPr/>
        </p:nvSpPr>
        <p:spPr>
          <a:xfrm>
            <a:off x="916251" y="3004470"/>
            <a:ext cx="938282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b="1" dirty="0"/>
              <a:t>MARS</a:t>
            </a:r>
          </a:p>
        </p:txBody>
      </p:sp>
      <p:sp>
        <p:nvSpPr>
          <p:cNvPr id="19" name="Metin kutusu 18">
            <a:extLst>
              <a:ext uri="{FF2B5EF4-FFF2-40B4-BE49-F238E27FC236}">
                <a16:creationId xmlns:a16="http://schemas.microsoft.com/office/drawing/2014/main" id="{4CDDBA61-EBB4-7FC0-B523-4B57597AA74B}"/>
              </a:ext>
            </a:extLst>
          </p:cNvPr>
          <p:cNvSpPr txBox="1"/>
          <p:nvPr/>
        </p:nvSpPr>
        <p:spPr>
          <a:xfrm>
            <a:off x="5388576" y="3719438"/>
            <a:ext cx="69221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b="1" dirty="0"/>
              <a:t>Mars is </a:t>
            </a:r>
            <a:r>
              <a:rPr lang="tr-TR" sz="3600" b="1" dirty="0" err="1"/>
              <a:t>small</a:t>
            </a:r>
            <a:r>
              <a:rPr lang="tr-TR" sz="3600" b="1" dirty="0" err="1">
                <a:solidFill>
                  <a:srgbClr val="FF0000"/>
                </a:solidFill>
              </a:rPr>
              <a:t>er</a:t>
            </a:r>
            <a:r>
              <a:rPr lang="tr-TR" sz="3600" b="1" dirty="0">
                <a:solidFill>
                  <a:srgbClr val="DA6D00"/>
                </a:solidFill>
              </a:rPr>
              <a:t> </a:t>
            </a:r>
            <a:r>
              <a:rPr lang="tr-TR" sz="3600" b="1" dirty="0" err="1">
                <a:solidFill>
                  <a:srgbClr val="DA6D00"/>
                </a:solidFill>
              </a:rPr>
              <a:t>than</a:t>
            </a:r>
            <a:r>
              <a:rPr lang="tr-TR" sz="3600" b="1" dirty="0"/>
              <a:t> </a:t>
            </a:r>
            <a:r>
              <a:rPr lang="tr-TR" sz="3600" b="1" dirty="0" err="1"/>
              <a:t>Jupiter</a:t>
            </a:r>
            <a:r>
              <a:rPr lang="tr-TR" sz="3600" b="1" dirty="0"/>
              <a:t>.</a:t>
            </a:r>
          </a:p>
        </p:txBody>
      </p:sp>
      <p:sp>
        <p:nvSpPr>
          <p:cNvPr id="20" name="TextBox 7">
            <a:extLst>
              <a:ext uri="{FF2B5EF4-FFF2-40B4-BE49-F238E27FC236}">
                <a16:creationId xmlns:a16="http://schemas.microsoft.com/office/drawing/2014/main" id="{15612873-D896-C839-F62D-8D5D64E8937A}"/>
              </a:ext>
            </a:extLst>
          </p:cNvPr>
          <p:cNvSpPr txBox="1"/>
          <p:nvPr/>
        </p:nvSpPr>
        <p:spPr>
          <a:xfrm>
            <a:off x="5388576" y="4276111"/>
            <a:ext cx="4600319" cy="40011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tr-TR" sz="2000" b="1" dirty="0"/>
              <a:t>Mars Jüpiter’</a:t>
            </a:r>
            <a:r>
              <a:rPr lang="tr-TR" sz="2000" b="1" dirty="0">
                <a:solidFill>
                  <a:srgbClr val="FFC000"/>
                </a:solidFill>
              </a:rPr>
              <a:t>den</a:t>
            </a:r>
            <a:r>
              <a:rPr lang="tr-TR" sz="2000" b="1" dirty="0"/>
              <a:t> </a:t>
            </a:r>
            <a:r>
              <a:rPr lang="tr-TR" sz="2000" b="1" dirty="0">
                <a:solidFill>
                  <a:srgbClr val="FF0000"/>
                </a:solidFill>
              </a:rPr>
              <a:t>daha</a:t>
            </a:r>
            <a:r>
              <a:rPr lang="tr-TR" sz="2000" b="1" dirty="0"/>
              <a:t> küçüktür.</a:t>
            </a:r>
          </a:p>
        </p:txBody>
      </p:sp>
    </p:spTree>
    <p:extLst>
      <p:ext uri="{BB962C8B-B14F-4D97-AF65-F5344CB8AC3E}">
        <p14:creationId xmlns:p14="http://schemas.microsoft.com/office/powerpoint/2010/main" val="1330971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7" grpId="0"/>
      <p:bldP spid="8" grpId="0"/>
      <p:bldP spid="9" grpId="0"/>
      <p:bldP spid="10" grpId="0" animBg="1"/>
      <p:bldP spid="11" grpId="0"/>
      <p:bldP spid="12" grpId="0"/>
      <p:bldP spid="13" grpId="0" animBg="1"/>
      <p:bldP spid="14" grpId="0" animBg="1"/>
      <p:bldP spid="15" grpId="0" animBg="1"/>
      <p:bldP spid="16" grpId="0"/>
      <p:bldP spid="19" grpId="0"/>
      <p:bldP spid="2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>
            <a:extLst>
              <a:ext uri="{FF2B5EF4-FFF2-40B4-BE49-F238E27FC236}">
                <a16:creationId xmlns:a16="http://schemas.microsoft.com/office/drawing/2014/main" id="{C51E29C0-8A17-FD7A-5F2D-042D6B949DBB}"/>
              </a:ext>
            </a:extLst>
          </p:cNvPr>
          <p:cNvSpPr txBox="1"/>
          <p:nvPr/>
        </p:nvSpPr>
        <p:spPr>
          <a:xfrm>
            <a:off x="3872564" y="0"/>
            <a:ext cx="44468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000" b="1" dirty="0" err="1"/>
              <a:t>Comparatives</a:t>
            </a:r>
            <a:endParaRPr lang="tr-TR" sz="4000" b="1" dirty="0"/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F4BFF9F0-3BEB-2D28-A4D8-A6E0BD7722B7}"/>
              </a:ext>
            </a:extLst>
          </p:cNvPr>
          <p:cNvSpPr txBox="1"/>
          <p:nvPr/>
        </p:nvSpPr>
        <p:spPr>
          <a:xfrm>
            <a:off x="3872564" y="446276"/>
            <a:ext cx="4446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/>
              <a:t>(Karşılaştırma)</a:t>
            </a:r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BD59392F-E652-162B-5ADB-6E060185376C}"/>
              </a:ext>
            </a:extLst>
          </p:cNvPr>
          <p:cNvSpPr txBox="1"/>
          <p:nvPr/>
        </p:nvSpPr>
        <p:spPr>
          <a:xfrm>
            <a:off x="532480" y="3814446"/>
            <a:ext cx="16840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 err="1"/>
              <a:t>Beautiful</a:t>
            </a:r>
            <a:endParaRPr lang="tr-TR" sz="2400" b="1" dirty="0"/>
          </a:p>
        </p:txBody>
      </p:sp>
      <p:sp>
        <p:nvSpPr>
          <p:cNvPr id="8" name="Metin kutusu 7">
            <a:extLst>
              <a:ext uri="{FF2B5EF4-FFF2-40B4-BE49-F238E27FC236}">
                <a16:creationId xmlns:a16="http://schemas.microsoft.com/office/drawing/2014/main" id="{47847135-7528-8C37-68BA-15E72A5144A1}"/>
              </a:ext>
            </a:extLst>
          </p:cNvPr>
          <p:cNvSpPr txBox="1"/>
          <p:nvPr/>
        </p:nvSpPr>
        <p:spPr>
          <a:xfrm>
            <a:off x="5008377" y="1589106"/>
            <a:ext cx="41726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b="1" dirty="0"/>
              <a:t>Mars is </a:t>
            </a:r>
            <a:r>
              <a:rPr lang="tr-TR" sz="3600" b="1" dirty="0" err="1"/>
              <a:t>beautiful</a:t>
            </a:r>
            <a:r>
              <a:rPr lang="tr-TR" sz="3600" b="1" dirty="0"/>
              <a:t>.</a:t>
            </a:r>
          </a:p>
        </p:txBody>
      </p:sp>
      <p:sp>
        <p:nvSpPr>
          <p:cNvPr id="10" name="Metin kutusu 9">
            <a:extLst>
              <a:ext uri="{FF2B5EF4-FFF2-40B4-BE49-F238E27FC236}">
                <a16:creationId xmlns:a16="http://schemas.microsoft.com/office/drawing/2014/main" id="{4D0A521C-2C03-0072-F055-5313F00D15BB}"/>
              </a:ext>
            </a:extLst>
          </p:cNvPr>
          <p:cNvSpPr txBox="1"/>
          <p:nvPr/>
        </p:nvSpPr>
        <p:spPr>
          <a:xfrm>
            <a:off x="7871254" y="5094399"/>
            <a:ext cx="3849865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tr-TR" sz="3600" b="1" dirty="0"/>
              <a:t>BEAUTIFUL</a:t>
            </a:r>
          </a:p>
        </p:txBody>
      </p:sp>
      <p:sp>
        <p:nvSpPr>
          <p:cNvPr id="12" name="TextBox 14">
            <a:extLst>
              <a:ext uri="{FF2B5EF4-FFF2-40B4-BE49-F238E27FC236}">
                <a16:creationId xmlns:a16="http://schemas.microsoft.com/office/drawing/2014/main" id="{A4AE11CB-5B2B-FE21-8A0A-2B2F19C10FBE}"/>
              </a:ext>
            </a:extLst>
          </p:cNvPr>
          <p:cNvSpPr txBox="1"/>
          <p:nvPr/>
        </p:nvSpPr>
        <p:spPr>
          <a:xfrm>
            <a:off x="4868563" y="4401096"/>
            <a:ext cx="70186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>
                <a:solidFill>
                  <a:srgbClr val="FF0000"/>
                </a:solidFill>
              </a:rPr>
              <a:t>Karşılaştırmada kullanılan sıfat </a:t>
            </a:r>
            <a:r>
              <a:rPr lang="tr-TR" sz="3200" b="1" dirty="0">
                <a:solidFill>
                  <a:srgbClr val="FF0000"/>
                </a:solidFill>
              </a:rPr>
              <a:t>1</a:t>
            </a:r>
            <a:r>
              <a:rPr lang="tr-TR" sz="2000" b="1" dirty="0">
                <a:solidFill>
                  <a:srgbClr val="FF0000"/>
                </a:solidFill>
              </a:rPr>
              <a:t>den </a:t>
            </a:r>
            <a:r>
              <a:rPr lang="tr-TR" sz="2800" b="1" dirty="0">
                <a:solidFill>
                  <a:srgbClr val="FF0000"/>
                </a:solidFill>
              </a:rPr>
              <a:t>FAZLA</a:t>
            </a:r>
            <a:r>
              <a:rPr lang="tr-TR" sz="2000" b="1" dirty="0">
                <a:solidFill>
                  <a:srgbClr val="FF0000"/>
                </a:solidFill>
              </a:rPr>
              <a:t> heceliyse:</a:t>
            </a:r>
          </a:p>
        </p:txBody>
      </p:sp>
      <p:sp>
        <p:nvSpPr>
          <p:cNvPr id="14" name="TextBox 7">
            <a:extLst>
              <a:ext uri="{FF2B5EF4-FFF2-40B4-BE49-F238E27FC236}">
                <a16:creationId xmlns:a16="http://schemas.microsoft.com/office/drawing/2014/main" id="{F31CE832-EC0A-95D6-8ADF-1648FD984B2E}"/>
              </a:ext>
            </a:extLst>
          </p:cNvPr>
          <p:cNvSpPr txBox="1"/>
          <p:nvPr/>
        </p:nvSpPr>
        <p:spPr>
          <a:xfrm>
            <a:off x="5078931" y="2162128"/>
            <a:ext cx="3422518" cy="40011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tr-TR" sz="2000" b="1" dirty="0"/>
              <a:t>Mars güzeldir.</a:t>
            </a:r>
          </a:p>
        </p:txBody>
      </p:sp>
      <p:sp>
        <p:nvSpPr>
          <p:cNvPr id="16" name="Metin kutusu 15">
            <a:extLst>
              <a:ext uri="{FF2B5EF4-FFF2-40B4-BE49-F238E27FC236}">
                <a16:creationId xmlns:a16="http://schemas.microsoft.com/office/drawing/2014/main" id="{FB2A775E-269D-28EC-FDDC-3504C7233D6B}"/>
              </a:ext>
            </a:extLst>
          </p:cNvPr>
          <p:cNvSpPr txBox="1"/>
          <p:nvPr/>
        </p:nvSpPr>
        <p:spPr>
          <a:xfrm>
            <a:off x="8093677" y="5094399"/>
            <a:ext cx="16153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b="1" dirty="0">
                <a:solidFill>
                  <a:srgbClr val="FF0000"/>
                </a:solidFill>
              </a:rPr>
              <a:t>MORE</a:t>
            </a:r>
          </a:p>
        </p:txBody>
      </p:sp>
      <p:sp>
        <p:nvSpPr>
          <p:cNvPr id="17" name="Metin kutusu 16">
            <a:extLst>
              <a:ext uri="{FF2B5EF4-FFF2-40B4-BE49-F238E27FC236}">
                <a16:creationId xmlns:a16="http://schemas.microsoft.com/office/drawing/2014/main" id="{88AAFF65-5598-6596-CFD3-BDADEF091539}"/>
              </a:ext>
            </a:extLst>
          </p:cNvPr>
          <p:cNvSpPr txBox="1"/>
          <p:nvPr/>
        </p:nvSpPr>
        <p:spPr>
          <a:xfrm>
            <a:off x="2870799" y="2947208"/>
            <a:ext cx="1501511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400" b="1" dirty="0"/>
              <a:t>JUPITER</a:t>
            </a:r>
          </a:p>
        </p:txBody>
      </p:sp>
      <p:sp>
        <p:nvSpPr>
          <p:cNvPr id="18" name="Metin kutusu 17">
            <a:extLst>
              <a:ext uri="{FF2B5EF4-FFF2-40B4-BE49-F238E27FC236}">
                <a16:creationId xmlns:a16="http://schemas.microsoft.com/office/drawing/2014/main" id="{13794A83-E463-9B20-224B-B302FC213D9E}"/>
              </a:ext>
            </a:extLst>
          </p:cNvPr>
          <p:cNvSpPr txBox="1"/>
          <p:nvPr/>
        </p:nvSpPr>
        <p:spPr>
          <a:xfrm>
            <a:off x="916251" y="3004470"/>
            <a:ext cx="938282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b="1" dirty="0"/>
              <a:t>MARS</a:t>
            </a:r>
          </a:p>
        </p:txBody>
      </p:sp>
      <p:sp>
        <p:nvSpPr>
          <p:cNvPr id="19" name="Metin kutusu 18">
            <a:extLst>
              <a:ext uri="{FF2B5EF4-FFF2-40B4-BE49-F238E27FC236}">
                <a16:creationId xmlns:a16="http://schemas.microsoft.com/office/drawing/2014/main" id="{4CDDBA61-EBB4-7FC0-B523-4B57597AA74B}"/>
              </a:ext>
            </a:extLst>
          </p:cNvPr>
          <p:cNvSpPr txBox="1"/>
          <p:nvPr/>
        </p:nvSpPr>
        <p:spPr>
          <a:xfrm>
            <a:off x="5008377" y="2947208"/>
            <a:ext cx="72798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b="1" dirty="0"/>
              <a:t>Mars is </a:t>
            </a:r>
            <a:r>
              <a:rPr lang="tr-TR" sz="3600" b="1" dirty="0" err="1">
                <a:solidFill>
                  <a:srgbClr val="FF0000"/>
                </a:solidFill>
              </a:rPr>
              <a:t>more</a:t>
            </a:r>
            <a:r>
              <a:rPr lang="tr-TR" sz="3600" b="1" dirty="0"/>
              <a:t> </a:t>
            </a:r>
            <a:r>
              <a:rPr lang="tr-TR" sz="3600" b="1" dirty="0" err="1"/>
              <a:t>beautiful</a:t>
            </a:r>
            <a:r>
              <a:rPr lang="tr-TR" sz="3600" b="1" dirty="0">
                <a:solidFill>
                  <a:srgbClr val="DA6D00"/>
                </a:solidFill>
              </a:rPr>
              <a:t> </a:t>
            </a:r>
            <a:r>
              <a:rPr lang="tr-TR" sz="3600" b="1" dirty="0" err="1">
                <a:solidFill>
                  <a:srgbClr val="DA6D00"/>
                </a:solidFill>
              </a:rPr>
              <a:t>than</a:t>
            </a:r>
            <a:r>
              <a:rPr lang="tr-TR" sz="3600" b="1" dirty="0"/>
              <a:t> </a:t>
            </a:r>
            <a:r>
              <a:rPr lang="tr-TR" sz="3600" b="1" dirty="0" err="1"/>
              <a:t>Jupiter</a:t>
            </a:r>
            <a:r>
              <a:rPr lang="tr-TR" sz="3600" b="1" dirty="0"/>
              <a:t>.</a:t>
            </a:r>
          </a:p>
        </p:txBody>
      </p:sp>
      <p:sp>
        <p:nvSpPr>
          <p:cNvPr id="20" name="TextBox 7">
            <a:extLst>
              <a:ext uri="{FF2B5EF4-FFF2-40B4-BE49-F238E27FC236}">
                <a16:creationId xmlns:a16="http://schemas.microsoft.com/office/drawing/2014/main" id="{15612873-D896-C839-F62D-8D5D64E8937A}"/>
              </a:ext>
            </a:extLst>
          </p:cNvPr>
          <p:cNvSpPr txBox="1"/>
          <p:nvPr/>
        </p:nvSpPr>
        <p:spPr>
          <a:xfrm>
            <a:off x="5078931" y="3598849"/>
            <a:ext cx="6808269" cy="46166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tr-TR" sz="2400" b="1" dirty="0"/>
              <a:t>Mars Jüpiter’</a:t>
            </a:r>
            <a:r>
              <a:rPr lang="tr-TR" sz="2400" b="1" dirty="0">
                <a:solidFill>
                  <a:srgbClr val="FFC000"/>
                </a:solidFill>
              </a:rPr>
              <a:t>den</a:t>
            </a:r>
            <a:r>
              <a:rPr lang="tr-TR" sz="2400" b="1" dirty="0"/>
              <a:t> </a:t>
            </a:r>
            <a:r>
              <a:rPr lang="tr-TR" sz="2400" b="1" dirty="0">
                <a:solidFill>
                  <a:srgbClr val="FF0000"/>
                </a:solidFill>
              </a:rPr>
              <a:t>daha</a:t>
            </a:r>
            <a:r>
              <a:rPr lang="tr-TR" sz="2400" b="1" dirty="0"/>
              <a:t> güzeldir.</a:t>
            </a:r>
          </a:p>
        </p:txBody>
      </p:sp>
      <p:sp>
        <p:nvSpPr>
          <p:cNvPr id="21" name="Metin kutusu 20">
            <a:extLst>
              <a:ext uri="{FF2B5EF4-FFF2-40B4-BE49-F238E27FC236}">
                <a16:creationId xmlns:a16="http://schemas.microsoft.com/office/drawing/2014/main" id="{59CB6AD5-70CF-5CD1-418B-8511EDEB39AD}"/>
              </a:ext>
            </a:extLst>
          </p:cNvPr>
          <p:cNvSpPr txBox="1"/>
          <p:nvPr/>
        </p:nvSpPr>
        <p:spPr>
          <a:xfrm>
            <a:off x="5217064" y="5727706"/>
            <a:ext cx="557302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b="1" dirty="0"/>
              <a:t>Sıfattan önce MORE yazılır.</a:t>
            </a:r>
            <a:br>
              <a:rPr lang="tr-TR" b="1" dirty="0"/>
            </a:br>
            <a:r>
              <a:rPr lang="tr-TR" b="1" dirty="0"/>
              <a:t>Karşılaştırma yapılan şeyin öncesine ise «</a:t>
            </a:r>
            <a:r>
              <a:rPr lang="tr-TR" b="1" dirty="0" err="1"/>
              <a:t>than</a:t>
            </a:r>
            <a:r>
              <a:rPr lang="tr-TR" b="1" dirty="0"/>
              <a:t>» yazılır.</a:t>
            </a:r>
          </a:p>
        </p:txBody>
      </p:sp>
    </p:spTree>
    <p:extLst>
      <p:ext uri="{BB962C8B-B14F-4D97-AF65-F5344CB8AC3E}">
        <p14:creationId xmlns:p14="http://schemas.microsoft.com/office/powerpoint/2010/main" val="1465930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 animBg="1"/>
      <p:bldP spid="12" grpId="0"/>
      <p:bldP spid="14" grpId="0" animBg="1"/>
      <p:bldP spid="16" grpId="0"/>
      <p:bldP spid="19" grpId="0"/>
      <p:bldP spid="20" grpId="0" animBg="1"/>
      <p:bldP spid="2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2B9604D8-7FBD-5E76-1DDE-3F4BFA98A653}"/>
              </a:ext>
            </a:extLst>
          </p:cNvPr>
          <p:cNvSpPr txBox="1"/>
          <p:nvPr/>
        </p:nvSpPr>
        <p:spPr>
          <a:xfrm>
            <a:off x="1155032" y="2329313"/>
            <a:ext cx="925950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400" b="1" dirty="0"/>
              <a:t>How </a:t>
            </a:r>
            <a:r>
              <a:rPr lang="tr-TR" sz="4400" b="1" dirty="0" err="1"/>
              <a:t>many</a:t>
            </a:r>
            <a:r>
              <a:rPr lang="tr-TR" sz="4400" b="1" dirty="0"/>
              <a:t> </a:t>
            </a:r>
            <a:r>
              <a:rPr lang="tr-TR" sz="4400" b="1" dirty="0" err="1">
                <a:solidFill>
                  <a:srgbClr val="FF0000"/>
                </a:solidFill>
              </a:rPr>
              <a:t>planets</a:t>
            </a:r>
            <a:r>
              <a:rPr lang="tr-TR" sz="4400" b="1" dirty="0"/>
              <a:t> </a:t>
            </a:r>
            <a:r>
              <a:rPr lang="tr-TR" sz="4400" b="1" dirty="0" err="1"/>
              <a:t>are</a:t>
            </a:r>
            <a:r>
              <a:rPr lang="tr-TR" sz="4400" b="1" dirty="0"/>
              <a:t> </a:t>
            </a:r>
            <a:r>
              <a:rPr lang="tr-TR" sz="4400" b="1" dirty="0" err="1"/>
              <a:t>there</a:t>
            </a:r>
            <a:r>
              <a:rPr lang="tr-TR" sz="4400" b="1" dirty="0"/>
              <a:t> in </a:t>
            </a:r>
            <a:r>
              <a:rPr lang="tr-TR" sz="4400" b="1" dirty="0" err="1"/>
              <a:t>our</a:t>
            </a:r>
            <a:r>
              <a:rPr lang="tr-TR" sz="4400" b="1" dirty="0"/>
              <a:t> solar </a:t>
            </a:r>
            <a:r>
              <a:rPr lang="tr-TR" sz="4400" b="1" dirty="0" err="1"/>
              <a:t>system</a:t>
            </a:r>
            <a:r>
              <a:rPr lang="tr-TR" sz="4400" b="1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8971950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>
            <a:extLst>
              <a:ext uri="{FF2B5EF4-FFF2-40B4-BE49-F238E27FC236}">
                <a16:creationId xmlns:a16="http://schemas.microsoft.com/office/drawing/2014/main" id="{0F93E91C-130B-9644-339B-A5FCA7F9AAC7}"/>
              </a:ext>
            </a:extLst>
          </p:cNvPr>
          <p:cNvSpPr txBox="1"/>
          <p:nvPr/>
        </p:nvSpPr>
        <p:spPr>
          <a:xfrm>
            <a:off x="133164" y="293093"/>
            <a:ext cx="1190495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800" b="1" dirty="0"/>
              <a:t>Bazı sıfatlar </a:t>
            </a:r>
            <a:r>
              <a:rPr lang="tr-TR" sz="2800" b="1" dirty="0">
                <a:solidFill>
                  <a:srgbClr val="E62276"/>
                </a:solidFill>
              </a:rPr>
              <a:t>son harflerinden dolay</a:t>
            </a:r>
            <a:r>
              <a:rPr lang="tr-TR" sz="2800" b="1" dirty="0">
                <a:solidFill>
                  <a:srgbClr val="77989C"/>
                </a:solidFill>
              </a:rPr>
              <a:t>ı </a:t>
            </a:r>
            <a:r>
              <a:rPr lang="tr-TR" sz="2800" b="1" dirty="0"/>
              <a:t>kendilerine gelecek « –er» ekini değiştirirler.</a:t>
            </a:r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4CC7E792-3DAC-BB9A-A1EB-F022A15B7393}"/>
              </a:ext>
            </a:extLst>
          </p:cNvPr>
          <p:cNvSpPr txBox="1"/>
          <p:nvPr/>
        </p:nvSpPr>
        <p:spPr>
          <a:xfrm>
            <a:off x="303320" y="1579741"/>
            <a:ext cx="792775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200" b="1" dirty="0"/>
              <a:t>1) Bir sıfat </a:t>
            </a:r>
            <a:r>
              <a:rPr lang="tr-TR" sz="2200" b="1" dirty="0">
                <a:solidFill>
                  <a:srgbClr val="FF0000"/>
                </a:solidFill>
              </a:rPr>
              <a:t>–e</a:t>
            </a:r>
            <a:r>
              <a:rPr lang="tr-TR" sz="2200" b="1" dirty="0"/>
              <a:t> harfi ile bitiyorsa, sadece </a:t>
            </a:r>
            <a:r>
              <a:rPr lang="tr-TR" sz="2200" b="1" dirty="0">
                <a:solidFill>
                  <a:srgbClr val="FF0000"/>
                </a:solidFill>
              </a:rPr>
              <a:t>–r</a:t>
            </a:r>
            <a:r>
              <a:rPr lang="tr-TR" sz="2200" b="1" dirty="0"/>
              <a:t> eki alır.</a:t>
            </a:r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CF6080A4-0D45-18CC-2645-09774381BDEE}"/>
              </a:ext>
            </a:extLst>
          </p:cNvPr>
          <p:cNvSpPr txBox="1"/>
          <p:nvPr/>
        </p:nvSpPr>
        <p:spPr>
          <a:xfrm>
            <a:off x="3482266" y="2034068"/>
            <a:ext cx="143596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3200" b="1" dirty="0"/>
              <a:t>Safe</a:t>
            </a:r>
            <a:r>
              <a:rPr lang="tr-TR" sz="3200" b="1" dirty="0">
                <a:solidFill>
                  <a:srgbClr val="FF0000"/>
                </a:solidFill>
              </a:rPr>
              <a:t>r</a:t>
            </a:r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67B1831A-7B6D-2D4C-E569-5234DC4E41BA}"/>
              </a:ext>
            </a:extLst>
          </p:cNvPr>
          <p:cNvSpPr txBox="1"/>
          <p:nvPr/>
        </p:nvSpPr>
        <p:spPr>
          <a:xfrm>
            <a:off x="1566169" y="2034069"/>
            <a:ext cx="151438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3200" b="1" dirty="0" err="1"/>
              <a:t>Safe</a:t>
            </a:r>
            <a:r>
              <a:rPr lang="tr-TR" sz="3200" b="1" dirty="0"/>
              <a:t> </a:t>
            </a:r>
            <a:endParaRPr lang="tr-TR" sz="3200" dirty="0"/>
          </a:p>
        </p:txBody>
      </p:sp>
      <p:sp>
        <p:nvSpPr>
          <p:cNvPr id="8" name="Ok: Sağ 7">
            <a:extLst>
              <a:ext uri="{FF2B5EF4-FFF2-40B4-BE49-F238E27FC236}">
                <a16:creationId xmlns:a16="http://schemas.microsoft.com/office/drawing/2014/main" id="{0359EA2C-C45C-58A3-B31A-66725C2E7440}"/>
              </a:ext>
            </a:extLst>
          </p:cNvPr>
          <p:cNvSpPr/>
          <p:nvPr/>
        </p:nvSpPr>
        <p:spPr>
          <a:xfrm>
            <a:off x="2636668" y="2201662"/>
            <a:ext cx="692458" cy="275208"/>
          </a:xfrm>
          <a:prstGeom prst="rightArrow">
            <a:avLst/>
          </a:prstGeom>
          <a:solidFill>
            <a:srgbClr val="E62276"/>
          </a:solidFill>
          <a:ln>
            <a:solidFill>
              <a:srgbClr val="F6AEC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Metin kutusu 8">
            <a:extLst>
              <a:ext uri="{FF2B5EF4-FFF2-40B4-BE49-F238E27FC236}">
                <a16:creationId xmlns:a16="http://schemas.microsoft.com/office/drawing/2014/main" id="{AA0E479D-A508-5682-87E4-AD8560624CA4}"/>
              </a:ext>
            </a:extLst>
          </p:cNvPr>
          <p:cNvSpPr txBox="1"/>
          <p:nvPr/>
        </p:nvSpPr>
        <p:spPr>
          <a:xfrm>
            <a:off x="303320" y="2960699"/>
            <a:ext cx="1158535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200" b="1" dirty="0"/>
              <a:t>2) Bir sıfat </a:t>
            </a:r>
            <a:r>
              <a:rPr lang="tr-TR" sz="2200" b="1" dirty="0">
                <a:solidFill>
                  <a:srgbClr val="FF0000"/>
                </a:solidFill>
              </a:rPr>
              <a:t>ünsüz harf </a:t>
            </a:r>
            <a:r>
              <a:rPr lang="tr-TR" sz="2200" b="1" dirty="0"/>
              <a:t>+ </a:t>
            </a:r>
            <a:r>
              <a:rPr lang="tr-TR" sz="2200" b="1" dirty="0">
                <a:solidFill>
                  <a:srgbClr val="FF0000"/>
                </a:solidFill>
              </a:rPr>
              <a:t>-y</a:t>
            </a:r>
            <a:r>
              <a:rPr lang="tr-TR" sz="2200" b="1" dirty="0"/>
              <a:t> harfi ile bitiyorsa, sadece </a:t>
            </a:r>
            <a:r>
              <a:rPr lang="tr-TR" sz="2200" b="1" dirty="0">
                <a:solidFill>
                  <a:srgbClr val="FF0000"/>
                </a:solidFill>
              </a:rPr>
              <a:t>–y </a:t>
            </a:r>
            <a:r>
              <a:rPr lang="tr-TR" sz="2200" b="1" dirty="0"/>
              <a:t>harfi düşer ve </a:t>
            </a:r>
            <a:r>
              <a:rPr lang="tr-TR" sz="2200" b="1" dirty="0">
                <a:solidFill>
                  <a:srgbClr val="FF0000"/>
                </a:solidFill>
              </a:rPr>
              <a:t>-</a:t>
            </a:r>
            <a:r>
              <a:rPr lang="tr-TR" sz="2200" b="1" dirty="0" err="1">
                <a:solidFill>
                  <a:srgbClr val="FF0000"/>
                </a:solidFill>
              </a:rPr>
              <a:t>ier</a:t>
            </a:r>
            <a:r>
              <a:rPr lang="tr-TR" sz="2200" b="1" dirty="0"/>
              <a:t> eki alır.</a:t>
            </a:r>
          </a:p>
        </p:txBody>
      </p:sp>
      <p:sp>
        <p:nvSpPr>
          <p:cNvPr id="10" name="Metin kutusu 9">
            <a:extLst>
              <a:ext uri="{FF2B5EF4-FFF2-40B4-BE49-F238E27FC236}">
                <a16:creationId xmlns:a16="http://schemas.microsoft.com/office/drawing/2014/main" id="{5D953E5E-FC40-061B-2240-BCD0DE81E7D6}"/>
              </a:ext>
            </a:extLst>
          </p:cNvPr>
          <p:cNvSpPr txBox="1"/>
          <p:nvPr/>
        </p:nvSpPr>
        <p:spPr>
          <a:xfrm>
            <a:off x="3481896" y="3429000"/>
            <a:ext cx="236811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3200" b="1" dirty="0" err="1"/>
              <a:t>Funn</a:t>
            </a:r>
            <a:r>
              <a:rPr lang="tr-TR" sz="3200" b="1" dirty="0" err="1">
                <a:solidFill>
                  <a:srgbClr val="FF0000"/>
                </a:solidFill>
              </a:rPr>
              <a:t>ier</a:t>
            </a:r>
            <a:endParaRPr lang="tr-TR" sz="3200" b="1" dirty="0">
              <a:solidFill>
                <a:srgbClr val="FF0000"/>
              </a:solidFill>
            </a:endParaRPr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98CE047C-1F42-1689-2F1B-E4EA417CFF6B}"/>
              </a:ext>
            </a:extLst>
          </p:cNvPr>
          <p:cNvSpPr txBox="1"/>
          <p:nvPr/>
        </p:nvSpPr>
        <p:spPr>
          <a:xfrm>
            <a:off x="1299839" y="3416945"/>
            <a:ext cx="151438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3200" b="1" dirty="0" err="1"/>
              <a:t>Funny</a:t>
            </a:r>
            <a:r>
              <a:rPr lang="tr-TR" sz="3200" b="1" dirty="0"/>
              <a:t> </a:t>
            </a:r>
            <a:endParaRPr lang="tr-TR" sz="3200" dirty="0"/>
          </a:p>
        </p:txBody>
      </p:sp>
      <p:sp>
        <p:nvSpPr>
          <p:cNvPr id="12" name="Ok: Sağ 11">
            <a:extLst>
              <a:ext uri="{FF2B5EF4-FFF2-40B4-BE49-F238E27FC236}">
                <a16:creationId xmlns:a16="http://schemas.microsoft.com/office/drawing/2014/main" id="{F1AA368A-C8A7-D30E-10AB-C163A7126EAE}"/>
              </a:ext>
            </a:extLst>
          </p:cNvPr>
          <p:cNvSpPr/>
          <p:nvPr/>
        </p:nvSpPr>
        <p:spPr>
          <a:xfrm>
            <a:off x="2636668" y="3596594"/>
            <a:ext cx="692458" cy="275208"/>
          </a:xfrm>
          <a:prstGeom prst="rightArrow">
            <a:avLst/>
          </a:prstGeom>
          <a:solidFill>
            <a:srgbClr val="E62276"/>
          </a:solidFill>
          <a:ln>
            <a:solidFill>
              <a:srgbClr val="F6AEC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3" name="Metin kutusu 12">
            <a:extLst>
              <a:ext uri="{FF2B5EF4-FFF2-40B4-BE49-F238E27FC236}">
                <a16:creationId xmlns:a16="http://schemas.microsoft.com/office/drawing/2014/main" id="{DE6821F0-7789-E548-9ACA-16035747BEA4}"/>
              </a:ext>
            </a:extLst>
          </p:cNvPr>
          <p:cNvSpPr txBox="1"/>
          <p:nvPr/>
        </p:nvSpPr>
        <p:spPr>
          <a:xfrm>
            <a:off x="8159318" y="3478469"/>
            <a:ext cx="236811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3200" b="1" dirty="0" err="1"/>
              <a:t>Heav</a:t>
            </a:r>
            <a:r>
              <a:rPr lang="tr-TR" sz="3200" b="1" dirty="0" err="1">
                <a:solidFill>
                  <a:srgbClr val="FF0000"/>
                </a:solidFill>
              </a:rPr>
              <a:t>ier</a:t>
            </a:r>
            <a:endParaRPr lang="tr-TR" sz="3200" b="1" dirty="0">
              <a:solidFill>
                <a:srgbClr val="FF0000"/>
              </a:solidFill>
            </a:endParaRPr>
          </a:p>
        </p:txBody>
      </p:sp>
      <p:sp>
        <p:nvSpPr>
          <p:cNvPr id="14" name="Metin kutusu 13">
            <a:extLst>
              <a:ext uri="{FF2B5EF4-FFF2-40B4-BE49-F238E27FC236}">
                <a16:creationId xmlns:a16="http://schemas.microsoft.com/office/drawing/2014/main" id="{8283DC9C-B7CE-48C2-57E9-F7BA7F1A5B24}"/>
              </a:ext>
            </a:extLst>
          </p:cNvPr>
          <p:cNvSpPr txBox="1"/>
          <p:nvPr/>
        </p:nvSpPr>
        <p:spPr>
          <a:xfrm>
            <a:off x="5977261" y="3466414"/>
            <a:ext cx="151438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3200" b="1" dirty="0" err="1"/>
              <a:t>Heavy</a:t>
            </a:r>
            <a:r>
              <a:rPr lang="tr-TR" sz="3200" b="1" dirty="0"/>
              <a:t> </a:t>
            </a:r>
            <a:endParaRPr lang="tr-TR" sz="3200" dirty="0"/>
          </a:p>
        </p:txBody>
      </p:sp>
      <p:sp>
        <p:nvSpPr>
          <p:cNvPr id="15" name="Ok: Sağ 14">
            <a:extLst>
              <a:ext uri="{FF2B5EF4-FFF2-40B4-BE49-F238E27FC236}">
                <a16:creationId xmlns:a16="http://schemas.microsoft.com/office/drawing/2014/main" id="{268070B1-B59A-9A8C-F5C0-56FA3FEEE9C0}"/>
              </a:ext>
            </a:extLst>
          </p:cNvPr>
          <p:cNvSpPr/>
          <p:nvPr/>
        </p:nvSpPr>
        <p:spPr>
          <a:xfrm>
            <a:off x="7314090" y="3646063"/>
            <a:ext cx="692458" cy="275208"/>
          </a:xfrm>
          <a:prstGeom prst="rightArrow">
            <a:avLst/>
          </a:prstGeom>
          <a:solidFill>
            <a:srgbClr val="E62276"/>
          </a:solidFill>
          <a:ln>
            <a:solidFill>
              <a:srgbClr val="F6AEC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6" name="Metin kutusu 15">
            <a:extLst>
              <a:ext uri="{FF2B5EF4-FFF2-40B4-BE49-F238E27FC236}">
                <a16:creationId xmlns:a16="http://schemas.microsoft.com/office/drawing/2014/main" id="{B8EC5F17-2288-3916-34E0-DDB4B2E41FBD}"/>
              </a:ext>
            </a:extLst>
          </p:cNvPr>
          <p:cNvSpPr txBox="1"/>
          <p:nvPr/>
        </p:nvSpPr>
        <p:spPr>
          <a:xfrm>
            <a:off x="292963" y="4230837"/>
            <a:ext cx="1158535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200" b="1" dirty="0"/>
              <a:t>3) Bazı </a:t>
            </a:r>
            <a:r>
              <a:rPr lang="tr-TR" sz="2200" b="1" dirty="0">
                <a:solidFill>
                  <a:srgbClr val="FF0000"/>
                </a:solidFill>
              </a:rPr>
              <a:t>ünsüz harf </a:t>
            </a:r>
            <a:r>
              <a:rPr lang="tr-TR" sz="2200" b="1" dirty="0"/>
              <a:t>+ </a:t>
            </a:r>
            <a:r>
              <a:rPr lang="tr-TR" sz="2200" b="1" dirty="0">
                <a:solidFill>
                  <a:srgbClr val="FF0000"/>
                </a:solidFill>
              </a:rPr>
              <a:t>ünlü harf </a:t>
            </a:r>
            <a:r>
              <a:rPr lang="tr-TR" sz="2200" b="1" dirty="0"/>
              <a:t>+</a:t>
            </a:r>
            <a:r>
              <a:rPr lang="tr-TR" sz="2200" b="1" dirty="0">
                <a:solidFill>
                  <a:srgbClr val="FF0000"/>
                </a:solidFill>
              </a:rPr>
              <a:t> ünsüz harf</a:t>
            </a:r>
            <a:r>
              <a:rPr lang="tr-TR" sz="2200" b="1" dirty="0"/>
              <a:t> ile biten sıfatlarda, sondaki </a:t>
            </a:r>
            <a:r>
              <a:rPr lang="tr-TR" sz="2200" b="1" dirty="0">
                <a:solidFill>
                  <a:srgbClr val="FF0000"/>
                </a:solidFill>
              </a:rPr>
              <a:t>ünsüz harf </a:t>
            </a:r>
            <a:r>
              <a:rPr lang="tr-TR" sz="2200" b="1" dirty="0"/>
              <a:t>iki kere yazılır, daha sonra</a:t>
            </a:r>
            <a:r>
              <a:rPr lang="tr-TR" sz="2200" b="1" dirty="0">
                <a:solidFill>
                  <a:srgbClr val="FF0000"/>
                </a:solidFill>
              </a:rPr>
              <a:t> –er </a:t>
            </a:r>
            <a:r>
              <a:rPr lang="tr-TR" sz="2200" b="1" dirty="0"/>
              <a:t>eki alır. </a:t>
            </a:r>
          </a:p>
        </p:txBody>
      </p:sp>
      <p:sp>
        <p:nvSpPr>
          <p:cNvPr id="17" name="Metin kutusu 16">
            <a:extLst>
              <a:ext uri="{FF2B5EF4-FFF2-40B4-BE49-F238E27FC236}">
                <a16:creationId xmlns:a16="http://schemas.microsoft.com/office/drawing/2014/main" id="{3F9226C7-B535-81D5-713F-3EC54676F6AE}"/>
              </a:ext>
            </a:extLst>
          </p:cNvPr>
          <p:cNvSpPr txBox="1"/>
          <p:nvPr/>
        </p:nvSpPr>
        <p:spPr>
          <a:xfrm>
            <a:off x="3403477" y="5167871"/>
            <a:ext cx="236811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3200" b="1" dirty="0" err="1"/>
              <a:t>Hot</a:t>
            </a:r>
            <a:r>
              <a:rPr lang="tr-TR" sz="3200" b="1" dirty="0" err="1">
                <a:solidFill>
                  <a:srgbClr val="FF0000"/>
                </a:solidFill>
              </a:rPr>
              <a:t>ter</a:t>
            </a:r>
            <a:endParaRPr lang="tr-TR" sz="3200" b="1" dirty="0">
              <a:solidFill>
                <a:srgbClr val="FF0000"/>
              </a:solidFill>
            </a:endParaRPr>
          </a:p>
        </p:txBody>
      </p:sp>
      <p:sp>
        <p:nvSpPr>
          <p:cNvPr id="18" name="Metin kutusu 17">
            <a:extLst>
              <a:ext uri="{FF2B5EF4-FFF2-40B4-BE49-F238E27FC236}">
                <a16:creationId xmlns:a16="http://schemas.microsoft.com/office/drawing/2014/main" id="{069B01E6-0D7D-A732-D838-60FECA048FF2}"/>
              </a:ext>
            </a:extLst>
          </p:cNvPr>
          <p:cNvSpPr txBox="1"/>
          <p:nvPr/>
        </p:nvSpPr>
        <p:spPr>
          <a:xfrm>
            <a:off x="1566169" y="5167871"/>
            <a:ext cx="151438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3200" b="1" dirty="0"/>
              <a:t>Hot </a:t>
            </a:r>
            <a:endParaRPr lang="tr-TR" sz="3200" dirty="0"/>
          </a:p>
        </p:txBody>
      </p:sp>
      <p:sp>
        <p:nvSpPr>
          <p:cNvPr id="19" name="Ok: Sağ 18">
            <a:extLst>
              <a:ext uri="{FF2B5EF4-FFF2-40B4-BE49-F238E27FC236}">
                <a16:creationId xmlns:a16="http://schemas.microsoft.com/office/drawing/2014/main" id="{60B169E3-8851-523E-1EB6-3F15BBF622BC}"/>
              </a:ext>
            </a:extLst>
          </p:cNvPr>
          <p:cNvSpPr/>
          <p:nvPr/>
        </p:nvSpPr>
        <p:spPr>
          <a:xfrm>
            <a:off x="2558249" y="5335465"/>
            <a:ext cx="692458" cy="275208"/>
          </a:xfrm>
          <a:prstGeom prst="rightArrow">
            <a:avLst/>
          </a:prstGeom>
          <a:solidFill>
            <a:srgbClr val="E62276"/>
          </a:solidFill>
          <a:ln>
            <a:solidFill>
              <a:srgbClr val="F6AEC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0" name="Metin kutusu 19">
            <a:extLst>
              <a:ext uri="{FF2B5EF4-FFF2-40B4-BE49-F238E27FC236}">
                <a16:creationId xmlns:a16="http://schemas.microsoft.com/office/drawing/2014/main" id="{16C8B47A-2D5F-3E4E-570C-69A3A014E20F}"/>
              </a:ext>
            </a:extLst>
          </p:cNvPr>
          <p:cNvSpPr txBox="1"/>
          <p:nvPr/>
        </p:nvSpPr>
        <p:spPr>
          <a:xfrm>
            <a:off x="7474256" y="5157016"/>
            <a:ext cx="236811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3200" b="1" dirty="0" err="1"/>
              <a:t>Thin</a:t>
            </a:r>
            <a:r>
              <a:rPr lang="tr-TR" sz="3200" b="1" dirty="0" err="1">
                <a:solidFill>
                  <a:srgbClr val="FF0000"/>
                </a:solidFill>
              </a:rPr>
              <a:t>ner</a:t>
            </a:r>
            <a:endParaRPr lang="tr-TR" sz="3200" b="1" dirty="0">
              <a:solidFill>
                <a:srgbClr val="FF0000"/>
              </a:solidFill>
            </a:endParaRPr>
          </a:p>
        </p:txBody>
      </p:sp>
      <p:sp>
        <p:nvSpPr>
          <p:cNvPr id="21" name="Metin kutusu 20">
            <a:extLst>
              <a:ext uri="{FF2B5EF4-FFF2-40B4-BE49-F238E27FC236}">
                <a16:creationId xmlns:a16="http://schemas.microsoft.com/office/drawing/2014/main" id="{7DBC0C5C-CEB9-A178-74AD-32133421A5EB}"/>
              </a:ext>
            </a:extLst>
          </p:cNvPr>
          <p:cNvSpPr txBox="1"/>
          <p:nvPr/>
        </p:nvSpPr>
        <p:spPr>
          <a:xfrm>
            <a:off x="5654335" y="5157016"/>
            <a:ext cx="151438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3200" b="1" dirty="0" err="1"/>
              <a:t>Thin</a:t>
            </a:r>
            <a:r>
              <a:rPr lang="tr-TR" sz="3200" b="1" dirty="0"/>
              <a:t> </a:t>
            </a:r>
            <a:endParaRPr lang="tr-TR" sz="3200" dirty="0"/>
          </a:p>
        </p:txBody>
      </p:sp>
      <p:sp>
        <p:nvSpPr>
          <p:cNvPr id="22" name="Ok: Sağ 21">
            <a:extLst>
              <a:ext uri="{FF2B5EF4-FFF2-40B4-BE49-F238E27FC236}">
                <a16:creationId xmlns:a16="http://schemas.microsoft.com/office/drawing/2014/main" id="{8ED217A6-7146-4D69-46C1-00AB6AD93B9C}"/>
              </a:ext>
            </a:extLst>
          </p:cNvPr>
          <p:cNvSpPr/>
          <p:nvPr/>
        </p:nvSpPr>
        <p:spPr>
          <a:xfrm>
            <a:off x="6646415" y="5324610"/>
            <a:ext cx="692458" cy="275208"/>
          </a:xfrm>
          <a:prstGeom prst="rightArrow">
            <a:avLst/>
          </a:prstGeom>
          <a:solidFill>
            <a:srgbClr val="E62276"/>
          </a:solidFill>
          <a:ln>
            <a:solidFill>
              <a:srgbClr val="F6AEC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3" name="Metin kutusu 22">
            <a:extLst>
              <a:ext uri="{FF2B5EF4-FFF2-40B4-BE49-F238E27FC236}">
                <a16:creationId xmlns:a16="http://schemas.microsoft.com/office/drawing/2014/main" id="{24C6F121-747D-4A03-71AD-99FBCF270F0D}"/>
              </a:ext>
            </a:extLst>
          </p:cNvPr>
          <p:cNvSpPr txBox="1"/>
          <p:nvPr/>
        </p:nvSpPr>
        <p:spPr>
          <a:xfrm>
            <a:off x="5761608" y="5849092"/>
            <a:ext cx="236811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3200" b="1" dirty="0" err="1"/>
              <a:t>Big</a:t>
            </a:r>
            <a:r>
              <a:rPr lang="tr-TR" sz="3200" b="1" dirty="0" err="1">
                <a:solidFill>
                  <a:srgbClr val="FF0000"/>
                </a:solidFill>
              </a:rPr>
              <a:t>ger</a:t>
            </a:r>
            <a:endParaRPr lang="tr-TR" sz="3200" b="1" dirty="0">
              <a:solidFill>
                <a:srgbClr val="FF0000"/>
              </a:solidFill>
            </a:endParaRPr>
          </a:p>
        </p:txBody>
      </p:sp>
      <p:sp>
        <p:nvSpPr>
          <p:cNvPr id="24" name="Metin kutusu 23">
            <a:extLst>
              <a:ext uri="{FF2B5EF4-FFF2-40B4-BE49-F238E27FC236}">
                <a16:creationId xmlns:a16="http://schemas.microsoft.com/office/drawing/2014/main" id="{9433444A-090C-7CC7-89D1-3F18A509ED0A}"/>
              </a:ext>
            </a:extLst>
          </p:cNvPr>
          <p:cNvSpPr txBox="1"/>
          <p:nvPr/>
        </p:nvSpPr>
        <p:spPr>
          <a:xfrm>
            <a:off x="3937617" y="5839529"/>
            <a:ext cx="151438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3200" b="1" dirty="0" err="1"/>
              <a:t>Big</a:t>
            </a:r>
            <a:r>
              <a:rPr lang="tr-TR" sz="3200" b="1" dirty="0"/>
              <a:t> </a:t>
            </a:r>
            <a:endParaRPr lang="tr-TR" sz="3200" dirty="0"/>
          </a:p>
        </p:txBody>
      </p:sp>
      <p:sp>
        <p:nvSpPr>
          <p:cNvPr id="25" name="Ok: Sağ 24">
            <a:extLst>
              <a:ext uri="{FF2B5EF4-FFF2-40B4-BE49-F238E27FC236}">
                <a16:creationId xmlns:a16="http://schemas.microsoft.com/office/drawing/2014/main" id="{25B96207-F211-6B54-4427-19610859EDCC}"/>
              </a:ext>
            </a:extLst>
          </p:cNvPr>
          <p:cNvSpPr/>
          <p:nvPr/>
        </p:nvSpPr>
        <p:spPr>
          <a:xfrm>
            <a:off x="4929697" y="6007123"/>
            <a:ext cx="692458" cy="275208"/>
          </a:xfrm>
          <a:prstGeom prst="rightArrow">
            <a:avLst/>
          </a:prstGeom>
          <a:solidFill>
            <a:srgbClr val="E62276"/>
          </a:solidFill>
          <a:ln>
            <a:solidFill>
              <a:srgbClr val="F6AEC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04414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 animBg="1"/>
      <p:bldP spid="9" grpId="0"/>
      <p:bldP spid="10" grpId="0"/>
      <p:bldP spid="11" grpId="0"/>
      <p:bldP spid="12" grpId="0" animBg="1"/>
      <p:bldP spid="13" grpId="0"/>
      <p:bldP spid="14" grpId="0"/>
      <p:bldP spid="15" grpId="0" animBg="1"/>
      <p:bldP spid="16" grpId="0"/>
      <p:bldP spid="17" grpId="0"/>
      <p:bldP spid="18" grpId="0"/>
      <p:bldP spid="19" grpId="0" animBg="1"/>
      <p:bldP spid="20" grpId="0"/>
      <p:bldP spid="21" grpId="0"/>
      <p:bldP spid="22" grpId="0" animBg="1"/>
      <p:bldP spid="23" grpId="0"/>
      <p:bldP spid="24" grpId="0"/>
      <p:bldP spid="2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>
            <a:extLst>
              <a:ext uri="{FF2B5EF4-FFF2-40B4-BE49-F238E27FC236}">
                <a16:creationId xmlns:a16="http://schemas.microsoft.com/office/drawing/2014/main" id="{0DD761E5-3829-8885-3BAB-496727CC20A4}"/>
              </a:ext>
            </a:extLst>
          </p:cNvPr>
          <p:cNvSpPr txBox="1"/>
          <p:nvPr/>
        </p:nvSpPr>
        <p:spPr>
          <a:xfrm>
            <a:off x="2820377" y="0"/>
            <a:ext cx="70125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b="1" dirty="0" err="1"/>
              <a:t>Some</a:t>
            </a:r>
            <a:r>
              <a:rPr lang="tr-TR" sz="3600" b="1" dirty="0"/>
              <a:t> Rules of </a:t>
            </a:r>
            <a:r>
              <a:rPr lang="tr-TR" sz="3600" b="1" dirty="0" err="1"/>
              <a:t>Comparatives</a:t>
            </a:r>
            <a:endParaRPr lang="tr-TR" sz="3600" b="1" dirty="0"/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ACA90B71-3A4F-7BFE-8C7F-ED9666107DAB}"/>
              </a:ext>
            </a:extLst>
          </p:cNvPr>
          <p:cNvSpPr txBox="1"/>
          <p:nvPr/>
        </p:nvSpPr>
        <p:spPr>
          <a:xfrm>
            <a:off x="3707703" y="446276"/>
            <a:ext cx="50605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b="1" dirty="0"/>
              <a:t>(Karşılaştırma Yapılarının Bazı Kuralları )</a:t>
            </a:r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A006B64A-9D21-1E1C-80F6-847B4BF95793}"/>
              </a:ext>
            </a:extLst>
          </p:cNvPr>
          <p:cNvSpPr txBox="1"/>
          <p:nvPr/>
        </p:nvSpPr>
        <p:spPr>
          <a:xfrm>
            <a:off x="-1549119" y="1065375"/>
            <a:ext cx="70125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b="1" u="sng" dirty="0"/>
              <a:t>Düzensiz Sıfatlar:</a:t>
            </a:r>
          </a:p>
        </p:txBody>
      </p:sp>
      <p:sp>
        <p:nvSpPr>
          <p:cNvPr id="7" name="İçerik Yer Tutucusu 2">
            <a:extLst>
              <a:ext uri="{FF2B5EF4-FFF2-40B4-BE49-F238E27FC236}">
                <a16:creationId xmlns:a16="http://schemas.microsoft.com/office/drawing/2014/main" id="{995AF932-E59A-1C50-2597-5728992B01C0}"/>
              </a:ext>
            </a:extLst>
          </p:cNvPr>
          <p:cNvSpPr txBox="1">
            <a:spLocks/>
          </p:cNvSpPr>
          <p:nvPr/>
        </p:nvSpPr>
        <p:spPr>
          <a:xfrm>
            <a:off x="3865928" y="1065375"/>
            <a:ext cx="7971167" cy="7612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b="1" dirty="0"/>
              <a:t>Bazı sıfatlar ne öncesine «</a:t>
            </a:r>
            <a:r>
              <a:rPr lang="tr-TR" b="1" dirty="0" err="1"/>
              <a:t>more</a:t>
            </a:r>
            <a:r>
              <a:rPr lang="tr-TR" b="1" dirty="0"/>
              <a:t>» ne de ardından «-er» eki alır. Bu sıfatlar, tamamen farklı kelimelere dönüşür.</a:t>
            </a:r>
          </a:p>
        </p:txBody>
      </p:sp>
      <p:sp>
        <p:nvSpPr>
          <p:cNvPr id="8" name="Metin kutusu 7">
            <a:extLst>
              <a:ext uri="{FF2B5EF4-FFF2-40B4-BE49-F238E27FC236}">
                <a16:creationId xmlns:a16="http://schemas.microsoft.com/office/drawing/2014/main" id="{DFE7C89B-76E1-367C-A64E-F588FCA6E3F9}"/>
              </a:ext>
            </a:extLst>
          </p:cNvPr>
          <p:cNvSpPr txBox="1"/>
          <p:nvPr/>
        </p:nvSpPr>
        <p:spPr>
          <a:xfrm>
            <a:off x="2469361" y="2003949"/>
            <a:ext cx="28562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b="1" i="1" dirty="0"/>
              <a:t>1) </a:t>
            </a:r>
            <a:r>
              <a:rPr lang="tr-TR" sz="3600" b="1" i="1" dirty="0" err="1"/>
              <a:t>Good</a:t>
            </a:r>
            <a:endParaRPr lang="tr-TR" sz="3600" b="1" i="1" dirty="0"/>
          </a:p>
        </p:txBody>
      </p:sp>
      <p:sp>
        <p:nvSpPr>
          <p:cNvPr id="9" name="Metin kutusu 8">
            <a:extLst>
              <a:ext uri="{FF2B5EF4-FFF2-40B4-BE49-F238E27FC236}">
                <a16:creationId xmlns:a16="http://schemas.microsoft.com/office/drawing/2014/main" id="{31AA6044-5E08-1890-6FC9-7919AD76D652}"/>
              </a:ext>
            </a:extLst>
          </p:cNvPr>
          <p:cNvSpPr txBox="1"/>
          <p:nvPr/>
        </p:nvSpPr>
        <p:spPr>
          <a:xfrm>
            <a:off x="2469361" y="2699989"/>
            <a:ext cx="28562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b="1" i="1" dirty="0"/>
              <a:t>2) </a:t>
            </a:r>
            <a:r>
              <a:rPr lang="tr-TR" sz="3600" b="1" i="1" dirty="0" err="1"/>
              <a:t>Bad</a:t>
            </a:r>
            <a:endParaRPr lang="tr-TR" sz="3600" b="1" i="1" dirty="0"/>
          </a:p>
        </p:txBody>
      </p:sp>
      <p:sp>
        <p:nvSpPr>
          <p:cNvPr id="10" name="Metin kutusu 9">
            <a:extLst>
              <a:ext uri="{FF2B5EF4-FFF2-40B4-BE49-F238E27FC236}">
                <a16:creationId xmlns:a16="http://schemas.microsoft.com/office/drawing/2014/main" id="{38FFF7A8-2D64-5A99-3481-95AEA5A8F380}"/>
              </a:ext>
            </a:extLst>
          </p:cNvPr>
          <p:cNvSpPr txBox="1"/>
          <p:nvPr/>
        </p:nvSpPr>
        <p:spPr>
          <a:xfrm>
            <a:off x="2446329" y="3445738"/>
            <a:ext cx="28562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b="1" i="1" dirty="0"/>
              <a:t>3) </a:t>
            </a:r>
            <a:r>
              <a:rPr lang="tr-TR" sz="3600" b="1" i="1" dirty="0" err="1"/>
              <a:t>Little</a:t>
            </a:r>
            <a:endParaRPr lang="tr-TR" sz="3600" b="1" i="1" dirty="0"/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1AABA5F2-4B19-2F9C-34E6-0A8CA47C4DE8}"/>
              </a:ext>
            </a:extLst>
          </p:cNvPr>
          <p:cNvSpPr txBox="1"/>
          <p:nvPr/>
        </p:nvSpPr>
        <p:spPr>
          <a:xfrm>
            <a:off x="2446329" y="4191487"/>
            <a:ext cx="28562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b="1" i="1" dirty="0"/>
              <a:t>4) </a:t>
            </a:r>
            <a:r>
              <a:rPr lang="tr-TR" sz="3600" b="1" i="1" dirty="0" err="1"/>
              <a:t>Much</a:t>
            </a:r>
            <a:endParaRPr lang="tr-TR" sz="3600" b="1" i="1" dirty="0"/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id="{437B085D-16C9-ADB8-1944-C56BD3668FCB}"/>
              </a:ext>
            </a:extLst>
          </p:cNvPr>
          <p:cNvSpPr txBox="1"/>
          <p:nvPr/>
        </p:nvSpPr>
        <p:spPr>
          <a:xfrm>
            <a:off x="4070814" y="2053495"/>
            <a:ext cx="14281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i="1" dirty="0">
                <a:solidFill>
                  <a:srgbClr val="FF0000"/>
                </a:solidFill>
              </a:rPr>
              <a:t>(İyi)</a:t>
            </a:r>
          </a:p>
        </p:txBody>
      </p:sp>
      <p:sp>
        <p:nvSpPr>
          <p:cNvPr id="13" name="Metin kutusu 12">
            <a:extLst>
              <a:ext uri="{FF2B5EF4-FFF2-40B4-BE49-F238E27FC236}">
                <a16:creationId xmlns:a16="http://schemas.microsoft.com/office/drawing/2014/main" id="{AE05776B-35AD-1D2B-92E8-3219BB83F5A3}"/>
              </a:ext>
            </a:extLst>
          </p:cNvPr>
          <p:cNvSpPr txBox="1"/>
          <p:nvPr/>
        </p:nvSpPr>
        <p:spPr>
          <a:xfrm>
            <a:off x="3801303" y="2730766"/>
            <a:ext cx="14281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i="1" dirty="0">
                <a:solidFill>
                  <a:srgbClr val="FF0000"/>
                </a:solidFill>
              </a:rPr>
              <a:t>(Kötü)</a:t>
            </a:r>
          </a:p>
        </p:txBody>
      </p:sp>
      <p:sp>
        <p:nvSpPr>
          <p:cNvPr id="14" name="Metin kutusu 13">
            <a:extLst>
              <a:ext uri="{FF2B5EF4-FFF2-40B4-BE49-F238E27FC236}">
                <a16:creationId xmlns:a16="http://schemas.microsoft.com/office/drawing/2014/main" id="{A0144981-967E-F8C8-3145-C09512A00F53}"/>
              </a:ext>
            </a:extLst>
          </p:cNvPr>
          <p:cNvSpPr txBox="1"/>
          <p:nvPr/>
        </p:nvSpPr>
        <p:spPr>
          <a:xfrm>
            <a:off x="3990971" y="3469757"/>
            <a:ext cx="14281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i="1" dirty="0">
                <a:solidFill>
                  <a:srgbClr val="FF0000"/>
                </a:solidFill>
              </a:rPr>
              <a:t>(Az)</a:t>
            </a:r>
          </a:p>
        </p:txBody>
      </p:sp>
      <p:sp>
        <p:nvSpPr>
          <p:cNvPr id="15" name="Metin kutusu 14">
            <a:extLst>
              <a:ext uri="{FF2B5EF4-FFF2-40B4-BE49-F238E27FC236}">
                <a16:creationId xmlns:a16="http://schemas.microsoft.com/office/drawing/2014/main" id="{4AC52B7D-3460-D78D-5529-EB9FF75789C3}"/>
              </a:ext>
            </a:extLst>
          </p:cNvPr>
          <p:cNvSpPr txBox="1"/>
          <p:nvPr/>
        </p:nvSpPr>
        <p:spPr>
          <a:xfrm>
            <a:off x="4089401" y="4215460"/>
            <a:ext cx="14281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i="1" dirty="0">
                <a:solidFill>
                  <a:srgbClr val="FF0000"/>
                </a:solidFill>
              </a:rPr>
              <a:t>(Fazla)</a:t>
            </a:r>
          </a:p>
        </p:txBody>
      </p:sp>
      <p:sp>
        <p:nvSpPr>
          <p:cNvPr id="16" name="Ok: Sağ 15">
            <a:extLst>
              <a:ext uri="{FF2B5EF4-FFF2-40B4-BE49-F238E27FC236}">
                <a16:creationId xmlns:a16="http://schemas.microsoft.com/office/drawing/2014/main" id="{2864D822-A99C-25D6-FC60-FA3DEEB6B703}"/>
              </a:ext>
            </a:extLst>
          </p:cNvPr>
          <p:cNvSpPr/>
          <p:nvPr/>
        </p:nvSpPr>
        <p:spPr>
          <a:xfrm>
            <a:off x="4974408" y="2125133"/>
            <a:ext cx="889348" cy="463428"/>
          </a:xfrm>
          <a:prstGeom prst="rightArrow">
            <a:avLst/>
          </a:prstGeom>
          <a:solidFill>
            <a:srgbClr val="DA6D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7" name="Ok: Sağ 16">
            <a:extLst>
              <a:ext uri="{FF2B5EF4-FFF2-40B4-BE49-F238E27FC236}">
                <a16:creationId xmlns:a16="http://schemas.microsoft.com/office/drawing/2014/main" id="{3A6C49C1-2C28-3F8B-9AD6-6B20153AE2E8}"/>
              </a:ext>
            </a:extLst>
          </p:cNvPr>
          <p:cNvSpPr/>
          <p:nvPr/>
        </p:nvSpPr>
        <p:spPr>
          <a:xfrm>
            <a:off x="5054251" y="2811208"/>
            <a:ext cx="889348" cy="463428"/>
          </a:xfrm>
          <a:prstGeom prst="rightArrow">
            <a:avLst/>
          </a:prstGeom>
          <a:solidFill>
            <a:srgbClr val="DA6D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8" name="Ok: Sağ 17">
            <a:extLst>
              <a:ext uri="{FF2B5EF4-FFF2-40B4-BE49-F238E27FC236}">
                <a16:creationId xmlns:a16="http://schemas.microsoft.com/office/drawing/2014/main" id="{03E5F1BD-B715-DFB8-12A5-A9143CA8EE07}"/>
              </a:ext>
            </a:extLst>
          </p:cNvPr>
          <p:cNvSpPr/>
          <p:nvPr/>
        </p:nvSpPr>
        <p:spPr>
          <a:xfrm>
            <a:off x="4974408" y="3538188"/>
            <a:ext cx="889348" cy="463428"/>
          </a:xfrm>
          <a:prstGeom prst="rightArrow">
            <a:avLst/>
          </a:prstGeom>
          <a:solidFill>
            <a:srgbClr val="DA6D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9" name="Ok: Sağ 18">
            <a:extLst>
              <a:ext uri="{FF2B5EF4-FFF2-40B4-BE49-F238E27FC236}">
                <a16:creationId xmlns:a16="http://schemas.microsoft.com/office/drawing/2014/main" id="{E2817C49-707D-1B83-4BCE-73CA8901A9F6}"/>
              </a:ext>
            </a:extLst>
          </p:cNvPr>
          <p:cNvSpPr/>
          <p:nvPr/>
        </p:nvSpPr>
        <p:spPr>
          <a:xfrm>
            <a:off x="5419082" y="4242419"/>
            <a:ext cx="889348" cy="463428"/>
          </a:xfrm>
          <a:prstGeom prst="rightArrow">
            <a:avLst/>
          </a:prstGeom>
          <a:solidFill>
            <a:srgbClr val="DA6D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0" name="Metin kutusu 19">
            <a:extLst>
              <a:ext uri="{FF2B5EF4-FFF2-40B4-BE49-F238E27FC236}">
                <a16:creationId xmlns:a16="http://schemas.microsoft.com/office/drawing/2014/main" id="{82195727-94DA-69D7-B795-376EFAA641DF}"/>
              </a:ext>
            </a:extLst>
          </p:cNvPr>
          <p:cNvSpPr txBox="1"/>
          <p:nvPr/>
        </p:nvSpPr>
        <p:spPr>
          <a:xfrm>
            <a:off x="5943599" y="2003949"/>
            <a:ext cx="28562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b="1" i="1" dirty="0" err="1"/>
              <a:t>Better</a:t>
            </a:r>
            <a:endParaRPr lang="tr-TR" sz="3600" b="1" i="1" dirty="0"/>
          </a:p>
        </p:txBody>
      </p:sp>
      <p:sp>
        <p:nvSpPr>
          <p:cNvPr id="21" name="Metin kutusu 20">
            <a:extLst>
              <a:ext uri="{FF2B5EF4-FFF2-40B4-BE49-F238E27FC236}">
                <a16:creationId xmlns:a16="http://schemas.microsoft.com/office/drawing/2014/main" id="{B8E935E2-008F-94CA-7CD6-B1165CF768EE}"/>
              </a:ext>
            </a:extLst>
          </p:cNvPr>
          <p:cNvSpPr txBox="1"/>
          <p:nvPr/>
        </p:nvSpPr>
        <p:spPr>
          <a:xfrm>
            <a:off x="5943598" y="2650316"/>
            <a:ext cx="28562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b="1" i="1" dirty="0" err="1"/>
              <a:t>Worse</a:t>
            </a:r>
            <a:endParaRPr lang="tr-TR" sz="3600" b="1" i="1" dirty="0"/>
          </a:p>
        </p:txBody>
      </p:sp>
      <p:sp>
        <p:nvSpPr>
          <p:cNvPr id="22" name="Metin kutusu 21">
            <a:extLst>
              <a:ext uri="{FF2B5EF4-FFF2-40B4-BE49-F238E27FC236}">
                <a16:creationId xmlns:a16="http://schemas.microsoft.com/office/drawing/2014/main" id="{69E8DEFF-0028-6D79-427B-77CF16B5CE01}"/>
              </a:ext>
            </a:extLst>
          </p:cNvPr>
          <p:cNvSpPr txBox="1"/>
          <p:nvPr/>
        </p:nvSpPr>
        <p:spPr>
          <a:xfrm>
            <a:off x="5943598" y="3407866"/>
            <a:ext cx="28562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b="1" i="1" dirty="0" err="1"/>
              <a:t>Less</a:t>
            </a:r>
            <a:endParaRPr lang="tr-TR" sz="3600" b="1" i="1" dirty="0"/>
          </a:p>
        </p:txBody>
      </p:sp>
      <p:sp>
        <p:nvSpPr>
          <p:cNvPr id="23" name="Metin kutusu 22">
            <a:extLst>
              <a:ext uri="{FF2B5EF4-FFF2-40B4-BE49-F238E27FC236}">
                <a16:creationId xmlns:a16="http://schemas.microsoft.com/office/drawing/2014/main" id="{D00E063B-23EA-4CDB-E5F7-F7466E37764C}"/>
              </a:ext>
            </a:extLst>
          </p:cNvPr>
          <p:cNvSpPr txBox="1"/>
          <p:nvPr/>
        </p:nvSpPr>
        <p:spPr>
          <a:xfrm>
            <a:off x="6424962" y="4127540"/>
            <a:ext cx="28562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b="1" i="1" dirty="0" err="1"/>
              <a:t>More</a:t>
            </a:r>
            <a:endParaRPr lang="tr-TR" sz="3600" b="1" i="1" dirty="0"/>
          </a:p>
        </p:txBody>
      </p:sp>
      <p:sp>
        <p:nvSpPr>
          <p:cNvPr id="24" name="Metin kutusu 23">
            <a:extLst>
              <a:ext uri="{FF2B5EF4-FFF2-40B4-BE49-F238E27FC236}">
                <a16:creationId xmlns:a16="http://schemas.microsoft.com/office/drawing/2014/main" id="{C67E9CF9-8C99-D2D4-4A98-6371F9230CB7}"/>
              </a:ext>
            </a:extLst>
          </p:cNvPr>
          <p:cNvSpPr txBox="1"/>
          <p:nvPr/>
        </p:nvSpPr>
        <p:spPr>
          <a:xfrm>
            <a:off x="7254657" y="2013436"/>
            <a:ext cx="23152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i="1" dirty="0">
                <a:solidFill>
                  <a:srgbClr val="FF0000"/>
                </a:solidFill>
              </a:rPr>
              <a:t>(Daha iyi)</a:t>
            </a:r>
          </a:p>
        </p:txBody>
      </p:sp>
      <p:sp>
        <p:nvSpPr>
          <p:cNvPr id="25" name="Metin kutusu 24">
            <a:extLst>
              <a:ext uri="{FF2B5EF4-FFF2-40B4-BE49-F238E27FC236}">
                <a16:creationId xmlns:a16="http://schemas.microsoft.com/office/drawing/2014/main" id="{1B67282C-B6BC-5D65-ADE8-26E83596750A}"/>
              </a:ext>
            </a:extLst>
          </p:cNvPr>
          <p:cNvSpPr txBox="1"/>
          <p:nvPr/>
        </p:nvSpPr>
        <p:spPr>
          <a:xfrm>
            <a:off x="7388828" y="2670554"/>
            <a:ext cx="27447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i="1" dirty="0">
                <a:solidFill>
                  <a:srgbClr val="FF0000"/>
                </a:solidFill>
              </a:rPr>
              <a:t>(Daha kötü)</a:t>
            </a:r>
          </a:p>
        </p:txBody>
      </p:sp>
      <p:sp>
        <p:nvSpPr>
          <p:cNvPr id="26" name="Metin kutusu 25">
            <a:extLst>
              <a:ext uri="{FF2B5EF4-FFF2-40B4-BE49-F238E27FC236}">
                <a16:creationId xmlns:a16="http://schemas.microsoft.com/office/drawing/2014/main" id="{BA70EC85-9417-65F6-02B7-04A4E1D69D8D}"/>
              </a:ext>
            </a:extLst>
          </p:cNvPr>
          <p:cNvSpPr txBox="1"/>
          <p:nvPr/>
        </p:nvSpPr>
        <p:spPr>
          <a:xfrm>
            <a:off x="6944283" y="3447125"/>
            <a:ext cx="24965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i="1" dirty="0">
                <a:solidFill>
                  <a:srgbClr val="FF0000"/>
                </a:solidFill>
              </a:rPr>
              <a:t>(Daha az)</a:t>
            </a:r>
          </a:p>
        </p:txBody>
      </p:sp>
      <p:sp>
        <p:nvSpPr>
          <p:cNvPr id="27" name="Metin kutusu 26">
            <a:extLst>
              <a:ext uri="{FF2B5EF4-FFF2-40B4-BE49-F238E27FC236}">
                <a16:creationId xmlns:a16="http://schemas.microsoft.com/office/drawing/2014/main" id="{DED8593A-BCB1-453A-DBA8-1E216D647148}"/>
              </a:ext>
            </a:extLst>
          </p:cNvPr>
          <p:cNvSpPr txBox="1"/>
          <p:nvPr/>
        </p:nvSpPr>
        <p:spPr>
          <a:xfrm>
            <a:off x="7599051" y="4165416"/>
            <a:ext cx="27447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i="1" dirty="0">
                <a:solidFill>
                  <a:srgbClr val="FF0000"/>
                </a:solidFill>
              </a:rPr>
              <a:t>(Daha fazla)</a:t>
            </a:r>
          </a:p>
        </p:txBody>
      </p:sp>
      <p:sp>
        <p:nvSpPr>
          <p:cNvPr id="28" name="Metin kutusu 27">
            <a:extLst>
              <a:ext uri="{FF2B5EF4-FFF2-40B4-BE49-F238E27FC236}">
                <a16:creationId xmlns:a16="http://schemas.microsoft.com/office/drawing/2014/main" id="{721F1208-BB27-6BC1-6939-CFE2E08C9812}"/>
              </a:ext>
            </a:extLst>
          </p:cNvPr>
          <p:cNvSpPr txBox="1"/>
          <p:nvPr/>
        </p:nvSpPr>
        <p:spPr>
          <a:xfrm>
            <a:off x="2820377" y="5072140"/>
            <a:ext cx="74154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b="1" dirty="0"/>
              <a:t>My car is </a:t>
            </a:r>
            <a:r>
              <a:rPr lang="tr-TR" sz="3600" b="1" dirty="0" err="1">
                <a:solidFill>
                  <a:srgbClr val="FF0000"/>
                </a:solidFill>
              </a:rPr>
              <a:t>better</a:t>
            </a:r>
            <a:r>
              <a:rPr lang="tr-TR" sz="3600" b="1" dirty="0">
                <a:solidFill>
                  <a:srgbClr val="FF0000"/>
                </a:solidFill>
              </a:rPr>
              <a:t> </a:t>
            </a:r>
            <a:r>
              <a:rPr lang="tr-TR" sz="3600" b="1" dirty="0" err="1">
                <a:solidFill>
                  <a:srgbClr val="DA6D00"/>
                </a:solidFill>
              </a:rPr>
              <a:t>than</a:t>
            </a:r>
            <a:r>
              <a:rPr lang="tr-TR" sz="3600" b="1" dirty="0"/>
              <a:t> </a:t>
            </a:r>
            <a:r>
              <a:rPr lang="tr-TR" sz="3600" b="1" dirty="0" err="1"/>
              <a:t>your</a:t>
            </a:r>
            <a:r>
              <a:rPr lang="tr-TR" sz="3600" b="1" dirty="0"/>
              <a:t> car.</a:t>
            </a:r>
          </a:p>
        </p:txBody>
      </p:sp>
      <p:sp>
        <p:nvSpPr>
          <p:cNvPr id="29" name="TextBox 7">
            <a:extLst>
              <a:ext uri="{FF2B5EF4-FFF2-40B4-BE49-F238E27FC236}">
                <a16:creationId xmlns:a16="http://schemas.microsoft.com/office/drawing/2014/main" id="{2431A6E8-C2C0-3813-E7D4-F9873A46F83A}"/>
              </a:ext>
            </a:extLst>
          </p:cNvPr>
          <p:cNvSpPr txBox="1"/>
          <p:nvPr/>
        </p:nvSpPr>
        <p:spPr>
          <a:xfrm>
            <a:off x="2714390" y="5755130"/>
            <a:ext cx="7971167" cy="52322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tr-TR" sz="2800" b="1" dirty="0"/>
              <a:t>Benim arabam, Senin araban</a:t>
            </a:r>
            <a:r>
              <a:rPr lang="tr-TR" sz="2800" b="1" dirty="0">
                <a:solidFill>
                  <a:srgbClr val="FFC000"/>
                </a:solidFill>
              </a:rPr>
              <a:t>dan</a:t>
            </a:r>
            <a:r>
              <a:rPr lang="tr-TR" sz="2800" b="1" dirty="0"/>
              <a:t> </a:t>
            </a:r>
            <a:r>
              <a:rPr lang="tr-TR" sz="2800" b="1" dirty="0">
                <a:solidFill>
                  <a:srgbClr val="FF0000"/>
                </a:solidFill>
              </a:rPr>
              <a:t>daha iyi</a:t>
            </a:r>
            <a:r>
              <a:rPr lang="tr-TR" sz="2800" b="1" dirty="0"/>
              <a:t>dir.</a:t>
            </a:r>
          </a:p>
        </p:txBody>
      </p:sp>
    </p:spTree>
    <p:extLst>
      <p:ext uri="{BB962C8B-B14F-4D97-AF65-F5344CB8AC3E}">
        <p14:creationId xmlns:p14="http://schemas.microsoft.com/office/powerpoint/2010/main" val="445265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 animBg="1"/>
      <p:bldP spid="17" grpId="0" animBg="1"/>
      <p:bldP spid="18" grpId="0" animBg="1"/>
      <p:bldP spid="19" grpId="0" animBg="1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12A90BF6-87FD-2C48-010B-A4FEFB716F6A}"/>
              </a:ext>
            </a:extLst>
          </p:cNvPr>
          <p:cNvSpPr txBox="1"/>
          <p:nvPr/>
        </p:nvSpPr>
        <p:spPr>
          <a:xfrm>
            <a:off x="379562" y="3364302"/>
            <a:ext cx="80743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/>
              <a:t>Konu ile ilgili oyuna aşağıdaki linkten ulaşabilirsiniz:</a:t>
            </a:r>
          </a:p>
          <a:p>
            <a:endParaRPr lang="tr-TR" sz="2400" b="1" dirty="0"/>
          </a:p>
          <a:p>
            <a:r>
              <a:rPr lang="tr-TR" sz="2400" b="1" dirty="0">
                <a:hlinkClick r:id="rId3"/>
              </a:rPr>
              <a:t>https://www.egetolgayaltinay.com/lessons/296</a:t>
            </a:r>
            <a:r>
              <a:rPr lang="tr-TR" sz="2400" b="1" dirty="0"/>
              <a:t> 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FFD72BB0-83A9-3952-ECA0-B82DC2327A1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48178">
            <a:off x="8253771" y="2984021"/>
            <a:ext cx="2809875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467597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1879A03C-DC73-ADEF-B93F-EEF944DE699D}"/>
              </a:ext>
            </a:extLst>
          </p:cNvPr>
          <p:cNvSpPr txBox="1"/>
          <p:nvPr/>
        </p:nvSpPr>
        <p:spPr>
          <a:xfrm>
            <a:off x="1" y="1951561"/>
            <a:ext cx="12192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8000" b="1" dirty="0" err="1">
                <a:solidFill>
                  <a:srgbClr val="FF0000"/>
                </a:solidFill>
              </a:rPr>
              <a:t>Superlatives</a:t>
            </a:r>
            <a:endParaRPr lang="tr-TR" sz="8000" b="1" dirty="0">
              <a:solidFill>
                <a:srgbClr val="FF0000"/>
              </a:solidFill>
            </a:endParaRP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6C07387F-7621-4B44-60B7-F669EF58500D}"/>
              </a:ext>
            </a:extLst>
          </p:cNvPr>
          <p:cNvSpPr txBox="1"/>
          <p:nvPr/>
        </p:nvSpPr>
        <p:spPr>
          <a:xfrm>
            <a:off x="1071113" y="3136611"/>
            <a:ext cx="100497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800" b="1" dirty="0"/>
              <a:t>(«En» Yapıları)</a:t>
            </a:r>
          </a:p>
        </p:txBody>
      </p:sp>
    </p:spTree>
    <p:extLst>
      <p:ext uri="{BB962C8B-B14F-4D97-AF65-F5344CB8AC3E}">
        <p14:creationId xmlns:p14="http://schemas.microsoft.com/office/powerpoint/2010/main" val="41498299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2">
            <a:extLst>
              <a:ext uri="{FF2B5EF4-FFF2-40B4-BE49-F238E27FC236}">
                <a16:creationId xmlns:a16="http://schemas.microsoft.com/office/drawing/2014/main" id="{E48B69DA-5FA8-FABB-73D6-7EC7BE38C8E1}"/>
              </a:ext>
            </a:extLst>
          </p:cNvPr>
          <p:cNvSpPr txBox="1">
            <a:spLocks/>
          </p:cNvSpPr>
          <p:nvPr/>
        </p:nvSpPr>
        <p:spPr>
          <a:xfrm>
            <a:off x="787667" y="310735"/>
            <a:ext cx="10616665" cy="10079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tr-TR" sz="2000" b="1" dirty="0"/>
              <a:t>«</a:t>
            </a:r>
            <a:r>
              <a:rPr lang="tr-TR" sz="2000" b="1" dirty="0" err="1"/>
              <a:t>Superlatives</a:t>
            </a:r>
            <a:r>
              <a:rPr lang="tr-TR" sz="2000" b="1" dirty="0"/>
              <a:t>» İngilizcedeki üstünlük yapılarıdır. Üç ya da daha fazla şeyi kıyaslarken kullanılır. </a:t>
            </a:r>
            <a:br>
              <a:rPr lang="tr-TR" sz="2000" b="1" dirty="0"/>
            </a:br>
            <a:r>
              <a:rPr lang="tr-TR" sz="2000" b="1" dirty="0"/>
              <a:t>(Türkçede «en» yapısıyla kullanılır)</a:t>
            </a:r>
          </a:p>
          <a:p>
            <a:endParaRPr lang="tr-TR" sz="2000" dirty="0"/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D7FCDC0F-34DD-5927-19D5-A535B7AD9184}"/>
              </a:ext>
            </a:extLst>
          </p:cNvPr>
          <p:cNvSpPr txBox="1"/>
          <p:nvPr/>
        </p:nvSpPr>
        <p:spPr>
          <a:xfrm rot="18730566">
            <a:off x="665753" y="5934104"/>
            <a:ext cx="9072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600" b="1" dirty="0" err="1"/>
              <a:t>Mercury</a:t>
            </a:r>
            <a:endParaRPr lang="tr-TR" sz="1600" b="1" dirty="0"/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9A8146F8-3E23-A87F-BD3D-7B9575A3825D}"/>
              </a:ext>
            </a:extLst>
          </p:cNvPr>
          <p:cNvSpPr txBox="1"/>
          <p:nvPr/>
        </p:nvSpPr>
        <p:spPr>
          <a:xfrm rot="18730566">
            <a:off x="1683143" y="5955435"/>
            <a:ext cx="8336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b="1" dirty="0" err="1"/>
              <a:t>Venus</a:t>
            </a:r>
            <a:endParaRPr lang="tr-TR" sz="1600" b="1" dirty="0"/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18636CEC-34C3-16CD-34AE-04020F6AF0C4}"/>
              </a:ext>
            </a:extLst>
          </p:cNvPr>
          <p:cNvSpPr txBox="1"/>
          <p:nvPr/>
        </p:nvSpPr>
        <p:spPr>
          <a:xfrm rot="18730566">
            <a:off x="2836571" y="5816520"/>
            <a:ext cx="8336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b="1" dirty="0"/>
              <a:t>Earth</a:t>
            </a:r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681DB728-D3F0-E7FC-8EEE-6113038425AA}"/>
              </a:ext>
            </a:extLst>
          </p:cNvPr>
          <p:cNvSpPr txBox="1"/>
          <p:nvPr/>
        </p:nvSpPr>
        <p:spPr>
          <a:xfrm rot="18730566">
            <a:off x="4132123" y="5699413"/>
            <a:ext cx="8336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b="1" dirty="0"/>
              <a:t>Mars</a:t>
            </a:r>
          </a:p>
        </p:txBody>
      </p:sp>
      <p:sp>
        <p:nvSpPr>
          <p:cNvPr id="8" name="Metin kutusu 7">
            <a:extLst>
              <a:ext uri="{FF2B5EF4-FFF2-40B4-BE49-F238E27FC236}">
                <a16:creationId xmlns:a16="http://schemas.microsoft.com/office/drawing/2014/main" id="{D9249ED4-DA90-01DE-B7A0-3D2546C74C2A}"/>
              </a:ext>
            </a:extLst>
          </p:cNvPr>
          <p:cNvSpPr txBox="1"/>
          <p:nvPr/>
        </p:nvSpPr>
        <p:spPr>
          <a:xfrm rot="18730566">
            <a:off x="4955676" y="5955436"/>
            <a:ext cx="8336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b="1" dirty="0" err="1"/>
              <a:t>Jupiter</a:t>
            </a:r>
            <a:endParaRPr lang="tr-TR" sz="1600" b="1" dirty="0"/>
          </a:p>
        </p:txBody>
      </p:sp>
      <p:sp>
        <p:nvSpPr>
          <p:cNvPr id="9" name="Metin kutusu 8">
            <a:extLst>
              <a:ext uri="{FF2B5EF4-FFF2-40B4-BE49-F238E27FC236}">
                <a16:creationId xmlns:a16="http://schemas.microsoft.com/office/drawing/2014/main" id="{DC0AB8BE-8A2A-26C2-D1E6-FB044DD890EC}"/>
              </a:ext>
            </a:extLst>
          </p:cNvPr>
          <p:cNvSpPr txBox="1"/>
          <p:nvPr/>
        </p:nvSpPr>
        <p:spPr>
          <a:xfrm rot="18730566">
            <a:off x="6802863" y="5955436"/>
            <a:ext cx="8336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b="1" dirty="0" err="1"/>
              <a:t>Saturn</a:t>
            </a:r>
            <a:endParaRPr lang="tr-TR" sz="1600" b="1" dirty="0"/>
          </a:p>
        </p:txBody>
      </p:sp>
      <p:sp>
        <p:nvSpPr>
          <p:cNvPr id="10" name="Metin kutusu 9">
            <a:extLst>
              <a:ext uri="{FF2B5EF4-FFF2-40B4-BE49-F238E27FC236}">
                <a16:creationId xmlns:a16="http://schemas.microsoft.com/office/drawing/2014/main" id="{B39DCF0A-931F-B3AD-05CE-0331E72140AB}"/>
              </a:ext>
            </a:extLst>
          </p:cNvPr>
          <p:cNvSpPr txBox="1"/>
          <p:nvPr/>
        </p:nvSpPr>
        <p:spPr>
          <a:xfrm rot="18730566">
            <a:off x="8031722" y="5816521"/>
            <a:ext cx="8336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b="1" dirty="0" err="1"/>
              <a:t>Uranus</a:t>
            </a:r>
            <a:endParaRPr lang="tr-TR" sz="1600" b="1" dirty="0"/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3F744B4E-1A1B-4108-F4DB-338DFE72D763}"/>
              </a:ext>
            </a:extLst>
          </p:cNvPr>
          <p:cNvSpPr txBox="1"/>
          <p:nvPr/>
        </p:nvSpPr>
        <p:spPr>
          <a:xfrm rot="18730566">
            <a:off x="9009500" y="5814300"/>
            <a:ext cx="12145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b="1" dirty="0" err="1"/>
              <a:t>Neptune</a:t>
            </a:r>
            <a:endParaRPr lang="tr-TR" sz="1600" b="1" dirty="0"/>
          </a:p>
        </p:txBody>
      </p:sp>
      <p:sp>
        <p:nvSpPr>
          <p:cNvPr id="13" name="Dikdörtgen 12">
            <a:extLst>
              <a:ext uri="{FF2B5EF4-FFF2-40B4-BE49-F238E27FC236}">
                <a16:creationId xmlns:a16="http://schemas.microsoft.com/office/drawing/2014/main" id="{B77BD08B-BB56-CB16-F7B4-ED9790D2C22F}"/>
              </a:ext>
            </a:extLst>
          </p:cNvPr>
          <p:cNvSpPr/>
          <p:nvPr/>
        </p:nvSpPr>
        <p:spPr>
          <a:xfrm>
            <a:off x="10472286" y="4851133"/>
            <a:ext cx="741146" cy="12512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b="1"/>
          </a:p>
        </p:txBody>
      </p:sp>
      <p:sp>
        <p:nvSpPr>
          <p:cNvPr id="14" name="Metin kutusu 13">
            <a:extLst>
              <a:ext uri="{FF2B5EF4-FFF2-40B4-BE49-F238E27FC236}">
                <a16:creationId xmlns:a16="http://schemas.microsoft.com/office/drawing/2014/main" id="{D1413D5B-CE50-A387-8845-FB0E6FAF2C86}"/>
              </a:ext>
            </a:extLst>
          </p:cNvPr>
          <p:cNvSpPr txBox="1"/>
          <p:nvPr/>
        </p:nvSpPr>
        <p:spPr>
          <a:xfrm>
            <a:off x="1996490" y="1026273"/>
            <a:ext cx="25137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 err="1"/>
              <a:t>big</a:t>
            </a:r>
            <a:r>
              <a:rPr lang="tr-TR" sz="3200" b="1" dirty="0"/>
              <a:t> (büyük)</a:t>
            </a:r>
          </a:p>
        </p:txBody>
      </p:sp>
      <p:sp>
        <p:nvSpPr>
          <p:cNvPr id="15" name="Metin kutusu 14">
            <a:extLst>
              <a:ext uri="{FF2B5EF4-FFF2-40B4-BE49-F238E27FC236}">
                <a16:creationId xmlns:a16="http://schemas.microsoft.com/office/drawing/2014/main" id="{A0D46DD8-D5A1-22CB-0FFE-0B9C9DE973BE}"/>
              </a:ext>
            </a:extLst>
          </p:cNvPr>
          <p:cNvSpPr txBox="1"/>
          <p:nvPr/>
        </p:nvSpPr>
        <p:spPr>
          <a:xfrm>
            <a:off x="5642861" y="1065052"/>
            <a:ext cx="42422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 err="1">
                <a:solidFill>
                  <a:srgbClr val="E62276"/>
                </a:solidFill>
              </a:rPr>
              <a:t>the</a:t>
            </a:r>
            <a:r>
              <a:rPr lang="tr-TR" sz="3200" b="1" dirty="0"/>
              <a:t> </a:t>
            </a:r>
            <a:r>
              <a:rPr lang="tr-TR" sz="3200" b="1" dirty="0" err="1"/>
              <a:t>bigg</a:t>
            </a:r>
            <a:r>
              <a:rPr lang="tr-TR" sz="3200" b="1" dirty="0" err="1">
                <a:solidFill>
                  <a:srgbClr val="E62276"/>
                </a:solidFill>
              </a:rPr>
              <a:t>est</a:t>
            </a:r>
            <a:r>
              <a:rPr lang="tr-TR" sz="3200" b="1" dirty="0"/>
              <a:t> (</a:t>
            </a:r>
            <a:r>
              <a:rPr lang="tr-TR" sz="3200" b="1" dirty="0">
                <a:solidFill>
                  <a:srgbClr val="E62276"/>
                </a:solidFill>
              </a:rPr>
              <a:t>en</a:t>
            </a:r>
            <a:r>
              <a:rPr lang="tr-TR" sz="3200" b="1" dirty="0"/>
              <a:t> büyük)</a:t>
            </a:r>
          </a:p>
        </p:txBody>
      </p:sp>
      <p:sp>
        <p:nvSpPr>
          <p:cNvPr id="16" name="Metin kutusu 15">
            <a:extLst>
              <a:ext uri="{FF2B5EF4-FFF2-40B4-BE49-F238E27FC236}">
                <a16:creationId xmlns:a16="http://schemas.microsoft.com/office/drawing/2014/main" id="{B123E75F-B88C-3709-927C-32BDD8504F23}"/>
              </a:ext>
            </a:extLst>
          </p:cNvPr>
          <p:cNvSpPr txBox="1"/>
          <p:nvPr/>
        </p:nvSpPr>
        <p:spPr>
          <a:xfrm>
            <a:off x="883118" y="1699323"/>
            <a:ext cx="104257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 err="1"/>
              <a:t>Jupiter</a:t>
            </a:r>
            <a:r>
              <a:rPr lang="tr-TR" sz="3200" b="1" dirty="0"/>
              <a:t> is </a:t>
            </a:r>
            <a:r>
              <a:rPr lang="tr-TR" sz="3200" b="1" dirty="0" err="1">
                <a:solidFill>
                  <a:srgbClr val="E62276"/>
                </a:solidFill>
              </a:rPr>
              <a:t>the</a:t>
            </a:r>
            <a:r>
              <a:rPr lang="tr-TR" sz="3200" b="1" dirty="0"/>
              <a:t> </a:t>
            </a:r>
            <a:r>
              <a:rPr lang="tr-TR" sz="3200" b="1" dirty="0" err="1"/>
              <a:t>bigg</a:t>
            </a:r>
            <a:r>
              <a:rPr lang="tr-TR" sz="3200" b="1" dirty="0" err="1">
                <a:solidFill>
                  <a:srgbClr val="E62276"/>
                </a:solidFill>
              </a:rPr>
              <a:t>est</a:t>
            </a:r>
            <a:r>
              <a:rPr lang="tr-TR" sz="3200" b="1" dirty="0"/>
              <a:t> planet in </a:t>
            </a:r>
            <a:r>
              <a:rPr lang="tr-TR" sz="3200" b="1" dirty="0" err="1"/>
              <a:t>the</a:t>
            </a:r>
            <a:r>
              <a:rPr lang="tr-TR" sz="3200" b="1" dirty="0"/>
              <a:t> solar </a:t>
            </a:r>
            <a:r>
              <a:rPr lang="tr-TR" sz="3200" b="1" dirty="0" err="1"/>
              <a:t>system</a:t>
            </a:r>
            <a:r>
              <a:rPr lang="tr-TR" sz="3200" b="1" dirty="0"/>
              <a:t>.</a:t>
            </a:r>
          </a:p>
        </p:txBody>
      </p:sp>
      <p:sp>
        <p:nvSpPr>
          <p:cNvPr id="17" name="Metin kutusu 16">
            <a:extLst>
              <a:ext uri="{FF2B5EF4-FFF2-40B4-BE49-F238E27FC236}">
                <a16:creationId xmlns:a16="http://schemas.microsoft.com/office/drawing/2014/main" id="{B86F437B-F8A0-7935-6E9C-4EA1D76D48EA}"/>
              </a:ext>
            </a:extLst>
          </p:cNvPr>
          <p:cNvSpPr txBox="1"/>
          <p:nvPr/>
        </p:nvSpPr>
        <p:spPr>
          <a:xfrm>
            <a:off x="883117" y="2206991"/>
            <a:ext cx="104257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/>
              <a:t>(Jüpiter, Güneş Sistemi’ndeki </a:t>
            </a:r>
            <a:r>
              <a:rPr lang="tr-TR" sz="2800" b="1" dirty="0">
                <a:solidFill>
                  <a:srgbClr val="E62276"/>
                </a:solidFill>
              </a:rPr>
              <a:t>en</a:t>
            </a:r>
            <a:r>
              <a:rPr lang="tr-TR" sz="2800" b="1" dirty="0"/>
              <a:t> büyük gezegendir.)</a:t>
            </a:r>
          </a:p>
        </p:txBody>
      </p:sp>
      <p:sp>
        <p:nvSpPr>
          <p:cNvPr id="18" name="Ok: Sağ 17">
            <a:extLst>
              <a:ext uri="{FF2B5EF4-FFF2-40B4-BE49-F238E27FC236}">
                <a16:creationId xmlns:a16="http://schemas.microsoft.com/office/drawing/2014/main" id="{58BD093E-0EFB-D7BD-1A87-EE9AF3C6ADF5}"/>
              </a:ext>
            </a:extLst>
          </p:cNvPr>
          <p:cNvSpPr/>
          <p:nvPr/>
        </p:nvSpPr>
        <p:spPr>
          <a:xfrm>
            <a:off x="4653012" y="1132784"/>
            <a:ext cx="1010653" cy="513768"/>
          </a:xfrm>
          <a:prstGeom prst="rightArrow">
            <a:avLst/>
          </a:prstGeom>
          <a:solidFill>
            <a:srgbClr val="E6227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8" name="İçerik Yer Tutucusu 2">
            <a:extLst>
              <a:ext uri="{FF2B5EF4-FFF2-40B4-BE49-F238E27FC236}">
                <a16:creationId xmlns:a16="http://schemas.microsoft.com/office/drawing/2014/main" id="{E8A39C5E-86D7-8FD0-9580-1A2F6ACCF763}"/>
              </a:ext>
            </a:extLst>
          </p:cNvPr>
          <p:cNvSpPr txBox="1">
            <a:spLocks/>
          </p:cNvSpPr>
          <p:nvPr/>
        </p:nvSpPr>
        <p:spPr>
          <a:xfrm>
            <a:off x="2034414" y="3266109"/>
            <a:ext cx="10770119" cy="10079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tr-TR" b="1" i="1" dirty="0"/>
              <a:t>Bu yapıda sıfatların başına her zaman «</a:t>
            </a:r>
            <a:r>
              <a:rPr lang="tr-TR" b="1" i="1" dirty="0" err="1">
                <a:solidFill>
                  <a:srgbClr val="E62276"/>
                </a:solidFill>
              </a:rPr>
              <a:t>the</a:t>
            </a:r>
            <a:r>
              <a:rPr lang="tr-TR" b="1" i="1" dirty="0"/>
              <a:t>» eklenir. Kullanılan sıfat </a:t>
            </a:r>
          </a:p>
          <a:p>
            <a:pPr algn="l"/>
            <a:r>
              <a:rPr lang="tr-TR" b="1" i="1" u="sng" dirty="0"/>
              <a:t>tek heceliyse</a:t>
            </a:r>
            <a:r>
              <a:rPr lang="tr-TR" b="1" i="1" dirty="0"/>
              <a:t> sonuna «–</a:t>
            </a:r>
            <a:r>
              <a:rPr lang="tr-TR" b="1" i="1" dirty="0" err="1">
                <a:solidFill>
                  <a:srgbClr val="E62276"/>
                </a:solidFill>
              </a:rPr>
              <a:t>est</a:t>
            </a:r>
            <a:r>
              <a:rPr lang="tr-TR" b="1" i="1" dirty="0"/>
              <a:t>» eki alır.</a:t>
            </a:r>
            <a:endParaRPr lang="tr-TR" i="1" dirty="0"/>
          </a:p>
        </p:txBody>
      </p:sp>
      <p:sp>
        <p:nvSpPr>
          <p:cNvPr id="29" name="Yıldız: 5 Nokta 28">
            <a:extLst>
              <a:ext uri="{FF2B5EF4-FFF2-40B4-BE49-F238E27FC236}">
                <a16:creationId xmlns:a16="http://schemas.microsoft.com/office/drawing/2014/main" id="{B1C9D269-C738-7BB2-480E-C5A65C3E1624}"/>
              </a:ext>
            </a:extLst>
          </p:cNvPr>
          <p:cNvSpPr/>
          <p:nvPr/>
        </p:nvSpPr>
        <p:spPr>
          <a:xfrm>
            <a:off x="1381026" y="3399919"/>
            <a:ext cx="587842" cy="437243"/>
          </a:xfrm>
          <a:prstGeom prst="star5">
            <a:avLst/>
          </a:prstGeom>
          <a:solidFill>
            <a:srgbClr val="E62276"/>
          </a:solidFill>
          <a:ln>
            <a:solidFill>
              <a:srgbClr val="E622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0" name="Dikdörtgen 29">
            <a:extLst>
              <a:ext uri="{FF2B5EF4-FFF2-40B4-BE49-F238E27FC236}">
                <a16:creationId xmlns:a16="http://schemas.microsoft.com/office/drawing/2014/main" id="{2F36E677-8885-D815-1841-5857A86DD147}"/>
              </a:ext>
            </a:extLst>
          </p:cNvPr>
          <p:cNvSpPr/>
          <p:nvPr/>
        </p:nvSpPr>
        <p:spPr>
          <a:xfrm>
            <a:off x="1184917" y="3189847"/>
            <a:ext cx="10028515" cy="1007926"/>
          </a:xfrm>
          <a:prstGeom prst="rect">
            <a:avLst/>
          </a:prstGeom>
          <a:noFill/>
          <a:ln w="28575">
            <a:solidFill>
              <a:srgbClr val="E622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94422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14" grpId="0"/>
      <p:bldP spid="15" grpId="0"/>
      <p:bldP spid="16" grpId="0"/>
      <p:bldP spid="17" grpId="0"/>
      <p:bldP spid="18" grpId="0" animBg="1"/>
      <p:bldP spid="28" grpId="0"/>
      <p:bldP spid="29" grpId="0" animBg="1"/>
      <p:bldP spid="3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>
            <a:extLst>
              <a:ext uri="{FF2B5EF4-FFF2-40B4-BE49-F238E27FC236}">
                <a16:creationId xmlns:a16="http://schemas.microsoft.com/office/drawing/2014/main" id="{D7FCDC0F-34DD-5927-19D5-A535B7AD9184}"/>
              </a:ext>
            </a:extLst>
          </p:cNvPr>
          <p:cNvSpPr txBox="1"/>
          <p:nvPr/>
        </p:nvSpPr>
        <p:spPr>
          <a:xfrm rot="18730566">
            <a:off x="665753" y="5934104"/>
            <a:ext cx="9072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600" b="1" dirty="0" err="1"/>
              <a:t>Mercury</a:t>
            </a:r>
            <a:endParaRPr lang="tr-TR" sz="1600" b="1" dirty="0"/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9A8146F8-3E23-A87F-BD3D-7B9575A3825D}"/>
              </a:ext>
            </a:extLst>
          </p:cNvPr>
          <p:cNvSpPr txBox="1"/>
          <p:nvPr/>
        </p:nvSpPr>
        <p:spPr>
          <a:xfrm rot="18730566">
            <a:off x="1683143" y="5955435"/>
            <a:ext cx="8336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b="1" dirty="0" err="1"/>
              <a:t>Venus</a:t>
            </a:r>
            <a:endParaRPr lang="tr-TR" sz="1600" b="1" dirty="0"/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18636CEC-34C3-16CD-34AE-04020F6AF0C4}"/>
              </a:ext>
            </a:extLst>
          </p:cNvPr>
          <p:cNvSpPr txBox="1"/>
          <p:nvPr/>
        </p:nvSpPr>
        <p:spPr>
          <a:xfrm rot="18730566">
            <a:off x="2836571" y="5816520"/>
            <a:ext cx="8336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b="1" dirty="0"/>
              <a:t>Earth</a:t>
            </a:r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681DB728-D3F0-E7FC-8EEE-6113038425AA}"/>
              </a:ext>
            </a:extLst>
          </p:cNvPr>
          <p:cNvSpPr txBox="1"/>
          <p:nvPr/>
        </p:nvSpPr>
        <p:spPr>
          <a:xfrm rot="18730566">
            <a:off x="4132123" y="5699413"/>
            <a:ext cx="8336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b="1" dirty="0"/>
              <a:t>Mars</a:t>
            </a:r>
          </a:p>
        </p:txBody>
      </p:sp>
      <p:sp>
        <p:nvSpPr>
          <p:cNvPr id="8" name="Metin kutusu 7">
            <a:extLst>
              <a:ext uri="{FF2B5EF4-FFF2-40B4-BE49-F238E27FC236}">
                <a16:creationId xmlns:a16="http://schemas.microsoft.com/office/drawing/2014/main" id="{D9249ED4-DA90-01DE-B7A0-3D2546C74C2A}"/>
              </a:ext>
            </a:extLst>
          </p:cNvPr>
          <p:cNvSpPr txBox="1"/>
          <p:nvPr/>
        </p:nvSpPr>
        <p:spPr>
          <a:xfrm rot="18730566">
            <a:off x="4955676" y="5955436"/>
            <a:ext cx="8336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b="1" dirty="0" err="1"/>
              <a:t>Jupiter</a:t>
            </a:r>
            <a:endParaRPr lang="tr-TR" sz="1600" b="1" dirty="0"/>
          </a:p>
        </p:txBody>
      </p:sp>
      <p:sp>
        <p:nvSpPr>
          <p:cNvPr id="9" name="Metin kutusu 8">
            <a:extLst>
              <a:ext uri="{FF2B5EF4-FFF2-40B4-BE49-F238E27FC236}">
                <a16:creationId xmlns:a16="http://schemas.microsoft.com/office/drawing/2014/main" id="{DC0AB8BE-8A2A-26C2-D1E6-FB044DD890EC}"/>
              </a:ext>
            </a:extLst>
          </p:cNvPr>
          <p:cNvSpPr txBox="1"/>
          <p:nvPr/>
        </p:nvSpPr>
        <p:spPr>
          <a:xfrm rot="18730566">
            <a:off x="6802863" y="5955436"/>
            <a:ext cx="8336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b="1" dirty="0" err="1"/>
              <a:t>Saturn</a:t>
            </a:r>
            <a:endParaRPr lang="tr-TR" sz="1600" b="1" dirty="0"/>
          </a:p>
        </p:txBody>
      </p:sp>
      <p:sp>
        <p:nvSpPr>
          <p:cNvPr id="10" name="Metin kutusu 9">
            <a:extLst>
              <a:ext uri="{FF2B5EF4-FFF2-40B4-BE49-F238E27FC236}">
                <a16:creationId xmlns:a16="http://schemas.microsoft.com/office/drawing/2014/main" id="{B39DCF0A-931F-B3AD-05CE-0331E72140AB}"/>
              </a:ext>
            </a:extLst>
          </p:cNvPr>
          <p:cNvSpPr txBox="1"/>
          <p:nvPr/>
        </p:nvSpPr>
        <p:spPr>
          <a:xfrm rot="18730566">
            <a:off x="8031722" y="5816521"/>
            <a:ext cx="8336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b="1" dirty="0" err="1"/>
              <a:t>Uranus</a:t>
            </a:r>
            <a:endParaRPr lang="tr-TR" sz="1600" b="1" dirty="0"/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3F744B4E-1A1B-4108-F4DB-338DFE72D763}"/>
              </a:ext>
            </a:extLst>
          </p:cNvPr>
          <p:cNvSpPr txBox="1"/>
          <p:nvPr/>
        </p:nvSpPr>
        <p:spPr>
          <a:xfrm rot="18730566">
            <a:off x="9009500" y="5814300"/>
            <a:ext cx="12145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b="1" dirty="0" err="1"/>
              <a:t>Neptune</a:t>
            </a:r>
            <a:endParaRPr lang="tr-TR" sz="1600" b="1" dirty="0"/>
          </a:p>
        </p:txBody>
      </p:sp>
      <p:sp>
        <p:nvSpPr>
          <p:cNvPr id="13" name="Dikdörtgen 12">
            <a:extLst>
              <a:ext uri="{FF2B5EF4-FFF2-40B4-BE49-F238E27FC236}">
                <a16:creationId xmlns:a16="http://schemas.microsoft.com/office/drawing/2014/main" id="{B77BD08B-BB56-CB16-F7B4-ED9790D2C22F}"/>
              </a:ext>
            </a:extLst>
          </p:cNvPr>
          <p:cNvSpPr/>
          <p:nvPr/>
        </p:nvSpPr>
        <p:spPr>
          <a:xfrm>
            <a:off x="10472286" y="4851133"/>
            <a:ext cx="741146" cy="12512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b="1"/>
          </a:p>
        </p:txBody>
      </p:sp>
      <p:sp>
        <p:nvSpPr>
          <p:cNvPr id="14" name="Metin kutusu 13">
            <a:extLst>
              <a:ext uri="{FF2B5EF4-FFF2-40B4-BE49-F238E27FC236}">
                <a16:creationId xmlns:a16="http://schemas.microsoft.com/office/drawing/2014/main" id="{D1413D5B-CE50-A387-8845-FB0E6FAF2C86}"/>
              </a:ext>
            </a:extLst>
          </p:cNvPr>
          <p:cNvSpPr txBox="1"/>
          <p:nvPr/>
        </p:nvSpPr>
        <p:spPr>
          <a:xfrm>
            <a:off x="689358" y="1026273"/>
            <a:ext cx="38209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 err="1"/>
              <a:t>beautiful</a:t>
            </a:r>
            <a:r>
              <a:rPr lang="tr-TR" sz="3200" b="1" dirty="0"/>
              <a:t> (güzel)</a:t>
            </a:r>
          </a:p>
        </p:txBody>
      </p:sp>
      <p:sp>
        <p:nvSpPr>
          <p:cNvPr id="15" name="Metin kutusu 14">
            <a:extLst>
              <a:ext uri="{FF2B5EF4-FFF2-40B4-BE49-F238E27FC236}">
                <a16:creationId xmlns:a16="http://schemas.microsoft.com/office/drawing/2014/main" id="{A0D46DD8-D5A1-22CB-0FFE-0B9C9DE973BE}"/>
              </a:ext>
            </a:extLst>
          </p:cNvPr>
          <p:cNvSpPr txBox="1"/>
          <p:nvPr/>
        </p:nvSpPr>
        <p:spPr>
          <a:xfrm>
            <a:off x="5642860" y="1065052"/>
            <a:ext cx="62252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 err="1">
                <a:solidFill>
                  <a:srgbClr val="E62276"/>
                </a:solidFill>
              </a:rPr>
              <a:t>The</a:t>
            </a:r>
            <a:r>
              <a:rPr lang="tr-TR" sz="3200" b="1" dirty="0">
                <a:solidFill>
                  <a:srgbClr val="E62276"/>
                </a:solidFill>
              </a:rPr>
              <a:t> </a:t>
            </a:r>
            <a:r>
              <a:rPr lang="tr-TR" sz="3200" b="1" dirty="0" err="1">
                <a:solidFill>
                  <a:srgbClr val="E62276"/>
                </a:solidFill>
              </a:rPr>
              <a:t>most</a:t>
            </a:r>
            <a:r>
              <a:rPr lang="tr-TR" sz="3200" b="1" dirty="0"/>
              <a:t> </a:t>
            </a:r>
            <a:r>
              <a:rPr lang="tr-TR" sz="3200" b="1" dirty="0" err="1"/>
              <a:t>beautiful</a:t>
            </a:r>
            <a:r>
              <a:rPr lang="tr-TR" sz="3200" b="1" dirty="0"/>
              <a:t> (</a:t>
            </a:r>
            <a:r>
              <a:rPr lang="tr-TR" sz="3200" b="1" dirty="0">
                <a:solidFill>
                  <a:srgbClr val="E62276"/>
                </a:solidFill>
              </a:rPr>
              <a:t>en</a:t>
            </a:r>
            <a:r>
              <a:rPr lang="tr-TR" sz="3200" b="1" dirty="0"/>
              <a:t> güzel)</a:t>
            </a:r>
          </a:p>
        </p:txBody>
      </p:sp>
      <p:sp>
        <p:nvSpPr>
          <p:cNvPr id="16" name="Metin kutusu 15">
            <a:extLst>
              <a:ext uri="{FF2B5EF4-FFF2-40B4-BE49-F238E27FC236}">
                <a16:creationId xmlns:a16="http://schemas.microsoft.com/office/drawing/2014/main" id="{B123E75F-B88C-3709-927C-32BDD8504F23}"/>
              </a:ext>
            </a:extLst>
          </p:cNvPr>
          <p:cNvSpPr txBox="1"/>
          <p:nvPr/>
        </p:nvSpPr>
        <p:spPr>
          <a:xfrm>
            <a:off x="883118" y="1699323"/>
            <a:ext cx="104257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 err="1"/>
              <a:t>In</a:t>
            </a:r>
            <a:r>
              <a:rPr lang="tr-TR" sz="3200" b="1" dirty="0"/>
              <a:t> </a:t>
            </a:r>
            <a:r>
              <a:rPr lang="tr-TR" sz="3200" b="1" dirty="0" err="1"/>
              <a:t>my</a:t>
            </a:r>
            <a:r>
              <a:rPr lang="tr-TR" sz="3200" b="1" dirty="0"/>
              <a:t> </a:t>
            </a:r>
            <a:r>
              <a:rPr lang="tr-TR" sz="3200" b="1" dirty="0" err="1"/>
              <a:t>opinion</a:t>
            </a:r>
            <a:r>
              <a:rPr lang="tr-TR" sz="3200" b="1" dirty="0"/>
              <a:t>, </a:t>
            </a:r>
            <a:r>
              <a:rPr lang="tr-TR" sz="3200" b="1" dirty="0" err="1"/>
              <a:t>Saturn</a:t>
            </a:r>
            <a:r>
              <a:rPr lang="tr-TR" sz="3200" b="1" dirty="0"/>
              <a:t> is </a:t>
            </a:r>
            <a:r>
              <a:rPr lang="tr-TR" sz="3200" b="1" dirty="0" err="1">
                <a:solidFill>
                  <a:srgbClr val="E62276"/>
                </a:solidFill>
              </a:rPr>
              <a:t>the</a:t>
            </a:r>
            <a:r>
              <a:rPr lang="tr-TR" sz="3200" b="1" dirty="0">
                <a:solidFill>
                  <a:srgbClr val="E62276"/>
                </a:solidFill>
              </a:rPr>
              <a:t> </a:t>
            </a:r>
            <a:r>
              <a:rPr lang="tr-TR" sz="3200" b="1" dirty="0" err="1">
                <a:solidFill>
                  <a:srgbClr val="E62276"/>
                </a:solidFill>
              </a:rPr>
              <a:t>most</a:t>
            </a:r>
            <a:r>
              <a:rPr lang="tr-TR" sz="3200" b="1" dirty="0"/>
              <a:t> </a:t>
            </a:r>
            <a:r>
              <a:rPr lang="tr-TR" sz="3200" b="1" dirty="0" err="1"/>
              <a:t>beautiful</a:t>
            </a:r>
            <a:r>
              <a:rPr lang="tr-TR" sz="3200" b="1" dirty="0"/>
              <a:t> planet.</a:t>
            </a:r>
          </a:p>
        </p:txBody>
      </p:sp>
      <p:sp>
        <p:nvSpPr>
          <p:cNvPr id="17" name="Metin kutusu 16">
            <a:extLst>
              <a:ext uri="{FF2B5EF4-FFF2-40B4-BE49-F238E27FC236}">
                <a16:creationId xmlns:a16="http://schemas.microsoft.com/office/drawing/2014/main" id="{B86F437B-F8A0-7935-6E9C-4EA1D76D48EA}"/>
              </a:ext>
            </a:extLst>
          </p:cNvPr>
          <p:cNvSpPr txBox="1"/>
          <p:nvPr/>
        </p:nvSpPr>
        <p:spPr>
          <a:xfrm>
            <a:off x="883117" y="2206991"/>
            <a:ext cx="104257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/>
              <a:t>(Bence, Satürn </a:t>
            </a:r>
            <a:r>
              <a:rPr lang="tr-TR" sz="2800" b="1" dirty="0">
                <a:solidFill>
                  <a:srgbClr val="E62276"/>
                </a:solidFill>
              </a:rPr>
              <a:t>en</a:t>
            </a:r>
            <a:r>
              <a:rPr lang="tr-TR" sz="2800" b="1" dirty="0"/>
              <a:t> güzel gezegendir.)</a:t>
            </a:r>
          </a:p>
        </p:txBody>
      </p:sp>
      <p:sp>
        <p:nvSpPr>
          <p:cNvPr id="18" name="Ok: Sağ 17">
            <a:extLst>
              <a:ext uri="{FF2B5EF4-FFF2-40B4-BE49-F238E27FC236}">
                <a16:creationId xmlns:a16="http://schemas.microsoft.com/office/drawing/2014/main" id="{58BD093E-0EFB-D7BD-1A87-EE9AF3C6ADF5}"/>
              </a:ext>
            </a:extLst>
          </p:cNvPr>
          <p:cNvSpPr/>
          <p:nvPr/>
        </p:nvSpPr>
        <p:spPr>
          <a:xfrm>
            <a:off x="4653012" y="1132784"/>
            <a:ext cx="1010653" cy="513768"/>
          </a:xfrm>
          <a:prstGeom prst="rightArrow">
            <a:avLst/>
          </a:prstGeom>
          <a:solidFill>
            <a:srgbClr val="E6227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8" name="İçerik Yer Tutucusu 2">
            <a:extLst>
              <a:ext uri="{FF2B5EF4-FFF2-40B4-BE49-F238E27FC236}">
                <a16:creationId xmlns:a16="http://schemas.microsoft.com/office/drawing/2014/main" id="{E8A39C5E-86D7-8FD0-9580-1A2F6ACCF763}"/>
              </a:ext>
            </a:extLst>
          </p:cNvPr>
          <p:cNvSpPr txBox="1">
            <a:spLocks/>
          </p:cNvSpPr>
          <p:nvPr/>
        </p:nvSpPr>
        <p:spPr>
          <a:xfrm>
            <a:off x="2034414" y="3266109"/>
            <a:ext cx="10770119" cy="10079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tr-TR" b="1" i="1" dirty="0"/>
              <a:t>Bu yapıda sıfatların başına her zaman «</a:t>
            </a:r>
            <a:r>
              <a:rPr lang="tr-TR" b="1" i="1" dirty="0" err="1">
                <a:solidFill>
                  <a:srgbClr val="E62276"/>
                </a:solidFill>
              </a:rPr>
              <a:t>the</a:t>
            </a:r>
            <a:r>
              <a:rPr lang="tr-TR" b="1" i="1" dirty="0"/>
              <a:t>» eklenir. Kullanılan sıfat </a:t>
            </a:r>
          </a:p>
          <a:p>
            <a:pPr algn="l"/>
            <a:r>
              <a:rPr lang="tr-TR" b="1" i="1" u="sng" dirty="0"/>
              <a:t>İki ya da daha fazla heceliyse</a:t>
            </a:r>
            <a:r>
              <a:rPr lang="tr-TR" b="1" i="1" dirty="0"/>
              <a:t> sonuna «–</a:t>
            </a:r>
            <a:r>
              <a:rPr lang="tr-TR" b="1" i="1" dirty="0" err="1">
                <a:solidFill>
                  <a:srgbClr val="E62276"/>
                </a:solidFill>
              </a:rPr>
              <a:t>est</a:t>
            </a:r>
            <a:r>
              <a:rPr lang="tr-TR" b="1" i="1" dirty="0"/>
              <a:t>» eki alır.</a:t>
            </a:r>
            <a:endParaRPr lang="tr-TR" i="1" dirty="0"/>
          </a:p>
        </p:txBody>
      </p:sp>
      <p:sp>
        <p:nvSpPr>
          <p:cNvPr id="29" name="Yıldız: 5 Nokta 28">
            <a:extLst>
              <a:ext uri="{FF2B5EF4-FFF2-40B4-BE49-F238E27FC236}">
                <a16:creationId xmlns:a16="http://schemas.microsoft.com/office/drawing/2014/main" id="{B1C9D269-C738-7BB2-480E-C5A65C3E1624}"/>
              </a:ext>
            </a:extLst>
          </p:cNvPr>
          <p:cNvSpPr/>
          <p:nvPr/>
        </p:nvSpPr>
        <p:spPr>
          <a:xfrm>
            <a:off x="1381026" y="3399919"/>
            <a:ext cx="587842" cy="437243"/>
          </a:xfrm>
          <a:prstGeom prst="star5">
            <a:avLst/>
          </a:prstGeom>
          <a:solidFill>
            <a:srgbClr val="E62276"/>
          </a:solidFill>
          <a:ln>
            <a:solidFill>
              <a:srgbClr val="E622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0" name="Dikdörtgen 29">
            <a:extLst>
              <a:ext uri="{FF2B5EF4-FFF2-40B4-BE49-F238E27FC236}">
                <a16:creationId xmlns:a16="http://schemas.microsoft.com/office/drawing/2014/main" id="{2F36E677-8885-D815-1841-5857A86DD147}"/>
              </a:ext>
            </a:extLst>
          </p:cNvPr>
          <p:cNvSpPr/>
          <p:nvPr/>
        </p:nvSpPr>
        <p:spPr>
          <a:xfrm>
            <a:off x="1184917" y="3189847"/>
            <a:ext cx="10028515" cy="1007926"/>
          </a:xfrm>
          <a:prstGeom prst="rect">
            <a:avLst/>
          </a:prstGeom>
          <a:noFill/>
          <a:ln w="28575">
            <a:solidFill>
              <a:srgbClr val="E622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66855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  <p:bldP spid="18" grpId="0" animBg="1"/>
      <p:bldP spid="28" grpId="0"/>
      <p:bldP spid="29" grpId="0" animBg="1"/>
      <p:bldP spid="3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F11B57F7-EDCD-BF57-464D-137D0C2ACE90}"/>
              </a:ext>
            </a:extLst>
          </p:cNvPr>
          <p:cNvSpPr txBox="1"/>
          <p:nvPr/>
        </p:nvSpPr>
        <p:spPr>
          <a:xfrm>
            <a:off x="133164" y="293093"/>
            <a:ext cx="1190495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800" b="1" dirty="0"/>
              <a:t>Bazı sıfatlar </a:t>
            </a:r>
            <a:r>
              <a:rPr lang="tr-TR" sz="2800" b="1" dirty="0">
                <a:solidFill>
                  <a:srgbClr val="E62276"/>
                </a:solidFill>
              </a:rPr>
              <a:t>son harflerinden dolayı</a:t>
            </a:r>
            <a:r>
              <a:rPr lang="tr-TR" sz="2800" b="1" dirty="0">
                <a:solidFill>
                  <a:srgbClr val="77989C"/>
                </a:solidFill>
              </a:rPr>
              <a:t> </a:t>
            </a:r>
            <a:r>
              <a:rPr lang="tr-TR" sz="2800" b="1" dirty="0"/>
              <a:t>kendilerine gelecek « –</a:t>
            </a:r>
            <a:r>
              <a:rPr lang="tr-TR" sz="2800" b="1" dirty="0" err="1"/>
              <a:t>est</a:t>
            </a:r>
            <a:r>
              <a:rPr lang="tr-TR" sz="2800" b="1" dirty="0"/>
              <a:t>» ekini değiştirirler.</a:t>
            </a: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C085811A-D617-5053-EECF-4E69C76B5B82}"/>
              </a:ext>
            </a:extLst>
          </p:cNvPr>
          <p:cNvSpPr txBox="1"/>
          <p:nvPr/>
        </p:nvSpPr>
        <p:spPr>
          <a:xfrm>
            <a:off x="303320" y="1579741"/>
            <a:ext cx="792775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200" b="1" dirty="0"/>
              <a:t>1) Bir sıfat </a:t>
            </a:r>
            <a:r>
              <a:rPr lang="tr-TR" sz="2200" b="1" dirty="0">
                <a:solidFill>
                  <a:srgbClr val="FF0000"/>
                </a:solidFill>
              </a:rPr>
              <a:t>–e</a:t>
            </a:r>
            <a:r>
              <a:rPr lang="tr-TR" sz="2200" b="1" dirty="0"/>
              <a:t> harfi ile bitiyorsa, sadece </a:t>
            </a:r>
            <a:r>
              <a:rPr lang="tr-TR" sz="2200" b="1" dirty="0">
                <a:solidFill>
                  <a:srgbClr val="FF0000"/>
                </a:solidFill>
              </a:rPr>
              <a:t>–</a:t>
            </a:r>
            <a:r>
              <a:rPr lang="tr-TR" sz="2200" b="1" dirty="0" err="1">
                <a:solidFill>
                  <a:srgbClr val="FF0000"/>
                </a:solidFill>
              </a:rPr>
              <a:t>st</a:t>
            </a:r>
            <a:r>
              <a:rPr lang="tr-TR" sz="2200" b="1" dirty="0"/>
              <a:t> eki alır.</a:t>
            </a:r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C3A347DB-4EA5-CA07-16AE-D4BAB6F3E8E6}"/>
              </a:ext>
            </a:extLst>
          </p:cNvPr>
          <p:cNvSpPr txBox="1"/>
          <p:nvPr/>
        </p:nvSpPr>
        <p:spPr>
          <a:xfrm>
            <a:off x="3482266" y="2034068"/>
            <a:ext cx="143596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3200" b="1"/>
              <a:t>Safe</a:t>
            </a:r>
            <a:r>
              <a:rPr lang="tr-TR" sz="3200" b="1">
                <a:solidFill>
                  <a:srgbClr val="FF0000"/>
                </a:solidFill>
              </a:rPr>
              <a:t>st</a:t>
            </a:r>
            <a:endParaRPr lang="tr-TR" sz="3200" b="1" dirty="0">
              <a:solidFill>
                <a:srgbClr val="FF0000"/>
              </a:solidFill>
            </a:endParaRPr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607FFBFA-0CF1-2854-FE66-723ED5308739}"/>
              </a:ext>
            </a:extLst>
          </p:cNvPr>
          <p:cNvSpPr txBox="1"/>
          <p:nvPr/>
        </p:nvSpPr>
        <p:spPr>
          <a:xfrm>
            <a:off x="1566169" y="2034069"/>
            <a:ext cx="151438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3200" b="1" dirty="0" err="1"/>
              <a:t>Safe</a:t>
            </a:r>
            <a:r>
              <a:rPr lang="tr-TR" sz="3200" b="1" dirty="0"/>
              <a:t> </a:t>
            </a:r>
            <a:endParaRPr lang="tr-TR" sz="3200" dirty="0"/>
          </a:p>
        </p:txBody>
      </p:sp>
      <p:sp>
        <p:nvSpPr>
          <p:cNvPr id="6" name="Ok: Sağ 5">
            <a:extLst>
              <a:ext uri="{FF2B5EF4-FFF2-40B4-BE49-F238E27FC236}">
                <a16:creationId xmlns:a16="http://schemas.microsoft.com/office/drawing/2014/main" id="{364256BB-18DF-6286-76DA-B38C4774C323}"/>
              </a:ext>
            </a:extLst>
          </p:cNvPr>
          <p:cNvSpPr/>
          <p:nvPr/>
        </p:nvSpPr>
        <p:spPr>
          <a:xfrm>
            <a:off x="2636668" y="2201662"/>
            <a:ext cx="692458" cy="275208"/>
          </a:xfrm>
          <a:prstGeom prst="rightArrow">
            <a:avLst/>
          </a:prstGeom>
          <a:solidFill>
            <a:srgbClr val="E62276"/>
          </a:solidFill>
          <a:ln>
            <a:solidFill>
              <a:srgbClr val="F6AEC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B6F26FB9-EFC2-2580-19D5-1F541BB7903E}"/>
              </a:ext>
            </a:extLst>
          </p:cNvPr>
          <p:cNvSpPr txBox="1"/>
          <p:nvPr/>
        </p:nvSpPr>
        <p:spPr>
          <a:xfrm>
            <a:off x="303320" y="2960699"/>
            <a:ext cx="1158535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200" b="1" dirty="0"/>
              <a:t>2) Bir sıfat </a:t>
            </a:r>
            <a:r>
              <a:rPr lang="tr-TR" sz="2200" b="1" dirty="0">
                <a:solidFill>
                  <a:srgbClr val="FF0000"/>
                </a:solidFill>
              </a:rPr>
              <a:t>ünsüz harf </a:t>
            </a:r>
            <a:r>
              <a:rPr lang="tr-TR" sz="2200" b="1" dirty="0"/>
              <a:t>+ </a:t>
            </a:r>
            <a:r>
              <a:rPr lang="tr-TR" sz="2200" b="1" dirty="0">
                <a:solidFill>
                  <a:srgbClr val="FF0000"/>
                </a:solidFill>
              </a:rPr>
              <a:t>-y</a:t>
            </a:r>
            <a:r>
              <a:rPr lang="tr-TR" sz="2200" b="1" dirty="0"/>
              <a:t> harfi ile bitiyorsa, sadece </a:t>
            </a:r>
            <a:r>
              <a:rPr lang="tr-TR" sz="2200" b="1" dirty="0">
                <a:solidFill>
                  <a:srgbClr val="FF0000"/>
                </a:solidFill>
              </a:rPr>
              <a:t>–y </a:t>
            </a:r>
            <a:r>
              <a:rPr lang="tr-TR" sz="2200" b="1" dirty="0"/>
              <a:t>harfi düşer ve </a:t>
            </a:r>
            <a:r>
              <a:rPr lang="tr-TR" sz="2200" b="1" dirty="0">
                <a:solidFill>
                  <a:srgbClr val="FF0000"/>
                </a:solidFill>
              </a:rPr>
              <a:t>-</a:t>
            </a:r>
            <a:r>
              <a:rPr lang="tr-TR" sz="2200" b="1" dirty="0" err="1">
                <a:solidFill>
                  <a:srgbClr val="FF0000"/>
                </a:solidFill>
              </a:rPr>
              <a:t>iest</a:t>
            </a:r>
            <a:r>
              <a:rPr lang="tr-TR" sz="2200" b="1" dirty="0"/>
              <a:t> eki alır.</a:t>
            </a:r>
          </a:p>
        </p:txBody>
      </p:sp>
      <p:sp>
        <p:nvSpPr>
          <p:cNvPr id="8" name="Metin kutusu 7">
            <a:extLst>
              <a:ext uri="{FF2B5EF4-FFF2-40B4-BE49-F238E27FC236}">
                <a16:creationId xmlns:a16="http://schemas.microsoft.com/office/drawing/2014/main" id="{ACA891E0-D442-9B32-6588-C389DB188D33}"/>
              </a:ext>
            </a:extLst>
          </p:cNvPr>
          <p:cNvSpPr txBox="1"/>
          <p:nvPr/>
        </p:nvSpPr>
        <p:spPr>
          <a:xfrm>
            <a:off x="3481896" y="3429000"/>
            <a:ext cx="236811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3200" b="1" dirty="0" err="1"/>
              <a:t>Funn</a:t>
            </a:r>
            <a:r>
              <a:rPr lang="tr-TR" sz="3200" b="1" dirty="0" err="1">
                <a:solidFill>
                  <a:srgbClr val="FF0000"/>
                </a:solidFill>
              </a:rPr>
              <a:t>iest</a:t>
            </a:r>
            <a:endParaRPr lang="tr-TR" sz="3200" b="1" dirty="0">
              <a:solidFill>
                <a:srgbClr val="FF0000"/>
              </a:solidFill>
            </a:endParaRPr>
          </a:p>
        </p:txBody>
      </p:sp>
      <p:sp>
        <p:nvSpPr>
          <p:cNvPr id="9" name="Metin kutusu 8">
            <a:extLst>
              <a:ext uri="{FF2B5EF4-FFF2-40B4-BE49-F238E27FC236}">
                <a16:creationId xmlns:a16="http://schemas.microsoft.com/office/drawing/2014/main" id="{12C7221A-B1B7-101B-65A1-6771D036DBB1}"/>
              </a:ext>
            </a:extLst>
          </p:cNvPr>
          <p:cNvSpPr txBox="1"/>
          <p:nvPr/>
        </p:nvSpPr>
        <p:spPr>
          <a:xfrm>
            <a:off x="1299839" y="3416945"/>
            <a:ext cx="151438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3200" b="1" dirty="0" err="1"/>
              <a:t>Funny</a:t>
            </a:r>
            <a:r>
              <a:rPr lang="tr-TR" sz="3200" b="1" dirty="0"/>
              <a:t> </a:t>
            </a:r>
            <a:endParaRPr lang="tr-TR" sz="3200" dirty="0"/>
          </a:p>
        </p:txBody>
      </p:sp>
      <p:sp>
        <p:nvSpPr>
          <p:cNvPr id="10" name="Ok: Sağ 9">
            <a:extLst>
              <a:ext uri="{FF2B5EF4-FFF2-40B4-BE49-F238E27FC236}">
                <a16:creationId xmlns:a16="http://schemas.microsoft.com/office/drawing/2014/main" id="{6B965201-D9A4-48CE-F38F-1AA90BAF5E2F}"/>
              </a:ext>
            </a:extLst>
          </p:cNvPr>
          <p:cNvSpPr/>
          <p:nvPr/>
        </p:nvSpPr>
        <p:spPr>
          <a:xfrm>
            <a:off x="2636668" y="3596594"/>
            <a:ext cx="692458" cy="275208"/>
          </a:xfrm>
          <a:prstGeom prst="rightArrow">
            <a:avLst/>
          </a:prstGeom>
          <a:solidFill>
            <a:srgbClr val="E62276"/>
          </a:solidFill>
          <a:ln>
            <a:solidFill>
              <a:srgbClr val="F6AEC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3729A952-9485-5D1B-EAF6-B0D14093E285}"/>
              </a:ext>
            </a:extLst>
          </p:cNvPr>
          <p:cNvSpPr txBox="1"/>
          <p:nvPr/>
        </p:nvSpPr>
        <p:spPr>
          <a:xfrm>
            <a:off x="8159318" y="3478469"/>
            <a:ext cx="236811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3200" b="1" dirty="0" err="1"/>
              <a:t>Heav</a:t>
            </a:r>
            <a:r>
              <a:rPr lang="tr-TR" sz="3200" b="1" dirty="0" err="1">
                <a:solidFill>
                  <a:srgbClr val="FF0000"/>
                </a:solidFill>
              </a:rPr>
              <a:t>iest</a:t>
            </a:r>
            <a:endParaRPr lang="tr-TR" sz="3200" b="1" dirty="0">
              <a:solidFill>
                <a:srgbClr val="FF0000"/>
              </a:solidFill>
            </a:endParaRPr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id="{1D1575A4-D876-200A-D116-EEE9229E2325}"/>
              </a:ext>
            </a:extLst>
          </p:cNvPr>
          <p:cNvSpPr txBox="1"/>
          <p:nvPr/>
        </p:nvSpPr>
        <p:spPr>
          <a:xfrm>
            <a:off x="5977261" y="3466414"/>
            <a:ext cx="151438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3200" b="1" dirty="0" err="1"/>
              <a:t>Heavy</a:t>
            </a:r>
            <a:r>
              <a:rPr lang="tr-TR" sz="3200" b="1" dirty="0"/>
              <a:t> </a:t>
            </a:r>
            <a:endParaRPr lang="tr-TR" sz="3200" dirty="0"/>
          </a:p>
        </p:txBody>
      </p:sp>
      <p:sp>
        <p:nvSpPr>
          <p:cNvPr id="13" name="Ok: Sağ 12">
            <a:extLst>
              <a:ext uri="{FF2B5EF4-FFF2-40B4-BE49-F238E27FC236}">
                <a16:creationId xmlns:a16="http://schemas.microsoft.com/office/drawing/2014/main" id="{C079574E-62B2-AB4C-D6E9-4E3A88199900}"/>
              </a:ext>
            </a:extLst>
          </p:cNvPr>
          <p:cNvSpPr/>
          <p:nvPr/>
        </p:nvSpPr>
        <p:spPr>
          <a:xfrm>
            <a:off x="7314090" y="3646063"/>
            <a:ext cx="692458" cy="275208"/>
          </a:xfrm>
          <a:prstGeom prst="rightArrow">
            <a:avLst/>
          </a:prstGeom>
          <a:solidFill>
            <a:srgbClr val="E62276"/>
          </a:solidFill>
          <a:ln>
            <a:solidFill>
              <a:srgbClr val="F6AEC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4" name="Metin kutusu 13">
            <a:extLst>
              <a:ext uri="{FF2B5EF4-FFF2-40B4-BE49-F238E27FC236}">
                <a16:creationId xmlns:a16="http://schemas.microsoft.com/office/drawing/2014/main" id="{963AF7DB-AC59-1D20-CF43-ABE7259C95C2}"/>
              </a:ext>
            </a:extLst>
          </p:cNvPr>
          <p:cNvSpPr txBox="1"/>
          <p:nvPr/>
        </p:nvSpPr>
        <p:spPr>
          <a:xfrm>
            <a:off x="292963" y="4230837"/>
            <a:ext cx="1158535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200" b="1" dirty="0"/>
              <a:t>3) Bazı </a:t>
            </a:r>
            <a:r>
              <a:rPr lang="tr-TR" sz="2200" b="1" dirty="0">
                <a:solidFill>
                  <a:srgbClr val="FF0000"/>
                </a:solidFill>
              </a:rPr>
              <a:t>ünsüz harf </a:t>
            </a:r>
            <a:r>
              <a:rPr lang="tr-TR" sz="2200" b="1" dirty="0"/>
              <a:t>+ </a:t>
            </a:r>
            <a:r>
              <a:rPr lang="tr-TR" sz="2200" b="1" dirty="0">
                <a:solidFill>
                  <a:srgbClr val="FF0000"/>
                </a:solidFill>
              </a:rPr>
              <a:t>ünlü harf </a:t>
            </a:r>
            <a:r>
              <a:rPr lang="tr-TR" sz="2200" b="1" dirty="0"/>
              <a:t>+</a:t>
            </a:r>
            <a:r>
              <a:rPr lang="tr-TR" sz="2200" b="1" dirty="0">
                <a:solidFill>
                  <a:srgbClr val="FF0000"/>
                </a:solidFill>
              </a:rPr>
              <a:t> ünsüz harf</a:t>
            </a:r>
            <a:r>
              <a:rPr lang="tr-TR" sz="2200" b="1" dirty="0"/>
              <a:t> ile biten sıfatlarda, sondaki </a:t>
            </a:r>
            <a:r>
              <a:rPr lang="tr-TR" sz="2200" b="1" dirty="0">
                <a:solidFill>
                  <a:srgbClr val="FF0000"/>
                </a:solidFill>
              </a:rPr>
              <a:t>ünsüz harf </a:t>
            </a:r>
            <a:r>
              <a:rPr lang="tr-TR" sz="2200" b="1" dirty="0"/>
              <a:t>iki kere yazılır, daha sonra</a:t>
            </a:r>
            <a:r>
              <a:rPr lang="tr-TR" sz="2200" b="1" dirty="0">
                <a:solidFill>
                  <a:srgbClr val="FF0000"/>
                </a:solidFill>
              </a:rPr>
              <a:t> –</a:t>
            </a:r>
            <a:r>
              <a:rPr lang="tr-TR" sz="2200" b="1" dirty="0" err="1">
                <a:solidFill>
                  <a:srgbClr val="FF0000"/>
                </a:solidFill>
              </a:rPr>
              <a:t>est</a:t>
            </a:r>
            <a:r>
              <a:rPr lang="tr-TR" sz="2200" b="1" dirty="0">
                <a:solidFill>
                  <a:srgbClr val="FF0000"/>
                </a:solidFill>
              </a:rPr>
              <a:t> </a:t>
            </a:r>
            <a:r>
              <a:rPr lang="tr-TR" sz="2200" b="1" dirty="0"/>
              <a:t>eki alır. </a:t>
            </a:r>
          </a:p>
        </p:txBody>
      </p:sp>
      <p:sp>
        <p:nvSpPr>
          <p:cNvPr id="15" name="Metin kutusu 14">
            <a:extLst>
              <a:ext uri="{FF2B5EF4-FFF2-40B4-BE49-F238E27FC236}">
                <a16:creationId xmlns:a16="http://schemas.microsoft.com/office/drawing/2014/main" id="{D008B61B-9C2A-BC4C-2C83-BA9C7228D7E7}"/>
              </a:ext>
            </a:extLst>
          </p:cNvPr>
          <p:cNvSpPr txBox="1"/>
          <p:nvPr/>
        </p:nvSpPr>
        <p:spPr>
          <a:xfrm>
            <a:off x="3403477" y="5167871"/>
            <a:ext cx="236811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3200" b="1" dirty="0" err="1"/>
              <a:t>Hot</a:t>
            </a:r>
            <a:r>
              <a:rPr lang="tr-TR" sz="3200" b="1" dirty="0" err="1">
                <a:solidFill>
                  <a:srgbClr val="FF0000"/>
                </a:solidFill>
              </a:rPr>
              <a:t>test</a:t>
            </a:r>
            <a:endParaRPr lang="tr-TR" sz="3200" b="1" dirty="0">
              <a:solidFill>
                <a:srgbClr val="FF0000"/>
              </a:solidFill>
            </a:endParaRPr>
          </a:p>
        </p:txBody>
      </p:sp>
      <p:sp>
        <p:nvSpPr>
          <p:cNvPr id="16" name="Metin kutusu 15">
            <a:extLst>
              <a:ext uri="{FF2B5EF4-FFF2-40B4-BE49-F238E27FC236}">
                <a16:creationId xmlns:a16="http://schemas.microsoft.com/office/drawing/2014/main" id="{8F554EBF-5E35-694E-C724-F38D34DAD054}"/>
              </a:ext>
            </a:extLst>
          </p:cNvPr>
          <p:cNvSpPr txBox="1"/>
          <p:nvPr/>
        </p:nvSpPr>
        <p:spPr>
          <a:xfrm>
            <a:off x="1566169" y="5167871"/>
            <a:ext cx="151438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3200" b="1" dirty="0"/>
              <a:t>Hot </a:t>
            </a:r>
            <a:endParaRPr lang="tr-TR" sz="3200" dirty="0"/>
          </a:p>
        </p:txBody>
      </p:sp>
      <p:sp>
        <p:nvSpPr>
          <p:cNvPr id="17" name="Ok: Sağ 16">
            <a:extLst>
              <a:ext uri="{FF2B5EF4-FFF2-40B4-BE49-F238E27FC236}">
                <a16:creationId xmlns:a16="http://schemas.microsoft.com/office/drawing/2014/main" id="{78376D6D-F082-57AE-DBE0-66539A1ECD6D}"/>
              </a:ext>
            </a:extLst>
          </p:cNvPr>
          <p:cNvSpPr/>
          <p:nvPr/>
        </p:nvSpPr>
        <p:spPr>
          <a:xfrm>
            <a:off x="2558249" y="5335465"/>
            <a:ext cx="692458" cy="275208"/>
          </a:xfrm>
          <a:prstGeom prst="rightArrow">
            <a:avLst/>
          </a:prstGeom>
          <a:solidFill>
            <a:srgbClr val="E62276"/>
          </a:solidFill>
          <a:ln>
            <a:solidFill>
              <a:srgbClr val="F6AEC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8" name="Metin kutusu 17">
            <a:extLst>
              <a:ext uri="{FF2B5EF4-FFF2-40B4-BE49-F238E27FC236}">
                <a16:creationId xmlns:a16="http://schemas.microsoft.com/office/drawing/2014/main" id="{4DB5E884-7B04-E67C-94A8-E4F9C7DBC69E}"/>
              </a:ext>
            </a:extLst>
          </p:cNvPr>
          <p:cNvSpPr txBox="1"/>
          <p:nvPr/>
        </p:nvSpPr>
        <p:spPr>
          <a:xfrm>
            <a:off x="7474256" y="5157016"/>
            <a:ext cx="236811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3200" b="1" dirty="0" err="1"/>
              <a:t>Thin</a:t>
            </a:r>
            <a:r>
              <a:rPr lang="tr-TR" sz="3200" b="1" dirty="0" err="1">
                <a:solidFill>
                  <a:srgbClr val="FF0000"/>
                </a:solidFill>
              </a:rPr>
              <a:t>nest</a:t>
            </a:r>
            <a:endParaRPr lang="tr-TR" sz="3200" b="1" dirty="0">
              <a:solidFill>
                <a:srgbClr val="FF0000"/>
              </a:solidFill>
            </a:endParaRPr>
          </a:p>
        </p:txBody>
      </p:sp>
      <p:sp>
        <p:nvSpPr>
          <p:cNvPr id="19" name="Metin kutusu 18">
            <a:extLst>
              <a:ext uri="{FF2B5EF4-FFF2-40B4-BE49-F238E27FC236}">
                <a16:creationId xmlns:a16="http://schemas.microsoft.com/office/drawing/2014/main" id="{93B04BCF-A271-E2BA-34A0-1A8C094463FB}"/>
              </a:ext>
            </a:extLst>
          </p:cNvPr>
          <p:cNvSpPr txBox="1"/>
          <p:nvPr/>
        </p:nvSpPr>
        <p:spPr>
          <a:xfrm>
            <a:off x="5654335" y="5157016"/>
            <a:ext cx="151438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3200" b="1" dirty="0" err="1"/>
              <a:t>Thin</a:t>
            </a:r>
            <a:r>
              <a:rPr lang="tr-TR" sz="3200" b="1" dirty="0"/>
              <a:t> </a:t>
            </a:r>
            <a:endParaRPr lang="tr-TR" sz="3200" dirty="0"/>
          </a:p>
        </p:txBody>
      </p:sp>
      <p:sp>
        <p:nvSpPr>
          <p:cNvPr id="20" name="Ok: Sağ 19">
            <a:extLst>
              <a:ext uri="{FF2B5EF4-FFF2-40B4-BE49-F238E27FC236}">
                <a16:creationId xmlns:a16="http://schemas.microsoft.com/office/drawing/2014/main" id="{D2B39158-4C98-440E-AB63-9762ADB5767F}"/>
              </a:ext>
            </a:extLst>
          </p:cNvPr>
          <p:cNvSpPr/>
          <p:nvPr/>
        </p:nvSpPr>
        <p:spPr>
          <a:xfrm>
            <a:off x="6646415" y="5324610"/>
            <a:ext cx="692458" cy="275208"/>
          </a:xfrm>
          <a:prstGeom prst="rightArrow">
            <a:avLst/>
          </a:prstGeom>
          <a:solidFill>
            <a:srgbClr val="E62276"/>
          </a:solidFill>
          <a:ln>
            <a:solidFill>
              <a:srgbClr val="F6AEC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1" name="Metin kutusu 20">
            <a:extLst>
              <a:ext uri="{FF2B5EF4-FFF2-40B4-BE49-F238E27FC236}">
                <a16:creationId xmlns:a16="http://schemas.microsoft.com/office/drawing/2014/main" id="{A5A2D767-4B87-D1E5-632D-599C8B610FFC}"/>
              </a:ext>
            </a:extLst>
          </p:cNvPr>
          <p:cNvSpPr txBox="1"/>
          <p:nvPr/>
        </p:nvSpPr>
        <p:spPr>
          <a:xfrm>
            <a:off x="5761608" y="5849092"/>
            <a:ext cx="236811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3200" b="1" dirty="0" err="1"/>
              <a:t>Big</a:t>
            </a:r>
            <a:r>
              <a:rPr lang="tr-TR" sz="3200" b="1" dirty="0" err="1">
                <a:solidFill>
                  <a:srgbClr val="FF0000"/>
                </a:solidFill>
              </a:rPr>
              <a:t>gest</a:t>
            </a:r>
            <a:endParaRPr lang="tr-TR" sz="3200" b="1" dirty="0">
              <a:solidFill>
                <a:srgbClr val="FF0000"/>
              </a:solidFill>
            </a:endParaRPr>
          </a:p>
        </p:txBody>
      </p:sp>
      <p:sp>
        <p:nvSpPr>
          <p:cNvPr id="22" name="Metin kutusu 21">
            <a:extLst>
              <a:ext uri="{FF2B5EF4-FFF2-40B4-BE49-F238E27FC236}">
                <a16:creationId xmlns:a16="http://schemas.microsoft.com/office/drawing/2014/main" id="{25B54B81-575F-6A18-9BEC-B8533FEC020D}"/>
              </a:ext>
            </a:extLst>
          </p:cNvPr>
          <p:cNvSpPr txBox="1"/>
          <p:nvPr/>
        </p:nvSpPr>
        <p:spPr>
          <a:xfrm>
            <a:off x="3937617" y="5839529"/>
            <a:ext cx="151438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3200" b="1" dirty="0" err="1"/>
              <a:t>Big</a:t>
            </a:r>
            <a:r>
              <a:rPr lang="tr-TR" sz="3200" b="1" dirty="0"/>
              <a:t> </a:t>
            </a:r>
            <a:endParaRPr lang="tr-TR" sz="3200" dirty="0"/>
          </a:p>
        </p:txBody>
      </p:sp>
      <p:sp>
        <p:nvSpPr>
          <p:cNvPr id="23" name="Ok: Sağ 22">
            <a:extLst>
              <a:ext uri="{FF2B5EF4-FFF2-40B4-BE49-F238E27FC236}">
                <a16:creationId xmlns:a16="http://schemas.microsoft.com/office/drawing/2014/main" id="{C6451657-3F5A-9E49-1070-BC850F26BCFE}"/>
              </a:ext>
            </a:extLst>
          </p:cNvPr>
          <p:cNvSpPr/>
          <p:nvPr/>
        </p:nvSpPr>
        <p:spPr>
          <a:xfrm>
            <a:off x="4929697" y="6007123"/>
            <a:ext cx="692458" cy="275208"/>
          </a:xfrm>
          <a:prstGeom prst="rightArrow">
            <a:avLst/>
          </a:prstGeom>
          <a:solidFill>
            <a:srgbClr val="E62276"/>
          </a:solidFill>
          <a:ln>
            <a:solidFill>
              <a:srgbClr val="F6AEC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72658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 animBg="1"/>
      <p:bldP spid="7" grpId="0"/>
      <p:bldP spid="8" grpId="0"/>
      <p:bldP spid="9" grpId="0"/>
      <p:bldP spid="10" grpId="0" animBg="1"/>
      <p:bldP spid="11" grpId="0"/>
      <p:bldP spid="12" grpId="0"/>
      <p:bldP spid="13" grpId="0" animBg="1"/>
      <p:bldP spid="14" grpId="0"/>
      <p:bldP spid="15" grpId="0"/>
      <p:bldP spid="16" grpId="0"/>
      <p:bldP spid="17" grpId="0" animBg="1"/>
      <p:bldP spid="18" grpId="0"/>
      <p:bldP spid="19" grpId="0"/>
      <p:bldP spid="20" grpId="0" animBg="1"/>
      <p:bldP spid="21" grpId="0"/>
      <p:bldP spid="22" grpId="0"/>
      <p:bldP spid="2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72DE1744-84B5-86C2-9764-102D08E5C768}"/>
              </a:ext>
            </a:extLst>
          </p:cNvPr>
          <p:cNvSpPr txBox="1"/>
          <p:nvPr/>
        </p:nvSpPr>
        <p:spPr>
          <a:xfrm>
            <a:off x="2820377" y="0"/>
            <a:ext cx="70125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b="1" dirty="0" err="1"/>
              <a:t>Some</a:t>
            </a:r>
            <a:r>
              <a:rPr lang="tr-TR" sz="3600" b="1" dirty="0"/>
              <a:t> Rules of </a:t>
            </a:r>
            <a:r>
              <a:rPr lang="tr-TR" sz="3600" b="1" dirty="0" err="1"/>
              <a:t>Superlatives</a:t>
            </a:r>
            <a:endParaRPr lang="tr-TR" sz="3600" b="1" dirty="0"/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592014A0-60AB-0CB6-1A61-ECCCBF8AC033}"/>
              </a:ext>
            </a:extLst>
          </p:cNvPr>
          <p:cNvSpPr txBox="1"/>
          <p:nvPr/>
        </p:nvSpPr>
        <p:spPr>
          <a:xfrm>
            <a:off x="3707703" y="446276"/>
            <a:ext cx="50605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b="1" dirty="0"/>
              <a:t>(En Yapılarının Bazı Kuralları )</a:t>
            </a:r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2EBAF86E-8D41-3E2D-362B-99BEAF3F7916}"/>
              </a:ext>
            </a:extLst>
          </p:cNvPr>
          <p:cNvSpPr txBox="1"/>
          <p:nvPr/>
        </p:nvSpPr>
        <p:spPr>
          <a:xfrm>
            <a:off x="-1549119" y="1065375"/>
            <a:ext cx="70125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b="1" u="sng" dirty="0"/>
              <a:t>Düzensiz Sıfatlar:</a:t>
            </a:r>
          </a:p>
        </p:txBody>
      </p:sp>
      <p:sp>
        <p:nvSpPr>
          <p:cNvPr id="5" name="İçerik Yer Tutucusu 2">
            <a:extLst>
              <a:ext uri="{FF2B5EF4-FFF2-40B4-BE49-F238E27FC236}">
                <a16:creationId xmlns:a16="http://schemas.microsoft.com/office/drawing/2014/main" id="{D690393B-B954-4CC5-0D6A-83491B32CA20}"/>
              </a:ext>
            </a:extLst>
          </p:cNvPr>
          <p:cNvSpPr txBox="1">
            <a:spLocks/>
          </p:cNvSpPr>
          <p:nvPr/>
        </p:nvSpPr>
        <p:spPr>
          <a:xfrm>
            <a:off x="3865928" y="1065375"/>
            <a:ext cx="7971167" cy="7612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b="1" dirty="0"/>
              <a:t>Bazı sıfatlar ne öncesine «</a:t>
            </a:r>
            <a:r>
              <a:rPr lang="tr-TR" b="1" dirty="0" err="1"/>
              <a:t>the</a:t>
            </a:r>
            <a:r>
              <a:rPr lang="tr-TR" b="1" dirty="0"/>
              <a:t> </a:t>
            </a:r>
            <a:r>
              <a:rPr lang="tr-TR" b="1" dirty="0" err="1"/>
              <a:t>most</a:t>
            </a:r>
            <a:r>
              <a:rPr lang="tr-TR" b="1" dirty="0"/>
              <a:t>» ne de ardından «-</a:t>
            </a:r>
            <a:r>
              <a:rPr lang="tr-TR" b="1" dirty="0" err="1"/>
              <a:t>est</a:t>
            </a:r>
            <a:r>
              <a:rPr lang="tr-TR" b="1" dirty="0"/>
              <a:t>» eki alır. Bu sıfatlar, tamamen farklı kelimelere dönüşür.</a:t>
            </a:r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E3A89E4C-1F38-BB40-ADAB-C5FA5A31F4BA}"/>
              </a:ext>
            </a:extLst>
          </p:cNvPr>
          <p:cNvSpPr txBox="1"/>
          <p:nvPr/>
        </p:nvSpPr>
        <p:spPr>
          <a:xfrm>
            <a:off x="2469361" y="2003949"/>
            <a:ext cx="28562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b="1" i="1" dirty="0"/>
              <a:t>1) </a:t>
            </a:r>
            <a:r>
              <a:rPr lang="tr-TR" sz="3600" b="1" i="1" dirty="0" err="1"/>
              <a:t>Good</a:t>
            </a:r>
            <a:endParaRPr lang="tr-TR" sz="3600" b="1" i="1" dirty="0"/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CE9B5327-11BB-ECCB-403B-B9CA86491F5F}"/>
              </a:ext>
            </a:extLst>
          </p:cNvPr>
          <p:cNvSpPr txBox="1"/>
          <p:nvPr/>
        </p:nvSpPr>
        <p:spPr>
          <a:xfrm>
            <a:off x="2469361" y="2699989"/>
            <a:ext cx="28562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b="1" i="1" dirty="0"/>
              <a:t>2) </a:t>
            </a:r>
            <a:r>
              <a:rPr lang="tr-TR" sz="3600" b="1" i="1" dirty="0" err="1"/>
              <a:t>Bad</a:t>
            </a:r>
            <a:endParaRPr lang="tr-TR" sz="3600" b="1" i="1" dirty="0"/>
          </a:p>
        </p:txBody>
      </p:sp>
      <p:sp>
        <p:nvSpPr>
          <p:cNvPr id="8" name="Metin kutusu 7">
            <a:extLst>
              <a:ext uri="{FF2B5EF4-FFF2-40B4-BE49-F238E27FC236}">
                <a16:creationId xmlns:a16="http://schemas.microsoft.com/office/drawing/2014/main" id="{520EA48E-878F-90B9-7113-B916F76CAC86}"/>
              </a:ext>
            </a:extLst>
          </p:cNvPr>
          <p:cNvSpPr txBox="1"/>
          <p:nvPr/>
        </p:nvSpPr>
        <p:spPr>
          <a:xfrm>
            <a:off x="2446329" y="3445738"/>
            <a:ext cx="28562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b="1" i="1" dirty="0"/>
              <a:t>3) </a:t>
            </a:r>
            <a:r>
              <a:rPr lang="tr-TR" sz="3600" b="1" i="1" dirty="0" err="1"/>
              <a:t>Little</a:t>
            </a:r>
            <a:endParaRPr lang="tr-TR" sz="3600" b="1" i="1" dirty="0"/>
          </a:p>
        </p:txBody>
      </p:sp>
      <p:sp>
        <p:nvSpPr>
          <p:cNvPr id="9" name="Metin kutusu 8">
            <a:extLst>
              <a:ext uri="{FF2B5EF4-FFF2-40B4-BE49-F238E27FC236}">
                <a16:creationId xmlns:a16="http://schemas.microsoft.com/office/drawing/2014/main" id="{0DEE16E8-E733-2881-00F7-31A73E087E71}"/>
              </a:ext>
            </a:extLst>
          </p:cNvPr>
          <p:cNvSpPr txBox="1"/>
          <p:nvPr/>
        </p:nvSpPr>
        <p:spPr>
          <a:xfrm>
            <a:off x="2446329" y="4191487"/>
            <a:ext cx="28562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b="1" i="1" dirty="0"/>
              <a:t>4) </a:t>
            </a:r>
            <a:r>
              <a:rPr lang="tr-TR" sz="3600" b="1" i="1" dirty="0" err="1"/>
              <a:t>Much</a:t>
            </a:r>
            <a:endParaRPr lang="tr-TR" sz="3600" b="1" i="1" dirty="0"/>
          </a:p>
        </p:txBody>
      </p:sp>
      <p:sp>
        <p:nvSpPr>
          <p:cNvPr id="10" name="Metin kutusu 9">
            <a:extLst>
              <a:ext uri="{FF2B5EF4-FFF2-40B4-BE49-F238E27FC236}">
                <a16:creationId xmlns:a16="http://schemas.microsoft.com/office/drawing/2014/main" id="{5977729D-E306-B793-2910-1B3EC8EFD697}"/>
              </a:ext>
            </a:extLst>
          </p:cNvPr>
          <p:cNvSpPr txBox="1"/>
          <p:nvPr/>
        </p:nvSpPr>
        <p:spPr>
          <a:xfrm>
            <a:off x="4070814" y="2053495"/>
            <a:ext cx="14281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i="1" dirty="0">
                <a:solidFill>
                  <a:srgbClr val="FF0000"/>
                </a:solidFill>
              </a:rPr>
              <a:t>(İyi)</a:t>
            </a:r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E61044FB-8441-E0CE-B096-78DB3CF6F485}"/>
              </a:ext>
            </a:extLst>
          </p:cNvPr>
          <p:cNvSpPr txBox="1"/>
          <p:nvPr/>
        </p:nvSpPr>
        <p:spPr>
          <a:xfrm>
            <a:off x="3801303" y="2730766"/>
            <a:ext cx="14281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i="1" dirty="0">
                <a:solidFill>
                  <a:srgbClr val="FF0000"/>
                </a:solidFill>
              </a:rPr>
              <a:t>(Kötü)</a:t>
            </a:r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id="{B31ACE4D-B33B-4045-4721-AD3C64F94D93}"/>
              </a:ext>
            </a:extLst>
          </p:cNvPr>
          <p:cNvSpPr txBox="1"/>
          <p:nvPr/>
        </p:nvSpPr>
        <p:spPr>
          <a:xfrm>
            <a:off x="3990971" y="3469757"/>
            <a:ext cx="14281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i="1" dirty="0">
                <a:solidFill>
                  <a:srgbClr val="FF0000"/>
                </a:solidFill>
              </a:rPr>
              <a:t>(Az)</a:t>
            </a:r>
          </a:p>
        </p:txBody>
      </p:sp>
      <p:sp>
        <p:nvSpPr>
          <p:cNvPr id="13" name="Metin kutusu 12">
            <a:extLst>
              <a:ext uri="{FF2B5EF4-FFF2-40B4-BE49-F238E27FC236}">
                <a16:creationId xmlns:a16="http://schemas.microsoft.com/office/drawing/2014/main" id="{00CF3E79-CEE7-18B2-0496-3048C290A20E}"/>
              </a:ext>
            </a:extLst>
          </p:cNvPr>
          <p:cNvSpPr txBox="1"/>
          <p:nvPr/>
        </p:nvSpPr>
        <p:spPr>
          <a:xfrm>
            <a:off x="4089401" y="4215460"/>
            <a:ext cx="14281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i="1" dirty="0">
                <a:solidFill>
                  <a:srgbClr val="FF0000"/>
                </a:solidFill>
              </a:rPr>
              <a:t>(Fazla)</a:t>
            </a:r>
          </a:p>
        </p:txBody>
      </p:sp>
      <p:sp>
        <p:nvSpPr>
          <p:cNvPr id="14" name="Ok: Sağ 13">
            <a:extLst>
              <a:ext uri="{FF2B5EF4-FFF2-40B4-BE49-F238E27FC236}">
                <a16:creationId xmlns:a16="http://schemas.microsoft.com/office/drawing/2014/main" id="{DEBF17E0-3FE0-B6B0-F5BB-497CF8A36ABB}"/>
              </a:ext>
            </a:extLst>
          </p:cNvPr>
          <p:cNvSpPr/>
          <p:nvPr/>
        </p:nvSpPr>
        <p:spPr>
          <a:xfrm>
            <a:off x="4974408" y="2125133"/>
            <a:ext cx="889348" cy="463428"/>
          </a:xfrm>
          <a:prstGeom prst="rightArrow">
            <a:avLst/>
          </a:prstGeom>
          <a:solidFill>
            <a:srgbClr val="DA6D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5" name="Ok: Sağ 14">
            <a:extLst>
              <a:ext uri="{FF2B5EF4-FFF2-40B4-BE49-F238E27FC236}">
                <a16:creationId xmlns:a16="http://schemas.microsoft.com/office/drawing/2014/main" id="{CF353F8C-E32E-0E0D-122C-2E17AA455F29}"/>
              </a:ext>
            </a:extLst>
          </p:cNvPr>
          <p:cNvSpPr/>
          <p:nvPr/>
        </p:nvSpPr>
        <p:spPr>
          <a:xfrm>
            <a:off x="5054251" y="2811208"/>
            <a:ext cx="889348" cy="463428"/>
          </a:xfrm>
          <a:prstGeom prst="rightArrow">
            <a:avLst/>
          </a:prstGeom>
          <a:solidFill>
            <a:srgbClr val="DA6D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6" name="Ok: Sağ 15">
            <a:extLst>
              <a:ext uri="{FF2B5EF4-FFF2-40B4-BE49-F238E27FC236}">
                <a16:creationId xmlns:a16="http://schemas.microsoft.com/office/drawing/2014/main" id="{BCE482A2-D820-867B-16F3-040BE09BF916}"/>
              </a:ext>
            </a:extLst>
          </p:cNvPr>
          <p:cNvSpPr/>
          <p:nvPr/>
        </p:nvSpPr>
        <p:spPr>
          <a:xfrm>
            <a:off x="4974408" y="3538188"/>
            <a:ext cx="889348" cy="463428"/>
          </a:xfrm>
          <a:prstGeom prst="rightArrow">
            <a:avLst/>
          </a:prstGeom>
          <a:solidFill>
            <a:srgbClr val="DA6D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7" name="Ok: Sağ 16">
            <a:extLst>
              <a:ext uri="{FF2B5EF4-FFF2-40B4-BE49-F238E27FC236}">
                <a16:creationId xmlns:a16="http://schemas.microsoft.com/office/drawing/2014/main" id="{5203C694-03E4-5C2E-60A8-79DD0C9FD92C}"/>
              </a:ext>
            </a:extLst>
          </p:cNvPr>
          <p:cNvSpPr/>
          <p:nvPr/>
        </p:nvSpPr>
        <p:spPr>
          <a:xfrm>
            <a:off x="5419082" y="4242419"/>
            <a:ext cx="889348" cy="463428"/>
          </a:xfrm>
          <a:prstGeom prst="rightArrow">
            <a:avLst/>
          </a:prstGeom>
          <a:solidFill>
            <a:srgbClr val="DA6D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8" name="Metin kutusu 17">
            <a:extLst>
              <a:ext uri="{FF2B5EF4-FFF2-40B4-BE49-F238E27FC236}">
                <a16:creationId xmlns:a16="http://schemas.microsoft.com/office/drawing/2014/main" id="{F2A585E9-1267-88D3-B7A2-F3554C21A4F0}"/>
              </a:ext>
            </a:extLst>
          </p:cNvPr>
          <p:cNvSpPr txBox="1"/>
          <p:nvPr/>
        </p:nvSpPr>
        <p:spPr>
          <a:xfrm>
            <a:off x="5943599" y="2003949"/>
            <a:ext cx="28562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b="1" i="1" dirty="0" err="1"/>
              <a:t>The</a:t>
            </a:r>
            <a:r>
              <a:rPr lang="tr-TR" sz="3600" b="1" i="1" dirty="0"/>
              <a:t> </a:t>
            </a:r>
            <a:r>
              <a:rPr lang="tr-TR" sz="3600" b="1" i="1" dirty="0" err="1"/>
              <a:t>best</a:t>
            </a:r>
            <a:endParaRPr lang="tr-TR" sz="3600" b="1" i="1" dirty="0"/>
          </a:p>
        </p:txBody>
      </p:sp>
      <p:sp>
        <p:nvSpPr>
          <p:cNvPr id="19" name="Metin kutusu 18">
            <a:extLst>
              <a:ext uri="{FF2B5EF4-FFF2-40B4-BE49-F238E27FC236}">
                <a16:creationId xmlns:a16="http://schemas.microsoft.com/office/drawing/2014/main" id="{C3DFD1F8-6992-91A1-29EC-16830BC8918D}"/>
              </a:ext>
            </a:extLst>
          </p:cNvPr>
          <p:cNvSpPr txBox="1"/>
          <p:nvPr/>
        </p:nvSpPr>
        <p:spPr>
          <a:xfrm>
            <a:off x="6018529" y="2683593"/>
            <a:ext cx="28562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b="1" i="1" dirty="0" err="1"/>
              <a:t>The</a:t>
            </a:r>
            <a:r>
              <a:rPr lang="tr-TR" sz="3600" b="1" i="1" dirty="0"/>
              <a:t> </a:t>
            </a:r>
            <a:r>
              <a:rPr lang="tr-TR" sz="3600" b="1" i="1" dirty="0" err="1"/>
              <a:t>worst</a:t>
            </a:r>
            <a:endParaRPr lang="tr-TR" sz="3600" b="1" i="1" dirty="0"/>
          </a:p>
        </p:txBody>
      </p:sp>
      <p:sp>
        <p:nvSpPr>
          <p:cNvPr id="20" name="Metin kutusu 19">
            <a:extLst>
              <a:ext uri="{FF2B5EF4-FFF2-40B4-BE49-F238E27FC236}">
                <a16:creationId xmlns:a16="http://schemas.microsoft.com/office/drawing/2014/main" id="{091C9DD6-0BDF-0717-9F54-849909F64879}"/>
              </a:ext>
            </a:extLst>
          </p:cNvPr>
          <p:cNvSpPr txBox="1"/>
          <p:nvPr/>
        </p:nvSpPr>
        <p:spPr>
          <a:xfrm>
            <a:off x="5943598" y="3407866"/>
            <a:ext cx="28562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b="1" i="1" dirty="0" err="1"/>
              <a:t>The</a:t>
            </a:r>
            <a:r>
              <a:rPr lang="tr-TR" sz="3600" b="1" i="1" dirty="0"/>
              <a:t> </a:t>
            </a:r>
            <a:r>
              <a:rPr lang="tr-TR" sz="3600" b="1" i="1" dirty="0" err="1"/>
              <a:t>least</a:t>
            </a:r>
            <a:endParaRPr lang="tr-TR" sz="3600" b="1" i="1" dirty="0"/>
          </a:p>
        </p:txBody>
      </p:sp>
      <p:sp>
        <p:nvSpPr>
          <p:cNvPr id="21" name="Metin kutusu 20">
            <a:extLst>
              <a:ext uri="{FF2B5EF4-FFF2-40B4-BE49-F238E27FC236}">
                <a16:creationId xmlns:a16="http://schemas.microsoft.com/office/drawing/2014/main" id="{42BCE56B-5842-3EEE-17A0-A30023B48391}"/>
              </a:ext>
            </a:extLst>
          </p:cNvPr>
          <p:cNvSpPr txBox="1"/>
          <p:nvPr/>
        </p:nvSpPr>
        <p:spPr>
          <a:xfrm>
            <a:off x="6424962" y="4127540"/>
            <a:ext cx="28562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b="1" i="1" dirty="0" err="1"/>
              <a:t>The</a:t>
            </a:r>
            <a:r>
              <a:rPr lang="tr-TR" sz="3600" b="1" i="1" dirty="0"/>
              <a:t> </a:t>
            </a:r>
            <a:r>
              <a:rPr lang="tr-TR" sz="3600" b="1" i="1" dirty="0" err="1"/>
              <a:t>most</a:t>
            </a:r>
            <a:endParaRPr lang="tr-TR" sz="3600" b="1" i="1" dirty="0"/>
          </a:p>
        </p:txBody>
      </p:sp>
      <p:sp>
        <p:nvSpPr>
          <p:cNvPr id="22" name="Metin kutusu 21">
            <a:extLst>
              <a:ext uri="{FF2B5EF4-FFF2-40B4-BE49-F238E27FC236}">
                <a16:creationId xmlns:a16="http://schemas.microsoft.com/office/drawing/2014/main" id="{9C840217-FE83-DCF1-DA03-BD6C4C98F3D0}"/>
              </a:ext>
            </a:extLst>
          </p:cNvPr>
          <p:cNvSpPr txBox="1"/>
          <p:nvPr/>
        </p:nvSpPr>
        <p:spPr>
          <a:xfrm>
            <a:off x="7642205" y="2003913"/>
            <a:ext cx="23152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i="1" dirty="0">
                <a:solidFill>
                  <a:srgbClr val="FF0000"/>
                </a:solidFill>
              </a:rPr>
              <a:t>(En iyi)</a:t>
            </a:r>
          </a:p>
        </p:txBody>
      </p:sp>
      <p:sp>
        <p:nvSpPr>
          <p:cNvPr id="23" name="Metin kutusu 22">
            <a:extLst>
              <a:ext uri="{FF2B5EF4-FFF2-40B4-BE49-F238E27FC236}">
                <a16:creationId xmlns:a16="http://schemas.microsoft.com/office/drawing/2014/main" id="{B3CABEC2-A766-BC27-6EE7-1728277F577C}"/>
              </a:ext>
            </a:extLst>
          </p:cNvPr>
          <p:cNvSpPr txBox="1"/>
          <p:nvPr/>
        </p:nvSpPr>
        <p:spPr>
          <a:xfrm>
            <a:off x="8068503" y="2727451"/>
            <a:ext cx="27447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i="1" dirty="0">
                <a:solidFill>
                  <a:srgbClr val="FF0000"/>
                </a:solidFill>
              </a:rPr>
              <a:t>(En kötü)</a:t>
            </a:r>
          </a:p>
        </p:txBody>
      </p:sp>
      <p:sp>
        <p:nvSpPr>
          <p:cNvPr id="24" name="Metin kutusu 23">
            <a:extLst>
              <a:ext uri="{FF2B5EF4-FFF2-40B4-BE49-F238E27FC236}">
                <a16:creationId xmlns:a16="http://schemas.microsoft.com/office/drawing/2014/main" id="{4D09CE3B-48FC-E0F3-7870-9CBFACFF4F8B}"/>
              </a:ext>
            </a:extLst>
          </p:cNvPr>
          <p:cNvSpPr txBox="1"/>
          <p:nvPr/>
        </p:nvSpPr>
        <p:spPr>
          <a:xfrm>
            <a:off x="7920827" y="3463480"/>
            <a:ext cx="24965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i="1" dirty="0">
                <a:solidFill>
                  <a:srgbClr val="FF0000"/>
                </a:solidFill>
              </a:rPr>
              <a:t>(En az)</a:t>
            </a:r>
          </a:p>
        </p:txBody>
      </p:sp>
      <p:sp>
        <p:nvSpPr>
          <p:cNvPr id="25" name="Metin kutusu 24">
            <a:extLst>
              <a:ext uri="{FF2B5EF4-FFF2-40B4-BE49-F238E27FC236}">
                <a16:creationId xmlns:a16="http://schemas.microsoft.com/office/drawing/2014/main" id="{D63F9769-0BD4-18FD-2890-060589480C51}"/>
              </a:ext>
            </a:extLst>
          </p:cNvPr>
          <p:cNvSpPr txBox="1"/>
          <p:nvPr/>
        </p:nvSpPr>
        <p:spPr>
          <a:xfrm>
            <a:off x="8373307" y="4168452"/>
            <a:ext cx="27447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i="1" dirty="0">
                <a:solidFill>
                  <a:srgbClr val="FF0000"/>
                </a:solidFill>
              </a:rPr>
              <a:t>(En fazla)</a:t>
            </a:r>
          </a:p>
        </p:txBody>
      </p:sp>
      <p:sp>
        <p:nvSpPr>
          <p:cNvPr id="26" name="Metin kutusu 25">
            <a:extLst>
              <a:ext uri="{FF2B5EF4-FFF2-40B4-BE49-F238E27FC236}">
                <a16:creationId xmlns:a16="http://schemas.microsoft.com/office/drawing/2014/main" id="{2AADA790-A7BA-294E-5948-BF39133DD256}"/>
              </a:ext>
            </a:extLst>
          </p:cNvPr>
          <p:cNvSpPr txBox="1"/>
          <p:nvPr/>
        </p:nvSpPr>
        <p:spPr>
          <a:xfrm>
            <a:off x="3907290" y="5072108"/>
            <a:ext cx="44638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b="1" dirty="0"/>
              <a:t>My car is </a:t>
            </a:r>
            <a:r>
              <a:rPr lang="tr-TR" sz="3600" b="1" dirty="0" err="1">
                <a:solidFill>
                  <a:srgbClr val="FF0000"/>
                </a:solidFill>
              </a:rPr>
              <a:t>the</a:t>
            </a:r>
            <a:r>
              <a:rPr lang="tr-TR" sz="3600" b="1" dirty="0">
                <a:solidFill>
                  <a:srgbClr val="FF0000"/>
                </a:solidFill>
              </a:rPr>
              <a:t> </a:t>
            </a:r>
            <a:r>
              <a:rPr lang="tr-TR" sz="3600" b="1" dirty="0" err="1">
                <a:solidFill>
                  <a:srgbClr val="FF0000"/>
                </a:solidFill>
              </a:rPr>
              <a:t>best</a:t>
            </a:r>
            <a:r>
              <a:rPr lang="tr-TR" sz="3600" b="1" dirty="0">
                <a:solidFill>
                  <a:srgbClr val="FF0000"/>
                </a:solidFill>
              </a:rPr>
              <a:t>.</a:t>
            </a:r>
            <a:endParaRPr lang="tr-TR" sz="3600" b="1" dirty="0"/>
          </a:p>
        </p:txBody>
      </p:sp>
      <p:sp>
        <p:nvSpPr>
          <p:cNvPr id="27" name="TextBox 7">
            <a:extLst>
              <a:ext uri="{FF2B5EF4-FFF2-40B4-BE49-F238E27FC236}">
                <a16:creationId xmlns:a16="http://schemas.microsoft.com/office/drawing/2014/main" id="{E718C1A7-FA22-4591-C33E-5AAD737ED217}"/>
              </a:ext>
            </a:extLst>
          </p:cNvPr>
          <p:cNvSpPr txBox="1"/>
          <p:nvPr/>
        </p:nvSpPr>
        <p:spPr>
          <a:xfrm>
            <a:off x="3801303" y="5755098"/>
            <a:ext cx="4569819" cy="52322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800" b="1" dirty="0"/>
              <a:t>Benim arabam, </a:t>
            </a:r>
            <a:r>
              <a:rPr lang="tr-TR" sz="2800" b="1" dirty="0">
                <a:solidFill>
                  <a:srgbClr val="FF0000"/>
                </a:solidFill>
              </a:rPr>
              <a:t>en iyi</a:t>
            </a:r>
            <a:r>
              <a:rPr lang="tr-TR" sz="2800" b="1" dirty="0"/>
              <a:t>sidir.</a:t>
            </a:r>
          </a:p>
        </p:txBody>
      </p:sp>
    </p:spTree>
    <p:extLst>
      <p:ext uri="{BB962C8B-B14F-4D97-AF65-F5344CB8AC3E}">
        <p14:creationId xmlns:p14="http://schemas.microsoft.com/office/powerpoint/2010/main" val="224110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 animBg="1"/>
      <p:bldP spid="15" grpId="0" animBg="1"/>
      <p:bldP spid="16" grpId="0" animBg="1"/>
      <p:bldP spid="17" grpId="0" animBg="1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12A90BF6-87FD-2C48-010B-A4FEFB716F6A}"/>
              </a:ext>
            </a:extLst>
          </p:cNvPr>
          <p:cNvSpPr txBox="1"/>
          <p:nvPr/>
        </p:nvSpPr>
        <p:spPr>
          <a:xfrm>
            <a:off x="379562" y="3364302"/>
            <a:ext cx="80743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/>
              <a:t>Konu ile ilgili oyuna aşağıdaki linkten ulaşabilirsiniz:</a:t>
            </a:r>
          </a:p>
          <a:p>
            <a:endParaRPr lang="tr-TR" sz="2400" b="1" dirty="0"/>
          </a:p>
          <a:p>
            <a:r>
              <a:rPr lang="tr-TR" sz="2400" b="1" dirty="0">
                <a:hlinkClick r:id="rId3"/>
              </a:rPr>
              <a:t>https://www.egetolgayaltinay.com/lessons/297</a:t>
            </a:r>
            <a:r>
              <a:rPr lang="tr-TR" sz="2400" b="1" dirty="0"/>
              <a:t> 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213D2F5A-103E-BBF2-C090-DE7D89C36AD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04206">
            <a:off x="8314156" y="3009899"/>
            <a:ext cx="2809875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218724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12A90BF6-87FD-2C48-010B-A4FEFB716F6A}"/>
              </a:ext>
            </a:extLst>
          </p:cNvPr>
          <p:cNvSpPr txBox="1"/>
          <p:nvPr/>
        </p:nvSpPr>
        <p:spPr>
          <a:xfrm>
            <a:off x="379562" y="3364302"/>
            <a:ext cx="80743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/>
              <a:t>Konu ile ilgili oyuna aşağıdaki linkten ulaşabilirsiniz:</a:t>
            </a:r>
          </a:p>
          <a:p>
            <a:endParaRPr lang="tr-TR" sz="2400" b="1" dirty="0"/>
          </a:p>
          <a:p>
            <a:r>
              <a:rPr lang="tr-TR" sz="2400" b="1" dirty="0">
                <a:hlinkClick r:id="rId3"/>
              </a:rPr>
              <a:t>https://www.egetolgayaltinay.com/lessons/298</a:t>
            </a:r>
            <a:r>
              <a:rPr lang="tr-TR" sz="2400" b="1" dirty="0"/>
              <a:t> 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FECB11B3-1929-9B5A-A98E-C9F0DB83EAE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87300">
            <a:off x="8331409" y="3053032"/>
            <a:ext cx="2809875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1411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>
            <a:extLst>
              <a:ext uri="{FF2B5EF4-FFF2-40B4-BE49-F238E27FC236}">
                <a16:creationId xmlns:a16="http://schemas.microsoft.com/office/drawing/2014/main" id="{E600019D-7956-05F0-C493-0C7590014772}"/>
              </a:ext>
            </a:extLst>
          </p:cNvPr>
          <p:cNvSpPr txBox="1"/>
          <p:nvPr/>
        </p:nvSpPr>
        <p:spPr>
          <a:xfrm>
            <a:off x="3579508" y="1423903"/>
            <a:ext cx="66475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err="1"/>
              <a:t>There</a:t>
            </a:r>
            <a:r>
              <a:rPr lang="tr-TR" sz="2400" b="1" dirty="0"/>
              <a:t> </a:t>
            </a:r>
            <a:r>
              <a:rPr lang="tr-TR" sz="2400" b="1" dirty="0" err="1"/>
              <a:t>are</a:t>
            </a:r>
            <a:r>
              <a:rPr lang="tr-TR" sz="2400" b="1" dirty="0"/>
              <a:t> 8 </a:t>
            </a:r>
            <a:r>
              <a:rPr lang="tr-TR" sz="2400" b="1" dirty="0" err="1"/>
              <a:t>planets</a:t>
            </a:r>
            <a:r>
              <a:rPr lang="tr-TR" sz="2400" b="1" dirty="0"/>
              <a:t> in </a:t>
            </a:r>
            <a:r>
              <a:rPr lang="tr-TR" sz="2400" b="1" dirty="0" err="1"/>
              <a:t>our</a:t>
            </a:r>
            <a:r>
              <a:rPr lang="tr-TR" sz="2400" b="1" dirty="0"/>
              <a:t> solar </a:t>
            </a:r>
            <a:r>
              <a:rPr lang="tr-TR" sz="2400" b="1" dirty="0" err="1"/>
              <a:t>system</a:t>
            </a:r>
            <a:r>
              <a:rPr lang="tr-TR" sz="2400" b="1" dirty="0"/>
              <a:t>.</a:t>
            </a:r>
          </a:p>
        </p:txBody>
      </p:sp>
      <p:sp>
        <p:nvSpPr>
          <p:cNvPr id="9" name="Dikdörtgen 8">
            <a:extLst>
              <a:ext uri="{FF2B5EF4-FFF2-40B4-BE49-F238E27FC236}">
                <a16:creationId xmlns:a16="http://schemas.microsoft.com/office/drawing/2014/main" id="{30B0C334-DE88-412F-1AF6-6E6A1ED6F51D}"/>
              </a:ext>
            </a:extLst>
          </p:cNvPr>
          <p:cNvSpPr/>
          <p:nvPr/>
        </p:nvSpPr>
        <p:spPr>
          <a:xfrm>
            <a:off x="11415562" y="2637322"/>
            <a:ext cx="776438" cy="102990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6" name="Metin kutusu 25">
            <a:extLst>
              <a:ext uri="{FF2B5EF4-FFF2-40B4-BE49-F238E27FC236}">
                <a16:creationId xmlns:a16="http://schemas.microsoft.com/office/drawing/2014/main" id="{5AB34D29-9C5E-8A98-E238-4F2B2AFF8A77}"/>
              </a:ext>
            </a:extLst>
          </p:cNvPr>
          <p:cNvSpPr txBox="1"/>
          <p:nvPr/>
        </p:nvSpPr>
        <p:spPr>
          <a:xfrm>
            <a:off x="1466248" y="4354105"/>
            <a:ext cx="925950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400" b="1" dirty="0"/>
              <a:t>Do </a:t>
            </a:r>
            <a:r>
              <a:rPr lang="tr-TR" sz="4400" b="1" dirty="0" err="1"/>
              <a:t>you</a:t>
            </a:r>
            <a:r>
              <a:rPr lang="tr-TR" sz="4400" b="1" dirty="0"/>
              <a:t> </a:t>
            </a:r>
            <a:r>
              <a:rPr lang="tr-TR" sz="4400" b="1" dirty="0" err="1"/>
              <a:t>know</a:t>
            </a:r>
            <a:r>
              <a:rPr lang="tr-TR" sz="4400" b="1" dirty="0"/>
              <a:t> </a:t>
            </a:r>
            <a:r>
              <a:rPr lang="tr-TR" sz="4400" b="1" dirty="0" err="1"/>
              <a:t>their</a:t>
            </a:r>
            <a:r>
              <a:rPr lang="tr-TR" sz="4400" b="1" dirty="0"/>
              <a:t> </a:t>
            </a:r>
            <a:r>
              <a:rPr lang="tr-TR" sz="4400" b="1" dirty="0" err="1"/>
              <a:t>names</a:t>
            </a:r>
            <a:r>
              <a:rPr lang="tr-TR" sz="4400" b="1" dirty="0"/>
              <a:t>?</a:t>
            </a:r>
          </a:p>
        </p:txBody>
      </p:sp>
      <p:sp>
        <p:nvSpPr>
          <p:cNvPr id="27" name="Metin kutusu 26">
            <a:extLst>
              <a:ext uri="{FF2B5EF4-FFF2-40B4-BE49-F238E27FC236}">
                <a16:creationId xmlns:a16="http://schemas.microsoft.com/office/drawing/2014/main" id="{916D928F-DB50-EC0A-87E9-D8C5BEF7E2C6}"/>
              </a:ext>
            </a:extLst>
          </p:cNvPr>
          <p:cNvSpPr txBox="1"/>
          <p:nvPr/>
        </p:nvSpPr>
        <p:spPr>
          <a:xfrm>
            <a:off x="2967487" y="5339751"/>
            <a:ext cx="69835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>
                <a:hlinkClick r:id="rId3"/>
              </a:rPr>
              <a:t>https://www.egetolgayaltinay.com/lessons/292</a:t>
            </a:r>
            <a:r>
              <a:rPr lang="tr-TR" sz="2400" b="1" dirty="0"/>
              <a:t> </a:t>
            </a:r>
          </a:p>
        </p:txBody>
      </p:sp>
      <p:pic>
        <p:nvPicPr>
          <p:cNvPr id="29" name="Resim 28">
            <a:extLst>
              <a:ext uri="{FF2B5EF4-FFF2-40B4-BE49-F238E27FC236}">
                <a16:creationId xmlns:a16="http://schemas.microsoft.com/office/drawing/2014/main" id="{21631DB4-C548-C7A7-B070-66B5BA33896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94664">
            <a:off x="9656195" y="4506039"/>
            <a:ext cx="1301177" cy="1235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1928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>
            <a:extLst>
              <a:ext uri="{FF2B5EF4-FFF2-40B4-BE49-F238E27FC236}">
                <a16:creationId xmlns:a16="http://schemas.microsoft.com/office/drawing/2014/main" id="{A9B42338-95BF-8CF5-990D-56048EF7D22A}"/>
              </a:ext>
            </a:extLst>
          </p:cNvPr>
          <p:cNvSpPr txBox="1"/>
          <p:nvPr/>
        </p:nvSpPr>
        <p:spPr>
          <a:xfrm>
            <a:off x="1597325" y="933930"/>
            <a:ext cx="8997350" cy="43396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13800" b="1" dirty="0">
                <a:solidFill>
                  <a:schemeClr val="bg1"/>
                </a:solidFill>
              </a:rPr>
              <a:t>SAMPLE</a:t>
            </a:r>
          </a:p>
          <a:p>
            <a:r>
              <a:rPr lang="tr-TR" sz="13800" b="1" dirty="0">
                <a:solidFill>
                  <a:schemeClr val="bg1"/>
                </a:solidFill>
              </a:rPr>
              <a:t>QUESTIONS</a:t>
            </a:r>
          </a:p>
        </p:txBody>
      </p:sp>
    </p:spTree>
    <p:extLst>
      <p:ext uri="{BB962C8B-B14F-4D97-AF65-F5344CB8AC3E}">
        <p14:creationId xmlns:p14="http://schemas.microsoft.com/office/powerpoint/2010/main" val="38165539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40484469-06AE-E555-C2F2-B4044016A7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1557" y="1348955"/>
            <a:ext cx="7094555" cy="3861399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34B55D82-AE00-F87E-B702-5571A7BDE0F5}"/>
              </a:ext>
            </a:extLst>
          </p:cNvPr>
          <p:cNvSpPr/>
          <p:nvPr/>
        </p:nvSpPr>
        <p:spPr>
          <a:xfrm>
            <a:off x="2337758" y="2902789"/>
            <a:ext cx="568130" cy="526211"/>
          </a:xfrm>
          <a:prstGeom prst="ellipse">
            <a:avLst/>
          </a:prstGeom>
          <a:solidFill>
            <a:srgbClr val="E62276"/>
          </a:solidFill>
          <a:ln>
            <a:solidFill>
              <a:srgbClr val="E622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18857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E917D1EE-4483-EDF8-6067-02F537DB0A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5267" y="1565066"/>
            <a:ext cx="7193901" cy="3274354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26DF004E-A928-7312-D323-1B269D8C510C}"/>
              </a:ext>
            </a:extLst>
          </p:cNvPr>
          <p:cNvSpPr/>
          <p:nvPr/>
        </p:nvSpPr>
        <p:spPr>
          <a:xfrm>
            <a:off x="2355011" y="4075982"/>
            <a:ext cx="568130" cy="526211"/>
          </a:xfrm>
          <a:prstGeom prst="ellipse">
            <a:avLst/>
          </a:prstGeom>
          <a:solidFill>
            <a:srgbClr val="E62276"/>
          </a:solidFill>
          <a:ln>
            <a:solidFill>
              <a:srgbClr val="E622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21488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1A5651C7-BE47-7044-B8B5-F25949AA41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806" y="1345091"/>
            <a:ext cx="7764496" cy="3649604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84F0DE52-88DA-C86F-AB50-2A38DD3CBADA}"/>
              </a:ext>
            </a:extLst>
          </p:cNvPr>
          <p:cNvSpPr/>
          <p:nvPr/>
        </p:nvSpPr>
        <p:spPr>
          <a:xfrm>
            <a:off x="1945568" y="2549106"/>
            <a:ext cx="568130" cy="526211"/>
          </a:xfrm>
          <a:prstGeom prst="ellipse">
            <a:avLst/>
          </a:prstGeom>
          <a:solidFill>
            <a:srgbClr val="E62276"/>
          </a:solidFill>
          <a:ln>
            <a:solidFill>
              <a:srgbClr val="E622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79531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B60FDB1A-D5FF-070D-F172-9E44585FB2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3741" y="1102923"/>
            <a:ext cx="7984357" cy="4038420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5A251BF9-4892-C0E6-80B8-697059EA8158}"/>
              </a:ext>
            </a:extLst>
          </p:cNvPr>
          <p:cNvSpPr/>
          <p:nvPr/>
        </p:nvSpPr>
        <p:spPr>
          <a:xfrm>
            <a:off x="2019837" y="2436962"/>
            <a:ext cx="568130" cy="526211"/>
          </a:xfrm>
          <a:prstGeom prst="ellipse">
            <a:avLst/>
          </a:prstGeom>
          <a:solidFill>
            <a:srgbClr val="E62276"/>
          </a:solidFill>
          <a:ln>
            <a:solidFill>
              <a:srgbClr val="E622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00342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9D0543A3-5AE0-1D12-D306-F6E26E3D6D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0004" y="573880"/>
            <a:ext cx="6282456" cy="5710240"/>
          </a:xfrm>
          <a:prstGeom prst="rect">
            <a:avLst/>
          </a:prstGeom>
          <a:ln>
            <a:solidFill>
              <a:srgbClr val="E62276"/>
            </a:solidFill>
          </a:ln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2281053E-E766-F60D-9609-9C9F7C626422}"/>
              </a:ext>
            </a:extLst>
          </p:cNvPr>
          <p:cNvSpPr/>
          <p:nvPr/>
        </p:nvSpPr>
        <p:spPr>
          <a:xfrm>
            <a:off x="2701324" y="4653950"/>
            <a:ext cx="455944" cy="409755"/>
          </a:xfrm>
          <a:prstGeom prst="ellipse">
            <a:avLst/>
          </a:prstGeom>
          <a:solidFill>
            <a:srgbClr val="E62276"/>
          </a:solidFill>
          <a:ln>
            <a:solidFill>
              <a:srgbClr val="E622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17756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1F81CADA-EBA9-8EBF-C354-AC2CC2BF3B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7923" y="162104"/>
            <a:ext cx="6021336" cy="2852827"/>
          </a:xfrm>
          <a:prstGeom prst="rect">
            <a:avLst/>
          </a:prstGeom>
          <a:ln>
            <a:solidFill>
              <a:srgbClr val="E62276"/>
            </a:solidFill>
          </a:ln>
        </p:spPr>
      </p:pic>
      <p:pic>
        <p:nvPicPr>
          <p:cNvPr id="5" name="Resim 4">
            <a:extLst>
              <a:ext uri="{FF2B5EF4-FFF2-40B4-BE49-F238E27FC236}">
                <a16:creationId xmlns:a16="http://schemas.microsoft.com/office/drawing/2014/main" id="{1A1DEC22-265C-0D7F-AECA-1D3192E5015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8028" y="3196086"/>
            <a:ext cx="6967204" cy="3196088"/>
          </a:xfrm>
          <a:prstGeom prst="rect">
            <a:avLst/>
          </a:prstGeom>
          <a:ln>
            <a:solidFill>
              <a:srgbClr val="E62276"/>
            </a:solidFill>
          </a:ln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3EA95175-08FC-1C60-483B-60F7A74098E8}"/>
              </a:ext>
            </a:extLst>
          </p:cNvPr>
          <p:cNvSpPr/>
          <p:nvPr/>
        </p:nvSpPr>
        <p:spPr>
          <a:xfrm>
            <a:off x="2430824" y="5490713"/>
            <a:ext cx="455944" cy="409755"/>
          </a:xfrm>
          <a:prstGeom prst="ellipse">
            <a:avLst/>
          </a:prstGeom>
          <a:solidFill>
            <a:srgbClr val="E62276"/>
          </a:solidFill>
          <a:ln>
            <a:solidFill>
              <a:srgbClr val="E622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73083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>
            <a:extLst>
              <a:ext uri="{FF2B5EF4-FFF2-40B4-BE49-F238E27FC236}">
                <a16:creationId xmlns:a16="http://schemas.microsoft.com/office/drawing/2014/main" id="{4B0217EF-B9D3-CDF0-D3C2-31991866CC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528" y="555466"/>
            <a:ext cx="4855893" cy="4855893"/>
          </a:xfrm>
          <a:prstGeom prst="rect">
            <a:avLst/>
          </a:prstGeom>
        </p:spPr>
      </p:pic>
      <p:sp>
        <p:nvSpPr>
          <p:cNvPr id="3" name="TextBox 6">
            <a:extLst>
              <a:ext uri="{FF2B5EF4-FFF2-40B4-BE49-F238E27FC236}">
                <a16:creationId xmlns:a16="http://schemas.microsoft.com/office/drawing/2014/main" id="{CCBDA327-0AA6-DC20-FF59-B54DF3D5D096}"/>
              </a:ext>
            </a:extLst>
          </p:cNvPr>
          <p:cNvSpPr txBox="1"/>
          <p:nvPr/>
        </p:nvSpPr>
        <p:spPr>
          <a:xfrm>
            <a:off x="6476466" y="2793684"/>
            <a:ext cx="4101332" cy="25545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br>
              <a:rPr lang="tr-TR" sz="3200" b="1" i="1" u="sng" dirty="0">
                <a:solidFill>
                  <a:schemeClr val="tx1"/>
                </a:solidFill>
              </a:rPr>
            </a:br>
            <a:r>
              <a:rPr lang="tr-TR" sz="4000" b="1" dirty="0">
                <a:solidFill>
                  <a:schemeClr val="tx1"/>
                </a:solidFill>
              </a:rPr>
              <a:t>Ege </a:t>
            </a:r>
            <a:r>
              <a:rPr lang="tr-TR" sz="4000" b="1" dirty="0" err="1">
                <a:solidFill>
                  <a:schemeClr val="tx1"/>
                </a:solidFill>
              </a:rPr>
              <a:t>Tolgay</a:t>
            </a:r>
            <a:r>
              <a:rPr lang="tr-TR" sz="4000" b="1" dirty="0">
                <a:solidFill>
                  <a:schemeClr val="tx1"/>
                </a:solidFill>
              </a:rPr>
              <a:t> Altınay</a:t>
            </a:r>
            <a:br>
              <a:rPr lang="tr-TR" sz="3200" b="1" dirty="0">
                <a:solidFill>
                  <a:schemeClr val="tx1"/>
                </a:solidFill>
              </a:rPr>
            </a:br>
            <a:endParaRPr lang="tr-TR" sz="3200" b="1" dirty="0">
              <a:solidFill>
                <a:schemeClr val="tx1"/>
              </a:solidFill>
            </a:endParaRPr>
          </a:p>
          <a:p>
            <a:pPr algn="r"/>
            <a:r>
              <a:rPr lang="tr-TR" sz="2800" b="1" dirty="0" err="1">
                <a:solidFill>
                  <a:schemeClr val="tx1"/>
                </a:solidFill>
              </a:rPr>
              <a:t>Akköprü</a:t>
            </a:r>
            <a:r>
              <a:rPr lang="tr-TR" sz="2800" b="1" dirty="0">
                <a:solidFill>
                  <a:schemeClr val="tx1"/>
                </a:solidFill>
              </a:rPr>
              <a:t> Ortaokulu  </a:t>
            </a:r>
            <a:r>
              <a:rPr lang="tr-TR" sz="2800" b="1" dirty="0" err="1">
                <a:solidFill>
                  <a:schemeClr val="tx1"/>
                </a:solidFill>
              </a:rPr>
              <a:t>Tuşba</a:t>
            </a:r>
            <a:r>
              <a:rPr lang="tr-TR" sz="2800" b="1" dirty="0">
                <a:solidFill>
                  <a:schemeClr val="tx1"/>
                </a:solidFill>
              </a:rPr>
              <a:t>/VAN</a:t>
            </a:r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1A96BFC5-9007-937D-0E52-3C37AC5BEAE4}"/>
              </a:ext>
            </a:extLst>
          </p:cNvPr>
          <p:cNvSpPr txBox="1"/>
          <p:nvPr/>
        </p:nvSpPr>
        <p:spPr>
          <a:xfrm>
            <a:off x="4633319" y="5411359"/>
            <a:ext cx="60926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2000" b="1" dirty="0"/>
              <a:t>Bu, ve benzeri içerikler için:</a:t>
            </a:r>
            <a:br>
              <a:rPr lang="tr-TR" sz="2000" b="1" dirty="0"/>
            </a:br>
            <a:r>
              <a:rPr lang="tr-TR" sz="2000" b="1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www.egetolgayaltinay.com</a:t>
            </a:r>
            <a:r>
              <a:rPr lang="tr-TR" sz="2000" b="1" dirty="0"/>
              <a:t> adresini ziyaret edebilirsiniz.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8CB27860-4B48-C068-7D5B-01062636D3C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0077" y="498188"/>
            <a:ext cx="2295496" cy="229549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Resim 5">
            <a:extLst>
              <a:ext uri="{FF2B5EF4-FFF2-40B4-BE49-F238E27FC236}">
                <a16:creationId xmlns:a16="http://schemas.microsoft.com/office/drawing/2014/main" id="{8D0E8CE1-82F1-547C-398F-7BA7188CE93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0989" y="346663"/>
            <a:ext cx="2548225" cy="2548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76565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>
            <a:extLst>
              <a:ext uri="{FF2B5EF4-FFF2-40B4-BE49-F238E27FC236}">
                <a16:creationId xmlns:a16="http://schemas.microsoft.com/office/drawing/2014/main" id="{ABD9565D-083E-50F9-ADB8-7632698FCE02}"/>
              </a:ext>
            </a:extLst>
          </p:cNvPr>
          <p:cNvSpPr txBox="1"/>
          <p:nvPr/>
        </p:nvSpPr>
        <p:spPr>
          <a:xfrm>
            <a:off x="475890" y="2743200"/>
            <a:ext cx="1124021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5400" b="1" dirty="0" err="1"/>
              <a:t>See</a:t>
            </a:r>
            <a:r>
              <a:rPr lang="tr-TR" sz="5400" b="1" dirty="0"/>
              <a:t> </a:t>
            </a:r>
            <a:r>
              <a:rPr lang="tr-TR" sz="5400" b="1" dirty="0" err="1"/>
              <a:t>you</a:t>
            </a:r>
            <a:r>
              <a:rPr lang="tr-TR" sz="5400" b="1" dirty="0"/>
              <a:t> </a:t>
            </a:r>
            <a:r>
              <a:rPr lang="tr-TR" sz="5400" b="1" dirty="0" err="1"/>
              <a:t>next</a:t>
            </a:r>
            <a:r>
              <a:rPr lang="tr-TR" sz="5400" b="1" dirty="0"/>
              <a:t> </a:t>
            </a:r>
            <a:r>
              <a:rPr lang="tr-TR" sz="5400" b="1" dirty="0" err="1"/>
              <a:t>year</a:t>
            </a:r>
            <a:r>
              <a:rPr lang="tr-TR" sz="5400" b="1" dirty="0"/>
              <a:t>! </a:t>
            </a:r>
            <a:r>
              <a:rPr lang="tr-TR" sz="5400" b="1" dirty="0">
                <a:sym typeface="Wingdings" panose="05000000000000000000" pitchFamily="2" charset="2"/>
              </a:rPr>
              <a:t></a:t>
            </a:r>
            <a:r>
              <a:rPr lang="tr-TR" sz="5400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117017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>
            <a:extLst>
              <a:ext uri="{FF2B5EF4-FFF2-40B4-BE49-F238E27FC236}">
                <a16:creationId xmlns:a16="http://schemas.microsoft.com/office/drawing/2014/main" id="{1E2EAFE9-8AD3-8D91-B1FF-54668E786A1E}"/>
              </a:ext>
            </a:extLst>
          </p:cNvPr>
          <p:cNvSpPr/>
          <p:nvPr/>
        </p:nvSpPr>
        <p:spPr>
          <a:xfrm>
            <a:off x="11415562" y="2637322"/>
            <a:ext cx="776438" cy="102990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E600019D-7956-05F0-C493-0C7590014772}"/>
              </a:ext>
            </a:extLst>
          </p:cNvPr>
          <p:cNvSpPr txBox="1"/>
          <p:nvPr/>
        </p:nvSpPr>
        <p:spPr>
          <a:xfrm>
            <a:off x="646527" y="863894"/>
            <a:ext cx="107032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err="1"/>
              <a:t>There</a:t>
            </a:r>
            <a:r>
              <a:rPr lang="tr-TR" sz="2400" b="1" dirty="0"/>
              <a:t> </a:t>
            </a:r>
            <a:r>
              <a:rPr lang="tr-TR" sz="2400" b="1" dirty="0" err="1"/>
              <a:t>are</a:t>
            </a:r>
            <a:r>
              <a:rPr lang="tr-TR" sz="2400" b="1" dirty="0"/>
              <a:t> 8 </a:t>
            </a:r>
            <a:r>
              <a:rPr lang="tr-TR" sz="2400" b="1" dirty="0" err="1"/>
              <a:t>planets</a:t>
            </a:r>
            <a:r>
              <a:rPr lang="tr-TR" sz="2400" b="1" dirty="0"/>
              <a:t>, </a:t>
            </a:r>
            <a:r>
              <a:rPr lang="tr-TR" sz="2400" b="1" dirty="0" err="1"/>
              <a:t>those</a:t>
            </a:r>
            <a:r>
              <a:rPr lang="tr-TR" sz="2400" b="1" dirty="0"/>
              <a:t> </a:t>
            </a:r>
            <a:r>
              <a:rPr lang="tr-TR" sz="2400" b="1" dirty="0" err="1"/>
              <a:t>are</a:t>
            </a:r>
            <a:r>
              <a:rPr lang="tr-TR" sz="2400" b="1" dirty="0"/>
              <a:t>: </a:t>
            </a:r>
          </a:p>
        </p:txBody>
      </p:sp>
      <p:sp>
        <p:nvSpPr>
          <p:cNvPr id="4" name="Ok: Sağ 3">
            <a:extLst>
              <a:ext uri="{FF2B5EF4-FFF2-40B4-BE49-F238E27FC236}">
                <a16:creationId xmlns:a16="http://schemas.microsoft.com/office/drawing/2014/main" id="{BEBA8E67-8A3D-6E2A-73E6-6AA212E64BEC}"/>
              </a:ext>
            </a:extLst>
          </p:cNvPr>
          <p:cNvSpPr/>
          <p:nvPr/>
        </p:nvSpPr>
        <p:spPr>
          <a:xfrm rot="16973601">
            <a:off x="1443790" y="2348563"/>
            <a:ext cx="462012" cy="37538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5" name="Ok: Sağ 4">
            <a:extLst>
              <a:ext uri="{FF2B5EF4-FFF2-40B4-BE49-F238E27FC236}">
                <a16:creationId xmlns:a16="http://schemas.microsoft.com/office/drawing/2014/main" id="{EDD64836-C780-D883-FBAF-F9D5A8AE5795}"/>
              </a:ext>
            </a:extLst>
          </p:cNvPr>
          <p:cNvSpPr/>
          <p:nvPr/>
        </p:nvSpPr>
        <p:spPr>
          <a:xfrm rot="4705492">
            <a:off x="2529840" y="3743501"/>
            <a:ext cx="462012" cy="37538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6" name="Ok: Sağ 5">
            <a:extLst>
              <a:ext uri="{FF2B5EF4-FFF2-40B4-BE49-F238E27FC236}">
                <a16:creationId xmlns:a16="http://schemas.microsoft.com/office/drawing/2014/main" id="{0E2CAFBB-896D-3D52-3D85-5B485903C243}"/>
              </a:ext>
            </a:extLst>
          </p:cNvPr>
          <p:cNvSpPr/>
          <p:nvPr/>
        </p:nvSpPr>
        <p:spPr>
          <a:xfrm rot="16973601">
            <a:off x="3906252" y="2081498"/>
            <a:ext cx="462012" cy="37538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7" name="Ok: Sağ 6">
            <a:extLst>
              <a:ext uri="{FF2B5EF4-FFF2-40B4-BE49-F238E27FC236}">
                <a16:creationId xmlns:a16="http://schemas.microsoft.com/office/drawing/2014/main" id="{CFDA814A-8BBF-FF6B-8CC1-738396FC9563}"/>
              </a:ext>
            </a:extLst>
          </p:cNvPr>
          <p:cNvSpPr/>
          <p:nvPr/>
        </p:nvSpPr>
        <p:spPr>
          <a:xfrm rot="4705492">
            <a:off x="5136682" y="3514901"/>
            <a:ext cx="462012" cy="37538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8" name="Ok: Sağ 7">
            <a:extLst>
              <a:ext uri="{FF2B5EF4-FFF2-40B4-BE49-F238E27FC236}">
                <a16:creationId xmlns:a16="http://schemas.microsoft.com/office/drawing/2014/main" id="{7F5BE048-225E-CC23-7E00-FEEB94DD90A8}"/>
              </a:ext>
            </a:extLst>
          </p:cNvPr>
          <p:cNvSpPr/>
          <p:nvPr/>
        </p:nvSpPr>
        <p:spPr>
          <a:xfrm rot="16973601">
            <a:off x="6474593" y="1788959"/>
            <a:ext cx="462012" cy="37538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" name="Ok: Sağ 9">
            <a:extLst>
              <a:ext uri="{FF2B5EF4-FFF2-40B4-BE49-F238E27FC236}">
                <a16:creationId xmlns:a16="http://schemas.microsoft.com/office/drawing/2014/main" id="{6567C2A2-C3BC-B871-FA2D-286609052256}"/>
              </a:ext>
            </a:extLst>
          </p:cNvPr>
          <p:cNvSpPr/>
          <p:nvPr/>
        </p:nvSpPr>
        <p:spPr>
          <a:xfrm rot="4705492">
            <a:off x="8186285" y="3778871"/>
            <a:ext cx="462012" cy="37538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" name="Ok: Sağ 10">
            <a:extLst>
              <a:ext uri="{FF2B5EF4-FFF2-40B4-BE49-F238E27FC236}">
                <a16:creationId xmlns:a16="http://schemas.microsoft.com/office/drawing/2014/main" id="{5DAB6B4C-D546-8457-5DB2-F9D702C7FE20}"/>
              </a:ext>
            </a:extLst>
          </p:cNvPr>
          <p:cNvSpPr/>
          <p:nvPr/>
        </p:nvSpPr>
        <p:spPr>
          <a:xfrm rot="16200000">
            <a:off x="9485697" y="2218623"/>
            <a:ext cx="462012" cy="37538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" name="Ok: Sağ 11">
            <a:extLst>
              <a:ext uri="{FF2B5EF4-FFF2-40B4-BE49-F238E27FC236}">
                <a16:creationId xmlns:a16="http://schemas.microsoft.com/office/drawing/2014/main" id="{4FA5A574-1358-A092-E648-CCBFA026DE85}"/>
              </a:ext>
            </a:extLst>
          </p:cNvPr>
          <p:cNvSpPr/>
          <p:nvPr/>
        </p:nvSpPr>
        <p:spPr>
          <a:xfrm rot="5013410">
            <a:off x="10639124" y="3642513"/>
            <a:ext cx="462012" cy="37538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" name="Metin kutusu 12">
            <a:extLst>
              <a:ext uri="{FF2B5EF4-FFF2-40B4-BE49-F238E27FC236}">
                <a16:creationId xmlns:a16="http://schemas.microsoft.com/office/drawing/2014/main" id="{D0F4ADB1-125D-0A18-3DC0-7DDF0A8C2CB0}"/>
              </a:ext>
            </a:extLst>
          </p:cNvPr>
          <p:cNvSpPr txBox="1"/>
          <p:nvPr/>
        </p:nvSpPr>
        <p:spPr>
          <a:xfrm>
            <a:off x="943275" y="1893706"/>
            <a:ext cx="16266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 err="1"/>
              <a:t>Mercury</a:t>
            </a:r>
            <a:endParaRPr lang="tr-TR" b="1" dirty="0"/>
          </a:p>
        </p:txBody>
      </p:sp>
      <p:sp>
        <p:nvSpPr>
          <p:cNvPr id="14" name="Metin kutusu 13">
            <a:extLst>
              <a:ext uri="{FF2B5EF4-FFF2-40B4-BE49-F238E27FC236}">
                <a16:creationId xmlns:a16="http://schemas.microsoft.com/office/drawing/2014/main" id="{DDAA492E-9F96-99BC-0662-56FE392D5F9F}"/>
              </a:ext>
            </a:extLst>
          </p:cNvPr>
          <p:cNvSpPr txBox="1"/>
          <p:nvPr/>
        </p:nvSpPr>
        <p:spPr>
          <a:xfrm>
            <a:off x="1947511" y="4195163"/>
            <a:ext cx="16266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 err="1"/>
              <a:t>Venus</a:t>
            </a:r>
            <a:endParaRPr lang="tr-TR" b="1" dirty="0"/>
          </a:p>
        </p:txBody>
      </p:sp>
      <p:sp>
        <p:nvSpPr>
          <p:cNvPr id="15" name="Metin kutusu 14">
            <a:extLst>
              <a:ext uri="{FF2B5EF4-FFF2-40B4-BE49-F238E27FC236}">
                <a16:creationId xmlns:a16="http://schemas.microsoft.com/office/drawing/2014/main" id="{8CFF6332-EDAE-226C-01AE-C3D8EED70601}"/>
              </a:ext>
            </a:extLst>
          </p:cNvPr>
          <p:cNvSpPr txBox="1"/>
          <p:nvPr/>
        </p:nvSpPr>
        <p:spPr>
          <a:xfrm>
            <a:off x="3323923" y="1638315"/>
            <a:ext cx="16266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/>
              <a:t>Earth</a:t>
            </a:r>
          </a:p>
        </p:txBody>
      </p:sp>
      <p:sp>
        <p:nvSpPr>
          <p:cNvPr id="16" name="Metin kutusu 15">
            <a:extLst>
              <a:ext uri="{FF2B5EF4-FFF2-40B4-BE49-F238E27FC236}">
                <a16:creationId xmlns:a16="http://schemas.microsoft.com/office/drawing/2014/main" id="{0C03CB59-996C-5DBD-3D63-03A5A979149A}"/>
              </a:ext>
            </a:extLst>
          </p:cNvPr>
          <p:cNvSpPr txBox="1"/>
          <p:nvPr/>
        </p:nvSpPr>
        <p:spPr>
          <a:xfrm>
            <a:off x="4536658" y="4045867"/>
            <a:ext cx="16266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/>
              <a:t>Mars</a:t>
            </a:r>
          </a:p>
        </p:txBody>
      </p:sp>
      <p:sp>
        <p:nvSpPr>
          <p:cNvPr id="17" name="Metin kutusu 16">
            <a:extLst>
              <a:ext uri="{FF2B5EF4-FFF2-40B4-BE49-F238E27FC236}">
                <a16:creationId xmlns:a16="http://schemas.microsoft.com/office/drawing/2014/main" id="{55D00E32-66B2-366C-1336-86D7CD14877A}"/>
              </a:ext>
            </a:extLst>
          </p:cNvPr>
          <p:cNvSpPr txBox="1"/>
          <p:nvPr/>
        </p:nvSpPr>
        <p:spPr>
          <a:xfrm>
            <a:off x="5929162" y="1338976"/>
            <a:ext cx="16266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 err="1"/>
              <a:t>Jupiter</a:t>
            </a:r>
            <a:endParaRPr lang="tr-TR" b="1" dirty="0"/>
          </a:p>
        </p:txBody>
      </p:sp>
      <p:sp>
        <p:nvSpPr>
          <p:cNvPr id="18" name="Metin kutusu 17">
            <a:extLst>
              <a:ext uri="{FF2B5EF4-FFF2-40B4-BE49-F238E27FC236}">
                <a16:creationId xmlns:a16="http://schemas.microsoft.com/office/drawing/2014/main" id="{F956E8E5-8813-1C32-425E-518C3036DE38}"/>
              </a:ext>
            </a:extLst>
          </p:cNvPr>
          <p:cNvSpPr txBox="1"/>
          <p:nvPr/>
        </p:nvSpPr>
        <p:spPr>
          <a:xfrm>
            <a:off x="7555832" y="4211727"/>
            <a:ext cx="16266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 err="1"/>
              <a:t>Saturn</a:t>
            </a:r>
            <a:endParaRPr lang="tr-TR" b="1" dirty="0"/>
          </a:p>
        </p:txBody>
      </p:sp>
      <p:sp>
        <p:nvSpPr>
          <p:cNvPr id="19" name="Metin kutusu 18">
            <a:extLst>
              <a:ext uri="{FF2B5EF4-FFF2-40B4-BE49-F238E27FC236}">
                <a16:creationId xmlns:a16="http://schemas.microsoft.com/office/drawing/2014/main" id="{DF407392-20CB-0417-2102-3BC9B2E1F413}"/>
              </a:ext>
            </a:extLst>
          </p:cNvPr>
          <p:cNvSpPr txBox="1"/>
          <p:nvPr/>
        </p:nvSpPr>
        <p:spPr>
          <a:xfrm>
            <a:off x="8903368" y="1736077"/>
            <a:ext cx="16266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 err="1"/>
              <a:t>Uranus</a:t>
            </a:r>
            <a:endParaRPr lang="tr-TR" b="1" dirty="0"/>
          </a:p>
        </p:txBody>
      </p:sp>
      <p:sp>
        <p:nvSpPr>
          <p:cNvPr id="20" name="Metin kutusu 19">
            <a:extLst>
              <a:ext uri="{FF2B5EF4-FFF2-40B4-BE49-F238E27FC236}">
                <a16:creationId xmlns:a16="http://schemas.microsoft.com/office/drawing/2014/main" id="{CBD82352-A56C-DBA2-531D-1B7C9EEFB7E3}"/>
              </a:ext>
            </a:extLst>
          </p:cNvPr>
          <p:cNvSpPr txBox="1"/>
          <p:nvPr/>
        </p:nvSpPr>
        <p:spPr>
          <a:xfrm>
            <a:off x="10056795" y="4195163"/>
            <a:ext cx="16266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 err="1"/>
              <a:t>Neptune</a:t>
            </a:r>
            <a:endParaRPr lang="tr-TR" b="1" dirty="0"/>
          </a:p>
        </p:txBody>
      </p:sp>
      <p:sp>
        <p:nvSpPr>
          <p:cNvPr id="21" name="Ok: Sağ 20">
            <a:extLst>
              <a:ext uri="{FF2B5EF4-FFF2-40B4-BE49-F238E27FC236}">
                <a16:creationId xmlns:a16="http://schemas.microsoft.com/office/drawing/2014/main" id="{F975E182-18E9-A4F7-860A-DDB5D97ACFA1}"/>
              </a:ext>
            </a:extLst>
          </p:cNvPr>
          <p:cNvSpPr/>
          <p:nvPr/>
        </p:nvSpPr>
        <p:spPr>
          <a:xfrm rot="15879516">
            <a:off x="11517556" y="2100359"/>
            <a:ext cx="462012" cy="37538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22" name="Metin kutusu 21">
            <a:extLst>
              <a:ext uri="{FF2B5EF4-FFF2-40B4-BE49-F238E27FC236}">
                <a16:creationId xmlns:a16="http://schemas.microsoft.com/office/drawing/2014/main" id="{37FA3C33-156B-A1DA-77DD-67DD03BE5382}"/>
              </a:ext>
            </a:extLst>
          </p:cNvPr>
          <p:cNvSpPr txBox="1"/>
          <p:nvPr/>
        </p:nvSpPr>
        <p:spPr>
          <a:xfrm>
            <a:off x="10828129" y="1672937"/>
            <a:ext cx="16266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 err="1"/>
              <a:t>Pluto</a:t>
            </a:r>
            <a:endParaRPr lang="tr-TR" b="1" dirty="0"/>
          </a:p>
        </p:txBody>
      </p:sp>
      <p:sp>
        <p:nvSpPr>
          <p:cNvPr id="23" name="Metin kutusu 22">
            <a:extLst>
              <a:ext uri="{FF2B5EF4-FFF2-40B4-BE49-F238E27FC236}">
                <a16:creationId xmlns:a16="http://schemas.microsoft.com/office/drawing/2014/main" id="{1939A4B6-50B8-3291-C4A6-FAB83E24DA98}"/>
              </a:ext>
            </a:extLst>
          </p:cNvPr>
          <p:cNvSpPr txBox="1"/>
          <p:nvPr/>
        </p:nvSpPr>
        <p:spPr>
          <a:xfrm>
            <a:off x="3574181" y="5183899"/>
            <a:ext cx="51088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 err="1"/>
              <a:t>Pluto</a:t>
            </a:r>
            <a:r>
              <a:rPr lang="tr-TR" sz="3200" b="1" dirty="0"/>
              <a:t> is a </a:t>
            </a:r>
            <a:r>
              <a:rPr lang="tr-TR" sz="3200" b="1" dirty="0" err="1">
                <a:solidFill>
                  <a:srgbClr val="FF0000"/>
                </a:solidFill>
              </a:rPr>
              <a:t>dwarf</a:t>
            </a:r>
            <a:r>
              <a:rPr lang="tr-TR" sz="3200" b="1" dirty="0">
                <a:solidFill>
                  <a:srgbClr val="FF0000"/>
                </a:solidFill>
              </a:rPr>
              <a:t> planet</a:t>
            </a:r>
            <a:r>
              <a:rPr lang="tr-TR" sz="3200" b="1" dirty="0"/>
              <a:t>.</a:t>
            </a:r>
          </a:p>
        </p:txBody>
      </p:sp>
      <p:sp>
        <p:nvSpPr>
          <p:cNvPr id="24" name="Metin kutusu 23">
            <a:extLst>
              <a:ext uri="{FF2B5EF4-FFF2-40B4-BE49-F238E27FC236}">
                <a16:creationId xmlns:a16="http://schemas.microsoft.com/office/drawing/2014/main" id="{13DBE87F-04C7-7AD2-4BCF-E4711724A035}"/>
              </a:ext>
            </a:extLst>
          </p:cNvPr>
          <p:cNvSpPr txBox="1"/>
          <p:nvPr/>
        </p:nvSpPr>
        <p:spPr>
          <a:xfrm>
            <a:off x="3574181" y="5736163"/>
            <a:ext cx="51088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 err="1">
                <a:solidFill>
                  <a:srgbClr val="FF0000"/>
                </a:solidFill>
              </a:rPr>
              <a:t>Dwarf</a:t>
            </a:r>
            <a:r>
              <a:rPr lang="tr-TR" sz="3200" b="1" dirty="0">
                <a:solidFill>
                  <a:srgbClr val="FF0000"/>
                </a:solidFill>
              </a:rPr>
              <a:t> planet: </a:t>
            </a:r>
            <a:r>
              <a:rPr lang="tr-TR" sz="3200" b="1" dirty="0"/>
              <a:t>Cüce gezegen</a:t>
            </a:r>
          </a:p>
        </p:txBody>
      </p:sp>
      <p:sp>
        <p:nvSpPr>
          <p:cNvPr id="25" name="Metin kutusu 24">
            <a:extLst>
              <a:ext uri="{FF2B5EF4-FFF2-40B4-BE49-F238E27FC236}">
                <a16:creationId xmlns:a16="http://schemas.microsoft.com/office/drawing/2014/main" id="{6D894CC9-C1DC-1E14-4A69-B029F85F48F7}"/>
              </a:ext>
            </a:extLst>
          </p:cNvPr>
          <p:cNvSpPr txBox="1"/>
          <p:nvPr/>
        </p:nvSpPr>
        <p:spPr>
          <a:xfrm>
            <a:off x="-466825" y="3044434"/>
            <a:ext cx="16266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/>
              <a:t>SUN</a:t>
            </a:r>
          </a:p>
        </p:txBody>
      </p:sp>
    </p:spTree>
    <p:extLst>
      <p:ext uri="{BB962C8B-B14F-4D97-AF65-F5344CB8AC3E}">
        <p14:creationId xmlns:p14="http://schemas.microsoft.com/office/powerpoint/2010/main" val="3589297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7" grpId="0" animBg="1"/>
      <p:bldP spid="8" grpId="0" animBg="1"/>
      <p:bldP spid="10" grpId="0" animBg="1"/>
      <p:bldP spid="11" grpId="0" animBg="1"/>
      <p:bldP spid="12" grpId="0" animBg="1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 animBg="1"/>
      <p:bldP spid="22" grpId="0"/>
      <p:bldP spid="23" grpId="0"/>
      <p:bldP spid="2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6D2661BC-91CD-A1CD-C2B2-8FD11E9C5720}"/>
              </a:ext>
            </a:extLst>
          </p:cNvPr>
          <p:cNvSpPr txBox="1"/>
          <p:nvPr/>
        </p:nvSpPr>
        <p:spPr>
          <a:xfrm>
            <a:off x="1" y="1951561"/>
            <a:ext cx="12192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8000" b="1" dirty="0" err="1">
                <a:solidFill>
                  <a:srgbClr val="FF0000"/>
                </a:solidFill>
              </a:rPr>
              <a:t>Words</a:t>
            </a:r>
            <a:r>
              <a:rPr lang="tr-TR" sz="8000" b="1" dirty="0">
                <a:solidFill>
                  <a:srgbClr val="FF0000"/>
                </a:solidFill>
              </a:rPr>
              <a:t> </a:t>
            </a:r>
            <a:r>
              <a:rPr lang="tr-TR" sz="8000" b="1" dirty="0" err="1">
                <a:solidFill>
                  <a:srgbClr val="FF0000"/>
                </a:solidFill>
              </a:rPr>
              <a:t>about</a:t>
            </a:r>
            <a:r>
              <a:rPr lang="tr-TR" sz="8000" b="1" dirty="0">
                <a:solidFill>
                  <a:srgbClr val="FF0000"/>
                </a:solidFill>
              </a:rPr>
              <a:t> Space</a:t>
            </a: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E9301438-1220-F3F7-7B72-2C75FE919A5C}"/>
              </a:ext>
            </a:extLst>
          </p:cNvPr>
          <p:cNvSpPr txBox="1"/>
          <p:nvPr/>
        </p:nvSpPr>
        <p:spPr>
          <a:xfrm>
            <a:off x="1071113" y="3136611"/>
            <a:ext cx="100497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800" b="1" dirty="0"/>
              <a:t>(Uzay hakkındaki Kelimeler)</a:t>
            </a:r>
          </a:p>
        </p:txBody>
      </p:sp>
    </p:spTree>
    <p:extLst>
      <p:ext uri="{BB962C8B-B14F-4D97-AF65-F5344CB8AC3E}">
        <p14:creationId xmlns:p14="http://schemas.microsoft.com/office/powerpoint/2010/main" val="5926730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: Köşeleri Yuvarlatılmış 1">
            <a:extLst>
              <a:ext uri="{FF2B5EF4-FFF2-40B4-BE49-F238E27FC236}">
                <a16:creationId xmlns:a16="http://schemas.microsoft.com/office/drawing/2014/main" id="{A532CDC5-FF42-2B7F-42B3-54BC228E7D65}"/>
              </a:ext>
            </a:extLst>
          </p:cNvPr>
          <p:cNvSpPr/>
          <p:nvPr/>
        </p:nvSpPr>
        <p:spPr>
          <a:xfrm>
            <a:off x="272139" y="1923689"/>
            <a:ext cx="3566615" cy="669987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err="1">
                <a:solidFill>
                  <a:schemeClr val="bg1"/>
                </a:solidFill>
              </a:rPr>
              <a:t>Astronaut</a:t>
            </a:r>
            <a:endParaRPr lang="tr-TR" sz="2800" b="1" dirty="0">
              <a:solidFill>
                <a:schemeClr val="bg1"/>
              </a:solidFill>
            </a:endParaRPr>
          </a:p>
        </p:txBody>
      </p:sp>
      <p:sp>
        <p:nvSpPr>
          <p:cNvPr id="3" name="Dikdörtgen: Köşeleri Yuvarlatılmış 2">
            <a:extLst>
              <a:ext uri="{FF2B5EF4-FFF2-40B4-BE49-F238E27FC236}">
                <a16:creationId xmlns:a16="http://schemas.microsoft.com/office/drawing/2014/main" id="{5F692418-247C-35E9-D94B-620F97A5F836}"/>
              </a:ext>
            </a:extLst>
          </p:cNvPr>
          <p:cNvSpPr/>
          <p:nvPr/>
        </p:nvSpPr>
        <p:spPr>
          <a:xfrm>
            <a:off x="272139" y="2593676"/>
            <a:ext cx="3566614" cy="669987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tx1"/>
                </a:solidFill>
              </a:rPr>
              <a:t>Astronot</a:t>
            </a:r>
          </a:p>
        </p:txBody>
      </p:sp>
      <p:sp>
        <p:nvSpPr>
          <p:cNvPr id="4" name="Dikdörtgen: Köşeleri Yuvarlatılmış 3">
            <a:extLst>
              <a:ext uri="{FF2B5EF4-FFF2-40B4-BE49-F238E27FC236}">
                <a16:creationId xmlns:a16="http://schemas.microsoft.com/office/drawing/2014/main" id="{10CBCD82-E889-165A-8AEC-1A4AE2CBBC88}"/>
              </a:ext>
            </a:extLst>
          </p:cNvPr>
          <p:cNvSpPr/>
          <p:nvPr/>
        </p:nvSpPr>
        <p:spPr>
          <a:xfrm>
            <a:off x="4312692" y="1923689"/>
            <a:ext cx="3566615" cy="669987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err="1">
                <a:solidFill>
                  <a:schemeClr val="bg1"/>
                </a:solidFill>
              </a:rPr>
              <a:t>Planets</a:t>
            </a:r>
            <a:endParaRPr lang="tr-TR" sz="2800" b="1" dirty="0">
              <a:solidFill>
                <a:schemeClr val="bg1"/>
              </a:solidFill>
            </a:endParaRPr>
          </a:p>
        </p:txBody>
      </p:sp>
      <p:sp>
        <p:nvSpPr>
          <p:cNvPr id="5" name="Dikdörtgen: Köşeleri Yuvarlatılmış 4">
            <a:extLst>
              <a:ext uri="{FF2B5EF4-FFF2-40B4-BE49-F238E27FC236}">
                <a16:creationId xmlns:a16="http://schemas.microsoft.com/office/drawing/2014/main" id="{3A6209AB-D9E9-CCC0-4894-09C3DE0DA37A}"/>
              </a:ext>
            </a:extLst>
          </p:cNvPr>
          <p:cNvSpPr/>
          <p:nvPr/>
        </p:nvSpPr>
        <p:spPr>
          <a:xfrm>
            <a:off x="4312692" y="2593676"/>
            <a:ext cx="3566614" cy="669987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tx1"/>
                </a:solidFill>
              </a:rPr>
              <a:t>Gezegenler</a:t>
            </a:r>
          </a:p>
        </p:txBody>
      </p:sp>
      <p:sp>
        <p:nvSpPr>
          <p:cNvPr id="6" name="Dikdörtgen: Köşeleri Yuvarlatılmış 5">
            <a:extLst>
              <a:ext uri="{FF2B5EF4-FFF2-40B4-BE49-F238E27FC236}">
                <a16:creationId xmlns:a16="http://schemas.microsoft.com/office/drawing/2014/main" id="{94ED5905-860D-507D-73CD-1CEA3BC4FDCB}"/>
              </a:ext>
            </a:extLst>
          </p:cNvPr>
          <p:cNvSpPr/>
          <p:nvPr/>
        </p:nvSpPr>
        <p:spPr>
          <a:xfrm>
            <a:off x="8353244" y="1923689"/>
            <a:ext cx="3566615" cy="669987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err="1">
                <a:solidFill>
                  <a:schemeClr val="bg1"/>
                </a:solidFill>
              </a:rPr>
              <a:t>Comet</a:t>
            </a:r>
            <a:endParaRPr lang="tr-TR" sz="2800" b="1" dirty="0">
              <a:solidFill>
                <a:schemeClr val="bg1"/>
              </a:solidFill>
            </a:endParaRPr>
          </a:p>
        </p:txBody>
      </p:sp>
      <p:sp>
        <p:nvSpPr>
          <p:cNvPr id="7" name="Dikdörtgen: Köşeleri Yuvarlatılmış 6">
            <a:extLst>
              <a:ext uri="{FF2B5EF4-FFF2-40B4-BE49-F238E27FC236}">
                <a16:creationId xmlns:a16="http://schemas.microsoft.com/office/drawing/2014/main" id="{4CBBC731-8A16-0271-D05C-026A5CFF1B7F}"/>
              </a:ext>
            </a:extLst>
          </p:cNvPr>
          <p:cNvSpPr/>
          <p:nvPr/>
        </p:nvSpPr>
        <p:spPr>
          <a:xfrm>
            <a:off x="8353244" y="2593676"/>
            <a:ext cx="3566614" cy="669987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tx1"/>
                </a:solidFill>
              </a:rPr>
              <a:t>Kuyruklu yıldız</a:t>
            </a:r>
          </a:p>
        </p:txBody>
      </p:sp>
      <p:sp>
        <p:nvSpPr>
          <p:cNvPr id="8" name="Dikdörtgen: Köşeleri Yuvarlatılmış 7">
            <a:extLst>
              <a:ext uri="{FF2B5EF4-FFF2-40B4-BE49-F238E27FC236}">
                <a16:creationId xmlns:a16="http://schemas.microsoft.com/office/drawing/2014/main" id="{759C0207-BAD7-DF49-ACE0-520397C1C75B}"/>
              </a:ext>
            </a:extLst>
          </p:cNvPr>
          <p:cNvSpPr/>
          <p:nvPr/>
        </p:nvSpPr>
        <p:spPr>
          <a:xfrm>
            <a:off x="272139" y="5112587"/>
            <a:ext cx="3566615" cy="669987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err="1">
                <a:solidFill>
                  <a:schemeClr val="bg1"/>
                </a:solidFill>
              </a:rPr>
              <a:t>The</a:t>
            </a:r>
            <a:r>
              <a:rPr lang="tr-TR" sz="2800" b="1" dirty="0">
                <a:solidFill>
                  <a:schemeClr val="bg1"/>
                </a:solidFill>
              </a:rPr>
              <a:t> Moon</a:t>
            </a:r>
          </a:p>
        </p:txBody>
      </p:sp>
      <p:sp>
        <p:nvSpPr>
          <p:cNvPr id="9" name="Dikdörtgen: Köşeleri Yuvarlatılmış 8">
            <a:extLst>
              <a:ext uri="{FF2B5EF4-FFF2-40B4-BE49-F238E27FC236}">
                <a16:creationId xmlns:a16="http://schemas.microsoft.com/office/drawing/2014/main" id="{279E9D24-784B-0CE6-4F74-4884FAA8A937}"/>
              </a:ext>
            </a:extLst>
          </p:cNvPr>
          <p:cNvSpPr/>
          <p:nvPr/>
        </p:nvSpPr>
        <p:spPr>
          <a:xfrm>
            <a:off x="272139" y="5782574"/>
            <a:ext cx="3566614" cy="669987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tx1"/>
                </a:solidFill>
              </a:rPr>
              <a:t>Ay</a:t>
            </a:r>
          </a:p>
        </p:txBody>
      </p:sp>
      <p:sp>
        <p:nvSpPr>
          <p:cNvPr id="10" name="Dikdörtgen: Köşeleri Yuvarlatılmış 9">
            <a:extLst>
              <a:ext uri="{FF2B5EF4-FFF2-40B4-BE49-F238E27FC236}">
                <a16:creationId xmlns:a16="http://schemas.microsoft.com/office/drawing/2014/main" id="{AC65BAAD-BD2B-BBBE-967F-5ABB4C0EC6E0}"/>
              </a:ext>
            </a:extLst>
          </p:cNvPr>
          <p:cNvSpPr/>
          <p:nvPr/>
        </p:nvSpPr>
        <p:spPr>
          <a:xfrm>
            <a:off x="4312691" y="5112587"/>
            <a:ext cx="3566615" cy="669987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err="1">
                <a:solidFill>
                  <a:schemeClr val="bg1"/>
                </a:solidFill>
              </a:rPr>
              <a:t>Satelitte</a:t>
            </a:r>
            <a:endParaRPr lang="tr-TR" sz="2800" b="1" dirty="0">
              <a:solidFill>
                <a:schemeClr val="bg1"/>
              </a:solidFill>
            </a:endParaRPr>
          </a:p>
        </p:txBody>
      </p:sp>
      <p:sp>
        <p:nvSpPr>
          <p:cNvPr id="11" name="Dikdörtgen: Köşeleri Yuvarlatılmış 10">
            <a:extLst>
              <a:ext uri="{FF2B5EF4-FFF2-40B4-BE49-F238E27FC236}">
                <a16:creationId xmlns:a16="http://schemas.microsoft.com/office/drawing/2014/main" id="{BE548766-BD2D-7449-32D9-D1D97C93F884}"/>
              </a:ext>
            </a:extLst>
          </p:cNvPr>
          <p:cNvSpPr/>
          <p:nvPr/>
        </p:nvSpPr>
        <p:spPr>
          <a:xfrm>
            <a:off x="4312691" y="5782574"/>
            <a:ext cx="3566614" cy="669987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tx1"/>
                </a:solidFill>
              </a:rPr>
              <a:t>Uydu</a:t>
            </a:r>
          </a:p>
        </p:txBody>
      </p:sp>
      <p:sp>
        <p:nvSpPr>
          <p:cNvPr id="12" name="Dikdörtgen: Köşeleri Yuvarlatılmış 11">
            <a:extLst>
              <a:ext uri="{FF2B5EF4-FFF2-40B4-BE49-F238E27FC236}">
                <a16:creationId xmlns:a16="http://schemas.microsoft.com/office/drawing/2014/main" id="{2A642148-018E-33AA-21DF-BCBD13C89494}"/>
              </a:ext>
            </a:extLst>
          </p:cNvPr>
          <p:cNvSpPr/>
          <p:nvPr/>
        </p:nvSpPr>
        <p:spPr>
          <a:xfrm>
            <a:off x="8353242" y="5112587"/>
            <a:ext cx="3566615" cy="669987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err="1">
                <a:solidFill>
                  <a:schemeClr val="bg1"/>
                </a:solidFill>
              </a:rPr>
              <a:t>Telescope</a:t>
            </a:r>
            <a:endParaRPr lang="tr-TR" sz="2800" b="1" dirty="0">
              <a:solidFill>
                <a:schemeClr val="bg1"/>
              </a:solidFill>
            </a:endParaRPr>
          </a:p>
        </p:txBody>
      </p:sp>
      <p:sp>
        <p:nvSpPr>
          <p:cNvPr id="13" name="Dikdörtgen: Köşeleri Yuvarlatılmış 12">
            <a:extLst>
              <a:ext uri="{FF2B5EF4-FFF2-40B4-BE49-F238E27FC236}">
                <a16:creationId xmlns:a16="http://schemas.microsoft.com/office/drawing/2014/main" id="{4C5BF315-4876-EA2D-A2ED-63E05446A149}"/>
              </a:ext>
            </a:extLst>
          </p:cNvPr>
          <p:cNvSpPr/>
          <p:nvPr/>
        </p:nvSpPr>
        <p:spPr>
          <a:xfrm>
            <a:off x="8353242" y="5782574"/>
            <a:ext cx="3566614" cy="669987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tx1"/>
                </a:solidFill>
              </a:rPr>
              <a:t>Teleskop</a:t>
            </a:r>
          </a:p>
        </p:txBody>
      </p:sp>
    </p:spTree>
    <p:extLst>
      <p:ext uri="{BB962C8B-B14F-4D97-AF65-F5344CB8AC3E}">
        <p14:creationId xmlns:p14="http://schemas.microsoft.com/office/powerpoint/2010/main" val="4209614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7" grpId="0" animBg="1"/>
      <p:bldP spid="9" grpId="0" animBg="1"/>
      <p:bldP spid="11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: Köşeleri Yuvarlatılmış 1">
            <a:extLst>
              <a:ext uri="{FF2B5EF4-FFF2-40B4-BE49-F238E27FC236}">
                <a16:creationId xmlns:a16="http://schemas.microsoft.com/office/drawing/2014/main" id="{7500BD69-4A55-CE1A-FBAA-593A41A4FB0B}"/>
              </a:ext>
            </a:extLst>
          </p:cNvPr>
          <p:cNvSpPr/>
          <p:nvPr/>
        </p:nvSpPr>
        <p:spPr>
          <a:xfrm>
            <a:off x="272139" y="1923689"/>
            <a:ext cx="3566615" cy="669987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>
                <a:solidFill>
                  <a:schemeClr val="bg1"/>
                </a:solidFill>
              </a:rPr>
              <a:t>Ring</a:t>
            </a:r>
          </a:p>
        </p:txBody>
      </p:sp>
      <p:sp>
        <p:nvSpPr>
          <p:cNvPr id="3" name="Dikdörtgen: Köşeleri Yuvarlatılmış 2">
            <a:extLst>
              <a:ext uri="{FF2B5EF4-FFF2-40B4-BE49-F238E27FC236}">
                <a16:creationId xmlns:a16="http://schemas.microsoft.com/office/drawing/2014/main" id="{A8C75DF0-87E4-7CDD-6B3D-CF9557C7AF51}"/>
              </a:ext>
            </a:extLst>
          </p:cNvPr>
          <p:cNvSpPr/>
          <p:nvPr/>
        </p:nvSpPr>
        <p:spPr>
          <a:xfrm>
            <a:off x="272139" y="2593676"/>
            <a:ext cx="3566614" cy="669987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tx1"/>
                </a:solidFill>
              </a:rPr>
              <a:t>Halka</a:t>
            </a:r>
          </a:p>
        </p:txBody>
      </p:sp>
      <p:sp>
        <p:nvSpPr>
          <p:cNvPr id="4" name="Dikdörtgen: Köşeleri Yuvarlatılmış 3">
            <a:extLst>
              <a:ext uri="{FF2B5EF4-FFF2-40B4-BE49-F238E27FC236}">
                <a16:creationId xmlns:a16="http://schemas.microsoft.com/office/drawing/2014/main" id="{431E456F-6EE3-40AB-4CED-DC07BFBA8926}"/>
              </a:ext>
            </a:extLst>
          </p:cNvPr>
          <p:cNvSpPr/>
          <p:nvPr/>
        </p:nvSpPr>
        <p:spPr>
          <a:xfrm>
            <a:off x="4312692" y="1923689"/>
            <a:ext cx="3566615" cy="669987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>
                <a:solidFill>
                  <a:schemeClr val="bg1"/>
                </a:solidFill>
              </a:rPr>
              <a:t>Space </a:t>
            </a:r>
            <a:r>
              <a:rPr lang="tr-TR" sz="2800" b="1" dirty="0" err="1">
                <a:solidFill>
                  <a:schemeClr val="bg1"/>
                </a:solidFill>
              </a:rPr>
              <a:t>Shuttle</a:t>
            </a:r>
            <a:endParaRPr lang="tr-TR" sz="2800" b="1" dirty="0">
              <a:solidFill>
                <a:schemeClr val="bg1"/>
              </a:solidFill>
            </a:endParaRPr>
          </a:p>
        </p:txBody>
      </p:sp>
      <p:sp>
        <p:nvSpPr>
          <p:cNvPr id="5" name="Dikdörtgen: Köşeleri Yuvarlatılmış 4">
            <a:extLst>
              <a:ext uri="{FF2B5EF4-FFF2-40B4-BE49-F238E27FC236}">
                <a16:creationId xmlns:a16="http://schemas.microsoft.com/office/drawing/2014/main" id="{22F3BD1F-7385-698E-7ACF-616417E0BAE1}"/>
              </a:ext>
            </a:extLst>
          </p:cNvPr>
          <p:cNvSpPr/>
          <p:nvPr/>
        </p:nvSpPr>
        <p:spPr>
          <a:xfrm>
            <a:off x="4312692" y="2593676"/>
            <a:ext cx="3566614" cy="669987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tx1"/>
                </a:solidFill>
              </a:rPr>
              <a:t>Uzay Gemisi</a:t>
            </a:r>
          </a:p>
        </p:txBody>
      </p:sp>
      <p:sp>
        <p:nvSpPr>
          <p:cNvPr id="6" name="Dikdörtgen: Köşeleri Yuvarlatılmış 5">
            <a:extLst>
              <a:ext uri="{FF2B5EF4-FFF2-40B4-BE49-F238E27FC236}">
                <a16:creationId xmlns:a16="http://schemas.microsoft.com/office/drawing/2014/main" id="{4EF48E73-6173-1BC0-ED9E-65EEB4F6DDED}"/>
              </a:ext>
            </a:extLst>
          </p:cNvPr>
          <p:cNvSpPr/>
          <p:nvPr/>
        </p:nvSpPr>
        <p:spPr>
          <a:xfrm>
            <a:off x="8353244" y="1923689"/>
            <a:ext cx="3566615" cy="669987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>
                <a:solidFill>
                  <a:schemeClr val="bg1"/>
                </a:solidFill>
              </a:rPr>
              <a:t>Galaxy</a:t>
            </a:r>
          </a:p>
        </p:txBody>
      </p:sp>
      <p:sp>
        <p:nvSpPr>
          <p:cNvPr id="7" name="Dikdörtgen: Köşeleri Yuvarlatılmış 6">
            <a:extLst>
              <a:ext uri="{FF2B5EF4-FFF2-40B4-BE49-F238E27FC236}">
                <a16:creationId xmlns:a16="http://schemas.microsoft.com/office/drawing/2014/main" id="{E5127255-AB34-A7A0-271E-5AF825FD15C1}"/>
              </a:ext>
            </a:extLst>
          </p:cNvPr>
          <p:cNvSpPr/>
          <p:nvPr/>
        </p:nvSpPr>
        <p:spPr>
          <a:xfrm>
            <a:off x="8353244" y="2593676"/>
            <a:ext cx="3566614" cy="669987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tx1"/>
                </a:solidFill>
              </a:rPr>
              <a:t>Galaksi</a:t>
            </a:r>
          </a:p>
        </p:txBody>
      </p:sp>
      <p:sp>
        <p:nvSpPr>
          <p:cNvPr id="8" name="Dikdörtgen: Köşeleri Yuvarlatılmış 7">
            <a:extLst>
              <a:ext uri="{FF2B5EF4-FFF2-40B4-BE49-F238E27FC236}">
                <a16:creationId xmlns:a16="http://schemas.microsoft.com/office/drawing/2014/main" id="{8EB1D37E-AE74-E798-DE23-92838B6F2F78}"/>
              </a:ext>
            </a:extLst>
          </p:cNvPr>
          <p:cNvSpPr/>
          <p:nvPr/>
        </p:nvSpPr>
        <p:spPr>
          <a:xfrm>
            <a:off x="272139" y="5112587"/>
            <a:ext cx="3566615" cy="669987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chemeClr val="bg1"/>
                </a:solidFill>
              </a:rPr>
              <a:t>The</a:t>
            </a:r>
            <a:r>
              <a:rPr lang="tr-TR" sz="2400" b="1" dirty="0">
                <a:solidFill>
                  <a:schemeClr val="bg1"/>
                </a:solidFill>
              </a:rPr>
              <a:t> </a:t>
            </a:r>
            <a:r>
              <a:rPr lang="tr-TR" sz="2400" b="1" dirty="0" err="1">
                <a:solidFill>
                  <a:schemeClr val="bg1"/>
                </a:solidFill>
              </a:rPr>
              <a:t>Milky</a:t>
            </a:r>
            <a:r>
              <a:rPr lang="tr-TR" sz="2400" b="1" dirty="0">
                <a:solidFill>
                  <a:schemeClr val="bg1"/>
                </a:solidFill>
              </a:rPr>
              <a:t> </a:t>
            </a:r>
            <a:r>
              <a:rPr lang="tr-TR" sz="2400" b="1" dirty="0" err="1">
                <a:solidFill>
                  <a:schemeClr val="bg1"/>
                </a:solidFill>
              </a:rPr>
              <a:t>Way</a:t>
            </a:r>
            <a:r>
              <a:rPr lang="tr-TR" sz="2400" b="1" dirty="0">
                <a:solidFill>
                  <a:schemeClr val="bg1"/>
                </a:solidFill>
              </a:rPr>
              <a:t> Galaxy</a:t>
            </a:r>
          </a:p>
        </p:txBody>
      </p:sp>
      <p:sp>
        <p:nvSpPr>
          <p:cNvPr id="9" name="Dikdörtgen: Köşeleri Yuvarlatılmış 8">
            <a:extLst>
              <a:ext uri="{FF2B5EF4-FFF2-40B4-BE49-F238E27FC236}">
                <a16:creationId xmlns:a16="http://schemas.microsoft.com/office/drawing/2014/main" id="{C4B68194-1AB3-5DEE-D0BF-771924A47A4B}"/>
              </a:ext>
            </a:extLst>
          </p:cNvPr>
          <p:cNvSpPr/>
          <p:nvPr/>
        </p:nvSpPr>
        <p:spPr>
          <a:xfrm>
            <a:off x="272139" y="5782574"/>
            <a:ext cx="3566614" cy="669987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chemeClr val="tx1"/>
                </a:solidFill>
              </a:rPr>
              <a:t>Samanyolu Galaksisi</a:t>
            </a:r>
          </a:p>
        </p:txBody>
      </p:sp>
      <p:sp>
        <p:nvSpPr>
          <p:cNvPr id="10" name="Dikdörtgen: Köşeleri Yuvarlatılmış 9">
            <a:extLst>
              <a:ext uri="{FF2B5EF4-FFF2-40B4-BE49-F238E27FC236}">
                <a16:creationId xmlns:a16="http://schemas.microsoft.com/office/drawing/2014/main" id="{75B5D78C-92EB-B15C-6D19-4E9A76A4F23F}"/>
              </a:ext>
            </a:extLst>
          </p:cNvPr>
          <p:cNvSpPr/>
          <p:nvPr/>
        </p:nvSpPr>
        <p:spPr>
          <a:xfrm>
            <a:off x="4312691" y="5112587"/>
            <a:ext cx="3566615" cy="669987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err="1">
                <a:solidFill>
                  <a:schemeClr val="bg1"/>
                </a:solidFill>
              </a:rPr>
              <a:t>Gravity</a:t>
            </a:r>
            <a:endParaRPr lang="tr-TR" sz="2800" b="1" dirty="0">
              <a:solidFill>
                <a:schemeClr val="bg1"/>
              </a:solidFill>
            </a:endParaRPr>
          </a:p>
        </p:txBody>
      </p:sp>
      <p:sp>
        <p:nvSpPr>
          <p:cNvPr id="11" name="Dikdörtgen: Köşeleri Yuvarlatılmış 10">
            <a:extLst>
              <a:ext uri="{FF2B5EF4-FFF2-40B4-BE49-F238E27FC236}">
                <a16:creationId xmlns:a16="http://schemas.microsoft.com/office/drawing/2014/main" id="{68B2C734-5C85-D06F-B0CA-E7BBDE3F83D8}"/>
              </a:ext>
            </a:extLst>
          </p:cNvPr>
          <p:cNvSpPr/>
          <p:nvPr/>
        </p:nvSpPr>
        <p:spPr>
          <a:xfrm>
            <a:off x="4312691" y="5782574"/>
            <a:ext cx="3566614" cy="669987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tx1"/>
                </a:solidFill>
              </a:rPr>
              <a:t>Yer çekimi</a:t>
            </a:r>
          </a:p>
        </p:txBody>
      </p:sp>
      <p:sp>
        <p:nvSpPr>
          <p:cNvPr id="12" name="Dikdörtgen: Köşeleri Yuvarlatılmış 11">
            <a:extLst>
              <a:ext uri="{FF2B5EF4-FFF2-40B4-BE49-F238E27FC236}">
                <a16:creationId xmlns:a16="http://schemas.microsoft.com/office/drawing/2014/main" id="{19F3734A-5465-C6C6-4D80-C1F9234630A0}"/>
              </a:ext>
            </a:extLst>
          </p:cNvPr>
          <p:cNvSpPr/>
          <p:nvPr/>
        </p:nvSpPr>
        <p:spPr>
          <a:xfrm>
            <a:off x="8353242" y="5112587"/>
            <a:ext cx="3566615" cy="669987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>
                <a:solidFill>
                  <a:schemeClr val="bg1"/>
                </a:solidFill>
              </a:rPr>
              <a:t>Orbit</a:t>
            </a:r>
          </a:p>
        </p:txBody>
      </p:sp>
      <p:sp>
        <p:nvSpPr>
          <p:cNvPr id="13" name="Dikdörtgen: Köşeleri Yuvarlatılmış 12">
            <a:extLst>
              <a:ext uri="{FF2B5EF4-FFF2-40B4-BE49-F238E27FC236}">
                <a16:creationId xmlns:a16="http://schemas.microsoft.com/office/drawing/2014/main" id="{1268E97D-B56B-BDBF-4F91-74E1866FB329}"/>
              </a:ext>
            </a:extLst>
          </p:cNvPr>
          <p:cNvSpPr/>
          <p:nvPr/>
        </p:nvSpPr>
        <p:spPr>
          <a:xfrm>
            <a:off x="8353242" y="5782574"/>
            <a:ext cx="3566614" cy="669987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tx1"/>
                </a:solidFill>
              </a:rPr>
              <a:t>Yörünge</a:t>
            </a:r>
          </a:p>
        </p:txBody>
      </p:sp>
    </p:spTree>
    <p:extLst>
      <p:ext uri="{BB962C8B-B14F-4D97-AF65-F5344CB8AC3E}">
        <p14:creationId xmlns:p14="http://schemas.microsoft.com/office/powerpoint/2010/main" val="634077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7" grpId="0" animBg="1"/>
      <p:bldP spid="9" grpId="0" animBg="1"/>
      <p:bldP spid="11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12A90BF6-87FD-2C48-010B-A4FEFB716F6A}"/>
              </a:ext>
            </a:extLst>
          </p:cNvPr>
          <p:cNvSpPr txBox="1"/>
          <p:nvPr/>
        </p:nvSpPr>
        <p:spPr>
          <a:xfrm>
            <a:off x="379562" y="3364302"/>
            <a:ext cx="80743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/>
              <a:t>Konu ile ilgili oyuna aşağıdaki linkten ulaşabilirsiniz:</a:t>
            </a:r>
          </a:p>
          <a:p>
            <a:endParaRPr lang="tr-TR" sz="2400" b="1" dirty="0"/>
          </a:p>
          <a:p>
            <a:r>
              <a:rPr lang="tr-TR" sz="2400" b="1" dirty="0">
                <a:hlinkClick r:id="rId3"/>
              </a:rPr>
              <a:t>https://www.egetolgayaltinay.com/lessons/290</a:t>
            </a:r>
            <a:r>
              <a:rPr lang="tr-TR" sz="2400" b="1" dirty="0"/>
              <a:t> 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867F8ECE-1C80-49F4-574B-E58FD8E0874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11837">
            <a:off x="8321166" y="2762509"/>
            <a:ext cx="3134713" cy="3017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8677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: Köşeleri Yuvarlatılmış 1">
            <a:extLst>
              <a:ext uri="{FF2B5EF4-FFF2-40B4-BE49-F238E27FC236}">
                <a16:creationId xmlns:a16="http://schemas.microsoft.com/office/drawing/2014/main" id="{CCC111D5-CAD2-D268-9A65-20968817B60F}"/>
              </a:ext>
            </a:extLst>
          </p:cNvPr>
          <p:cNvSpPr/>
          <p:nvPr/>
        </p:nvSpPr>
        <p:spPr>
          <a:xfrm>
            <a:off x="272139" y="1923689"/>
            <a:ext cx="3566615" cy="669987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>
                <a:solidFill>
                  <a:schemeClr val="bg1"/>
                </a:solidFill>
              </a:rPr>
              <a:t>Meteor</a:t>
            </a:r>
          </a:p>
        </p:txBody>
      </p:sp>
      <p:sp>
        <p:nvSpPr>
          <p:cNvPr id="3" name="Dikdörtgen: Köşeleri Yuvarlatılmış 2">
            <a:extLst>
              <a:ext uri="{FF2B5EF4-FFF2-40B4-BE49-F238E27FC236}">
                <a16:creationId xmlns:a16="http://schemas.microsoft.com/office/drawing/2014/main" id="{08D41C35-66B0-8B3E-FE98-1FBB24C09178}"/>
              </a:ext>
            </a:extLst>
          </p:cNvPr>
          <p:cNvSpPr/>
          <p:nvPr/>
        </p:nvSpPr>
        <p:spPr>
          <a:xfrm>
            <a:off x="272139" y="2593676"/>
            <a:ext cx="3566614" cy="669987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tx1"/>
                </a:solidFill>
              </a:rPr>
              <a:t>Göktaşı</a:t>
            </a:r>
          </a:p>
        </p:txBody>
      </p:sp>
      <p:sp>
        <p:nvSpPr>
          <p:cNvPr id="4" name="Dikdörtgen: Köşeleri Yuvarlatılmış 3">
            <a:extLst>
              <a:ext uri="{FF2B5EF4-FFF2-40B4-BE49-F238E27FC236}">
                <a16:creationId xmlns:a16="http://schemas.microsoft.com/office/drawing/2014/main" id="{E0F04903-A1CC-27D9-A8AB-45FAE96A4AE0}"/>
              </a:ext>
            </a:extLst>
          </p:cNvPr>
          <p:cNvSpPr/>
          <p:nvPr/>
        </p:nvSpPr>
        <p:spPr>
          <a:xfrm>
            <a:off x="4312692" y="1923689"/>
            <a:ext cx="3566615" cy="669987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err="1">
                <a:solidFill>
                  <a:schemeClr val="bg1"/>
                </a:solidFill>
              </a:rPr>
              <a:t>Universe</a:t>
            </a:r>
            <a:endParaRPr lang="tr-TR" sz="2800" b="1" dirty="0">
              <a:solidFill>
                <a:schemeClr val="bg1"/>
              </a:solidFill>
            </a:endParaRPr>
          </a:p>
        </p:txBody>
      </p:sp>
      <p:sp>
        <p:nvSpPr>
          <p:cNvPr id="5" name="Dikdörtgen: Köşeleri Yuvarlatılmış 4">
            <a:extLst>
              <a:ext uri="{FF2B5EF4-FFF2-40B4-BE49-F238E27FC236}">
                <a16:creationId xmlns:a16="http://schemas.microsoft.com/office/drawing/2014/main" id="{AFF9DA90-3687-1072-D63D-314FC30F036D}"/>
              </a:ext>
            </a:extLst>
          </p:cNvPr>
          <p:cNvSpPr/>
          <p:nvPr/>
        </p:nvSpPr>
        <p:spPr>
          <a:xfrm>
            <a:off x="4312692" y="2593676"/>
            <a:ext cx="3566614" cy="669987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tx1"/>
                </a:solidFill>
              </a:rPr>
              <a:t>Evren</a:t>
            </a:r>
          </a:p>
        </p:txBody>
      </p:sp>
      <p:sp>
        <p:nvSpPr>
          <p:cNvPr id="6" name="Dikdörtgen: Köşeleri Yuvarlatılmış 5">
            <a:extLst>
              <a:ext uri="{FF2B5EF4-FFF2-40B4-BE49-F238E27FC236}">
                <a16:creationId xmlns:a16="http://schemas.microsoft.com/office/drawing/2014/main" id="{A7C94061-E6BA-BD87-565E-10EB0238CDB4}"/>
              </a:ext>
            </a:extLst>
          </p:cNvPr>
          <p:cNvSpPr/>
          <p:nvPr/>
        </p:nvSpPr>
        <p:spPr>
          <a:xfrm>
            <a:off x="8353244" y="1923689"/>
            <a:ext cx="3566615" cy="669987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err="1">
                <a:solidFill>
                  <a:schemeClr val="bg1"/>
                </a:solidFill>
              </a:rPr>
              <a:t>Atmosphere</a:t>
            </a:r>
            <a:endParaRPr lang="tr-TR" sz="2800" b="1" dirty="0">
              <a:solidFill>
                <a:schemeClr val="bg1"/>
              </a:solidFill>
            </a:endParaRPr>
          </a:p>
        </p:txBody>
      </p:sp>
      <p:sp>
        <p:nvSpPr>
          <p:cNvPr id="7" name="Dikdörtgen: Köşeleri Yuvarlatılmış 6">
            <a:extLst>
              <a:ext uri="{FF2B5EF4-FFF2-40B4-BE49-F238E27FC236}">
                <a16:creationId xmlns:a16="http://schemas.microsoft.com/office/drawing/2014/main" id="{549ABBB5-010A-BA74-F824-BFC6451E418B}"/>
              </a:ext>
            </a:extLst>
          </p:cNvPr>
          <p:cNvSpPr/>
          <p:nvPr/>
        </p:nvSpPr>
        <p:spPr>
          <a:xfrm>
            <a:off x="8353244" y="2593676"/>
            <a:ext cx="3566614" cy="669987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tx1"/>
                </a:solidFill>
              </a:rPr>
              <a:t>Atmosfer</a:t>
            </a:r>
          </a:p>
        </p:txBody>
      </p:sp>
      <p:sp>
        <p:nvSpPr>
          <p:cNvPr id="8" name="Dikdörtgen: Köşeleri Yuvarlatılmış 7">
            <a:extLst>
              <a:ext uri="{FF2B5EF4-FFF2-40B4-BE49-F238E27FC236}">
                <a16:creationId xmlns:a16="http://schemas.microsoft.com/office/drawing/2014/main" id="{15B9E288-2AEE-67A4-F054-BAC20623D1EC}"/>
              </a:ext>
            </a:extLst>
          </p:cNvPr>
          <p:cNvSpPr/>
          <p:nvPr/>
        </p:nvSpPr>
        <p:spPr>
          <a:xfrm>
            <a:off x="272139" y="5112587"/>
            <a:ext cx="3566615" cy="669987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>
                <a:solidFill>
                  <a:schemeClr val="bg1"/>
                </a:solidFill>
              </a:rPr>
              <a:t>Star</a:t>
            </a:r>
          </a:p>
        </p:txBody>
      </p:sp>
      <p:sp>
        <p:nvSpPr>
          <p:cNvPr id="9" name="Dikdörtgen: Köşeleri Yuvarlatılmış 8">
            <a:extLst>
              <a:ext uri="{FF2B5EF4-FFF2-40B4-BE49-F238E27FC236}">
                <a16:creationId xmlns:a16="http://schemas.microsoft.com/office/drawing/2014/main" id="{0D30C4EF-86F3-3DBD-3169-E4E5A82781F6}"/>
              </a:ext>
            </a:extLst>
          </p:cNvPr>
          <p:cNvSpPr/>
          <p:nvPr/>
        </p:nvSpPr>
        <p:spPr>
          <a:xfrm>
            <a:off x="272139" y="5782574"/>
            <a:ext cx="3566614" cy="669987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tx1"/>
                </a:solidFill>
              </a:rPr>
              <a:t>Yıldız</a:t>
            </a:r>
          </a:p>
        </p:txBody>
      </p:sp>
      <p:sp>
        <p:nvSpPr>
          <p:cNvPr id="10" name="Dikdörtgen: Köşeleri Yuvarlatılmış 9">
            <a:extLst>
              <a:ext uri="{FF2B5EF4-FFF2-40B4-BE49-F238E27FC236}">
                <a16:creationId xmlns:a16="http://schemas.microsoft.com/office/drawing/2014/main" id="{C17793A0-5573-33FC-6CFD-912D2CDD6B4D}"/>
              </a:ext>
            </a:extLst>
          </p:cNvPr>
          <p:cNvSpPr/>
          <p:nvPr/>
        </p:nvSpPr>
        <p:spPr>
          <a:xfrm>
            <a:off x="4312691" y="5112587"/>
            <a:ext cx="3566615" cy="669987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err="1">
                <a:solidFill>
                  <a:schemeClr val="bg1"/>
                </a:solidFill>
              </a:rPr>
              <a:t>Probe</a:t>
            </a:r>
            <a:endParaRPr lang="tr-TR" sz="2800" b="1" dirty="0">
              <a:solidFill>
                <a:schemeClr val="bg1"/>
              </a:solidFill>
            </a:endParaRPr>
          </a:p>
        </p:txBody>
      </p:sp>
      <p:sp>
        <p:nvSpPr>
          <p:cNvPr id="11" name="Dikdörtgen: Köşeleri Yuvarlatılmış 10">
            <a:extLst>
              <a:ext uri="{FF2B5EF4-FFF2-40B4-BE49-F238E27FC236}">
                <a16:creationId xmlns:a16="http://schemas.microsoft.com/office/drawing/2014/main" id="{B38B2064-197E-027E-FA4A-8EBE33FD72BB}"/>
              </a:ext>
            </a:extLst>
          </p:cNvPr>
          <p:cNvSpPr/>
          <p:nvPr/>
        </p:nvSpPr>
        <p:spPr>
          <a:xfrm>
            <a:off x="4312691" y="5782574"/>
            <a:ext cx="3566614" cy="669987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tx1"/>
                </a:solidFill>
              </a:rPr>
              <a:t>Keşif Robotu</a:t>
            </a:r>
          </a:p>
        </p:txBody>
      </p:sp>
      <p:sp>
        <p:nvSpPr>
          <p:cNvPr id="12" name="Dikdörtgen: Köşeleri Yuvarlatılmış 11">
            <a:extLst>
              <a:ext uri="{FF2B5EF4-FFF2-40B4-BE49-F238E27FC236}">
                <a16:creationId xmlns:a16="http://schemas.microsoft.com/office/drawing/2014/main" id="{B777CA62-7221-1F6A-A6CE-24156F300923}"/>
              </a:ext>
            </a:extLst>
          </p:cNvPr>
          <p:cNvSpPr/>
          <p:nvPr/>
        </p:nvSpPr>
        <p:spPr>
          <a:xfrm>
            <a:off x="8353242" y="5112587"/>
            <a:ext cx="3566615" cy="669987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>
                <a:solidFill>
                  <a:schemeClr val="bg1"/>
                </a:solidFill>
              </a:rPr>
              <a:t>Asteroid</a:t>
            </a:r>
          </a:p>
        </p:txBody>
      </p:sp>
      <p:sp>
        <p:nvSpPr>
          <p:cNvPr id="13" name="Dikdörtgen: Köşeleri Yuvarlatılmış 12">
            <a:extLst>
              <a:ext uri="{FF2B5EF4-FFF2-40B4-BE49-F238E27FC236}">
                <a16:creationId xmlns:a16="http://schemas.microsoft.com/office/drawing/2014/main" id="{9E4B56BA-8B61-CA37-7CCA-6CADFE95AA1F}"/>
              </a:ext>
            </a:extLst>
          </p:cNvPr>
          <p:cNvSpPr/>
          <p:nvPr/>
        </p:nvSpPr>
        <p:spPr>
          <a:xfrm>
            <a:off x="8353242" y="5782574"/>
            <a:ext cx="3566614" cy="669987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 err="1">
                <a:solidFill>
                  <a:schemeClr val="tx1"/>
                </a:solidFill>
              </a:rPr>
              <a:t>Astreoit</a:t>
            </a:r>
            <a:r>
              <a:rPr lang="tr-TR" sz="2000" b="1" dirty="0">
                <a:solidFill>
                  <a:schemeClr val="tx1"/>
                </a:solidFill>
              </a:rPr>
              <a:t>, Küçük Gezegen</a:t>
            </a:r>
          </a:p>
        </p:txBody>
      </p:sp>
    </p:spTree>
    <p:extLst>
      <p:ext uri="{BB962C8B-B14F-4D97-AF65-F5344CB8AC3E}">
        <p14:creationId xmlns:p14="http://schemas.microsoft.com/office/powerpoint/2010/main" val="3932152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7" grpId="0" animBg="1"/>
      <p:bldP spid="9" grpId="0" animBg="1"/>
      <p:bldP spid="11" grpId="0" animBg="1"/>
      <p:bldP spid="13" grpId="0" animBg="1"/>
    </p:bldLst>
  </p:timing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459</TotalTime>
  <Words>1155</Words>
  <Application>Microsoft Office PowerPoint</Application>
  <PresentationFormat>Geniş ekran</PresentationFormat>
  <Paragraphs>301</Paragraphs>
  <Slides>38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38</vt:i4>
      </vt:variant>
    </vt:vector>
  </HeadingPairs>
  <TitlesOfParts>
    <vt:vector size="43" baseType="lpstr">
      <vt:lpstr>Arial</vt:lpstr>
      <vt:lpstr>Calibri</vt:lpstr>
      <vt:lpstr>Calibri Light</vt:lpstr>
      <vt:lpstr>Wingdings</vt:lpstr>
      <vt:lpstr>Office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Ege Altınay</dc:creator>
  <cp:lastModifiedBy>Ege</cp:lastModifiedBy>
  <cp:revision>24</cp:revision>
  <dcterms:created xsi:type="dcterms:W3CDTF">2023-05-29T04:44:51Z</dcterms:created>
  <dcterms:modified xsi:type="dcterms:W3CDTF">2025-08-09T11:14:25Z</dcterms:modified>
</cp:coreProperties>
</file>