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8" r:id="rId4"/>
    <p:sldId id="263" r:id="rId5"/>
    <p:sldId id="257" r:id="rId6"/>
    <p:sldId id="262" r:id="rId7"/>
    <p:sldId id="273" r:id="rId8"/>
    <p:sldId id="259" r:id="rId9"/>
    <p:sldId id="260" r:id="rId10"/>
    <p:sldId id="261" r:id="rId11"/>
    <p:sldId id="270" r:id="rId12"/>
    <p:sldId id="277" r:id="rId13"/>
    <p:sldId id="290" r:id="rId14"/>
    <p:sldId id="264" r:id="rId15"/>
    <p:sldId id="271" r:id="rId16"/>
    <p:sldId id="266" r:id="rId17"/>
    <p:sldId id="284" r:id="rId18"/>
    <p:sldId id="267" r:id="rId19"/>
    <p:sldId id="285" r:id="rId20"/>
    <p:sldId id="268" r:id="rId21"/>
    <p:sldId id="286" r:id="rId22"/>
    <p:sldId id="269" r:id="rId23"/>
    <p:sldId id="287" r:id="rId24"/>
    <p:sldId id="291" r:id="rId25"/>
    <p:sldId id="292" r:id="rId26"/>
    <p:sldId id="272" r:id="rId27"/>
    <p:sldId id="274" r:id="rId28"/>
    <p:sldId id="275" r:id="rId29"/>
    <p:sldId id="276" r:id="rId30"/>
    <p:sldId id="293" r:id="rId31"/>
    <p:sldId id="278" r:id="rId32"/>
    <p:sldId id="279" r:id="rId33"/>
    <p:sldId id="280" r:id="rId34"/>
    <p:sldId id="281" r:id="rId35"/>
    <p:sldId id="294" r:id="rId36"/>
    <p:sldId id="296" r:id="rId37"/>
    <p:sldId id="288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: APPEARANCE AND PERSONALITY" id="{3893016A-ECDD-4FE1-B42C-EB5E02B5177D}">
          <p14:sldIdLst>
            <p14:sldId id="256"/>
            <p14:sldId id="295"/>
          </p14:sldIdLst>
        </p14:section>
        <p14:section name="Appearance" id="{12095E04-785C-47D5-A7AB-98655525AC22}">
          <p14:sldIdLst>
            <p14:sldId id="258"/>
            <p14:sldId id="263"/>
            <p14:sldId id="257"/>
            <p14:sldId id="262"/>
            <p14:sldId id="273"/>
            <p14:sldId id="259"/>
            <p14:sldId id="260"/>
            <p14:sldId id="261"/>
            <p14:sldId id="270"/>
            <p14:sldId id="277"/>
            <p14:sldId id="290"/>
          </p14:sldIdLst>
        </p14:section>
        <p14:section name="Personality" id="{B613E694-F751-4971-B7B6-8F3A1C15AA36}">
          <p14:sldIdLst>
            <p14:sldId id="264"/>
            <p14:sldId id="271"/>
            <p14:sldId id="266"/>
            <p14:sldId id="284"/>
            <p14:sldId id="267"/>
            <p14:sldId id="285"/>
            <p14:sldId id="268"/>
            <p14:sldId id="286"/>
            <p14:sldId id="269"/>
            <p14:sldId id="287"/>
            <p14:sldId id="291"/>
            <p14:sldId id="292"/>
          </p14:sldIdLst>
        </p14:section>
        <p14:section name="Comparatives" id="{DEAF2B8C-6EC8-424B-921D-9E504BE6D866}">
          <p14:sldIdLst>
            <p14:sldId id="272"/>
            <p14:sldId id="274"/>
            <p14:sldId id="275"/>
            <p14:sldId id="276"/>
            <p14:sldId id="293"/>
          </p14:sldIdLst>
        </p14:section>
        <p14:section name="Sample Questions" id="{C8B051B1-3D4A-4EAE-AFED-4457AF94B8C2}">
          <p14:sldIdLst>
            <p14:sldId id="278"/>
            <p14:sldId id="279"/>
            <p14:sldId id="280"/>
            <p14:sldId id="281"/>
            <p14:sldId id="294"/>
            <p14:sldId id="296"/>
          </p14:sldIdLst>
        </p14:section>
        <p14:section name="Thank you :)" id="{AF18E907-1E58-4341-949B-9F7435E9DA99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88A344-8C15-5B2B-0FBC-C17E79829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A1AA138-5A27-DE90-BEA5-435BD8F64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6E1010-A724-B4F3-BC9C-94980934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DF2CEC-9CF2-BC8F-2003-A48AC79C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74E56A-E9BE-99DC-1F5A-6421256D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13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6826F4-33E4-F52B-7BB3-929ABC11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7F80DE2-818D-4789-7F56-93F705B15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C08364-381D-01E6-96AA-0A1D9EBE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D70C07-5DD4-82B5-8D60-3DDEB88A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9AFFA4-5CA7-7353-23EB-A7C95277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01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287B530-509B-C7E6-B199-FB435172A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DB786A8-FA2B-02F5-6D51-6F9AAEBCD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6DC072-C716-9904-6817-B4CF8951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236B0B-BDFF-26FB-BCA5-8BB7734F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90E064-44B5-7026-A614-9E956B09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95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335F4C-89EC-393B-5E83-B36872D6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6C2369-22CA-FABA-18F2-1A41A6C1D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96D3A6-CF17-27D5-EF6A-B6D9409A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427880-260B-42FB-9580-4BC421B7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6D9EDC-60BF-CA16-DF02-7EDBABE4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58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702EE3-00FA-7B6A-5EE8-18C2B497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45C7250-9220-38FA-31A0-9949FBB56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CE289-DDD4-4E7B-6829-DFC4D0FC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9D0C29-652D-A1CA-150F-10BA07E2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27BDA6-39F1-6C97-DA30-300AA85A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26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F31339-D59B-4A0E-15FC-9A88DF4C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A124B1-E658-42DC-A6EF-FB3DC0D03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965DEC3-7AF7-9E73-DB66-885F17804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17BBB5-502D-CBD9-CEEB-DFC714CE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8174E96-C2BF-1256-F95D-31C67078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CAF3033-46AB-A2B5-E393-9ADECC3D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881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7BE25C-2D51-DBE8-E466-DE9CFE8A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015FB2-2014-9823-29D9-0C23CC8D9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A6859EF-1746-9D7E-D368-6289E32B8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67F53AB-95D1-C456-19C8-F4D3D6408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B831F3B-1AB4-EBE8-4AB9-7FE9BD39C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72C5434-A5D3-2DBD-F7A8-D0A97D54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50CB514-509A-432F-3D8F-A5C5BF56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FE59060-EFDD-BE17-4685-60128DAD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69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DF559F-0D4D-D59A-ADE0-00BC0235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DD5392B-3085-69BA-9D61-46F6A792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DF99103-0E99-2F83-FC61-14B1FFBF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3C9F962-C615-6FA8-3D74-F1077CF1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129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CF73D11-2929-24D0-5634-CA379B1F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3313ACA-608E-20E7-C104-DB0A2945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91F469C-2E48-6F55-B1C7-B8357AA9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57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4EB93F-2E46-B555-ECF9-84525E5A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5136B7-D589-0BBF-CA4E-14316EEF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FC4B81-51E7-8E2C-BD1A-240109795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0E4808-BF18-4656-A9B8-B0B40CD8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46FF21-5760-13CC-C9A2-FE82EE21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396792-F81D-8579-D594-5A397E57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45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94ACA0-C75F-B985-C9C3-81AF33AD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BC2A90-9C96-D48D-3A5B-D0B357C17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5B6895-1F3E-A0CC-69F9-EED94ADD8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A5C6234-3A6D-8FC8-230C-4312B4D6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CE4DCEA-9235-BB17-408C-45188742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0A3D339-CB73-3D5B-B35D-B3C52BB5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67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9E511D2-F765-F4CB-1F96-3C40825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2DF185-36A8-3B0F-6C38-4ADD5EA21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D3EB65-52A4-7897-3E60-6ECD32A5D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CA41-32C6-4508-A099-1973E8088ABC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BEE0B-1A83-07E8-A6FC-DB5F815CA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D29DBA-BFA3-B800-15B8-28942D842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33CD4-C009-4327-887F-BDB464E32C4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6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egetolgayaltinay.com/lessons/50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4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www.egetolgayaltinay.com/lessons/46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F325754-77A9-200A-DC7D-749AACCD8B43}"/>
              </a:ext>
            </a:extLst>
          </p:cNvPr>
          <p:cNvSpPr txBox="1"/>
          <p:nvPr/>
        </p:nvSpPr>
        <p:spPr>
          <a:xfrm>
            <a:off x="3436219" y="6488668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33507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E486F6-0F40-8910-1895-EE38438D66B9}"/>
              </a:ext>
            </a:extLst>
          </p:cNvPr>
          <p:cNvSpPr txBox="1"/>
          <p:nvPr/>
        </p:nvSpPr>
        <p:spPr>
          <a:xfrm>
            <a:off x="386351" y="4281354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Baby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CC176D5-C1CC-C9A0-3D41-8C9D070CECF8}"/>
              </a:ext>
            </a:extLst>
          </p:cNvPr>
          <p:cNvSpPr txBox="1"/>
          <p:nvPr/>
        </p:nvSpPr>
        <p:spPr>
          <a:xfrm>
            <a:off x="386351" y="4757285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Bebek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5462976-6527-D0E7-D92E-F6DEA0B814FD}"/>
              </a:ext>
            </a:extLst>
          </p:cNvPr>
          <p:cNvSpPr txBox="1"/>
          <p:nvPr/>
        </p:nvSpPr>
        <p:spPr>
          <a:xfrm>
            <a:off x="2742936" y="4281354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Child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771E542-37F4-41D3-6D83-83B5698DFADE}"/>
              </a:ext>
            </a:extLst>
          </p:cNvPr>
          <p:cNvSpPr txBox="1"/>
          <p:nvPr/>
        </p:nvSpPr>
        <p:spPr>
          <a:xfrm>
            <a:off x="2742936" y="4757285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Çocuk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85BBCB8-0DAB-89BE-DAEA-173A79C44F37}"/>
              </a:ext>
            </a:extLst>
          </p:cNvPr>
          <p:cNvSpPr txBox="1"/>
          <p:nvPr/>
        </p:nvSpPr>
        <p:spPr>
          <a:xfrm>
            <a:off x="5099521" y="4295620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Young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CD366F9-8324-B5F9-2053-F3675E2B3EB5}"/>
              </a:ext>
            </a:extLst>
          </p:cNvPr>
          <p:cNvSpPr txBox="1"/>
          <p:nvPr/>
        </p:nvSpPr>
        <p:spPr>
          <a:xfrm>
            <a:off x="5099521" y="4743019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Genç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83665C0-45D1-7B47-6DAE-38A0DF6FCA9E}"/>
              </a:ext>
            </a:extLst>
          </p:cNvPr>
          <p:cNvSpPr txBox="1"/>
          <p:nvPr/>
        </p:nvSpPr>
        <p:spPr>
          <a:xfrm>
            <a:off x="7176973" y="4267088"/>
            <a:ext cx="215953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Middle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Aged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BE77584-8B6E-B8EE-C981-DF47163AE2F9}"/>
              </a:ext>
            </a:extLst>
          </p:cNvPr>
          <p:cNvSpPr txBox="1"/>
          <p:nvPr/>
        </p:nvSpPr>
        <p:spPr>
          <a:xfrm>
            <a:off x="7176973" y="4743019"/>
            <a:ext cx="215953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Orta Yaşlı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22F7EE9-5C9A-8A94-277A-26BBA98BC7DF}"/>
              </a:ext>
            </a:extLst>
          </p:cNvPr>
          <p:cNvSpPr txBox="1"/>
          <p:nvPr/>
        </p:nvSpPr>
        <p:spPr>
          <a:xfrm>
            <a:off x="9875254" y="4267088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Old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146B32C-61EF-1B23-03F9-9C2D4657E0B8}"/>
              </a:ext>
            </a:extLst>
          </p:cNvPr>
          <p:cNvSpPr txBox="1"/>
          <p:nvPr/>
        </p:nvSpPr>
        <p:spPr>
          <a:xfrm>
            <a:off x="9875254" y="4714487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Yaşlı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C6CE511-EA93-0DCC-5A94-BEB61833DA2D}"/>
              </a:ext>
            </a:extLst>
          </p:cNvPr>
          <p:cNvSpPr txBox="1"/>
          <p:nvPr/>
        </p:nvSpPr>
        <p:spPr>
          <a:xfrm>
            <a:off x="5024122" y="240889"/>
            <a:ext cx="215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AGE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1457C7D-78F7-1C7D-30C1-F3C623A44021}"/>
              </a:ext>
            </a:extLst>
          </p:cNvPr>
          <p:cNvSpPr txBox="1"/>
          <p:nvPr/>
        </p:nvSpPr>
        <p:spPr>
          <a:xfrm>
            <a:off x="6173002" y="226623"/>
            <a:ext cx="238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(YAŞ)</a:t>
            </a:r>
          </a:p>
        </p:txBody>
      </p:sp>
    </p:spTree>
    <p:extLst>
      <p:ext uri="{BB962C8B-B14F-4D97-AF65-F5344CB8AC3E}">
        <p14:creationId xmlns:p14="http://schemas.microsoft.com/office/powerpoint/2010/main" val="273810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EB5EF386-0FB0-6A65-E7FC-14E82F4BF2A0}"/>
              </a:ext>
            </a:extLst>
          </p:cNvPr>
          <p:cNvSpPr txBox="1"/>
          <p:nvPr/>
        </p:nvSpPr>
        <p:spPr>
          <a:xfrm>
            <a:off x="3339966" y="261320"/>
            <a:ext cx="44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Other</a:t>
            </a:r>
            <a:endParaRPr lang="tr-TR" sz="36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EFA31CED-7019-E7C5-B1C0-A8345267F788}"/>
              </a:ext>
            </a:extLst>
          </p:cNvPr>
          <p:cNvSpPr txBox="1"/>
          <p:nvPr/>
        </p:nvSpPr>
        <p:spPr>
          <a:xfrm>
            <a:off x="4831883" y="261320"/>
            <a:ext cx="44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(Diğer)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E15CFB8-1591-463A-859F-56FB3EE692A6}"/>
              </a:ext>
            </a:extLst>
          </p:cNvPr>
          <p:cNvSpPr txBox="1"/>
          <p:nvPr/>
        </p:nvSpPr>
        <p:spPr>
          <a:xfrm>
            <a:off x="222721" y="4310230"/>
            <a:ext cx="201034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Attractive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CE4EDC7-7017-6314-619C-B3EABAD94B33}"/>
              </a:ext>
            </a:extLst>
          </p:cNvPr>
          <p:cNvSpPr txBox="1"/>
          <p:nvPr/>
        </p:nvSpPr>
        <p:spPr>
          <a:xfrm>
            <a:off x="222721" y="4786161"/>
            <a:ext cx="201034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Çekici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FCD8749-3C69-466D-9991-7DC23EC7EAA7}"/>
              </a:ext>
            </a:extLst>
          </p:cNvPr>
          <p:cNvSpPr txBox="1"/>
          <p:nvPr/>
        </p:nvSpPr>
        <p:spPr>
          <a:xfrm>
            <a:off x="2637058" y="4295964"/>
            <a:ext cx="201034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Cute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116571C-0E8B-7E30-4B78-8498BFE49941}"/>
              </a:ext>
            </a:extLst>
          </p:cNvPr>
          <p:cNvSpPr txBox="1"/>
          <p:nvPr/>
        </p:nvSpPr>
        <p:spPr>
          <a:xfrm>
            <a:off x="2637058" y="4771895"/>
            <a:ext cx="201034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Sevimli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B23FD72-CABE-299A-B227-501C082455AA}"/>
              </a:ext>
            </a:extLst>
          </p:cNvPr>
          <p:cNvSpPr txBox="1"/>
          <p:nvPr/>
        </p:nvSpPr>
        <p:spPr>
          <a:xfrm>
            <a:off x="5166898" y="4310230"/>
            <a:ext cx="201034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Handsome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6838071-1320-25CB-F33C-7BAEC747A603}"/>
              </a:ext>
            </a:extLst>
          </p:cNvPr>
          <p:cNvSpPr txBox="1"/>
          <p:nvPr/>
        </p:nvSpPr>
        <p:spPr>
          <a:xfrm>
            <a:off x="5166898" y="4786161"/>
            <a:ext cx="201034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Yakışıklı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0355151-0874-2D8F-5C78-3610A81D4BB3}"/>
              </a:ext>
            </a:extLst>
          </p:cNvPr>
          <p:cNvSpPr txBox="1"/>
          <p:nvPr/>
        </p:nvSpPr>
        <p:spPr>
          <a:xfrm>
            <a:off x="7581235" y="4295964"/>
            <a:ext cx="201034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Beautiful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3491B67-B870-64E1-227D-DCE1641CB492}"/>
              </a:ext>
            </a:extLst>
          </p:cNvPr>
          <p:cNvSpPr txBox="1"/>
          <p:nvPr/>
        </p:nvSpPr>
        <p:spPr>
          <a:xfrm>
            <a:off x="7581235" y="4771895"/>
            <a:ext cx="201034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Güzel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EA24ACC-D7E1-7663-C432-40A900A0F3BF}"/>
              </a:ext>
            </a:extLst>
          </p:cNvPr>
          <p:cNvSpPr txBox="1"/>
          <p:nvPr/>
        </p:nvSpPr>
        <p:spPr>
          <a:xfrm>
            <a:off x="10111075" y="4281698"/>
            <a:ext cx="201034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Ugly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6E882F3-689C-18F0-3C00-C7D6461D0074}"/>
              </a:ext>
            </a:extLst>
          </p:cNvPr>
          <p:cNvSpPr txBox="1"/>
          <p:nvPr/>
        </p:nvSpPr>
        <p:spPr>
          <a:xfrm>
            <a:off x="10111075" y="4757629"/>
            <a:ext cx="201034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Çirkin</a:t>
            </a:r>
          </a:p>
        </p:txBody>
      </p:sp>
    </p:spTree>
    <p:extLst>
      <p:ext uri="{BB962C8B-B14F-4D97-AF65-F5344CB8AC3E}">
        <p14:creationId xmlns:p14="http://schemas.microsoft.com/office/powerpoint/2010/main" val="20968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3948C29-633B-FC9C-05B4-3564E6E4574D}"/>
              </a:ext>
            </a:extLst>
          </p:cNvPr>
          <p:cNvSpPr txBox="1"/>
          <p:nvPr/>
        </p:nvSpPr>
        <p:spPr>
          <a:xfrm>
            <a:off x="1584385" y="0"/>
            <a:ext cx="902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APPEARANCE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7B7B819-A9B7-477B-C734-9C611E7BA744}"/>
              </a:ext>
            </a:extLst>
          </p:cNvPr>
          <p:cNvSpPr txBox="1"/>
          <p:nvPr/>
        </p:nvSpPr>
        <p:spPr>
          <a:xfrm>
            <a:off x="4234576" y="477053"/>
            <a:ext cx="357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(DIŞ GÖRÜNÜŞ)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4E7D22-219B-BBBB-DBAC-1F6FAC4D0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6" y="1184939"/>
            <a:ext cx="11511418" cy="1007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Kilo, boy veya yaştan bahsederken </a:t>
            </a:r>
            <a:r>
              <a:rPr lang="tr-TR" sz="3600" b="1" dirty="0">
                <a:solidFill>
                  <a:srgbClr val="FF0000"/>
                </a:solidFill>
              </a:rPr>
              <a:t>am </a:t>
            </a:r>
            <a:r>
              <a:rPr lang="tr-TR" sz="2400" b="1" dirty="0"/>
              <a:t>/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is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/ </a:t>
            </a:r>
            <a:r>
              <a:rPr lang="tr-TR" sz="3600" b="1" dirty="0" err="1">
                <a:solidFill>
                  <a:srgbClr val="FF0000"/>
                </a:solidFill>
              </a:rPr>
              <a:t>are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kullanılır.</a:t>
            </a:r>
            <a:endParaRPr lang="tr-TR" sz="24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A37E3EE-1703-25BA-9D2D-0C80022874DE}"/>
              </a:ext>
            </a:extLst>
          </p:cNvPr>
          <p:cNvSpPr txBox="1"/>
          <p:nvPr/>
        </p:nvSpPr>
        <p:spPr>
          <a:xfrm>
            <a:off x="1064458" y="1754325"/>
            <a:ext cx="894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I </a:t>
            </a:r>
            <a:r>
              <a:rPr lang="tr-TR" sz="4000" b="1" dirty="0">
                <a:solidFill>
                  <a:srgbClr val="FF0000"/>
                </a:solidFill>
              </a:rPr>
              <a:t>am</a:t>
            </a:r>
            <a:r>
              <a:rPr lang="tr-TR" sz="4000" b="1" dirty="0"/>
              <a:t> </a:t>
            </a:r>
            <a:r>
              <a:rPr lang="tr-TR" sz="4000" b="1" dirty="0" err="1"/>
              <a:t>tall</a:t>
            </a:r>
            <a:r>
              <a:rPr lang="tr-TR" sz="4000" b="1" dirty="0"/>
              <a:t> </a:t>
            </a:r>
            <a:r>
              <a:rPr lang="tr-TR" sz="4000" b="1" dirty="0" err="1"/>
              <a:t>and</a:t>
            </a:r>
            <a:r>
              <a:rPr lang="tr-TR" sz="4000" b="1" dirty="0"/>
              <a:t> </a:t>
            </a:r>
            <a:r>
              <a:rPr lang="tr-TR" sz="4000" b="1" dirty="0" err="1"/>
              <a:t>medium</a:t>
            </a:r>
            <a:r>
              <a:rPr lang="tr-TR" sz="4000" b="1" dirty="0"/>
              <a:t> </a:t>
            </a:r>
            <a:r>
              <a:rPr lang="tr-TR" sz="4000" b="1" dirty="0" err="1"/>
              <a:t>weight</a:t>
            </a:r>
            <a:r>
              <a:rPr lang="tr-TR" sz="40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8ABA0E0-9B9D-1FD9-57BC-385215B5E940}"/>
              </a:ext>
            </a:extLst>
          </p:cNvPr>
          <p:cNvSpPr txBox="1"/>
          <p:nvPr/>
        </p:nvSpPr>
        <p:spPr>
          <a:xfrm>
            <a:off x="1064458" y="3218587"/>
            <a:ext cx="894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You</a:t>
            </a:r>
            <a:r>
              <a:rPr lang="tr-TR" sz="4000" b="1" dirty="0"/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are</a:t>
            </a:r>
            <a:r>
              <a:rPr lang="tr-TR" sz="4000" b="1" dirty="0"/>
              <a:t> </a:t>
            </a:r>
            <a:r>
              <a:rPr lang="tr-TR" sz="4000" b="1" dirty="0" err="1"/>
              <a:t>short</a:t>
            </a:r>
            <a:r>
              <a:rPr lang="tr-TR" sz="4000" b="1" dirty="0"/>
              <a:t> </a:t>
            </a:r>
            <a:r>
              <a:rPr lang="tr-TR" sz="4000" b="1" dirty="0" err="1"/>
              <a:t>and</a:t>
            </a:r>
            <a:r>
              <a:rPr lang="tr-TR" sz="4000" b="1" dirty="0"/>
              <a:t> </a:t>
            </a:r>
            <a:r>
              <a:rPr lang="tr-TR" sz="4000" b="1" dirty="0" err="1"/>
              <a:t>plump</a:t>
            </a:r>
            <a:r>
              <a:rPr lang="tr-TR" sz="40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19FBF-680D-6BB9-0C8F-97E0F245FCE6}"/>
              </a:ext>
            </a:extLst>
          </p:cNvPr>
          <p:cNvSpPr txBox="1"/>
          <p:nvPr/>
        </p:nvSpPr>
        <p:spPr>
          <a:xfrm>
            <a:off x="1064458" y="2408308"/>
            <a:ext cx="802546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/>
              <a:t>Ben uzun ve orta ağırlıkta</a:t>
            </a:r>
            <a:r>
              <a:rPr lang="tr-TR" sz="2800" b="1" dirty="0">
                <a:solidFill>
                  <a:srgbClr val="FF0000"/>
                </a:solidFill>
              </a:rPr>
              <a:t>yım.</a:t>
            </a:r>
            <a:endParaRPr lang="tr-TR" sz="2800" b="1" dirty="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02D8F7E-2B71-950F-F6B3-0903503B895C}"/>
              </a:ext>
            </a:extLst>
          </p:cNvPr>
          <p:cNvSpPr txBox="1"/>
          <p:nvPr/>
        </p:nvSpPr>
        <p:spPr>
          <a:xfrm>
            <a:off x="1064458" y="3910332"/>
            <a:ext cx="802546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/>
              <a:t>Sen kısa ve </a:t>
            </a:r>
            <a:r>
              <a:rPr lang="tr-TR" sz="2800" b="1" dirty="0" err="1"/>
              <a:t>balıketli</a:t>
            </a:r>
            <a:r>
              <a:rPr lang="tr-TR" sz="2800" b="1" dirty="0" err="1">
                <a:solidFill>
                  <a:srgbClr val="FF0000"/>
                </a:solidFill>
              </a:rPr>
              <a:t>sin</a:t>
            </a:r>
            <a:r>
              <a:rPr lang="tr-TR" sz="2800" b="1" dirty="0">
                <a:solidFill>
                  <a:srgbClr val="FF0000"/>
                </a:solidFill>
              </a:rPr>
              <a:t>.</a:t>
            </a:r>
            <a:endParaRPr lang="tr-TR" sz="28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BEC7114-F305-C3A2-8829-8030DA212579}"/>
              </a:ext>
            </a:extLst>
          </p:cNvPr>
          <p:cNvSpPr txBox="1"/>
          <p:nvPr/>
        </p:nvSpPr>
        <p:spPr>
          <a:xfrm>
            <a:off x="2406831" y="4981316"/>
            <a:ext cx="894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She</a:t>
            </a:r>
            <a:r>
              <a:rPr lang="tr-TR" sz="4000" b="1" dirty="0"/>
              <a:t> </a:t>
            </a:r>
            <a:r>
              <a:rPr lang="tr-TR" sz="4000" b="1" dirty="0">
                <a:solidFill>
                  <a:srgbClr val="FF0000"/>
                </a:solidFill>
              </a:rPr>
              <a:t>is</a:t>
            </a:r>
            <a:r>
              <a:rPr lang="tr-TR" sz="4000" b="1" dirty="0"/>
              <a:t> </a:t>
            </a:r>
            <a:r>
              <a:rPr lang="tr-TR" sz="4000" b="1" dirty="0" err="1"/>
              <a:t>tall</a:t>
            </a:r>
            <a:r>
              <a:rPr lang="tr-TR" sz="4000" b="1" dirty="0"/>
              <a:t> </a:t>
            </a:r>
            <a:r>
              <a:rPr lang="tr-TR" sz="4000" b="1" dirty="0" err="1"/>
              <a:t>and</a:t>
            </a:r>
            <a:r>
              <a:rPr lang="tr-TR" sz="4000" b="1" dirty="0"/>
              <a:t> </a:t>
            </a:r>
            <a:r>
              <a:rPr lang="tr-TR" sz="4000" b="1" dirty="0" err="1"/>
              <a:t>fat</a:t>
            </a:r>
            <a:r>
              <a:rPr lang="tr-TR" sz="4000" b="1" dirty="0"/>
              <a:t>.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A98C7CC0-04C5-1AEB-6E35-40290197E321}"/>
              </a:ext>
            </a:extLst>
          </p:cNvPr>
          <p:cNvSpPr txBox="1"/>
          <p:nvPr/>
        </p:nvSpPr>
        <p:spPr>
          <a:xfrm>
            <a:off x="2406832" y="5585379"/>
            <a:ext cx="668308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/>
              <a:t>O uzun ve </a:t>
            </a:r>
            <a:r>
              <a:rPr lang="tr-TR" sz="2800" b="1" dirty="0" err="1"/>
              <a:t>şiman</a:t>
            </a:r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dır</a:t>
            </a:r>
            <a:r>
              <a:rPr lang="tr-TR" sz="2800" b="1"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D0ECC08-548A-BA9C-D612-4BE925836016}"/>
              </a:ext>
            </a:extLst>
          </p:cNvPr>
          <p:cNvSpPr txBox="1"/>
          <p:nvPr/>
        </p:nvSpPr>
        <p:spPr>
          <a:xfrm>
            <a:off x="3436219" y="6488668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00762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  <p:bldP spid="9" grpId="0" animBg="1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https://www.egetolgayaltinay.com/lessons/47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963DB19E-BA61-E9B2-32BA-B2DB1A130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91" y="2908486"/>
            <a:ext cx="3196180" cy="3196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536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68E0270-B7DA-22C9-DD33-AB329D859214}"/>
              </a:ext>
            </a:extLst>
          </p:cNvPr>
          <p:cNvSpPr txBox="1"/>
          <p:nvPr/>
        </p:nvSpPr>
        <p:spPr>
          <a:xfrm>
            <a:off x="1629948" y="2442663"/>
            <a:ext cx="9023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/>
              <a:t>PERSONALITY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6041ACA-ADEA-79AA-4F09-CA5749EC8BCE}"/>
              </a:ext>
            </a:extLst>
          </p:cNvPr>
          <p:cNvSpPr txBox="1"/>
          <p:nvPr/>
        </p:nvSpPr>
        <p:spPr>
          <a:xfrm>
            <a:off x="4306019" y="3526600"/>
            <a:ext cx="357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(KİŞİLİK ÖZELLİĞİ)</a:t>
            </a:r>
          </a:p>
        </p:txBody>
      </p:sp>
    </p:spTree>
    <p:extLst>
      <p:ext uri="{BB962C8B-B14F-4D97-AF65-F5344CB8AC3E}">
        <p14:creationId xmlns:p14="http://schemas.microsoft.com/office/powerpoint/2010/main" val="16214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285CE68-3679-85DF-04B4-03BE093F0498}"/>
              </a:ext>
            </a:extLst>
          </p:cNvPr>
          <p:cNvSpPr txBox="1"/>
          <p:nvPr/>
        </p:nvSpPr>
        <p:spPr>
          <a:xfrm>
            <a:off x="3628724" y="6516303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C421BF0-BF07-633F-BC32-2F678C8B0FF9}"/>
              </a:ext>
            </a:extLst>
          </p:cNvPr>
          <p:cNvSpPr txBox="1"/>
          <p:nvPr/>
        </p:nvSpPr>
        <p:spPr>
          <a:xfrm>
            <a:off x="552091" y="948906"/>
            <a:ext cx="772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kişinin kişilik özelliğini öğrenmek için şu soruyu sorarız: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1C79D22-97C6-A0E2-4189-28C741C11AF7}"/>
              </a:ext>
            </a:extLst>
          </p:cNvPr>
          <p:cNvSpPr txBox="1"/>
          <p:nvPr/>
        </p:nvSpPr>
        <p:spPr>
          <a:xfrm>
            <a:off x="627140" y="3209383"/>
            <a:ext cx="6426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solidFill>
                  <a:srgbClr val="FF0000"/>
                </a:solidFill>
              </a:rPr>
              <a:t>What</a:t>
            </a:r>
            <a:r>
              <a:rPr lang="tr-TR" sz="4000" b="1" dirty="0">
                <a:solidFill>
                  <a:srgbClr val="FF0000"/>
                </a:solidFill>
              </a:rPr>
              <a:t> is s/he </a:t>
            </a:r>
            <a:r>
              <a:rPr lang="tr-TR" sz="4000" b="1" dirty="0" err="1">
                <a:solidFill>
                  <a:srgbClr val="FF0000"/>
                </a:solidFill>
              </a:rPr>
              <a:t>like</a:t>
            </a:r>
            <a:r>
              <a:rPr lang="tr-TR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AE9CE5BB-585B-FB8F-497C-14198C939728}"/>
              </a:ext>
            </a:extLst>
          </p:cNvPr>
          <p:cNvSpPr/>
          <p:nvPr/>
        </p:nvSpPr>
        <p:spPr>
          <a:xfrm>
            <a:off x="5265664" y="3418834"/>
            <a:ext cx="543909" cy="288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917F10C-4AF5-352E-AC9B-A15AC303311F}"/>
              </a:ext>
            </a:extLst>
          </p:cNvPr>
          <p:cNvSpPr txBox="1"/>
          <p:nvPr/>
        </p:nvSpPr>
        <p:spPr>
          <a:xfrm>
            <a:off x="6141563" y="3238048"/>
            <a:ext cx="3838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O nasıl birisidir?</a:t>
            </a:r>
          </a:p>
        </p:txBody>
      </p:sp>
    </p:spTree>
    <p:extLst>
      <p:ext uri="{BB962C8B-B14F-4D97-AF65-F5344CB8AC3E}">
        <p14:creationId xmlns:p14="http://schemas.microsoft.com/office/powerpoint/2010/main" val="28128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8C453B0-BC3D-4111-0984-2C13E737CE31}"/>
              </a:ext>
            </a:extLst>
          </p:cNvPr>
          <p:cNvSpPr txBox="1"/>
          <p:nvPr/>
        </p:nvSpPr>
        <p:spPr>
          <a:xfrm>
            <a:off x="307744" y="3915594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Selfish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1EFD445-DB47-4166-3F71-0DCA1C942B48}"/>
              </a:ext>
            </a:extLst>
          </p:cNvPr>
          <p:cNvSpPr txBox="1"/>
          <p:nvPr/>
        </p:nvSpPr>
        <p:spPr>
          <a:xfrm>
            <a:off x="307744" y="4391525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Bencil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CC0B92E-A03A-8ECC-CBDB-509F7732953B}"/>
              </a:ext>
            </a:extLst>
          </p:cNvPr>
          <p:cNvSpPr txBox="1"/>
          <p:nvPr/>
        </p:nvSpPr>
        <p:spPr>
          <a:xfrm>
            <a:off x="4175495" y="3965778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Punctual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5FA63F-B35A-EBC0-0B17-22951AB9F66B}"/>
              </a:ext>
            </a:extLst>
          </p:cNvPr>
          <p:cNvSpPr txBox="1"/>
          <p:nvPr/>
        </p:nvSpPr>
        <p:spPr>
          <a:xfrm>
            <a:off x="4175495" y="4441709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Dakik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2F7844E-7B1C-8FCA-A5D8-9D343541FF90}"/>
              </a:ext>
            </a:extLst>
          </p:cNvPr>
          <p:cNvSpPr txBox="1"/>
          <p:nvPr/>
        </p:nvSpPr>
        <p:spPr>
          <a:xfrm>
            <a:off x="6838482" y="3980044"/>
            <a:ext cx="171837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Cheerful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303F085-DA17-7D10-365A-866CAFED9795}"/>
              </a:ext>
            </a:extLst>
          </p:cNvPr>
          <p:cNvSpPr txBox="1"/>
          <p:nvPr/>
        </p:nvSpPr>
        <p:spPr>
          <a:xfrm>
            <a:off x="6838482" y="4455975"/>
            <a:ext cx="171837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Neşeli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353D7B1-9500-9DAC-9DD4-AB36BBD90733}"/>
              </a:ext>
            </a:extLst>
          </p:cNvPr>
          <p:cNvSpPr txBox="1"/>
          <p:nvPr/>
        </p:nvSpPr>
        <p:spPr>
          <a:xfrm>
            <a:off x="9835148" y="3965778"/>
            <a:ext cx="171837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Stubborn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5A00375-1C64-E83F-5797-CECD260A88E6}"/>
              </a:ext>
            </a:extLst>
          </p:cNvPr>
          <p:cNvSpPr txBox="1"/>
          <p:nvPr/>
        </p:nvSpPr>
        <p:spPr>
          <a:xfrm>
            <a:off x="9835148" y="4441709"/>
            <a:ext cx="171837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İnatçı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7509217-D5E8-A141-F611-C6FF5353EE8D}"/>
              </a:ext>
            </a:extLst>
          </p:cNvPr>
          <p:cNvSpPr txBox="1"/>
          <p:nvPr/>
        </p:nvSpPr>
        <p:spPr>
          <a:xfrm>
            <a:off x="4013735" y="105878"/>
            <a:ext cx="44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PERSONALITY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2F58212-0244-E8FA-E7D4-4544EF0F9DDE}"/>
              </a:ext>
            </a:extLst>
          </p:cNvPr>
          <p:cNvSpPr txBox="1"/>
          <p:nvPr/>
        </p:nvSpPr>
        <p:spPr>
          <a:xfrm>
            <a:off x="4047153" y="552154"/>
            <a:ext cx="444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(KİŞİLİK ÖZELLİKLERİ)</a:t>
            </a:r>
          </a:p>
        </p:txBody>
      </p:sp>
    </p:spTree>
    <p:extLst>
      <p:ext uri="{BB962C8B-B14F-4D97-AF65-F5344CB8AC3E}">
        <p14:creationId xmlns:p14="http://schemas.microsoft.com/office/powerpoint/2010/main" val="38166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F0CC57B9-55D8-D1D1-D58E-2EB921AA0D40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2767077" y="1067540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etin kutusu 73">
            <a:extLst>
              <a:ext uri="{FF2B5EF4-FFF2-40B4-BE49-F238E27FC236}">
                <a16:creationId xmlns:a16="http://schemas.microsoft.com/office/drawing/2014/main" id="{EF619BB8-CB5A-C3CE-4F2E-AA582AE50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0"/>
            <a:ext cx="282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/>
              <a:t>PERSONALITIES</a:t>
            </a:r>
            <a:endParaRPr lang="en-GB" altLang="tr-TR" dirty="0"/>
          </a:p>
        </p:txBody>
      </p:sp>
      <p:sp>
        <p:nvSpPr>
          <p:cNvPr id="46" name="Metin kutusu 73">
            <a:extLst>
              <a:ext uri="{FF2B5EF4-FFF2-40B4-BE49-F238E27FC236}">
                <a16:creationId xmlns:a16="http://schemas.microsoft.com/office/drawing/2014/main" id="{61205238-3CB3-540B-B8F2-B09BDDF8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1" y="0"/>
            <a:ext cx="282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/>
              <a:t>THINGS THEY DO</a:t>
            </a:r>
            <a:endParaRPr lang="en-GB" altLang="tr-TR" dirty="0"/>
          </a:p>
        </p:txBody>
      </p:sp>
      <p:sp>
        <p:nvSpPr>
          <p:cNvPr id="48" name="Metin kutusu 73">
            <a:extLst>
              <a:ext uri="{FF2B5EF4-FFF2-40B4-BE49-F238E27FC236}">
                <a16:creationId xmlns:a16="http://schemas.microsoft.com/office/drawing/2014/main" id="{3E8E14DE-7AF2-F242-350F-5772D528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3" y="338739"/>
            <a:ext cx="282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/>
              <a:t>(KİŞİLİKLER)</a:t>
            </a:r>
            <a:endParaRPr lang="en-GB" altLang="tr-TR" sz="2400" dirty="0"/>
          </a:p>
        </p:txBody>
      </p:sp>
      <p:sp>
        <p:nvSpPr>
          <p:cNvPr id="50" name="Metin kutusu 73">
            <a:extLst>
              <a:ext uri="{FF2B5EF4-FFF2-40B4-BE49-F238E27FC236}">
                <a16:creationId xmlns:a16="http://schemas.microsoft.com/office/drawing/2014/main" id="{82018DF5-3D28-5D7C-3F48-BE5FFDA2C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4" y="318619"/>
            <a:ext cx="3222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/>
              <a:t>(YAPTIKLARI ŞEYLER)</a:t>
            </a:r>
            <a:endParaRPr lang="en-GB" altLang="tr-TR" sz="2400" dirty="0"/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192A04C9-81C0-5AC9-7D32-57EE5A07BB5C}"/>
              </a:ext>
            </a:extLst>
          </p:cNvPr>
          <p:cNvSpPr txBox="1"/>
          <p:nvPr/>
        </p:nvSpPr>
        <p:spPr>
          <a:xfrm>
            <a:off x="620643" y="836707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Selfish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BCAD977C-677A-B3CC-BD1E-3B763D201186}"/>
              </a:ext>
            </a:extLst>
          </p:cNvPr>
          <p:cNvSpPr txBox="1"/>
          <p:nvPr/>
        </p:nvSpPr>
        <p:spPr>
          <a:xfrm>
            <a:off x="620643" y="1298372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Bencil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8BA6E8DB-02FC-D0AD-796B-70326F9A8347}"/>
              </a:ext>
            </a:extLst>
          </p:cNvPr>
          <p:cNvSpPr txBox="1"/>
          <p:nvPr/>
        </p:nvSpPr>
        <p:spPr>
          <a:xfrm>
            <a:off x="4135300" y="836706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doesn’t care about other people</a:t>
            </a:r>
            <a:r>
              <a:rPr lang="tr-TR" sz="2400" dirty="0">
                <a:solidFill>
                  <a:schemeClr val="tx1"/>
                </a:solidFill>
              </a:rPr>
              <a:t> – </a:t>
            </a:r>
            <a:r>
              <a:rPr lang="tr-TR" sz="2400" dirty="0" err="1">
                <a:solidFill>
                  <a:schemeClr val="tx1"/>
                </a:solidFill>
              </a:rPr>
              <a:t>thinks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himself</a:t>
            </a:r>
            <a:r>
              <a:rPr lang="tr-TR" sz="2400" dirty="0">
                <a:solidFill>
                  <a:schemeClr val="tx1"/>
                </a:solidFill>
              </a:rPr>
              <a:t>/</a:t>
            </a:r>
            <a:r>
              <a:rPr lang="tr-TR" sz="2400" dirty="0" err="1">
                <a:solidFill>
                  <a:schemeClr val="tx1"/>
                </a:solidFill>
              </a:rPr>
              <a:t>herself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F0C55291-AAA3-FEA8-FC5B-AC59C96FF0A0}"/>
              </a:ext>
            </a:extLst>
          </p:cNvPr>
          <p:cNvSpPr txBox="1"/>
          <p:nvPr/>
        </p:nvSpPr>
        <p:spPr>
          <a:xfrm>
            <a:off x="4148821" y="1298371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diğer insanları umursamaz – kendisini düşünür.</a:t>
            </a:r>
          </a:p>
        </p:txBody>
      </p:sp>
      <p:cxnSp>
        <p:nvCxnSpPr>
          <p:cNvPr id="56" name="Düz Bağlayıcı 55">
            <a:extLst>
              <a:ext uri="{FF2B5EF4-FFF2-40B4-BE49-F238E27FC236}">
                <a16:creationId xmlns:a16="http://schemas.microsoft.com/office/drawing/2014/main" id="{08C841C9-B90B-D6D5-AA47-20B82883C541}"/>
              </a:ext>
            </a:extLst>
          </p:cNvPr>
          <p:cNvCxnSpPr>
            <a:cxnSpLocks/>
            <a:stCxn id="52" idx="3"/>
            <a:endCxn id="55" idx="1"/>
          </p:cNvCxnSpPr>
          <p:nvPr/>
        </p:nvCxnSpPr>
        <p:spPr>
          <a:xfrm flipV="1">
            <a:off x="2767077" y="1529204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Düz Bağlayıcı 58">
            <a:extLst>
              <a:ext uri="{FF2B5EF4-FFF2-40B4-BE49-F238E27FC236}">
                <a16:creationId xmlns:a16="http://schemas.microsoft.com/office/drawing/2014/main" id="{74E0C401-CE65-E419-3444-F48AE21E5B87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2753556" y="2221700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6705AD29-14FD-28E0-669B-BC52B07FB35F}"/>
              </a:ext>
            </a:extLst>
          </p:cNvPr>
          <p:cNvSpPr txBox="1"/>
          <p:nvPr/>
        </p:nvSpPr>
        <p:spPr>
          <a:xfrm>
            <a:off x="607122" y="1990867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Punctual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2358CE09-E0AB-92AB-D816-498C25583B09}"/>
              </a:ext>
            </a:extLst>
          </p:cNvPr>
          <p:cNvSpPr txBox="1"/>
          <p:nvPr/>
        </p:nvSpPr>
        <p:spPr>
          <a:xfrm>
            <a:off x="607122" y="2452532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Dakik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399DD0BB-2541-2607-F032-966D408EA58E}"/>
              </a:ext>
            </a:extLst>
          </p:cNvPr>
          <p:cNvSpPr txBox="1"/>
          <p:nvPr/>
        </p:nvSpPr>
        <p:spPr>
          <a:xfrm>
            <a:off x="4121779" y="1990866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is </a:t>
            </a:r>
            <a:r>
              <a:rPr lang="tr-TR" sz="2400" dirty="0" err="1">
                <a:solidFill>
                  <a:schemeClr val="tx1"/>
                </a:solidFill>
              </a:rPr>
              <a:t>never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late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for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class</a:t>
            </a:r>
            <a:r>
              <a:rPr lang="tr-TR" sz="2400" dirty="0">
                <a:solidFill>
                  <a:schemeClr val="tx1"/>
                </a:solidFill>
              </a:rPr>
              <a:t>/</a:t>
            </a:r>
            <a:r>
              <a:rPr lang="tr-TR" sz="2400" dirty="0" err="1">
                <a:solidFill>
                  <a:schemeClr val="tx1"/>
                </a:solidFill>
              </a:rPr>
              <a:t>work</a:t>
            </a:r>
            <a:r>
              <a:rPr lang="tr-TR" sz="2400" dirty="0">
                <a:solidFill>
                  <a:schemeClr val="tx1"/>
                </a:solidFill>
              </a:rPr>
              <a:t> – </a:t>
            </a:r>
            <a:r>
              <a:rPr lang="tr-TR" sz="2400" dirty="0" err="1">
                <a:solidFill>
                  <a:schemeClr val="tx1"/>
                </a:solidFill>
              </a:rPr>
              <a:t>always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goes</a:t>
            </a:r>
            <a:r>
              <a:rPr lang="tr-TR" sz="2400" dirty="0">
                <a:solidFill>
                  <a:schemeClr val="tx1"/>
                </a:solidFill>
              </a:rPr>
              <a:t> on time.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554F60BF-B02B-A494-F776-B64C3B608AF7}"/>
              </a:ext>
            </a:extLst>
          </p:cNvPr>
          <p:cNvSpPr txBox="1"/>
          <p:nvPr/>
        </p:nvSpPr>
        <p:spPr>
          <a:xfrm>
            <a:off x="4135300" y="2452531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sınıfa/İşe asla geç kalmaz – her zaman vaktinde gider.</a:t>
            </a:r>
          </a:p>
        </p:txBody>
      </p:sp>
      <p:cxnSp>
        <p:nvCxnSpPr>
          <p:cNvPr id="64" name="Düz Bağlayıcı 63">
            <a:extLst>
              <a:ext uri="{FF2B5EF4-FFF2-40B4-BE49-F238E27FC236}">
                <a16:creationId xmlns:a16="http://schemas.microsoft.com/office/drawing/2014/main" id="{A1C556F4-F0E8-DC33-8C3C-76F2BA865FB8}"/>
              </a:ext>
            </a:extLst>
          </p:cNvPr>
          <p:cNvCxnSpPr>
            <a:cxnSpLocks/>
            <a:stCxn id="61" idx="3"/>
            <a:endCxn id="63" idx="1"/>
          </p:cNvCxnSpPr>
          <p:nvPr/>
        </p:nvCxnSpPr>
        <p:spPr>
          <a:xfrm flipV="1">
            <a:off x="2753556" y="2683364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Düz Bağlayıcı 64">
            <a:extLst>
              <a:ext uri="{FF2B5EF4-FFF2-40B4-BE49-F238E27FC236}">
                <a16:creationId xmlns:a16="http://schemas.microsoft.com/office/drawing/2014/main" id="{21B0DC7C-B6AE-6195-F34A-57439E6220C0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2740035" y="3375860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E9FC3493-CA50-1C1C-BBE0-70DB97419E33}"/>
              </a:ext>
            </a:extLst>
          </p:cNvPr>
          <p:cNvSpPr txBox="1"/>
          <p:nvPr/>
        </p:nvSpPr>
        <p:spPr>
          <a:xfrm>
            <a:off x="593601" y="3145027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Cheerful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F5D353CF-2042-A732-C2AC-62AAC95FC2AE}"/>
              </a:ext>
            </a:extLst>
          </p:cNvPr>
          <p:cNvSpPr txBox="1"/>
          <p:nvPr/>
        </p:nvSpPr>
        <p:spPr>
          <a:xfrm>
            <a:off x="593601" y="3606692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Neşeli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A522DF15-A540-5264-C4C4-343C243005CF}"/>
              </a:ext>
            </a:extLst>
          </p:cNvPr>
          <p:cNvSpPr txBox="1"/>
          <p:nvPr/>
        </p:nvSpPr>
        <p:spPr>
          <a:xfrm>
            <a:off x="4108258" y="3145026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chemeClr val="tx1"/>
                </a:solidFill>
              </a:rPr>
              <a:t>smiles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all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the</a:t>
            </a:r>
            <a:r>
              <a:rPr lang="tr-TR" sz="2400" dirty="0">
                <a:solidFill>
                  <a:schemeClr val="tx1"/>
                </a:solidFill>
              </a:rPr>
              <a:t> time.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E500D73B-AAB4-2F54-8070-5FFC6F819F11}"/>
              </a:ext>
            </a:extLst>
          </p:cNvPr>
          <p:cNvSpPr txBox="1"/>
          <p:nvPr/>
        </p:nvSpPr>
        <p:spPr>
          <a:xfrm>
            <a:off x="4121779" y="3606691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her zaman gülümser.</a:t>
            </a:r>
          </a:p>
        </p:txBody>
      </p:sp>
      <p:cxnSp>
        <p:nvCxnSpPr>
          <p:cNvPr id="70" name="Düz Bağlayıcı 69">
            <a:extLst>
              <a:ext uri="{FF2B5EF4-FFF2-40B4-BE49-F238E27FC236}">
                <a16:creationId xmlns:a16="http://schemas.microsoft.com/office/drawing/2014/main" id="{2C7A4BF9-3B25-C335-F4A7-123295471F53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 flipV="1">
            <a:off x="2740035" y="3837524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Düz Bağlayıcı 70">
            <a:extLst>
              <a:ext uri="{FF2B5EF4-FFF2-40B4-BE49-F238E27FC236}">
                <a16:creationId xmlns:a16="http://schemas.microsoft.com/office/drawing/2014/main" id="{4EFD92F8-60C9-B1DB-920F-B169E7224071}"/>
              </a:ext>
            </a:extLst>
          </p:cNvPr>
          <p:cNvCxnSpPr>
            <a:cxnSpLocks/>
            <a:stCxn id="72" idx="3"/>
          </p:cNvCxnSpPr>
          <p:nvPr/>
        </p:nvCxnSpPr>
        <p:spPr>
          <a:xfrm>
            <a:off x="2726514" y="4566323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Metin kutusu 71">
            <a:extLst>
              <a:ext uri="{FF2B5EF4-FFF2-40B4-BE49-F238E27FC236}">
                <a16:creationId xmlns:a16="http://schemas.microsoft.com/office/drawing/2014/main" id="{EC634A09-D012-6D26-866C-4EC4BFC47242}"/>
              </a:ext>
            </a:extLst>
          </p:cNvPr>
          <p:cNvSpPr txBox="1"/>
          <p:nvPr/>
        </p:nvSpPr>
        <p:spPr>
          <a:xfrm>
            <a:off x="580080" y="4335490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Stubborn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3" name="Metin kutusu 72">
            <a:extLst>
              <a:ext uri="{FF2B5EF4-FFF2-40B4-BE49-F238E27FC236}">
                <a16:creationId xmlns:a16="http://schemas.microsoft.com/office/drawing/2014/main" id="{3C9603B5-D19B-6BD8-67D6-0CD02845B59F}"/>
              </a:ext>
            </a:extLst>
          </p:cNvPr>
          <p:cNvSpPr txBox="1"/>
          <p:nvPr/>
        </p:nvSpPr>
        <p:spPr>
          <a:xfrm>
            <a:off x="580080" y="4797155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İnatçı</a:t>
            </a:r>
          </a:p>
        </p:txBody>
      </p:sp>
      <p:sp>
        <p:nvSpPr>
          <p:cNvPr id="74" name="Metin kutusu 73">
            <a:extLst>
              <a:ext uri="{FF2B5EF4-FFF2-40B4-BE49-F238E27FC236}">
                <a16:creationId xmlns:a16="http://schemas.microsoft.com/office/drawing/2014/main" id="{06557DD7-B32D-5D01-A582-BD1F24F3D03F}"/>
              </a:ext>
            </a:extLst>
          </p:cNvPr>
          <p:cNvSpPr txBox="1"/>
          <p:nvPr/>
        </p:nvSpPr>
        <p:spPr>
          <a:xfrm>
            <a:off x="4094737" y="4335489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never changes his/her mind</a:t>
            </a:r>
          </a:p>
        </p:txBody>
      </p:sp>
      <p:sp>
        <p:nvSpPr>
          <p:cNvPr id="75" name="Metin kutusu 74">
            <a:extLst>
              <a:ext uri="{FF2B5EF4-FFF2-40B4-BE49-F238E27FC236}">
                <a16:creationId xmlns:a16="http://schemas.microsoft.com/office/drawing/2014/main" id="{7EF44180-CFBE-558E-EFA9-BAA01B845362}"/>
              </a:ext>
            </a:extLst>
          </p:cNvPr>
          <p:cNvSpPr txBox="1"/>
          <p:nvPr/>
        </p:nvSpPr>
        <p:spPr>
          <a:xfrm>
            <a:off x="4108258" y="4797154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asla fikrini değiştirmez.</a:t>
            </a:r>
          </a:p>
        </p:txBody>
      </p:sp>
      <p:cxnSp>
        <p:nvCxnSpPr>
          <p:cNvPr id="76" name="Düz Bağlayıcı 75">
            <a:extLst>
              <a:ext uri="{FF2B5EF4-FFF2-40B4-BE49-F238E27FC236}">
                <a16:creationId xmlns:a16="http://schemas.microsoft.com/office/drawing/2014/main" id="{7EC22286-E008-2752-BEAB-62B5EE06A64C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 flipV="1">
            <a:off x="2726514" y="5027987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61" grpId="0" animBg="1"/>
      <p:bldP spid="63" grpId="0" animBg="1"/>
      <p:bldP spid="67" grpId="0" animBg="1"/>
      <p:bldP spid="69" grpId="0" animBg="1"/>
      <p:bldP spid="73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3BA88B7-49EC-C001-CB2A-AF00F4BBDEC3}"/>
              </a:ext>
            </a:extLst>
          </p:cNvPr>
          <p:cNvSpPr txBox="1"/>
          <p:nvPr/>
        </p:nvSpPr>
        <p:spPr>
          <a:xfrm>
            <a:off x="4013735" y="105878"/>
            <a:ext cx="44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PERSONALITY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3B0F9DD-FCF0-5768-34B4-C02CDA36D55B}"/>
              </a:ext>
            </a:extLst>
          </p:cNvPr>
          <p:cNvSpPr txBox="1"/>
          <p:nvPr/>
        </p:nvSpPr>
        <p:spPr>
          <a:xfrm>
            <a:off x="4047153" y="552154"/>
            <a:ext cx="444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(KİŞİLİK ÖZELLİKLERİ)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14DE0F2-6F13-E2EE-093F-1A15DAF0ADE5}"/>
              </a:ext>
            </a:extLst>
          </p:cNvPr>
          <p:cNvSpPr txBox="1"/>
          <p:nvPr/>
        </p:nvSpPr>
        <p:spPr>
          <a:xfrm>
            <a:off x="721630" y="4040723"/>
            <a:ext cx="184831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Funny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85D0AD3-F4D2-4E32-03D4-518F0203E585}"/>
              </a:ext>
            </a:extLst>
          </p:cNvPr>
          <p:cNvSpPr txBox="1"/>
          <p:nvPr/>
        </p:nvSpPr>
        <p:spPr>
          <a:xfrm>
            <a:off x="721630" y="4516654"/>
            <a:ext cx="184831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Komik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54997BD-9118-C3C0-4A19-0D20A4104883}"/>
              </a:ext>
            </a:extLst>
          </p:cNvPr>
          <p:cNvSpPr txBox="1"/>
          <p:nvPr/>
        </p:nvSpPr>
        <p:spPr>
          <a:xfrm>
            <a:off x="3511352" y="4040723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Honest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76E32B1-5B5E-ABD7-FE1C-07B97ED146FC}"/>
              </a:ext>
            </a:extLst>
          </p:cNvPr>
          <p:cNvSpPr txBox="1"/>
          <p:nvPr/>
        </p:nvSpPr>
        <p:spPr>
          <a:xfrm>
            <a:off x="3511352" y="4516654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Dürüst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79AE343-7267-48F2-AA99-A09CAD853258}"/>
              </a:ext>
            </a:extLst>
          </p:cNvPr>
          <p:cNvSpPr txBox="1"/>
          <p:nvPr/>
        </p:nvSpPr>
        <p:spPr>
          <a:xfrm>
            <a:off x="6315242" y="4611756"/>
            <a:ext cx="217878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Helpful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69DB325-FED7-2BCB-54B4-8414E6A1F77E}"/>
              </a:ext>
            </a:extLst>
          </p:cNvPr>
          <p:cNvSpPr txBox="1"/>
          <p:nvPr/>
        </p:nvSpPr>
        <p:spPr>
          <a:xfrm>
            <a:off x="6315242" y="5087687"/>
            <a:ext cx="217878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Yardımsever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D65E261-0F31-7BF0-DE53-BCBA889D74FD}"/>
              </a:ext>
            </a:extLst>
          </p:cNvPr>
          <p:cNvSpPr txBox="1"/>
          <p:nvPr/>
        </p:nvSpPr>
        <p:spPr>
          <a:xfrm>
            <a:off x="9639436" y="4133767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Smart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4E67ECE-9171-5BC0-5877-A9EAFFB945B6}"/>
              </a:ext>
            </a:extLst>
          </p:cNvPr>
          <p:cNvSpPr txBox="1"/>
          <p:nvPr/>
        </p:nvSpPr>
        <p:spPr>
          <a:xfrm>
            <a:off x="9639436" y="4595432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Zeki</a:t>
            </a:r>
          </a:p>
        </p:txBody>
      </p:sp>
    </p:spTree>
    <p:extLst>
      <p:ext uri="{BB962C8B-B14F-4D97-AF65-F5344CB8AC3E}">
        <p14:creationId xmlns:p14="http://schemas.microsoft.com/office/powerpoint/2010/main" val="23001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F0CC57B9-55D8-D1D1-D58E-2EB921AA0D40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2767077" y="1067540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etin kutusu 73">
            <a:extLst>
              <a:ext uri="{FF2B5EF4-FFF2-40B4-BE49-F238E27FC236}">
                <a16:creationId xmlns:a16="http://schemas.microsoft.com/office/drawing/2014/main" id="{EF619BB8-CB5A-C3CE-4F2E-AA582AE50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0"/>
            <a:ext cx="282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/>
              <a:t>PERSONALITIES</a:t>
            </a:r>
            <a:endParaRPr lang="en-GB" altLang="tr-TR" dirty="0"/>
          </a:p>
        </p:txBody>
      </p:sp>
      <p:sp>
        <p:nvSpPr>
          <p:cNvPr id="46" name="Metin kutusu 73">
            <a:extLst>
              <a:ext uri="{FF2B5EF4-FFF2-40B4-BE49-F238E27FC236}">
                <a16:creationId xmlns:a16="http://schemas.microsoft.com/office/drawing/2014/main" id="{61205238-3CB3-540B-B8F2-B09BDDF8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1" y="0"/>
            <a:ext cx="282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/>
              <a:t>THINGS THEY DO</a:t>
            </a:r>
            <a:endParaRPr lang="en-GB" altLang="tr-TR" dirty="0"/>
          </a:p>
        </p:txBody>
      </p:sp>
      <p:sp>
        <p:nvSpPr>
          <p:cNvPr id="48" name="Metin kutusu 73">
            <a:extLst>
              <a:ext uri="{FF2B5EF4-FFF2-40B4-BE49-F238E27FC236}">
                <a16:creationId xmlns:a16="http://schemas.microsoft.com/office/drawing/2014/main" id="{3E8E14DE-7AF2-F242-350F-5772D528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3" y="338739"/>
            <a:ext cx="282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/>
              <a:t>(KİŞİLİKLER)</a:t>
            </a:r>
            <a:endParaRPr lang="en-GB" altLang="tr-TR" sz="2400" dirty="0"/>
          </a:p>
        </p:txBody>
      </p:sp>
      <p:sp>
        <p:nvSpPr>
          <p:cNvPr id="50" name="Metin kutusu 73">
            <a:extLst>
              <a:ext uri="{FF2B5EF4-FFF2-40B4-BE49-F238E27FC236}">
                <a16:creationId xmlns:a16="http://schemas.microsoft.com/office/drawing/2014/main" id="{82018DF5-3D28-5D7C-3F48-BE5FFDA2C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4" y="318619"/>
            <a:ext cx="3222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/>
              <a:t>(YAPTIKLARI ŞEYLER)</a:t>
            </a:r>
            <a:endParaRPr lang="en-GB" altLang="tr-TR" sz="2400" dirty="0"/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192A04C9-81C0-5AC9-7D32-57EE5A07BB5C}"/>
              </a:ext>
            </a:extLst>
          </p:cNvPr>
          <p:cNvSpPr txBox="1"/>
          <p:nvPr/>
        </p:nvSpPr>
        <p:spPr>
          <a:xfrm>
            <a:off x="620643" y="836707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Funny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BCAD977C-677A-B3CC-BD1E-3B763D201186}"/>
              </a:ext>
            </a:extLst>
          </p:cNvPr>
          <p:cNvSpPr txBox="1"/>
          <p:nvPr/>
        </p:nvSpPr>
        <p:spPr>
          <a:xfrm>
            <a:off x="620643" y="1298372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Komik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8BA6E8DB-02FC-D0AD-796B-70326F9A8347}"/>
              </a:ext>
            </a:extLst>
          </p:cNvPr>
          <p:cNvSpPr txBox="1"/>
          <p:nvPr/>
        </p:nvSpPr>
        <p:spPr>
          <a:xfrm>
            <a:off x="4135300" y="836706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always makes jokes and tells funny stories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F0C55291-AAA3-FEA8-FC5B-AC59C96FF0A0}"/>
              </a:ext>
            </a:extLst>
          </p:cNvPr>
          <p:cNvSpPr txBox="1"/>
          <p:nvPr/>
        </p:nvSpPr>
        <p:spPr>
          <a:xfrm>
            <a:off x="4148821" y="1298371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her zaman şaka yapar ve komik hikayeler anlatır. </a:t>
            </a:r>
          </a:p>
        </p:txBody>
      </p:sp>
      <p:cxnSp>
        <p:nvCxnSpPr>
          <p:cNvPr id="56" name="Düz Bağlayıcı 55">
            <a:extLst>
              <a:ext uri="{FF2B5EF4-FFF2-40B4-BE49-F238E27FC236}">
                <a16:creationId xmlns:a16="http://schemas.microsoft.com/office/drawing/2014/main" id="{08C841C9-B90B-D6D5-AA47-20B82883C541}"/>
              </a:ext>
            </a:extLst>
          </p:cNvPr>
          <p:cNvCxnSpPr>
            <a:cxnSpLocks/>
            <a:stCxn id="52" idx="3"/>
            <a:endCxn id="55" idx="1"/>
          </p:cNvCxnSpPr>
          <p:nvPr/>
        </p:nvCxnSpPr>
        <p:spPr>
          <a:xfrm flipV="1">
            <a:off x="2767077" y="1529204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Düz Bağlayıcı 58">
            <a:extLst>
              <a:ext uri="{FF2B5EF4-FFF2-40B4-BE49-F238E27FC236}">
                <a16:creationId xmlns:a16="http://schemas.microsoft.com/office/drawing/2014/main" id="{74E0C401-CE65-E419-3444-F48AE21E5B87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2753556" y="2221700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6705AD29-14FD-28E0-669B-BC52B07FB35F}"/>
              </a:ext>
            </a:extLst>
          </p:cNvPr>
          <p:cNvSpPr txBox="1"/>
          <p:nvPr/>
        </p:nvSpPr>
        <p:spPr>
          <a:xfrm>
            <a:off x="607122" y="1990867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Honest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2358CE09-E0AB-92AB-D816-498C25583B09}"/>
              </a:ext>
            </a:extLst>
          </p:cNvPr>
          <p:cNvSpPr txBox="1"/>
          <p:nvPr/>
        </p:nvSpPr>
        <p:spPr>
          <a:xfrm>
            <a:off x="607122" y="2452532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Dürüst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399DD0BB-2541-2607-F032-966D408EA58E}"/>
              </a:ext>
            </a:extLst>
          </p:cNvPr>
          <p:cNvSpPr txBox="1"/>
          <p:nvPr/>
        </p:nvSpPr>
        <p:spPr>
          <a:xfrm>
            <a:off x="4121779" y="1990866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always tells the truth</a:t>
            </a:r>
            <a:r>
              <a:rPr lang="tr-TR" sz="2400" dirty="0">
                <a:solidFill>
                  <a:schemeClr val="tx1"/>
                </a:solidFill>
              </a:rPr>
              <a:t> – </a:t>
            </a:r>
            <a:r>
              <a:rPr lang="tr-TR" sz="2400" dirty="0" err="1">
                <a:solidFill>
                  <a:schemeClr val="tx1"/>
                </a:solidFill>
              </a:rPr>
              <a:t>never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tells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lies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554F60BF-B02B-A494-F776-B64C3B608AF7}"/>
              </a:ext>
            </a:extLst>
          </p:cNvPr>
          <p:cNvSpPr txBox="1"/>
          <p:nvPr/>
        </p:nvSpPr>
        <p:spPr>
          <a:xfrm>
            <a:off x="4135300" y="2452531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her zaman doğru söyler – asla yalan söylemez</a:t>
            </a:r>
          </a:p>
        </p:txBody>
      </p:sp>
      <p:cxnSp>
        <p:nvCxnSpPr>
          <p:cNvPr id="64" name="Düz Bağlayıcı 63">
            <a:extLst>
              <a:ext uri="{FF2B5EF4-FFF2-40B4-BE49-F238E27FC236}">
                <a16:creationId xmlns:a16="http://schemas.microsoft.com/office/drawing/2014/main" id="{A1C556F4-F0E8-DC33-8C3C-76F2BA865FB8}"/>
              </a:ext>
            </a:extLst>
          </p:cNvPr>
          <p:cNvCxnSpPr>
            <a:cxnSpLocks/>
            <a:stCxn id="61" idx="3"/>
            <a:endCxn id="63" idx="1"/>
          </p:cNvCxnSpPr>
          <p:nvPr/>
        </p:nvCxnSpPr>
        <p:spPr>
          <a:xfrm flipV="1">
            <a:off x="2753556" y="2683364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Düz Bağlayıcı 64">
            <a:extLst>
              <a:ext uri="{FF2B5EF4-FFF2-40B4-BE49-F238E27FC236}">
                <a16:creationId xmlns:a16="http://schemas.microsoft.com/office/drawing/2014/main" id="{21B0DC7C-B6AE-6195-F34A-57439E6220C0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2740035" y="3375860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E9FC3493-CA50-1C1C-BBE0-70DB97419E33}"/>
              </a:ext>
            </a:extLst>
          </p:cNvPr>
          <p:cNvSpPr txBox="1"/>
          <p:nvPr/>
        </p:nvSpPr>
        <p:spPr>
          <a:xfrm>
            <a:off x="593601" y="3145027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Helpful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F5D353CF-2042-A732-C2AC-62AAC95FC2AE}"/>
              </a:ext>
            </a:extLst>
          </p:cNvPr>
          <p:cNvSpPr txBox="1"/>
          <p:nvPr/>
        </p:nvSpPr>
        <p:spPr>
          <a:xfrm>
            <a:off x="593601" y="3606692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Yardımsever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A522DF15-A540-5264-C4C4-343C243005CF}"/>
              </a:ext>
            </a:extLst>
          </p:cNvPr>
          <p:cNvSpPr txBox="1"/>
          <p:nvPr/>
        </p:nvSpPr>
        <p:spPr>
          <a:xfrm>
            <a:off x="4108258" y="3145026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always helps other people</a:t>
            </a: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E500D73B-AAB4-2F54-8070-5FFC6F819F11}"/>
              </a:ext>
            </a:extLst>
          </p:cNvPr>
          <p:cNvSpPr txBox="1"/>
          <p:nvPr/>
        </p:nvSpPr>
        <p:spPr>
          <a:xfrm>
            <a:off x="4121779" y="3606691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her zaman diğer insanlara yardım eder.</a:t>
            </a:r>
          </a:p>
        </p:txBody>
      </p:sp>
      <p:cxnSp>
        <p:nvCxnSpPr>
          <p:cNvPr id="70" name="Düz Bağlayıcı 69">
            <a:extLst>
              <a:ext uri="{FF2B5EF4-FFF2-40B4-BE49-F238E27FC236}">
                <a16:creationId xmlns:a16="http://schemas.microsoft.com/office/drawing/2014/main" id="{2C7A4BF9-3B25-C335-F4A7-123295471F53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 flipV="1">
            <a:off x="2740035" y="3837524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Düz Bağlayıcı 70">
            <a:extLst>
              <a:ext uri="{FF2B5EF4-FFF2-40B4-BE49-F238E27FC236}">
                <a16:creationId xmlns:a16="http://schemas.microsoft.com/office/drawing/2014/main" id="{4EFD92F8-60C9-B1DB-920F-B169E7224071}"/>
              </a:ext>
            </a:extLst>
          </p:cNvPr>
          <p:cNvCxnSpPr>
            <a:cxnSpLocks/>
            <a:stCxn id="72" idx="3"/>
          </p:cNvCxnSpPr>
          <p:nvPr/>
        </p:nvCxnSpPr>
        <p:spPr>
          <a:xfrm>
            <a:off x="2726514" y="4566323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Metin kutusu 71">
            <a:extLst>
              <a:ext uri="{FF2B5EF4-FFF2-40B4-BE49-F238E27FC236}">
                <a16:creationId xmlns:a16="http://schemas.microsoft.com/office/drawing/2014/main" id="{EC634A09-D012-6D26-866C-4EC4BFC47242}"/>
              </a:ext>
            </a:extLst>
          </p:cNvPr>
          <p:cNvSpPr txBox="1"/>
          <p:nvPr/>
        </p:nvSpPr>
        <p:spPr>
          <a:xfrm>
            <a:off x="580080" y="4335490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Smart</a:t>
            </a:r>
          </a:p>
        </p:txBody>
      </p:sp>
      <p:sp>
        <p:nvSpPr>
          <p:cNvPr id="73" name="Metin kutusu 72">
            <a:extLst>
              <a:ext uri="{FF2B5EF4-FFF2-40B4-BE49-F238E27FC236}">
                <a16:creationId xmlns:a16="http://schemas.microsoft.com/office/drawing/2014/main" id="{3C9603B5-D19B-6BD8-67D6-0CD02845B59F}"/>
              </a:ext>
            </a:extLst>
          </p:cNvPr>
          <p:cNvSpPr txBox="1"/>
          <p:nvPr/>
        </p:nvSpPr>
        <p:spPr>
          <a:xfrm>
            <a:off x="580080" y="4797155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Zeki</a:t>
            </a:r>
          </a:p>
        </p:txBody>
      </p:sp>
      <p:sp>
        <p:nvSpPr>
          <p:cNvPr id="74" name="Metin kutusu 73">
            <a:extLst>
              <a:ext uri="{FF2B5EF4-FFF2-40B4-BE49-F238E27FC236}">
                <a16:creationId xmlns:a16="http://schemas.microsoft.com/office/drawing/2014/main" id="{06557DD7-B32D-5D01-A582-BD1F24F3D03F}"/>
              </a:ext>
            </a:extLst>
          </p:cNvPr>
          <p:cNvSpPr txBox="1"/>
          <p:nvPr/>
        </p:nvSpPr>
        <p:spPr>
          <a:xfrm>
            <a:off x="4094737" y="4335489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usually gets high marks</a:t>
            </a:r>
          </a:p>
        </p:txBody>
      </p:sp>
      <p:sp>
        <p:nvSpPr>
          <p:cNvPr id="75" name="Metin kutusu 74">
            <a:extLst>
              <a:ext uri="{FF2B5EF4-FFF2-40B4-BE49-F238E27FC236}">
                <a16:creationId xmlns:a16="http://schemas.microsoft.com/office/drawing/2014/main" id="{7EF44180-CFBE-558E-EFA9-BAA01B845362}"/>
              </a:ext>
            </a:extLst>
          </p:cNvPr>
          <p:cNvSpPr txBox="1"/>
          <p:nvPr/>
        </p:nvSpPr>
        <p:spPr>
          <a:xfrm>
            <a:off x="4108258" y="4797154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genellikle yüksek notlar alır.</a:t>
            </a:r>
          </a:p>
        </p:txBody>
      </p:sp>
      <p:cxnSp>
        <p:nvCxnSpPr>
          <p:cNvPr id="76" name="Düz Bağlayıcı 75">
            <a:extLst>
              <a:ext uri="{FF2B5EF4-FFF2-40B4-BE49-F238E27FC236}">
                <a16:creationId xmlns:a16="http://schemas.microsoft.com/office/drawing/2014/main" id="{7EC22286-E008-2752-BEAB-62B5EE06A64C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 flipV="1">
            <a:off x="2726514" y="5027987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61" grpId="0" animBg="1"/>
      <p:bldP spid="63" grpId="0" animBg="1"/>
      <p:bldP spid="67" grpId="0" animBg="1"/>
      <p:bldP spid="69" grpId="0" animBg="1"/>
      <p:bldP spid="73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90751BB-C8C4-157A-76B0-F9783BE2F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EBA7E99-4BC1-2945-8355-0F70EA235DF0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2F073F9-1AAB-8F8E-A5AC-7616694D6F8A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Üniteyle ilgili İşleyen 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1AAABDF-49FE-BC6E-B16C-7F5822BF2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51" y="956565"/>
            <a:ext cx="2913536" cy="45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24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D9C71015-D9CB-EC2C-2A36-FC7F544EDF02}"/>
              </a:ext>
            </a:extLst>
          </p:cNvPr>
          <p:cNvSpPr txBox="1"/>
          <p:nvPr/>
        </p:nvSpPr>
        <p:spPr>
          <a:xfrm>
            <a:off x="4013735" y="105878"/>
            <a:ext cx="44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PERSONALITY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D0F6295-3F99-3C14-B083-E1D5DED35EBE}"/>
              </a:ext>
            </a:extLst>
          </p:cNvPr>
          <p:cNvSpPr txBox="1"/>
          <p:nvPr/>
        </p:nvSpPr>
        <p:spPr>
          <a:xfrm>
            <a:off x="4047153" y="552154"/>
            <a:ext cx="444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(KİŞİLİK ÖZELLİKLERİ)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041915C-912E-3F7C-39A7-40C597B88935}"/>
              </a:ext>
            </a:extLst>
          </p:cNvPr>
          <p:cNvSpPr txBox="1"/>
          <p:nvPr/>
        </p:nvSpPr>
        <p:spPr>
          <a:xfrm>
            <a:off x="704248" y="4290979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Outgoing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95FB1E8-291B-00E7-B002-D2267B7D15F8}"/>
              </a:ext>
            </a:extLst>
          </p:cNvPr>
          <p:cNvSpPr txBox="1"/>
          <p:nvPr/>
        </p:nvSpPr>
        <p:spPr>
          <a:xfrm>
            <a:off x="704248" y="4766910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Dışa dönük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50F7556-2C61-AD99-FBD5-83F41B8B82A8}"/>
              </a:ext>
            </a:extLst>
          </p:cNvPr>
          <p:cNvSpPr txBox="1"/>
          <p:nvPr/>
        </p:nvSpPr>
        <p:spPr>
          <a:xfrm>
            <a:off x="3655732" y="4290979"/>
            <a:ext cx="192531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Shy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220826-9CA8-03FA-33C7-FD73C1DA5FD9}"/>
              </a:ext>
            </a:extLst>
          </p:cNvPr>
          <p:cNvSpPr txBox="1"/>
          <p:nvPr/>
        </p:nvSpPr>
        <p:spPr>
          <a:xfrm>
            <a:off x="3655732" y="4766910"/>
            <a:ext cx="192531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Utangaç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9D6E606-9B9F-B4D0-B548-A8B041158156}"/>
              </a:ext>
            </a:extLst>
          </p:cNvPr>
          <p:cNvSpPr txBox="1"/>
          <p:nvPr/>
        </p:nvSpPr>
        <p:spPr>
          <a:xfrm>
            <a:off x="6512831" y="4276713"/>
            <a:ext cx="192531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Generous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4233C98-E21E-7E4C-A75E-30DBB99BAABF}"/>
              </a:ext>
            </a:extLst>
          </p:cNvPr>
          <p:cNvSpPr txBox="1"/>
          <p:nvPr/>
        </p:nvSpPr>
        <p:spPr>
          <a:xfrm>
            <a:off x="6512831" y="4752644"/>
            <a:ext cx="1925317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Cömert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46368AD-0CE1-2018-623F-BA66F70E11D4}"/>
              </a:ext>
            </a:extLst>
          </p:cNvPr>
          <p:cNvSpPr txBox="1"/>
          <p:nvPr/>
        </p:nvSpPr>
        <p:spPr>
          <a:xfrm>
            <a:off x="9369930" y="4249894"/>
            <a:ext cx="230551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Hardworking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B316904-B6FC-5886-9029-EF36F25B32C9}"/>
              </a:ext>
            </a:extLst>
          </p:cNvPr>
          <p:cNvSpPr txBox="1"/>
          <p:nvPr/>
        </p:nvSpPr>
        <p:spPr>
          <a:xfrm>
            <a:off x="9369930" y="4725825"/>
            <a:ext cx="230551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Çalışkan</a:t>
            </a:r>
          </a:p>
        </p:txBody>
      </p:sp>
    </p:spTree>
    <p:extLst>
      <p:ext uri="{BB962C8B-B14F-4D97-AF65-F5344CB8AC3E}">
        <p14:creationId xmlns:p14="http://schemas.microsoft.com/office/powerpoint/2010/main" val="5811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Düz Bağlayıcı 42">
            <a:extLst>
              <a:ext uri="{FF2B5EF4-FFF2-40B4-BE49-F238E27FC236}">
                <a16:creationId xmlns:a16="http://schemas.microsoft.com/office/drawing/2014/main" id="{F0CC57B9-55D8-D1D1-D58E-2EB921AA0D40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2767077" y="1067540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etin kutusu 73">
            <a:extLst>
              <a:ext uri="{FF2B5EF4-FFF2-40B4-BE49-F238E27FC236}">
                <a16:creationId xmlns:a16="http://schemas.microsoft.com/office/drawing/2014/main" id="{EF619BB8-CB5A-C3CE-4F2E-AA582AE50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0"/>
            <a:ext cx="282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/>
              <a:t>PERSONALITIES</a:t>
            </a:r>
            <a:endParaRPr lang="en-GB" altLang="tr-TR" dirty="0"/>
          </a:p>
        </p:txBody>
      </p:sp>
      <p:sp>
        <p:nvSpPr>
          <p:cNvPr id="46" name="Metin kutusu 73">
            <a:extLst>
              <a:ext uri="{FF2B5EF4-FFF2-40B4-BE49-F238E27FC236}">
                <a16:creationId xmlns:a16="http://schemas.microsoft.com/office/drawing/2014/main" id="{61205238-3CB3-540B-B8F2-B09BDDF8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1" y="0"/>
            <a:ext cx="282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/>
              <a:t>THINGS THEY DO</a:t>
            </a:r>
            <a:endParaRPr lang="en-GB" altLang="tr-TR" dirty="0"/>
          </a:p>
        </p:txBody>
      </p:sp>
      <p:sp>
        <p:nvSpPr>
          <p:cNvPr id="48" name="Metin kutusu 73">
            <a:extLst>
              <a:ext uri="{FF2B5EF4-FFF2-40B4-BE49-F238E27FC236}">
                <a16:creationId xmlns:a16="http://schemas.microsoft.com/office/drawing/2014/main" id="{3E8E14DE-7AF2-F242-350F-5772D528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3" y="338739"/>
            <a:ext cx="282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/>
              <a:t>(KİŞİLİKLER)</a:t>
            </a:r>
            <a:endParaRPr lang="en-GB" altLang="tr-TR" sz="2400" dirty="0"/>
          </a:p>
        </p:txBody>
      </p:sp>
      <p:sp>
        <p:nvSpPr>
          <p:cNvPr id="50" name="Metin kutusu 73">
            <a:extLst>
              <a:ext uri="{FF2B5EF4-FFF2-40B4-BE49-F238E27FC236}">
                <a16:creationId xmlns:a16="http://schemas.microsoft.com/office/drawing/2014/main" id="{82018DF5-3D28-5D7C-3F48-BE5FFDA2C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4" y="318619"/>
            <a:ext cx="3222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/>
              <a:t>(YAPTIKLARI ŞEYLER)</a:t>
            </a:r>
            <a:endParaRPr lang="en-GB" altLang="tr-TR" sz="2400" dirty="0"/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192A04C9-81C0-5AC9-7D32-57EE5A07BB5C}"/>
              </a:ext>
            </a:extLst>
          </p:cNvPr>
          <p:cNvSpPr txBox="1"/>
          <p:nvPr/>
        </p:nvSpPr>
        <p:spPr>
          <a:xfrm>
            <a:off x="620643" y="836707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Outgoing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BCAD977C-677A-B3CC-BD1E-3B763D201186}"/>
              </a:ext>
            </a:extLst>
          </p:cNvPr>
          <p:cNvSpPr txBox="1"/>
          <p:nvPr/>
        </p:nvSpPr>
        <p:spPr>
          <a:xfrm>
            <a:off x="620643" y="1298372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Dışa dönük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8BA6E8DB-02FC-D0AD-796B-70326F9A8347}"/>
              </a:ext>
            </a:extLst>
          </p:cNvPr>
          <p:cNvSpPr txBox="1"/>
          <p:nvPr/>
        </p:nvSpPr>
        <p:spPr>
          <a:xfrm>
            <a:off x="4135300" y="836706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makes new friends </a:t>
            </a:r>
            <a:r>
              <a:rPr lang="en-US" sz="2400" dirty="0" err="1">
                <a:solidFill>
                  <a:schemeClr val="tx1"/>
                </a:solidFill>
              </a:rPr>
              <a:t>easil</a:t>
            </a:r>
            <a:r>
              <a:rPr lang="tr-TR" sz="2400" dirty="0">
                <a:solidFill>
                  <a:schemeClr val="tx1"/>
                </a:solidFill>
              </a:rPr>
              <a:t>y.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F0C55291-AAA3-FEA8-FC5B-AC59C96FF0A0}"/>
              </a:ext>
            </a:extLst>
          </p:cNvPr>
          <p:cNvSpPr txBox="1"/>
          <p:nvPr/>
        </p:nvSpPr>
        <p:spPr>
          <a:xfrm>
            <a:off x="4148821" y="1298371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kolaylıkla yeni arkadaşlar edinir.</a:t>
            </a:r>
          </a:p>
        </p:txBody>
      </p:sp>
      <p:cxnSp>
        <p:nvCxnSpPr>
          <p:cNvPr id="56" name="Düz Bağlayıcı 55">
            <a:extLst>
              <a:ext uri="{FF2B5EF4-FFF2-40B4-BE49-F238E27FC236}">
                <a16:creationId xmlns:a16="http://schemas.microsoft.com/office/drawing/2014/main" id="{08C841C9-B90B-D6D5-AA47-20B82883C541}"/>
              </a:ext>
            </a:extLst>
          </p:cNvPr>
          <p:cNvCxnSpPr>
            <a:cxnSpLocks/>
            <a:stCxn id="52" idx="3"/>
            <a:endCxn id="55" idx="1"/>
          </p:cNvCxnSpPr>
          <p:nvPr/>
        </p:nvCxnSpPr>
        <p:spPr>
          <a:xfrm flipV="1">
            <a:off x="2767077" y="1529204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Düz Bağlayıcı 58">
            <a:extLst>
              <a:ext uri="{FF2B5EF4-FFF2-40B4-BE49-F238E27FC236}">
                <a16:creationId xmlns:a16="http://schemas.microsoft.com/office/drawing/2014/main" id="{74E0C401-CE65-E419-3444-F48AE21E5B87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2753556" y="2221700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6705AD29-14FD-28E0-669B-BC52B07FB35F}"/>
              </a:ext>
            </a:extLst>
          </p:cNvPr>
          <p:cNvSpPr txBox="1"/>
          <p:nvPr/>
        </p:nvSpPr>
        <p:spPr>
          <a:xfrm>
            <a:off x="607122" y="1990867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Shy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2358CE09-E0AB-92AB-D816-498C25583B09}"/>
              </a:ext>
            </a:extLst>
          </p:cNvPr>
          <p:cNvSpPr txBox="1"/>
          <p:nvPr/>
        </p:nvSpPr>
        <p:spPr>
          <a:xfrm>
            <a:off x="607122" y="2452532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Utangaç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399DD0BB-2541-2607-F032-966D408EA58E}"/>
              </a:ext>
            </a:extLst>
          </p:cNvPr>
          <p:cNvSpPr txBox="1"/>
          <p:nvPr/>
        </p:nvSpPr>
        <p:spPr>
          <a:xfrm>
            <a:off x="4121779" y="1990866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can’t talk in front of people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554F60BF-B02B-A494-F776-B64C3B608AF7}"/>
              </a:ext>
            </a:extLst>
          </p:cNvPr>
          <p:cNvSpPr txBox="1"/>
          <p:nvPr/>
        </p:nvSpPr>
        <p:spPr>
          <a:xfrm>
            <a:off x="4135300" y="2452531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insanların önünde konuşamaz.</a:t>
            </a:r>
          </a:p>
        </p:txBody>
      </p:sp>
      <p:cxnSp>
        <p:nvCxnSpPr>
          <p:cNvPr id="64" name="Düz Bağlayıcı 63">
            <a:extLst>
              <a:ext uri="{FF2B5EF4-FFF2-40B4-BE49-F238E27FC236}">
                <a16:creationId xmlns:a16="http://schemas.microsoft.com/office/drawing/2014/main" id="{A1C556F4-F0E8-DC33-8C3C-76F2BA865FB8}"/>
              </a:ext>
            </a:extLst>
          </p:cNvPr>
          <p:cNvCxnSpPr>
            <a:cxnSpLocks/>
            <a:stCxn id="61" idx="3"/>
            <a:endCxn id="63" idx="1"/>
          </p:cNvCxnSpPr>
          <p:nvPr/>
        </p:nvCxnSpPr>
        <p:spPr>
          <a:xfrm flipV="1">
            <a:off x="2753556" y="2683364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Düz Bağlayıcı 64">
            <a:extLst>
              <a:ext uri="{FF2B5EF4-FFF2-40B4-BE49-F238E27FC236}">
                <a16:creationId xmlns:a16="http://schemas.microsoft.com/office/drawing/2014/main" id="{21B0DC7C-B6AE-6195-F34A-57439E6220C0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2740035" y="3375860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E9FC3493-CA50-1C1C-BBE0-70DB97419E33}"/>
              </a:ext>
            </a:extLst>
          </p:cNvPr>
          <p:cNvSpPr txBox="1"/>
          <p:nvPr/>
        </p:nvSpPr>
        <p:spPr>
          <a:xfrm>
            <a:off x="593601" y="3145027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Generous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F5D353CF-2042-A732-C2AC-62AAC95FC2AE}"/>
              </a:ext>
            </a:extLst>
          </p:cNvPr>
          <p:cNvSpPr txBox="1"/>
          <p:nvPr/>
        </p:nvSpPr>
        <p:spPr>
          <a:xfrm>
            <a:off x="593601" y="3606692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Cömert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A522DF15-A540-5264-C4C4-343C243005CF}"/>
              </a:ext>
            </a:extLst>
          </p:cNvPr>
          <p:cNvSpPr txBox="1"/>
          <p:nvPr/>
        </p:nvSpPr>
        <p:spPr>
          <a:xfrm>
            <a:off x="4108258" y="3145026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always buys presents for his/her friends and likes sharing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E500D73B-AAB4-2F54-8070-5FFC6F819F11}"/>
              </a:ext>
            </a:extLst>
          </p:cNvPr>
          <p:cNvSpPr txBox="1"/>
          <p:nvPr/>
        </p:nvSpPr>
        <p:spPr>
          <a:xfrm>
            <a:off x="4121779" y="3606691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her zaman arkadaşlarına hediyeler alır ve paylaşmayı sever.</a:t>
            </a:r>
          </a:p>
        </p:txBody>
      </p:sp>
      <p:cxnSp>
        <p:nvCxnSpPr>
          <p:cNvPr id="70" name="Düz Bağlayıcı 69">
            <a:extLst>
              <a:ext uri="{FF2B5EF4-FFF2-40B4-BE49-F238E27FC236}">
                <a16:creationId xmlns:a16="http://schemas.microsoft.com/office/drawing/2014/main" id="{2C7A4BF9-3B25-C335-F4A7-123295471F53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 flipV="1">
            <a:off x="2740035" y="3837524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Düz Bağlayıcı 70">
            <a:extLst>
              <a:ext uri="{FF2B5EF4-FFF2-40B4-BE49-F238E27FC236}">
                <a16:creationId xmlns:a16="http://schemas.microsoft.com/office/drawing/2014/main" id="{4EFD92F8-60C9-B1DB-920F-B169E7224071}"/>
              </a:ext>
            </a:extLst>
          </p:cNvPr>
          <p:cNvCxnSpPr>
            <a:cxnSpLocks/>
            <a:stCxn id="72" idx="3"/>
          </p:cNvCxnSpPr>
          <p:nvPr/>
        </p:nvCxnSpPr>
        <p:spPr>
          <a:xfrm>
            <a:off x="2726514" y="4566323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Metin kutusu 71">
            <a:extLst>
              <a:ext uri="{FF2B5EF4-FFF2-40B4-BE49-F238E27FC236}">
                <a16:creationId xmlns:a16="http://schemas.microsoft.com/office/drawing/2014/main" id="{EC634A09-D012-6D26-866C-4EC4BFC47242}"/>
              </a:ext>
            </a:extLst>
          </p:cNvPr>
          <p:cNvSpPr txBox="1"/>
          <p:nvPr/>
        </p:nvSpPr>
        <p:spPr>
          <a:xfrm>
            <a:off x="580080" y="4335490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Hardworking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3" name="Metin kutusu 72">
            <a:extLst>
              <a:ext uri="{FF2B5EF4-FFF2-40B4-BE49-F238E27FC236}">
                <a16:creationId xmlns:a16="http://schemas.microsoft.com/office/drawing/2014/main" id="{3C9603B5-D19B-6BD8-67D6-0CD02845B59F}"/>
              </a:ext>
            </a:extLst>
          </p:cNvPr>
          <p:cNvSpPr txBox="1"/>
          <p:nvPr/>
        </p:nvSpPr>
        <p:spPr>
          <a:xfrm>
            <a:off x="580080" y="4797155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Çalışkan</a:t>
            </a:r>
          </a:p>
        </p:txBody>
      </p:sp>
      <p:sp>
        <p:nvSpPr>
          <p:cNvPr id="74" name="Metin kutusu 73">
            <a:extLst>
              <a:ext uri="{FF2B5EF4-FFF2-40B4-BE49-F238E27FC236}">
                <a16:creationId xmlns:a16="http://schemas.microsoft.com/office/drawing/2014/main" id="{06557DD7-B32D-5D01-A582-BD1F24F3D03F}"/>
              </a:ext>
            </a:extLst>
          </p:cNvPr>
          <p:cNvSpPr txBox="1"/>
          <p:nvPr/>
        </p:nvSpPr>
        <p:spPr>
          <a:xfrm>
            <a:off x="4094737" y="4335489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studies a lot and always does his/her homework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5" name="Metin kutusu 74">
            <a:extLst>
              <a:ext uri="{FF2B5EF4-FFF2-40B4-BE49-F238E27FC236}">
                <a16:creationId xmlns:a16="http://schemas.microsoft.com/office/drawing/2014/main" id="{7EF44180-CFBE-558E-EFA9-BAA01B845362}"/>
              </a:ext>
            </a:extLst>
          </p:cNvPr>
          <p:cNvSpPr txBox="1"/>
          <p:nvPr/>
        </p:nvSpPr>
        <p:spPr>
          <a:xfrm>
            <a:off x="4108258" y="4797154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çok çalışır ve her zaman ödevlerini yapar.</a:t>
            </a:r>
          </a:p>
        </p:txBody>
      </p:sp>
      <p:cxnSp>
        <p:nvCxnSpPr>
          <p:cNvPr id="76" name="Düz Bağlayıcı 75">
            <a:extLst>
              <a:ext uri="{FF2B5EF4-FFF2-40B4-BE49-F238E27FC236}">
                <a16:creationId xmlns:a16="http://schemas.microsoft.com/office/drawing/2014/main" id="{7EC22286-E008-2752-BEAB-62B5EE06A64C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 flipV="1">
            <a:off x="2726514" y="5027987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6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61" grpId="0" animBg="1"/>
      <p:bldP spid="63" grpId="0" animBg="1"/>
      <p:bldP spid="67" grpId="0" animBg="1"/>
      <p:bldP spid="69" grpId="0" animBg="1"/>
      <p:bldP spid="73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B45258B7-1B3F-E1A0-E280-A2B42AD444F4}"/>
              </a:ext>
            </a:extLst>
          </p:cNvPr>
          <p:cNvSpPr txBox="1"/>
          <p:nvPr/>
        </p:nvSpPr>
        <p:spPr>
          <a:xfrm>
            <a:off x="4013735" y="105878"/>
            <a:ext cx="44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PERSONALITY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476EC58-E63E-B9E2-0931-05E2A8A62999}"/>
              </a:ext>
            </a:extLst>
          </p:cNvPr>
          <p:cNvSpPr txBox="1"/>
          <p:nvPr/>
        </p:nvSpPr>
        <p:spPr>
          <a:xfrm>
            <a:off x="4047153" y="552154"/>
            <a:ext cx="444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(KİŞİLİK ÖZELLİKLERİ)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F51A1A5-CF56-B9BE-E007-ECB8EF9165B6}"/>
              </a:ext>
            </a:extLst>
          </p:cNvPr>
          <p:cNvSpPr txBox="1"/>
          <p:nvPr/>
        </p:nvSpPr>
        <p:spPr>
          <a:xfrm>
            <a:off x="2590800" y="4512360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Easygoing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B19FDD2-496F-96DD-D07D-C25CAA32E5BC}"/>
              </a:ext>
            </a:extLst>
          </p:cNvPr>
          <p:cNvSpPr txBox="1"/>
          <p:nvPr/>
        </p:nvSpPr>
        <p:spPr>
          <a:xfrm>
            <a:off x="2590800" y="4988291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Anlayışlı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9668741-132E-98BA-C52D-22AC7079F53F}"/>
              </a:ext>
            </a:extLst>
          </p:cNvPr>
          <p:cNvSpPr txBox="1"/>
          <p:nvPr/>
        </p:nvSpPr>
        <p:spPr>
          <a:xfrm>
            <a:off x="7420808" y="4512360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Patient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339F5FF-5A4B-0756-617A-F7033DF41562}"/>
              </a:ext>
            </a:extLst>
          </p:cNvPr>
          <p:cNvSpPr txBox="1"/>
          <p:nvPr/>
        </p:nvSpPr>
        <p:spPr>
          <a:xfrm>
            <a:off x="7420808" y="4988291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Sabırlı</a:t>
            </a:r>
          </a:p>
        </p:txBody>
      </p:sp>
    </p:spTree>
    <p:extLst>
      <p:ext uri="{BB962C8B-B14F-4D97-AF65-F5344CB8AC3E}">
        <p14:creationId xmlns:p14="http://schemas.microsoft.com/office/powerpoint/2010/main" val="10482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etin kutusu 73">
            <a:extLst>
              <a:ext uri="{FF2B5EF4-FFF2-40B4-BE49-F238E27FC236}">
                <a16:creationId xmlns:a16="http://schemas.microsoft.com/office/drawing/2014/main" id="{EF619BB8-CB5A-C3CE-4F2E-AA582AE50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58" y="1190462"/>
            <a:ext cx="282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/>
              <a:t>PERSONALITIES</a:t>
            </a:r>
            <a:endParaRPr lang="en-GB" altLang="tr-TR" dirty="0"/>
          </a:p>
        </p:txBody>
      </p:sp>
      <p:sp>
        <p:nvSpPr>
          <p:cNvPr id="46" name="Metin kutusu 73">
            <a:extLst>
              <a:ext uri="{FF2B5EF4-FFF2-40B4-BE49-F238E27FC236}">
                <a16:creationId xmlns:a16="http://schemas.microsoft.com/office/drawing/2014/main" id="{61205238-3CB3-540B-B8F2-B09BDDF8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95" y="1190462"/>
            <a:ext cx="2822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dirty="0"/>
              <a:t>THINGS THEY DO</a:t>
            </a:r>
            <a:endParaRPr lang="en-GB" altLang="tr-TR" dirty="0"/>
          </a:p>
        </p:txBody>
      </p:sp>
      <p:sp>
        <p:nvSpPr>
          <p:cNvPr id="48" name="Metin kutusu 73">
            <a:extLst>
              <a:ext uri="{FF2B5EF4-FFF2-40B4-BE49-F238E27FC236}">
                <a16:creationId xmlns:a16="http://schemas.microsoft.com/office/drawing/2014/main" id="{3E8E14DE-7AF2-F242-350F-5772D528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07" y="1529201"/>
            <a:ext cx="282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/>
              <a:t>(KİŞİLİKLER)</a:t>
            </a:r>
            <a:endParaRPr lang="en-GB" altLang="tr-TR" sz="2400" dirty="0"/>
          </a:p>
        </p:txBody>
      </p:sp>
      <p:sp>
        <p:nvSpPr>
          <p:cNvPr id="50" name="Metin kutusu 73">
            <a:extLst>
              <a:ext uri="{FF2B5EF4-FFF2-40B4-BE49-F238E27FC236}">
                <a16:creationId xmlns:a16="http://schemas.microsoft.com/office/drawing/2014/main" id="{82018DF5-3D28-5D7C-3F48-BE5FFDA2C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68" y="1509081"/>
            <a:ext cx="3222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400" b="1" dirty="0"/>
              <a:t>(YAPTIKLARI ŞEYLER)</a:t>
            </a:r>
            <a:endParaRPr lang="en-GB" altLang="tr-TR" sz="2400" dirty="0"/>
          </a:p>
        </p:txBody>
      </p:sp>
      <p:cxnSp>
        <p:nvCxnSpPr>
          <p:cNvPr id="59" name="Düz Bağlayıcı 58">
            <a:extLst>
              <a:ext uri="{FF2B5EF4-FFF2-40B4-BE49-F238E27FC236}">
                <a16:creationId xmlns:a16="http://schemas.microsoft.com/office/drawing/2014/main" id="{74E0C401-CE65-E419-3444-F48AE21E5B87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2753556" y="2221700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6705AD29-14FD-28E0-669B-BC52B07FB35F}"/>
              </a:ext>
            </a:extLst>
          </p:cNvPr>
          <p:cNvSpPr txBox="1"/>
          <p:nvPr/>
        </p:nvSpPr>
        <p:spPr>
          <a:xfrm>
            <a:off x="607122" y="1990867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Easygoing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2358CE09-E0AB-92AB-D816-498C25583B09}"/>
              </a:ext>
            </a:extLst>
          </p:cNvPr>
          <p:cNvSpPr txBox="1"/>
          <p:nvPr/>
        </p:nvSpPr>
        <p:spPr>
          <a:xfrm>
            <a:off x="607122" y="2452532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Anlayışlı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399DD0BB-2541-2607-F032-966D408EA58E}"/>
              </a:ext>
            </a:extLst>
          </p:cNvPr>
          <p:cNvSpPr txBox="1"/>
          <p:nvPr/>
        </p:nvSpPr>
        <p:spPr>
          <a:xfrm>
            <a:off x="4121779" y="1990866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chemeClr val="tx1"/>
                </a:solidFill>
              </a:rPr>
              <a:t>tolerates</a:t>
            </a:r>
            <a:r>
              <a:rPr lang="tr-TR" sz="2400" dirty="0">
                <a:solidFill>
                  <a:schemeClr val="tx1"/>
                </a:solidFill>
              </a:rPr>
              <a:t> his/her </a:t>
            </a:r>
            <a:r>
              <a:rPr lang="tr-TR" sz="2400" dirty="0" err="1">
                <a:solidFill>
                  <a:schemeClr val="tx1"/>
                </a:solidFill>
              </a:rPr>
              <a:t>friends</a:t>
            </a:r>
            <a:r>
              <a:rPr lang="tr-TR" sz="2400" dirty="0">
                <a:solidFill>
                  <a:schemeClr val="tx1"/>
                </a:solidFill>
              </a:rPr>
              <a:t>’ </a:t>
            </a:r>
            <a:r>
              <a:rPr lang="tr-TR" sz="2400" dirty="0" err="1">
                <a:solidFill>
                  <a:schemeClr val="tx1"/>
                </a:solidFill>
              </a:rPr>
              <a:t>mistakes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554F60BF-B02B-A494-F776-B64C3B608AF7}"/>
              </a:ext>
            </a:extLst>
          </p:cNvPr>
          <p:cNvSpPr txBox="1"/>
          <p:nvPr/>
        </p:nvSpPr>
        <p:spPr>
          <a:xfrm>
            <a:off x="4135300" y="2452531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arkadaşlarının hatalarını anlayışla karşılar.</a:t>
            </a:r>
          </a:p>
        </p:txBody>
      </p:sp>
      <p:cxnSp>
        <p:nvCxnSpPr>
          <p:cNvPr id="64" name="Düz Bağlayıcı 63">
            <a:extLst>
              <a:ext uri="{FF2B5EF4-FFF2-40B4-BE49-F238E27FC236}">
                <a16:creationId xmlns:a16="http://schemas.microsoft.com/office/drawing/2014/main" id="{A1C556F4-F0E8-DC33-8C3C-76F2BA865FB8}"/>
              </a:ext>
            </a:extLst>
          </p:cNvPr>
          <p:cNvCxnSpPr>
            <a:cxnSpLocks/>
            <a:stCxn id="61" idx="3"/>
            <a:endCxn id="63" idx="1"/>
          </p:cNvCxnSpPr>
          <p:nvPr/>
        </p:nvCxnSpPr>
        <p:spPr>
          <a:xfrm flipV="1">
            <a:off x="2753556" y="2683364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Düz Bağlayıcı 64">
            <a:extLst>
              <a:ext uri="{FF2B5EF4-FFF2-40B4-BE49-F238E27FC236}">
                <a16:creationId xmlns:a16="http://schemas.microsoft.com/office/drawing/2014/main" id="{21B0DC7C-B6AE-6195-F34A-57439E6220C0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2740035" y="3375860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E9FC3493-CA50-1C1C-BBE0-70DB97419E33}"/>
              </a:ext>
            </a:extLst>
          </p:cNvPr>
          <p:cNvSpPr txBox="1"/>
          <p:nvPr/>
        </p:nvSpPr>
        <p:spPr>
          <a:xfrm>
            <a:off x="593601" y="3145027"/>
            <a:ext cx="21464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Patient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F5D353CF-2042-A732-C2AC-62AAC95FC2AE}"/>
              </a:ext>
            </a:extLst>
          </p:cNvPr>
          <p:cNvSpPr txBox="1"/>
          <p:nvPr/>
        </p:nvSpPr>
        <p:spPr>
          <a:xfrm>
            <a:off x="593601" y="3606692"/>
            <a:ext cx="2146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Sabırlı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A522DF15-A540-5264-C4C4-343C243005CF}"/>
              </a:ext>
            </a:extLst>
          </p:cNvPr>
          <p:cNvSpPr txBox="1"/>
          <p:nvPr/>
        </p:nvSpPr>
        <p:spPr>
          <a:xfrm>
            <a:off x="4108258" y="3145026"/>
            <a:ext cx="7800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chemeClr val="tx1"/>
                </a:solidFill>
              </a:rPr>
              <a:t>waits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without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getting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bored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E500D73B-AAB4-2F54-8070-5FFC6F819F11}"/>
              </a:ext>
            </a:extLst>
          </p:cNvPr>
          <p:cNvSpPr txBox="1"/>
          <p:nvPr/>
        </p:nvSpPr>
        <p:spPr>
          <a:xfrm>
            <a:off x="4121779" y="3606691"/>
            <a:ext cx="780002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C000"/>
                </a:solidFill>
              </a:rPr>
              <a:t>canı sıkılmadan bekler.</a:t>
            </a:r>
          </a:p>
        </p:txBody>
      </p:sp>
      <p:cxnSp>
        <p:nvCxnSpPr>
          <p:cNvPr id="70" name="Düz Bağlayıcı 69">
            <a:extLst>
              <a:ext uri="{FF2B5EF4-FFF2-40B4-BE49-F238E27FC236}">
                <a16:creationId xmlns:a16="http://schemas.microsoft.com/office/drawing/2014/main" id="{2C7A4BF9-3B25-C335-F4A7-123295471F53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 flipV="1">
            <a:off x="2740035" y="3837524"/>
            <a:ext cx="138174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7" grpId="0" animBg="1"/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https://www.egetolgayaltinay.com/lessons/48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963DB19E-BA61-E9B2-32BA-B2DB1A130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91" y="2908486"/>
            <a:ext cx="3196180" cy="3196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8281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>
              <a:hlinkClick r:id="rId3"/>
            </a:endParaRPr>
          </a:p>
          <a:p>
            <a:r>
              <a:rPr lang="tr-TR" sz="2800" b="1" i="1" dirty="0">
                <a:hlinkClick r:id="rId3"/>
              </a:rPr>
              <a:t>https://www.egetolgayaltinay.com/lessons/49</a:t>
            </a:r>
            <a:r>
              <a:rPr lang="tr-TR" sz="2800" b="1" i="1" dirty="0"/>
              <a:t> </a:t>
            </a:r>
          </a:p>
        </p:txBody>
      </p:sp>
      <p:pic>
        <p:nvPicPr>
          <p:cNvPr id="7" name="Resim 6">
            <a:hlinkClick r:id="rId3"/>
            <a:extLst>
              <a:ext uri="{FF2B5EF4-FFF2-40B4-BE49-F238E27FC236}">
                <a16:creationId xmlns:a16="http://schemas.microsoft.com/office/drawing/2014/main" id="{27E89C4B-EF9F-8571-9E5D-5516A2C0B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23" y="2880360"/>
            <a:ext cx="3428999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068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F99E1BA-3B9F-51B7-DD9C-C73DE9413368}"/>
              </a:ext>
            </a:extLst>
          </p:cNvPr>
          <p:cNvSpPr txBox="1"/>
          <p:nvPr/>
        </p:nvSpPr>
        <p:spPr>
          <a:xfrm>
            <a:off x="1629948" y="2442663"/>
            <a:ext cx="9023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/>
              <a:t>COMPARATIVES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03F531E-E990-6DDF-007A-57F526EBA473}"/>
              </a:ext>
            </a:extLst>
          </p:cNvPr>
          <p:cNvSpPr txBox="1"/>
          <p:nvPr/>
        </p:nvSpPr>
        <p:spPr>
          <a:xfrm>
            <a:off x="3390378" y="3539126"/>
            <a:ext cx="5411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(KARŞILAŞTIRMA YAPILARI)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A4DB881-6084-2FBE-6576-6C43C1C5334E}"/>
              </a:ext>
            </a:extLst>
          </p:cNvPr>
          <p:cNvSpPr txBox="1"/>
          <p:nvPr/>
        </p:nvSpPr>
        <p:spPr>
          <a:xfrm>
            <a:off x="3436219" y="6488668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7693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C1DE08-FF45-2C08-E77E-FE91E8D9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095" y="1109632"/>
            <a:ext cx="8653111" cy="1007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/>
              <a:t>«</a:t>
            </a:r>
            <a:r>
              <a:rPr lang="tr-TR" sz="2000" b="1" dirty="0" err="1"/>
              <a:t>Comparatives</a:t>
            </a:r>
            <a:r>
              <a:rPr lang="tr-TR" sz="2000" b="1" dirty="0"/>
              <a:t>» İngilizcedeki karşılaştırma yapılarıdır. En az iki şeyi birbiriyle kıyaslarken kullanılır. Cümle içindeki kullanımı şu şekildedir: (Türkçede «daha» yapısıyla kullanılır)</a:t>
            </a:r>
          </a:p>
          <a:p>
            <a:endParaRPr lang="tr-TR" sz="20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AA1FFFB-59C0-9C27-8DC3-FE8629A7B1DC}"/>
              </a:ext>
            </a:extLst>
          </p:cNvPr>
          <p:cNvSpPr txBox="1"/>
          <p:nvPr/>
        </p:nvSpPr>
        <p:spPr>
          <a:xfrm>
            <a:off x="3872564" y="105878"/>
            <a:ext cx="44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Comparatives</a:t>
            </a:r>
            <a:endParaRPr lang="tr-TR" sz="36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8F25844-5455-311C-0C3E-1587EB622C4B}"/>
              </a:ext>
            </a:extLst>
          </p:cNvPr>
          <p:cNvSpPr txBox="1"/>
          <p:nvPr/>
        </p:nvSpPr>
        <p:spPr>
          <a:xfrm>
            <a:off x="3872564" y="552154"/>
            <a:ext cx="444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(Karşılaştırma)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EE0DC64-756D-9404-8F14-A560804215CE}"/>
              </a:ext>
            </a:extLst>
          </p:cNvPr>
          <p:cNvSpPr txBox="1"/>
          <p:nvPr/>
        </p:nvSpPr>
        <p:spPr>
          <a:xfrm>
            <a:off x="1575365" y="5046900"/>
            <a:ext cx="109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TALL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7D2F381-9275-C193-E91F-AF79EDA37E79}"/>
              </a:ext>
            </a:extLst>
          </p:cNvPr>
          <p:cNvSpPr txBox="1"/>
          <p:nvPr/>
        </p:nvSpPr>
        <p:spPr>
          <a:xfrm>
            <a:off x="2550725" y="5046900"/>
            <a:ext cx="1501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SHORT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0D48B4D-B08B-F6A1-1DF4-2B001CCEAB48}"/>
              </a:ext>
            </a:extLst>
          </p:cNvPr>
          <p:cNvSpPr txBox="1"/>
          <p:nvPr/>
        </p:nvSpPr>
        <p:spPr>
          <a:xfrm>
            <a:off x="5147944" y="3176243"/>
            <a:ext cx="525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Enes is </a:t>
            </a:r>
            <a:r>
              <a:rPr lang="tr-TR" sz="3600" b="1" dirty="0" err="1"/>
              <a:t>tall</a:t>
            </a:r>
            <a:r>
              <a:rPr lang="tr-TR" sz="3600" b="1" dirty="0" err="1">
                <a:solidFill>
                  <a:srgbClr val="FF0000"/>
                </a:solidFill>
              </a:rPr>
              <a:t>er</a:t>
            </a:r>
            <a:r>
              <a:rPr lang="tr-TR" sz="3600" b="1" dirty="0">
                <a:solidFill>
                  <a:srgbClr val="DA6D00"/>
                </a:solidFill>
              </a:rPr>
              <a:t> </a:t>
            </a:r>
            <a:r>
              <a:rPr lang="tr-TR" sz="3600" b="1" dirty="0" err="1">
                <a:solidFill>
                  <a:srgbClr val="DA6D00"/>
                </a:solidFill>
              </a:rPr>
              <a:t>than</a:t>
            </a:r>
            <a:r>
              <a:rPr lang="tr-TR" sz="3600" b="1" dirty="0"/>
              <a:t> Pelin.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07EA87C-6DCD-8F0A-F3BA-EFE4F9553122}"/>
              </a:ext>
            </a:extLst>
          </p:cNvPr>
          <p:cNvSpPr txBox="1"/>
          <p:nvPr/>
        </p:nvSpPr>
        <p:spPr>
          <a:xfrm>
            <a:off x="5227075" y="3779887"/>
            <a:ext cx="460031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Enes, Pelin’</a:t>
            </a:r>
            <a:r>
              <a:rPr lang="tr-TR" sz="2000" b="1" dirty="0">
                <a:solidFill>
                  <a:srgbClr val="FFC000"/>
                </a:solidFill>
              </a:rPr>
              <a:t>den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0000"/>
                </a:solidFill>
              </a:rPr>
              <a:t>daha</a:t>
            </a:r>
            <a:r>
              <a:rPr lang="tr-TR" sz="2000" b="1" dirty="0"/>
              <a:t> uzundur.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3B900FE-1620-E3C1-F405-3CAB0B79F146}"/>
              </a:ext>
            </a:extLst>
          </p:cNvPr>
          <p:cNvSpPr txBox="1"/>
          <p:nvPr/>
        </p:nvSpPr>
        <p:spPr>
          <a:xfrm>
            <a:off x="4369870" y="2069674"/>
            <a:ext cx="264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Enes is </a:t>
            </a:r>
            <a:r>
              <a:rPr lang="tr-TR" sz="3600" b="1" dirty="0" err="1"/>
              <a:t>tall</a:t>
            </a:r>
            <a:r>
              <a:rPr lang="tr-TR" sz="36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E67E269-AC38-C029-D3E4-3CC2EC652905}"/>
              </a:ext>
            </a:extLst>
          </p:cNvPr>
          <p:cNvSpPr txBox="1"/>
          <p:nvPr/>
        </p:nvSpPr>
        <p:spPr>
          <a:xfrm>
            <a:off x="8102869" y="2052838"/>
            <a:ext cx="326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Pelin is </a:t>
            </a:r>
            <a:r>
              <a:rPr lang="tr-TR" sz="3600" b="1" dirty="0" err="1"/>
              <a:t>short</a:t>
            </a:r>
            <a:r>
              <a:rPr lang="tr-TR" sz="3600" b="1" dirty="0"/>
              <a:t>.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E9F8738-32EF-0993-4727-61CE6FEE7517}"/>
              </a:ext>
            </a:extLst>
          </p:cNvPr>
          <p:cNvSpPr txBox="1"/>
          <p:nvPr/>
        </p:nvSpPr>
        <p:spPr>
          <a:xfrm>
            <a:off x="4369870" y="2615119"/>
            <a:ext cx="2406314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Enes uzundur.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F54A50A3-8D3F-345A-131A-16E8B7D35029}"/>
              </a:ext>
            </a:extLst>
          </p:cNvPr>
          <p:cNvSpPr txBox="1"/>
          <p:nvPr/>
        </p:nvSpPr>
        <p:spPr>
          <a:xfrm>
            <a:off x="8133350" y="2598284"/>
            <a:ext cx="2646947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Pelin kısadır.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D8CBFF3-DEE8-4037-0776-B6ED58821F71}"/>
              </a:ext>
            </a:extLst>
          </p:cNvPr>
          <p:cNvSpPr txBox="1"/>
          <p:nvPr/>
        </p:nvSpPr>
        <p:spPr>
          <a:xfrm>
            <a:off x="6594687" y="4954559"/>
            <a:ext cx="18755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b="1" dirty="0"/>
              <a:t>TALL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AE0FE45-21B2-EB0F-6E97-693463E686BF}"/>
              </a:ext>
            </a:extLst>
          </p:cNvPr>
          <p:cNvSpPr txBox="1"/>
          <p:nvPr/>
        </p:nvSpPr>
        <p:spPr>
          <a:xfrm>
            <a:off x="5005136" y="5758663"/>
            <a:ext cx="5573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Sıfatın sonuna « –er » eki gelir.</a:t>
            </a:r>
            <a:br>
              <a:rPr lang="tr-TR" b="1" dirty="0"/>
            </a:br>
            <a:r>
              <a:rPr lang="tr-TR" b="1" dirty="0"/>
              <a:t>Karşılaştırma yapılan şeyin öncesine ise «</a:t>
            </a:r>
            <a:r>
              <a:rPr lang="tr-TR" b="1" dirty="0" err="1"/>
              <a:t>than</a:t>
            </a:r>
            <a:r>
              <a:rPr lang="tr-TR" b="1" dirty="0"/>
              <a:t>» yazılır.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F66C2A8-F9FC-675B-2DC2-0EA0B9206488}"/>
              </a:ext>
            </a:extLst>
          </p:cNvPr>
          <p:cNvSpPr txBox="1"/>
          <p:nvPr/>
        </p:nvSpPr>
        <p:spPr>
          <a:xfrm>
            <a:off x="7463612" y="4954558"/>
            <a:ext cx="161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-ER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C0AD1C38-9D34-9E4B-0C0C-B02609DBC00D}"/>
              </a:ext>
            </a:extLst>
          </p:cNvPr>
          <p:cNvSpPr txBox="1"/>
          <p:nvPr/>
        </p:nvSpPr>
        <p:spPr>
          <a:xfrm>
            <a:off x="5147944" y="4357847"/>
            <a:ext cx="5926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Karşılaştırmada kullanılan sıfat </a:t>
            </a:r>
            <a:r>
              <a:rPr lang="tr-TR" sz="3600" b="1" dirty="0">
                <a:solidFill>
                  <a:srgbClr val="FF0000"/>
                </a:solidFill>
              </a:rPr>
              <a:t>1</a:t>
            </a:r>
            <a:r>
              <a:rPr lang="tr-TR" sz="2000" b="1" dirty="0">
                <a:solidFill>
                  <a:srgbClr val="FF0000"/>
                </a:solidFill>
              </a:rPr>
              <a:t> heceliyse:</a:t>
            </a:r>
          </a:p>
        </p:txBody>
      </p:sp>
    </p:spTree>
    <p:extLst>
      <p:ext uri="{BB962C8B-B14F-4D97-AF65-F5344CB8AC3E}">
        <p14:creationId xmlns:p14="http://schemas.microsoft.com/office/powerpoint/2010/main" val="4191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4EA5CCEB-D3C7-3071-7C63-37FF26C4E6CE}"/>
              </a:ext>
            </a:extLst>
          </p:cNvPr>
          <p:cNvSpPr txBox="1"/>
          <p:nvPr/>
        </p:nvSpPr>
        <p:spPr>
          <a:xfrm>
            <a:off x="3872564" y="105878"/>
            <a:ext cx="44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Comparatives</a:t>
            </a:r>
            <a:endParaRPr lang="tr-TR" sz="36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BECB994-5FE6-A84F-B921-6BA04AFBC556}"/>
              </a:ext>
            </a:extLst>
          </p:cNvPr>
          <p:cNvSpPr txBox="1"/>
          <p:nvPr/>
        </p:nvSpPr>
        <p:spPr>
          <a:xfrm>
            <a:off x="3872564" y="552154"/>
            <a:ext cx="4446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(Karşılaştırma)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A14CC20-D73C-7025-B4D4-E2D1AF2730DB}"/>
              </a:ext>
            </a:extLst>
          </p:cNvPr>
          <p:cNvSpPr txBox="1"/>
          <p:nvPr/>
        </p:nvSpPr>
        <p:spPr>
          <a:xfrm>
            <a:off x="551145" y="4721223"/>
            <a:ext cx="230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HANDSOME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316EA7D-228E-5020-8443-29BDA24B1FD0}"/>
              </a:ext>
            </a:extLst>
          </p:cNvPr>
          <p:cNvSpPr txBox="1"/>
          <p:nvPr/>
        </p:nvSpPr>
        <p:spPr>
          <a:xfrm>
            <a:off x="2720169" y="4721222"/>
            <a:ext cx="230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UGLY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BF0B88A-295B-251A-9079-9F01A1197B82}"/>
              </a:ext>
            </a:extLst>
          </p:cNvPr>
          <p:cNvSpPr txBox="1"/>
          <p:nvPr/>
        </p:nvSpPr>
        <p:spPr>
          <a:xfrm>
            <a:off x="4388283" y="1143970"/>
            <a:ext cx="412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John is </a:t>
            </a:r>
            <a:r>
              <a:rPr lang="tr-TR" sz="3600" b="1" dirty="0" err="1"/>
              <a:t>handsome</a:t>
            </a:r>
            <a:r>
              <a:rPr lang="tr-TR" sz="3600" b="1" dirty="0"/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F7E8B70-7622-A06C-F212-1E5098B0B9E8}"/>
              </a:ext>
            </a:extLst>
          </p:cNvPr>
          <p:cNvSpPr txBox="1"/>
          <p:nvPr/>
        </p:nvSpPr>
        <p:spPr>
          <a:xfrm>
            <a:off x="8795291" y="1143970"/>
            <a:ext cx="3931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Sam is </a:t>
            </a:r>
            <a:r>
              <a:rPr lang="tr-TR" sz="3600" b="1" dirty="0" err="1"/>
              <a:t>ugly</a:t>
            </a:r>
            <a:r>
              <a:rPr lang="tr-TR" sz="3600" b="1" dirty="0"/>
              <a:t>.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9E46BEFA-B5C9-9086-2BA7-662676AB2632}"/>
              </a:ext>
            </a:extLst>
          </p:cNvPr>
          <p:cNvSpPr txBox="1"/>
          <p:nvPr/>
        </p:nvSpPr>
        <p:spPr>
          <a:xfrm>
            <a:off x="4488491" y="1757313"/>
            <a:ext cx="353031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John yakışıklıdır.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CD8444D-BB52-B9DD-5938-E9034E0FB1DE}"/>
              </a:ext>
            </a:extLst>
          </p:cNvPr>
          <p:cNvSpPr txBox="1"/>
          <p:nvPr/>
        </p:nvSpPr>
        <p:spPr>
          <a:xfrm>
            <a:off x="8795291" y="1790301"/>
            <a:ext cx="2315296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Sam çirkindir.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351B3CA-6257-4545-0E43-AD9264C19B40}"/>
              </a:ext>
            </a:extLst>
          </p:cNvPr>
          <p:cNvSpPr txBox="1"/>
          <p:nvPr/>
        </p:nvSpPr>
        <p:spPr>
          <a:xfrm>
            <a:off x="4809994" y="2669677"/>
            <a:ext cx="741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John is </a:t>
            </a:r>
            <a:r>
              <a:rPr lang="tr-TR" sz="3600" b="1" dirty="0" err="1">
                <a:solidFill>
                  <a:srgbClr val="FF0000"/>
                </a:solidFill>
              </a:rPr>
              <a:t>more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/>
              <a:t>handsome</a:t>
            </a:r>
            <a:r>
              <a:rPr lang="tr-TR" sz="3600" b="1" dirty="0">
                <a:solidFill>
                  <a:srgbClr val="DA6D00"/>
                </a:solidFill>
              </a:rPr>
              <a:t> </a:t>
            </a:r>
            <a:r>
              <a:rPr lang="tr-TR" sz="3600" b="1" dirty="0" err="1">
                <a:solidFill>
                  <a:srgbClr val="DA6D00"/>
                </a:solidFill>
              </a:rPr>
              <a:t>than</a:t>
            </a:r>
            <a:r>
              <a:rPr lang="tr-TR" sz="3600" b="1" dirty="0"/>
              <a:t> Sam.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D52D017A-CF85-0A0B-A4BC-43BD063EF178}"/>
              </a:ext>
            </a:extLst>
          </p:cNvPr>
          <p:cNvSpPr txBox="1"/>
          <p:nvPr/>
        </p:nvSpPr>
        <p:spPr>
          <a:xfrm>
            <a:off x="4809994" y="3283020"/>
            <a:ext cx="6551113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000" b="1" dirty="0"/>
              <a:t>John, </a:t>
            </a:r>
            <a:r>
              <a:rPr lang="tr-TR" sz="2000" b="1" dirty="0" err="1"/>
              <a:t>Sam’</a:t>
            </a:r>
            <a:r>
              <a:rPr lang="tr-TR" sz="2000" b="1" dirty="0" err="1">
                <a:solidFill>
                  <a:srgbClr val="FFC000"/>
                </a:solidFill>
              </a:rPr>
              <a:t>den</a:t>
            </a:r>
            <a:r>
              <a:rPr lang="tr-TR" sz="2000" b="1" dirty="0"/>
              <a:t> </a:t>
            </a:r>
            <a:r>
              <a:rPr lang="tr-TR" sz="2000" b="1" dirty="0">
                <a:solidFill>
                  <a:srgbClr val="FF0000"/>
                </a:solidFill>
              </a:rPr>
              <a:t>daha</a:t>
            </a:r>
            <a:r>
              <a:rPr lang="tr-TR" sz="2000" b="1" dirty="0"/>
              <a:t> yakışıklıdır.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97AE84E-733B-95B8-B6C2-116E19686E58}"/>
              </a:ext>
            </a:extLst>
          </p:cNvPr>
          <p:cNvSpPr txBox="1"/>
          <p:nvPr/>
        </p:nvSpPr>
        <p:spPr>
          <a:xfrm>
            <a:off x="6732474" y="4673962"/>
            <a:ext cx="340108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b="1" dirty="0"/>
              <a:t>HANDSOME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469A887-C814-63C8-F9AA-9139F126690A}"/>
              </a:ext>
            </a:extLst>
          </p:cNvPr>
          <p:cNvSpPr txBox="1"/>
          <p:nvPr/>
        </p:nvSpPr>
        <p:spPr>
          <a:xfrm>
            <a:off x="5142923" y="5478066"/>
            <a:ext cx="5573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Sıfattan önce MORE yazılır.</a:t>
            </a:r>
            <a:br>
              <a:rPr lang="tr-TR" b="1" dirty="0"/>
            </a:br>
            <a:r>
              <a:rPr lang="tr-TR" b="1" dirty="0"/>
              <a:t>Karşılaştırma yapılan şeyin öncesine ise «</a:t>
            </a:r>
            <a:r>
              <a:rPr lang="tr-TR" b="1" dirty="0" err="1"/>
              <a:t>than</a:t>
            </a:r>
            <a:r>
              <a:rPr lang="tr-TR" b="1" dirty="0"/>
              <a:t>» yazılır.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A6ABA6A-F4D1-D010-005A-F4F9D2EA2F80}"/>
              </a:ext>
            </a:extLst>
          </p:cNvPr>
          <p:cNvSpPr txBox="1"/>
          <p:nvPr/>
        </p:nvSpPr>
        <p:spPr>
          <a:xfrm>
            <a:off x="5195136" y="4673962"/>
            <a:ext cx="180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MORE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240D5CFF-A548-903A-89EA-31A64A09EF8D}"/>
              </a:ext>
            </a:extLst>
          </p:cNvPr>
          <p:cNvSpPr txBox="1"/>
          <p:nvPr/>
        </p:nvSpPr>
        <p:spPr>
          <a:xfrm>
            <a:off x="4939004" y="4026680"/>
            <a:ext cx="7023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Karşılaştırmada kullanılan sıfat </a:t>
            </a:r>
            <a:r>
              <a:rPr lang="tr-TR" sz="3200" b="1" dirty="0">
                <a:solidFill>
                  <a:srgbClr val="FF0000"/>
                </a:solidFill>
              </a:rPr>
              <a:t>1</a:t>
            </a:r>
            <a:r>
              <a:rPr lang="tr-TR" sz="2000" b="1" dirty="0">
                <a:solidFill>
                  <a:srgbClr val="FF0000"/>
                </a:solidFill>
              </a:rPr>
              <a:t>den </a:t>
            </a:r>
            <a:r>
              <a:rPr lang="tr-TR" sz="2800" b="1" dirty="0">
                <a:solidFill>
                  <a:srgbClr val="FF0000"/>
                </a:solidFill>
              </a:rPr>
              <a:t>FAZLA</a:t>
            </a:r>
            <a:r>
              <a:rPr lang="tr-TR" sz="2000" b="1" dirty="0">
                <a:solidFill>
                  <a:srgbClr val="FF0000"/>
                </a:solidFill>
              </a:rPr>
              <a:t> heceliyse:</a:t>
            </a:r>
          </a:p>
        </p:txBody>
      </p:sp>
    </p:spTree>
    <p:extLst>
      <p:ext uri="{BB962C8B-B14F-4D97-AF65-F5344CB8AC3E}">
        <p14:creationId xmlns:p14="http://schemas.microsoft.com/office/powerpoint/2010/main" val="40598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6C37D4DC-7C1C-AE46-0CCB-D3FFA790C0BE}"/>
              </a:ext>
            </a:extLst>
          </p:cNvPr>
          <p:cNvSpPr txBox="1"/>
          <p:nvPr/>
        </p:nvSpPr>
        <p:spPr>
          <a:xfrm>
            <a:off x="2820377" y="0"/>
            <a:ext cx="70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Some</a:t>
            </a:r>
            <a:r>
              <a:rPr lang="tr-TR" sz="3600" b="1" dirty="0"/>
              <a:t> Rules of </a:t>
            </a:r>
            <a:r>
              <a:rPr lang="tr-TR" sz="3600" b="1" dirty="0" err="1"/>
              <a:t>Comparatives</a:t>
            </a:r>
            <a:endParaRPr lang="tr-TR" sz="36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5234FFF-CD5A-71BD-B534-E5D25D131B4B}"/>
              </a:ext>
            </a:extLst>
          </p:cNvPr>
          <p:cNvSpPr txBox="1"/>
          <p:nvPr/>
        </p:nvSpPr>
        <p:spPr>
          <a:xfrm>
            <a:off x="3707703" y="446276"/>
            <a:ext cx="506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(Karşılaştırma Yapılarının Bazı Kuralları 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F01D76A-89FD-694F-6217-FE0B6FA08DB1}"/>
              </a:ext>
            </a:extLst>
          </p:cNvPr>
          <p:cNvSpPr txBox="1"/>
          <p:nvPr/>
        </p:nvSpPr>
        <p:spPr>
          <a:xfrm>
            <a:off x="-1549119" y="1065375"/>
            <a:ext cx="701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u="sng" dirty="0"/>
              <a:t>Düzensiz Sıfatlar: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1795C8A3-484F-CEC2-BD24-C1DC607D1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5928" y="1065375"/>
            <a:ext cx="7971167" cy="761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Bazı sıfatlar ne öncesine «</a:t>
            </a:r>
            <a:r>
              <a:rPr lang="tr-TR" sz="2400" b="1" dirty="0" err="1"/>
              <a:t>more</a:t>
            </a:r>
            <a:r>
              <a:rPr lang="tr-TR" sz="2400" b="1" dirty="0"/>
              <a:t>» ne de ardından «-er» eki alır. Bu sıfatlar, tamamen farklı kelimelere dönüşür.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5C3712F-AC84-B9CF-D9A4-15BE7578AFD8}"/>
              </a:ext>
            </a:extLst>
          </p:cNvPr>
          <p:cNvSpPr txBox="1"/>
          <p:nvPr/>
        </p:nvSpPr>
        <p:spPr>
          <a:xfrm>
            <a:off x="2469361" y="200394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1) </a:t>
            </a:r>
            <a:r>
              <a:rPr lang="tr-TR" sz="3600" b="1" i="1" dirty="0" err="1"/>
              <a:t>Good</a:t>
            </a:r>
            <a:endParaRPr lang="tr-TR" sz="3600" b="1" i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116AD7E-E4B7-DDA9-3D84-5A297656D276}"/>
              </a:ext>
            </a:extLst>
          </p:cNvPr>
          <p:cNvSpPr txBox="1"/>
          <p:nvPr/>
        </p:nvSpPr>
        <p:spPr>
          <a:xfrm>
            <a:off x="2469361" y="269998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2) </a:t>
            </a:r>
            <a:r>
              <a:rPr lang="tr-TR" sz="3600" b="1" i="1" dirty="0" err="1"/>
              <a:t>Bad</a:t>
            </a:r>
            <a:endParaRPr lang="tr-TR" sz="3600" b="1" i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B5E79E7-6AAF-242C-8154-69DB916FD3B4}"/>
              </a:ext>
            </a:extLst>
          </p:cNvPr>
          <p:cNvSpPr txBox="1"/>
          <p:nvPr/>
        </p:nvSpPr>
        <p:spPr>
          <a:xfrm>
            <a:off x="2446329" y="3445738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3) </a:t>
            </a:r>
            <a:r>
              <a:rPr lang="tr-TR" sz="3600" b="1" i="1" dirty="0" err="1"/>
              <a:t>Little</a:t>
            </a:r>
            <a:endParaRPr lang="tr-TR" sz="3600" b="1" i="1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CBAD3648-371E-D908-8379-772E80AB36D8}"/>
              </a:ext>
            </a:extLst>
          </p:cNvPr>
          <p:cNvSpPr txBox="1"/>
          <p:nvPr/>
        </p:nvSpPr>
        <p:spPr>
          <a:xfrm>
            <a:off x="2446329" y="4191487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4) </a:t>
            </a:r>
            <a:r>
              <a:rPr lang="tr-TR" sz="3600" b="1" i="1" dirty="0" err="1"/>
              <a:t>Much</a:t>
            </a:r>
            <a:endParaRPr lang="tr-TR" sz="3600" b="1" i="1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7DDA4EF3-67C7-5F9F-58C2-1D0460247CBC}"/>
              </a:ext>
            </a:extLst>
          </p:cNvPr>
          <p:cNvSpPr txBox="1"/>
          <p:nvPr/>
        </p:nvSpPr>
        <p:spPr>
          <a:xfrm>
            <a:off x="4070814" y="2053495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(İyi)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BCAB9E4C-1E1A-1875-FED6-55D778536A45}"/>
              </a:ext>
            </a:extLst>
          </p:cNvPr>
          <p:cNvSpPr txBox="1"/>
          <p:nvPr/>
        </p:nvSpPr>
        <p:spPr>
          <a:xfrm>
            <a:off x="3801303" y="2730766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(Kötü)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C2A0B1F4-7BA3-EF4C-8E4E-2E5494B0578C}"/>
              </a:ext>
            </a:extLst>
          </p:cNvPr>
          <p:cNvSpPr txBox="1"/>
          <p:nvPr/>
        </p:nvSpPr>
        <p:spPr>
          <a:xfrm>
            <a:off x="3990971" y="3469757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(Az)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F775C56E-9E1F-673A-508E-C5C56FBF9A0C}"/>
              </a:ext>
            </a:extLst>
          </p:cNvPr>
          <p:cNvSpPr txBox="1"/>
          <p:nvPr/>
        </p:nvSpPr>
        <p:spPr>
          <a:xfrm>
            <a:off x="4089401" y="4215460"/>
            <a:ext cx="142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(Fazla)</a:t>
            </a:r>
          </a:p>
        </p:txBody>
      </p:sp>
      <p:sp>
        <p:nvSpPr>
          <p:cNvPr id="27" name="Ok: Sağ 26">
            <a:extLst>
              <a:ext uri="{FF2B5EF4-FFF2-40B4-BE49-F238E27FC236}">
                <a16:creationId xmlns:a16="http://schemas.microsoft.com/office/drawing/2014/main" id="{DC893063-AABA-4B6F-45FE-7D676431A4E4}"/>
              </a:ext>
            </a:extLst>
          </p:cNvPr>
          <p:cNvSpPr/>
          <p:nvPr/>
        </p:nvSpPr>
        <p:spPr>
          <a:xfrm>
            <a:off x="4974408" y="2125133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k: Sağ 28">
            <a:extLst>
              <a:ext uri="{FF2B5EF4-FFF2-40B4-BE49-F238E27FC236}">
                <a16:creationId xmlns:a16="http://schemas.microsoft.com/office/drawing/2014/main" id="{1149AD42-C1A2-3BA0-3014-9281AE2A9425}"/>
              </a:ext>
            </a:extLst>
          </p:cNvPr>
          <p:cNvSpPr/>
          <p:nvPr/>
        </p:nvSpPr>
        <p:spPr>
          <a:xfrm>
            <a:off x="5054251" y="2811208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Ok: Sağ 30">
            <a:extLst>
              <a:ext uri="{FF2B5EF4-FFF2-40B4-BE49-F238E27FC236}">
                <a16:creationId xmlns:a16="http://schemas.microsoft.com/office/drawing/2014/main" id="{EFEDA1D4-C12B-9B51-C56E-840842D10E4B}"/>
              </a:ext>
            </a:extLst>
          </p:cNvPr>
          <p:cNvSpPr/>
          <p:nvPr/>
        </p:nvSpPr>
        <p:spPr>
          <a:xfrm>
            <a:off x="4974408" y="3538188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410F206C-1797-EB92-D550-B863FEE995AB}"/>
              </a:ext>
            </a:extLst>
          </p:cNvPr>
          <p:cNvSpPr/>
          <p:nvPr/>
        </p:nvSpPr>
        <p:spPr>
          <a:xfrm>
            <a:off x="5419082" y="4242419"/>
            <a:ext cx="889348" cy="463428"/>
          </a:xfrm>
          <a:prstGeom prst="rightArrow">
            <a:avLst/>
          </a:prstGeom>
          <a:solidFill>
            <a:srgbClr val="DA6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AD1FC0B3-ACEC-8704-9DFC-9CA51FDE91E2}"/>
              </a:ext>
            </a:extLst>
          </p:cNvPr>
          <p:cNvSpPr txBox="1"/>
          <p:nvPr/>
        </p:nvSpPr>
        <p:spPr>
          <a:xfrm>
            <a:off x="5943599" y="2003949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Better</a:t>
            </a:r>
            <a:endParaRPr lang="tr-TR" sz="3600" b="1" i="1" dirty="0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896EFC05-B379-8528-21D9-52C07BC3EB68}"/>
              </a:ext>
            </a:extLst>
          </p:cNvPr>
          <p:cNvSpPr txBox="1"/>
          <p:nvPr/>
        </p:nvSpPr>
        <p:spPr>
          <a:xfrm>
            <a:off x="5943598" y="2650316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Worse</a:t>
            </a:r>
            <a:endParaRPr lang="tr-TR" sz="3600" b="1" i="1" dirty="0"/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F04BDFDF-B9B3-CEEE-E616-324356BFCC55}"/>
              </a:ext>
            </a:extLst>
          </p:cNvPr>
          <p:cNvSpPr txBox="1"/>
          <p:nvPr/>
        </p:nvSpPr>
        <p:spPr>
          <a:xfrm>
            <a:off x="5943598" y="3407866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Less</a:t>
            </a:r>
            <a:endParaRPr lang="tr-TR" sz="3600" b="1" i="1" dirty="0"/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64B0C17B-C965-A2A4-2609-AB6582F23FA2}"/>
              </a:ext>
            </a:extLst>
          </p:cNvPr>
          <p:cNvSpPr txBox="1"/>
          <p:nvPr/>
        </p:nvSpPr>
        <p:spPr>
          <a:xfrm>
            <a:off x="6424962" y="4127540"/>
            <a:ext cx="2856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err="1"/>
              <a:t>More</a:t>
            </a:r>
            <a:endParaRPr lang="tr-TR" sz="3600" b="1" i="1" dirty="0"/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D635AAB7-2500-CBDF-2F7D-48D70F8EE9BB}"/>
              </a:ext>
            </a:extLst>
          </p:cNvPr>
          <p:cNvSpPr txBox="1"/>
          <p:nvPr/>
        </p:nvSpPr>
        <p:spPr>
          <a:xfrm>
            <a:off x="7254657" y="2013436"/>
            <a:ext cx="231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iyi)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F206A21B-A42A-7F69-B893-7AF02F6FF20F}"/>
              </a:ext>
            </a:extLst>
          </p:cNvPr>
          <p:cNvSpPr txBox="1"/>
          <p:nvPr/>
        </p:nvSpPr>
        <p:spPr>
          <a:xfrm>
            <a:off x="7388828" y="2670554"/>
            <a:ext cx="274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kötü)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21EAA6F9-452E-7E5B-8A68-A408D59F2DA4}"/>
              </a:ext>
            </a:extLst>
          </p:cNvPr>
          <p:cNvSpPr txBox="1"/>
          <p:nvPr/>
        </p:nvSpPr>
        <p:spPr>
          <a:xfrm>
            <a:off x="6944283" y="3447125"/>
            <a:ext cx="249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az)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EA8508DB-F7E3-2C05-6DE6-AA03D1A23317}"/>
              </a:ext>
            </a:extLst>
          </p:cNvPr>
          <p:cNvSpPr txBox="1"/>
          <p:nvPr/>
        </p:nvSpPr>
        <p:spPr>
          <a:xfrm>
            <a:off x="7599051" y="4165416"/>
            <a:ext cx="274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>
                <a:solidFill>
                  <a:srgbClr val="FF0000"/>
                </a:solidFill>
              </a:rPr>
              <a:t>(Daha fazla)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A3979F39-4826-A632-53C4-82790AE0DF26}"/>
              </a:ext>
            </a:extLst>
          </p:cNvPr>
          <p:cNvSpPr txBox="1"/>
          <p:nvPr/>
        </p:nvSpPr>
        <p:spPr>
          <a:xfrm>
            <a:off x="2820377" y="5072140"/>
            <a:ext cx="741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My car is </a:t>
            </a:r>
            <a:r>
              <a:rPr lang="tr-TR" sz="3600" b="1" dirty="0" err="1">
                <a:solidFill>
                  <a:srgbClr val="FF0000"/>
                </a:solidFill>
              </a:rPr>
              <a:t>better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DA6D00"/>
                </a:solidFill>
              </a:rPr>
              <a:t>than</a:t>
            </a:r>
            <a:r>
              <a:rPr lang="tr-TR" sz="3600" b="1" dirty="0"/>
              <a:t> </a:t>
            </a:r>
            <a:r>
              <a:rPr lang="tr-TR" sz="3600" b="1" dirty="0" err="1"/>
              <a:t>your</a:t>
            </a:r>
            <a:r>
              <a:rPr lang="tr-TR" sz="3600" b="1" dirty="0"/>
              <a:t> car.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65C220B1-2B9F-946B-CBA1-387E532E6AF4}"/>
              </a:ext>
            </a:extLst>
          </p:cNvPr>
          <p:cNvSpPr txBox="1"/>
          <p:nvPr/>
        </p:nvSpPr>
        <p:spPr>
          <a:xfrm>
            <a:off x="2714390" y="5755130"/>
            <a:ext cx="797116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/>
              <a:t>Benim arabam, Senin araban</a:t>
            </a:r>
            <a:r>
              <a:rPr lang="tr-TR" sz="2800" b="1" dirty="0">
                <a:solidFill>
                  <a:srgbClr val="FFC000"/>
                </a:solidFill>
              </a:rPr>
              <a:t>dan</a:t>
            </a:r>
            <a:r>
              <a:rPr lang="tr-TR" sz="2800" b="1" dirty="0"/>
              <a:t> </a:t>
            </a:r>
            <a:r>
              <a:rPr lang="tr-TR" sz="2800" b="1" dirty="0">
                <a:solidFill>
                  <a:srgbClr val="FF0000"/>
                </a:solidFill>
              </a:rPr>
              <a:t>daha iyi</a:t>
            </a:r>
            <a:r>
              <a:rPr lang="tr-TR" sz="2800" b="1" dirty="0"/>
              <a:t>dir.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D034DD01-1F8F-E87F-0563-DE2F14D0BD0E}"/>
              </a:ext>
            </a:extLst>
          </p:cNvPr>
          <p:cNvSpPr txBox="1"/>
          <p:nvPr/>
        </p:nvSpPr>
        <p:spPr>
          <a:xfrm>
            <a:off x="3436219" y="6488668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26892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7" grpId="0" animBg="1"/>
      <p:bldP spid="29" grpId="0" animBg="1"/>
      <p:bldP spid="31" grpId="0" animBg="1"/>
      <p:bldP spid="33" grpId="0" animBg="1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0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285CE68-3679-85DF-04B4-03BE093F0498}"/>
              </a:ext>
            </a:extLst>
          </p:cNvPr>
          <p:cNvSpPr txBox="1"/>
          <p:nvPr/>
        </p:nvSpPr>
        <p:spPr>
          <a:xfrm>
            <a:off x="3628724" y="6516303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1C7FA6E-724B-A5A7-6346-31FD8443B92B}"/>
              </a:ext>
            </a:extLst>
          </p:cNvPr>
          <p:cNvSpPr txBox="1"/>
          <p:nvPr/>
        </p:nvSpPr>
        <p:spPr>
          <a:xfrm>
            <a:off x="1629948" y="2442663"/>
            <a:ext cx="9023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/>
              <a:t>APPEARANCE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22D1CFB-32AF-AAF1-B0B7-3D7BA4D49E44}"/>
              </a:ext>
            </a:extLst>
          </p:cNvPr>
          <p:cNvSpPr txBox="1"/>
          <p:nvPr/>
        </p:nvSpPr>
        <p:spPr>
          <a:xfrm>
            <a:off x="4306019" y="3526600"/>
            <a:ext cx="357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(DIŞ GÖRÜNÜŞ)</a:t>
            </a:r>
          </a:p>
        </p:txBody>
      </p:sp>
    </p:spTree>
    <p:extLst>
      <p:ext uri="{BB962C8B-B14F-4D97-AF65-F5344CB8AC3E}">
        <p14:creationId xmlns:p14="http://schemas.microsoft.com/office/powerpoint/2010/main" val="7044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>
              <a:hlinkClick r:id="rId3"/>
            </a:endParaRPr>
          </a:p>
          <a:p>
            <a:r>
              <a:rPr lang="tr-TR" sz="2800" b="1" i="1" dirty="0">
                <a:hlinkClick r:id="rId4"/>
              </a:rPr>
              <a:t>https://www.egetolgayaltinay.com/lessons/50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hlinkClick r:id="rId4"/>
            <a:extLst>
              <a:ext uri="{FF2B5EF4-FFF2-40B4-BE49-F238E27FC236}">
                <a16:creationId xmlns:a16="http://schemas.microsoft.com/office/drawing/2014/main" id="{694AD527-69AA-D31A-C20E-9861766B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66" y="3268578"/>
            <a:ext cx="2886777" cy="2886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4499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FC28256C-5E3F-4567-C5AB-88E029FC684C}"/>
              </a:ext>
            </a:extLst>
          </p:cNvPr>
          <p:cNvSpPr txBox="1"/>
          <p:nvPr/>
        </p:nvSpPr>
        <p:spPr>
          <a:xfrm>
            <a:off x="728074" y="1666050"/>
            <a:ext cx="90232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/>
              <a:t>SAMPLE</a:t>
            </a:r>
          </a:p>
          <a:p>
            <a:pPr algn="ctr"/>
            <a:r>
              <a:rPr lang="tr-TR" sz="8800" b="1" dirty="0"/>
              <a:t>QUESTIONS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48690F8-A8FE-0800-23A6-505F8B1F1CBF}"/>
              </a:ext>
            </a:extLst>
          </p:cNvPr>
          <p:cNvSpPr txBox="1"/>
          <p:nvPr/>
        </p:nvSpPr>
        <p:spPr>
          <a:xfrm>
            <a:off x="8357936" y="6488668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784930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9240170-7EBF-B7CF-EB3A-118A84D7C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31" y="229677"/>
            <a:ext cx="5272358" cy="6117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3514188-C652-3D6D-C567-853AAA2E38EC}"/>
              </a:ext>
            </a:extLst>
          </p:cNvPr>
          <p:cNvSpPr txBox="1"/>
          <p:nvPr/>
        </p:nvSpPr>
        <p:spPr>
          <a:xfrm>
            <a:off x="8268101" y="6493481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FADCAA-9169-DC91-4798-098A3E797DC5}"/>
              </a:ext>
            </a:extLst>
          </p:cNvPr>
          <p:cNvSpPr/>
          <p:nvPr/>
        </p:nvSpPr>
        <p:spPr>
          <a:xfrm>
            <a:off x="2888231" y="1366787"/>
            <a:ext cx="470986" cy="394636"/>
          </a:xfrm>
          <a:prstGeom prst="ellipse">
            <a:avLst/>
          </a:prstGeom>
          <a:noFill/>
          <a:ln w="76200">
            <a:solidFill>
              <a:srgbClr val="DA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91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68953DE-7693-7EEE-FBEC-976E3E941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60" y="803514"/>
            <a:ext cx="5670250" cy="212199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89A30DD-8445-968C-AE7D-C09631618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60" y="3262042"/>
            <a:ext cx="5699030" cy="2483149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0D143800-2CC8-000F-7918-20E172F2E032}"/>
              </a:ext>
            </a:extLst>
          </p:cNvPr>
          <p:cNvSpPr txBox="1"/>
          <p:nvPr/>
        </p:nvSpPr>
        <p:spPr>
          <a:xfrm>
            <a:off x="8357936" y="6488668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0D8F3-FDC0-E41C-8777-5AA7AD741935}"/>
              </a:ext>
            </a:extLst>
          </p:cNvPr>
          <p:cNvSpPr/>
          <p:nvPr/>
        </p:nvSpPr>
        <p:spPr>
          <a:xfrm>
            <a:off x="5102042" y="2194559"/>
            <a:ext cx="470986" cy="394636"/>
          </a:xfrm>
          <a:prstGeom prst="ellipse">
            <a:avLst/>
          </a:prstGeom>
          <a:noFill/>
          <a:ln w="76200">
            <a:solidFill>
              <a:srgbClr val="DA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26813A-ABB1-2B1D-ED71-96C5D0CD6870}"/>
              </a:ext>
            </a:extLst>
          </p:cNvPr>
          <p:cNvSpPr/>
          <p:nvPr/>
        </p:nvSpPr>
        <p:spPr>
          <a:xfrm>
            <a:off x="2087730" y="4984282"/>
            <a:ext cx="470986" cy="394636"/>
          </a:xfrm>
          <a:prstGeom prst="ellipse">
            <a:avLst/>
          </a:prstGeom>
          <a:noFill/>
          <a:ln w="76200">
            <a:solidFill>
              <a:srgbClr val="DA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9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5FBE127-2553-F1D2-5222-84D57B96D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86" y="3313347"/>
            <a:ext cx="6653123" cy="216342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AB91D45-5738-E516-91EF-3E0748B259C4}"/>
              </a:ext>
            </a:extLst>
          </p:cNvPr>
          <p:cNvSpPr txBox="1"/>
          <p:nvPr/>
        </p:nvSpPr>
        <p:spPr>
          <a:xfrm>
            <a:off x="8357936" y="6488668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7C9DE1-3EB0-598C-A6FF-6AE222329DCD}"/>
              </a:ext>
            </a:extLst>
          </p:cNvPr>
          <p:cNvSpPr/>
          <p:nvPr/>
        </p:nvSpPr>
        <p:spPr>
          <a:xfrm>
            <a:off x="5727684" y="4745254"/>
            <a:ext cx="470986" cy="394636"/>
          </a:xfrm>
          <a:prstGeom prst="ellipse">
            <a:avLst/>
          </a:prstGeom>
          <a:noFill/>
          <a:ln w="76200">
            <a:solidFill>
              <a:srgbClr val="DA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91619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Ünite sonu kelime oyununa aşağıdaki linkten ulaşabilirsiniz:</a:t>
            </a:r>
          </a:p>
          <a:p>
            <a:endParaRPr lang="tr-TR" sz="2800" b="1" i="1" dirty="0">
              <a:hlinkClick r:id="rId3"/>
            </a:endParaRPr>
          </a:p>
          <a:p>
            <a:r>
              <a:rPr lang="tr-TR" sz="2800" b="1" i="1" dirty="0">
                <a:hlinkClick r:id="rId4"/>
              </a:rPr>
              <a:t>https://www.egetolgayaltinay.com/lessons/46</a:t>
            </a:r>
            <a:r>
              <a:rPr lang="tr-TR" sz="2800" b="1" i="1" dirty="0"/>
              <a:t> </a:t>
            </a:r>
          </a:p>
        </p:txBody>
      </p:sp>
      <p:pic>
        <p:nvPicPr>
          <p:cNvPr id="4" name="Resim 3">
            <a:hlinkClick r:id="rId4"/>
            <a:extLst>
              <a:ext uri="{FF2B5EF4-FFF2-40B4-BE49-F238E27FC236}">
                <a16:creationId xmlns:a16="http://schemas.microsoft.com/office/drawing/2014/main" id="{171D3539-50A1-F025-D6B8-FA816ACB2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95" y="3047059"/>
            <a:ext cx="3454348" cy="3454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1286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EB18248-C339-11DE-B500-3E8247CA3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23" y="854965"/>
            <a:ext cx="2913536" cy="451598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B9099B2-9DFD-9E25-E883-3A17208C724D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9ED7387-1B18-DB85-3009-7BD0E3EF042E}"/>
              </a:ext>
            </a:extLst>
          </p:cNvPr>
          <p:cNvSpPr txBox="1"/>
          <p:nvPr/>
        </p:nvSpPr>
        <p:spPr>
          <a:xfrm>
            <a:off x="5310683" y="329407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1440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69CC25-73CC-97D4-A031-2AC524FCC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9" y="700606"/>
            <a:ext cx="4277143" cy="4277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73B7F-2D4C-4B95-15F2-A8E938B9AE39}"/>
              </a:ext>
            </a:extLst>
          </p:cNvPr>
          <p:cNvSpPr txBox="1"/>
          <p:nvPr/>
        </p:nvSpPr>
        <p:spPr>
          <a:xfrm>
            <a:off x="6151757" y="1267345"/>
            <a:ext cx="410133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br>
              <a:rPr lang="tr-TR" sz="2800" b="1" i="1" u="sng" dirty="0">
                <a:solidFill>
                  <a:schemeClr val="tx1"/>
                </a:solidFill>
              </a:rPr>
            </a:br>
            <a:r>
              <a:rPr lang="tr-TR" sz="3600" b="1" dirty="0">
                <a:solidFill>
                  <a:schemeClr val="tx1"/>
                </a:solidFill>
              </a:rPr>
              <a:t>Ege </a:t>
            </a:r>
            <a:r>
              <a:rPr lang="tr-TR" sz="3600" b="1" dirty="0" err="1">
                <a:solidFill>
                  <a:schemeClr val="tx1"/>
                </a:solidFill>
              </a:rPr>
              <a:t>Tolgay</a:t>
            </a:r>
            <a:r>
              <a:rPr lang="tr-TR" sz="3600" b="1" dirty="0">
                <a:solidFill>
                  <a:schemeClr val="tx1"/>
                </a:solidFill>
              </a:rPr>
              <a:t> Altınay</a:t>
            </a:r>
            <a:br>
              <a:rPr lang="tr-TR" sz="2800" b="1" dirty="0">
                <a:solidFill>
                  <a:schemeClr val="tx1"/>
                </a:solidFill>
              </a:rPr>
            </a:br>
            <a:endParaRPr lang="tr-TR" sz="2800" b="1" dirty="0">
              <a:solidFill>
                <a:schemeClr val="tx1"/>
              </a:solidFill>
            </a:endParaRPr>
          </a:p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Akköprü</a:t>
            </a:r>
            <a:r>
              <a:rPr lang="tr-TR" sz="2400" b="1" dirty="0">
                <a:solidFill>
                  <a:schemeClr val="tx1"/>
                </a:solidFill>
              </a:rPr>
              <a:t> Ortaokulu  </a:t>
            </a:r>
            <a:r>
              <a:rPr lang="tr-TR" sz="2400" b="1" dirty="0" err="1">
                <a:solidFill>
                  <a:schemeClr val="tx1"/>
                </a:solidFill>
              </a:rPr>
              <a:t>Tuşba</a:t>
            </a:r>
            <a:r>
              <a:rPr lang="tr-TR" sz="24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7645A7C-5370-FFDF-2BD4-CF40EC346CB8}"/>
              </a:ext>
            </a:extLst>
          </p:cNvPr>
          <p:cNvSpPr txBox="1"/>
          <p:nvPr/>
        </p:nvSpPr>
        <p:spPr>
          <a:xfrm>
            <a:off x="3049657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21CD754-BD7E-7B61-1D66-F8E676D37ACB}"/>
              </a:ext>
            </a:extLst>
          </p:cNvPr>
          <p:cNvSpPr txBox="1"/>
          <p:nvPr/>
        </p:nvSpPr>
        <p:spPr>
          <a:xfrm>
            <a:off x="5863762" y="4467270"/>
            <a:ext cx="46773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Slaytların bazı içerikleri </a:t>
            </a:r>
            <a:r>
              <a:rPr lang="tr-TR" b="1" dirty="0">
                <a:solidFill>
                  <a:schemeClr val="tx1"/>
                </a:solidFill>
              </a:rPr>
              <a:t>Gökhan Karakaya</a:t>
            </a:r>
            <a:r>
              <a:rPr lang="tr-TR" dirty="0">
                <a:solidFill>
                  <a:schemeClr val="tx1"/>
                </a:solidFill>
              </a:rPr>
              <a:t>’nın «10 Soruda – </a:t>
            </a:r>
            <a:r>
              <a:rPr lang="tr-TR" dirty="0" err="1">
                <a:solidFill>
                  <a:schemeClr val="tx1"/>
                </a:solidFill>
              </a:rPr>
              <a:t>Appearance</a:t>
            </a:r>
            <a:r>
              <a:rPr lang="tr-TR" dirty="0">
                <a:solidFill>
                  <a:schemeClr val="tx1"/>
                </a:solidFill>
              </a:rPr>
              <a:t> &amp; </a:t>
            </a:r>
            <a:r>
              <a:rPr lang="tr-TR" dirty="0" err="1">
                <a:solidFill>
                  <a:schemeClr val="tx1"/>
                </a:solidFill>
              </a:rPr>
              <a:t>Personality</a:t>
            </a:r>
            <a:r>
              <a:rPr lang="tr-TR" dirty="0">
                <a:solidFill>
                  <a:schemeClr val="tx1"/>
                </a:solidFill>
              </a:rPr>
              <a:t>» slaytından alıntıdır. </a:t>
            </a:r>
            <a:r>
              <a:rPr lang="tr-TR" b="1" dirty="0">
                <a:solidFill>
                  <a:schemeClr val="tx1"/>
                </a:solidFill>
              </a:rPr>
              <a:t>Kendisine 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369114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E285CE68-3679-85DF-04B4-03BE093F0498}"/>
              </a:ext>
            </a:extLst>
          </p:cNvPr>
          <p:cNvSpPr txBox="1"/>
          <p:nvPr/>
        </p:nvSpPr>
        <p:spPr>
          <a:xfrm>
            <a:off x="3628724" y="6516303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C421BF0-BF07-633F-BC32-2F678C8B0FF9}"/>
              </a:ext>
            </a:extLst>
          </p:cNvPr>
          <p:cNvSpPr txBox="1"/>
          <p:nvPr/>
        </p:nvSpPr>
        <p:spPr>
          <a:xfrm>
            <a:off x="552091" y="948906"/>
            <a:ext cx="772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kişinin dış görünüşünü öğrenmek için şu soruyu sorarız: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1C79D22-97C6-A0E2-4189-28C741C11AF7}"/>
              </a:ext>
            </a:extLst>
          </p:cNvPr>
          <p:cNvSpPr txBox="1"/>
          <p:nvPr/>
        </p:nvSpPr>
        <p:spPr>
          <a:xfrm>
            <a:off x="415384" y="3209384"/>
            <a:ext cx="6426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>
                <a:solidFill>
                  <a:srgbClr val="FF0000"/>
                </a:solidFill>
              </a:rPr>
              <a:t>What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does</a:t>
            </a:r>
            <a:r>
              <a:rPr lang="tr-TR" sz="4000" b="1" dirty="0">
                <a:solidFill>
                  <a:srgbClr val="FF0000"/>
                </a:solidFill>
              </a:rPr>
              <a:t> s/he </a:t>
            </a:r>
            <a:r>
              <a:rPr lang="tr-TR" sz="4000" b="1" dirty="0" err="1">
                <a:solidFill>
                  <a:srgbClr val="FF0000"/>
                </a:solidFill>
              </a:rPr>
              <a:t>look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like</a:t>
            </a:r>
            <a:r>
              <a:rPr lang="tr-TR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AE9CE5BB-585B-FB8F-497C-14198C939728}"/>
              </a:ext>
            </a:extLst>
          </p:cNvPr>
          <p:cNvSpPr/>
          <p:nvPr/>
        </p:nvSpPr>
        <p:spPr>
          <a:xfrm>
            <a:off x="6141563" y="3429000"/>
            <a:ext cx="543909" cy="288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917F10C-4AF5-352E-AC9B-A15AC303311F}"/>
              </a:ext>
            </a:extLst>
          </p:cNvPr>
          <p:cNvSpPr txBox="1"/>
          <p:nvPr/>
        </p:nvSpPr>
        <p:spPr>
          <a:xfrm>
            <a:off x="6927012" y="3281104"/>
            <a:ext cx="3838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O nasıl gözüküyor?</a:t>
            </a:r>
          </a:p>
        </p:txBody>
      </p:sp>
    </p:spTree>
    <p:extLst>
      <p:ext uri="{BB962C8B-B14F-4D97-AF65-F5344CB8AC3E}">
        <p14:creationId xmlns:p14="http://schemas.microsoft.com/office/powerpoint/2010/main" val="39671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D9CD8AE-C837-1724-431B-034153509A2A}"/>
              </a:ext>
            </a:extLst>
          </p:cNvPr>
          <p:cNvSpPr txBox="1"/>
          <p:nvPr/>
        </p:nvSpPr>
        <p:spPr>
          <a:xfrm>
            <a:off x="3522846" y="86628"/>
            <a:ext cx="44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Hair</a:t>
            </a:r>
            <a:endParaRPr lang="tr-TR" sz="36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FC08230-B322-8382-445F-4C95B02DF6EB}"/>
              </a:ext>
            </a:extLst>
          </p:cNvPr>
          <p:cNvSpPr txBox="1"/>
          <p:nvPr/>
        </p:nvSpPr>
        <p:spPr>
          <a:xfrm>
            <a:off x="4599271" y="39940"/>
            <a:ext cx="444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(Saç)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C4D01C7-C25E-CAC4-729F-605E3A3D318F}"/>
              </a:ext>
            </a:extLst>
          </p:cNvPr>
          <p:cNvSpPr txBox="1"/>
          <p:nvPr/>
        </p:nvSpPr>
        <p:spPr>
          <a:xfrm rot="16200000">
            <a:off x="-346506" y="2752829"/>
            <a:ext cx="1515092" cy="66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Style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B9B5992-1900-C7E2-51A7-42A30D7E78EC}"/>
              </a:ext>
            </a:extLst>
          </p:cNvPr>
          <p:cNvSpPr txBox="1"/>
          <p:nvPr/>
        </p:nvSpPr>
        <p:spPr>
          <a:xfrm rot="16200000">
            <a:off x="-346505" y="1618486"/>
            <a:ext cx="1515091" cy="66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(Şekil)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BF217E4-D6ED-C3F3-3727-22155E800A24}"/>
              </a:ext>
            </a:extLst>
          </p:cNvPr>
          <p:cNvSpPr txBox="1"/>
          <p:nvPr/>
        </p:nvSpPr>
        <p:spPr>
          <a:xfrm rot="16200000">
            <a:off x="-346505" y="5894694"/>
            <a:ext cx="151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Lenght</a:t>
            </a:r>
            <a:endParaRPr lang="tr-TR" sz="3200" b="1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3F6D799-A044-CB28-E6FD-C8D14120409A}"/>
              </a:ext>
            </a:extLst>
          </p:cNvPr>
          <p:cNvSpPr txBox="1"/>
          <p:nvPr/>
        </p:nvSpPr>
        <p:spPr>
          <a:xfrm rot="16200000">
            <a:off x="-498268" y="4492105"/>
            <a:ext cx="181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(Uzunluk)</a:t>
            </a: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FF992970-9B62-418B-04B1-6BD582BE2170}"/>
              </a:ext>
            </a:extLst>
          </p:cNvPr>
          <p:cNvCxnSpPr/>
          <p:nvPr/>
        </p:nvCxnSpPr>
        <p:spPr>
          <a:xfrm>
            <a:off x="745074" y="1357162"/>
            <a:ext cx="0" cy="22138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61B23794-9B5B-5218-1A3C-CFDD5620AA57}"/>
              </a:ext>
            </a:extLst>
          </p:cNvPr>
          <p:cNvCxnSpPr>
            <a:cxnSpLocks/>
          </p:cNvCxnSpPr>
          <p:nvPr/>
        </p:nvCxnSpPr>
        <p:spPr>
          <a:xfrm>
            <a:off x="745074" y="4148488"/>
            <a:ext cx="0" cy="2621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BD65AB6-2EE0-8AC1-ACEB-66FDA66BF5A9}"/>
              </a:ext>
            </a:extLst>
          </p:cNvPr>
          <p:cNvSpPr txBox="1"/>
          <p:nvPr/>
        </p:nvSpPr>
        <p:spPr>
          <a:xfrm>
            <a:off x="8478252" y="1020275"/>
            <a:ext cx="199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Colour</a:t>
            </a:r>
            <a:endParaRPr lang="tr-TR" sz="3600" b="1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2D8B5C1-2E55-AF1F-493D-5B4913F6C0B5}"/>
              </a:ext>
            </a:extLst>
          </p:cNvPr>
          <p:cNvSpPr txBox="1"/>
          <p:nvPr/>
        </p:nvSpPr>
        <p:spPr>
          <a:xfrm>
            <a:off x="10087276" y="1033995"/>
            <a:ext cx="173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(Renk)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37087F3-76BF-84C0-D7CD-2E7A6F87B5CE}"/>
              </a:ext>
            </a:extLst>
          </p:cNvPr>
          <p:cNvSpPr txBox="1"/>
          <p:nvPr/>
        </p:nvSpPr>
        <p:spPr>
          <a:xfrm>
            <a:off x="1545214" y="2953068"/>
            <a:ext cx="13667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Curly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D5F328FF-EECF-B7E6-9401-60B3BF2492FE}"/>
              </a:ext>
            </a:extLst>
          </p:cNvPr>
          <p:cNvSpPr txBox="1"/>
          <p:nvPr/>
        </p:nvSpPr>
        <p:spPr>
          <a:xfrm>
            <a:off x="4137258" y="2967334"/>
            <a:ext cx="13667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Wavy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525528C6-8EA6-C1EE-128C-20F39B1C3B25}"/>
              </a:ext>
            </a:extLst>
          </p:cNvPr>
          <p:cNvSpPr txBox="1"/>
          <p:nvPr/>
        </p:nvSpPr>
        <p:spPr>
          <a:xfrm>
            <a:off x="6445716" y="2967334"/>
            <a:ext cx="13667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Straight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AF2C94D0-79DB-18D7-4455-E2A42D8DF8CA}"/>
              </a:ext>
            </a:extLst>
          </p:cNvPr>
          <p:cNvSpPr txBox="1"/>
          <p:nvPr/>
        </p:nvSpPr>
        <p:spPr>
          <a:xfrm>
            <a:off x="1504486" y="3428999"/>
            <a:ext cx="144824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Kıvırcık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62597A70-742C-68FF-9DC7-22E04A2A661C}"/>
              </a:ext>
            </a:extLst>
          </p:cNvPr>
          <p:cNvSpPr txBox="1"/>
          <p:nvPr/>
        </p:nvSpPr>
        <p:spPr>
          <a:xfrm>
            <a:off x="4096530" y="3414733"/>
            <a:ext cx="144824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Dalgalı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233504B5-E509-5C30-EFD4-2970050474F6}"/>
              </a:ext>
            </a:extLst>
          </p:cNvPr>
          <p:cNvSpPr txBox="1"/>
          <p:nvPr/>
        </p:nvSpPr>
        <p:spPr>
          <a:xfrm>
            <a:off x="6404988" y="3428999"/>
            <a:ext cx="144824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Düz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A37255E0-B5C8-C6FB-466D-2CD635071575}"/>
              </a:ext>
            </a:extLst>
          </p:cNvPr>
          <p:cNvSpPr txBox="1"/>
          <p:nvPr/>
        </p:nvSpPr>
        <p:spPr>
          <a:xfrm>
            <a:off x="1545214" y="5733165"/>
            <a:ext cx="13667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Bald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320C1669-6B65-7DFE-5959-24D381B2EDD1}"/>
              </a:ext>
            </a:extLst>
          </p:cNvPr>
          <p:cNvSpPr txBox="1"/>
          <p:nvPr/>
        </p:nvSpPr>
        <p:spPr>
          <a:xfrm>
            <a:off x="4137258" y="5747431"/>
            <a:ext cx="13667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Short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4FDD83AF-7EDE-7C7F-9212-C9B21AEEA4A0}"/>
              </a:ext>
            </a:extLst>
          </p:cNvPr>
          <p:cNvSpPr txBox="1"/>
          <p:nvPr/>
        </p:nvSpPr>
        <p:spPr>
          <a:xfrm>
            <a:off x="6445716" y="5747431"/>
            <a:ext cx="13667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830DE2C4-8889-6946-4D68-2D1E3B386ECA}"/>
              </a:ext>
            </a:extLst>
          </p:cNvPr>
          <p:cNvSpPr txBox="1"/>
          <p:nvPr/>
        </p:nvSpPr>
        <p:spPr>
          <a:xfrm>
            <a:off x="1504486" y="6209096"/>
            <a:ext cx="144824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Kel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3A287E22-D554-8C3D-5A50-CD2DE782894C}"/>
              </a:ext>
            </a:extLst>
          </p:cNvPr>
          <p:cNvSpPr txBox="1"/>
          <p:nvPr/>
        </p:nvSpPr>
        <p:spPr>
          <a:xfrm>
            <a:off x="4096530" y="6194830"/>
            <a:ext cx="144824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Kısa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id="{71205B78-ED6C-C105-0BEF-977C90EFC9AB}"/>
              </a:ext>
            </a:extLst>
          </p:cNvPr>
          <p:cNvSpPr txBox="1"/>
          <p:nvPr/>
        </p:nvSpPr>
        <p:spPr>
          <a:xfrm>
            <a:off x="6404988" y="6209096"/>
            <a:ext cx="144824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Uzun</a:t>
            </a:r>
          </a:p>
        </p:txBody>
      </p:sp>
      <p:sp>
        <p:nvSpPr>
          <p:cNvPr id="50" name="Ok: Sağ 49">
            <a:extLst>
              <a:ext uri="{FF2B5EF4-FFF2-40B4-BE49-F238E27FC236}">
                <a16:creationId xmlns:a16="http://schemas.microsoft.com/office/drawing/2014/main" id="{3BA55A90-DFC9-ABFC-EA82-B8D296507279}"/>
              </a:ext>
            </a:extLst>
          </p:cNvPr>
          <p:cNvSpPr/>
          <p:nvPr/>
        </p:nvSpPr>
        <p:spPr>
          <a:xfrm>
            <a:off x="9971773" y="2329317"/>
            <a:ext cx="567886" cy="3807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k: Sağ 51">
            <a:extLst>
              <a:ext uri="{FF2B5EF4-FFF2-40B4-BE49-F238E27FC236}">
                <a16:creationId xmlns:a16="http://schemas.microsoft.com/office/drawing/2014/main" id="{D9EA43EC-792E-D45D-5B9F-F33C53E6AB75}"/>
              </a:ext>
            </a:extLst>
          </p:cNvPr>
          <p:cNvSpPr/>
          <p:nvPr/>
        </p:nvSpPr>
        <p:spPr>
          <a:xfrm>
            <a:off x="10000645" y="3995536"/>
            <a:ext cx="567886" cy="3807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Ok: Sağ 53">
            <a:extLst>
              <a:ext uri="{FF2B5EF4-FFF2-40B4-BE49-F238E27FC236}">
                <a16:creationId xmlns:a16="http://schemas.microsoft.com/office/drawing/2014/main" id="{76C3AA50-22E0-7F65-3164-C38132308065}"/>
              </a:ext>
            </a:extLst>
          </p:cNvPr>
          <p:cNvSpPr/>
          <p:nvPr/>
        </p:nvSpPr>
        <p:spPr>
          <a:xfrm>
            <a:off x="10010266" y="5661755"/>
            <a:ext cx="567886" cy="3807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230A50E8-F1B3-8C51-7966-9976681A71A3}"/>
              </a:ext>
            </a:extLst>
          </p:cNvPr>
          <p:cNvSpPr txBox="1"/>
          <p:nvPr/>
        </p:nvSpPr>
        <p:spPr>
          <a:xfrm>
            <a:off x="10659879" y="2248400"/>
            <a:ext cx="13667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Blonde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C7B041DC-0F5B-D06F-2296-D4C2EE16AD8A}"/>
              </a:ext>
            </a:extLst>
          </p:cNvPr>
          <p:cNvSpPr txBox="1"/>
          <p:nvPr/>
        </p:nvSpPr>
        <p:spPr>
          <a:xfrm>
            <a:off x="10619151" y="2710065"/>
            <a:ext cx="144824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Sarışın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61098356-969D-5B96-7566-D1CC58483942}"/>
              </a:ext>
            </a:extLst>
          </p:cNvPr>
          <p:cNvSpPr txBox="1"/>
          <p:nvPr/>
        </p:nvSpPr>
        <p:spPr>
          <a:xfrm>
            <a:off x="10659879" y="3914619"/>
            <a:ext cx="13667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Black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C4D6D40F-EBA7-56DE-B745-232FB4CA587B}"/>
              </a:ext>
            </a:extLst>
          </p:cNvPr>
          <p:cNvSpPr txBox="1"/>
          <p:nvPr/>
        </p:nvSpPr>
        <p:spPr>
          <a:xfrm>
            <a:off x="10619151" y="4376284"/>
            <a:ext cx="144824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Siyah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BC97D93C-3AF6-E3B4-8EE1-F848D3758035}"/>
              </a:ext>
            </a:extLst>
          </p:cNvPr>
          <p:cNvSpPr txBox="1"/>
          <p:nvPr/>
        </p:nvSpPr>
        <p:spPr>
          <a:xfrm>
            <a:off x="10687514" y="5516598"/>
            <a:ext cx="13667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Brown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5FDBFC60-4475-4B65-D09B-94C674D4F487}"/>
              </a:ext>
            </a:extLst>
          </p:cNvPr>
          <p:cNvSpPr txBox="1"/>
          <p:nvPr/>
        </p:nvSpPr>
        <p:spPr>
          <a:xfrm>
            <a:off x="10584833" y="5978263"/>
            <a:ext cx="1516875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Kahverengi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97C6CA3B-A062-3A22-D856-20BD71A03A08}"/>
              </a:ext>
            </a:extLst>
          </p:cNvPr>
          <p:cNvSpPr txBox="1"/>
          <p:nvPr/>
        </p:nvSpPr>
        <p:spPr>
          <a:xfrm>
            <a:off x="-1126156" y="10885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4547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C879415-E93A-3587-296F-4FD43FD6851C}"/>
              </a:ext>
            </a:extLst>
          </p:cNvPr>
          <p:cNvSpPr txBox="1"/>
          <p:nvPr/>
        </p:nvSpPr>
        <p:spPr>
          <a:xfrm>
            <a:off x="173255" y="3626836"/>
            <a:ext cx="229081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Blue </a:t>
            </a:r>
            <a:r>
              <a:rPr lang="tr-TR" sz="2400" b="1" dirty="0" err="1">
                <a:solidFill>
                  <a:schemeClr val="tx1"/>
                </a:solidFill>
              </a:rPr>
              <a:t>Eye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6D776E7-7703-9097-4923-69E3D4465119}"/>
              </a:ext>
            </a:extLst>
          </p:cNvPr>
          <p:cNvSpPr txBox="1"/>
          <p:nvPr/>
        </p:nvSpPr>
        <p:spPr>
          <a:xfrm>
            <a:off x="173255" y="4102767"/>
            <a:ext cx="229081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Mavi Göz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76367FB-6335-CDFB-E99E-A98B59D4AFE8}"/>
              </a:ext>
            </a:extLst>
          </p:cNvPr>
          <p:cNvSpPr txBox="1"/>
          <p:nvPr/>
        </p:nvSpPr>
        <p:spPr>
          <a:xfrm>
            <a:off x="3232484" y="3626836"/>
            <a:ext cx="248492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Brown </a:t>
            </a:r>
            <a:r>
              <a:rPr lang="tr-TR" sz="2400" b="1" dirty="0" err="1">
                <a:solidFill>
                  <a:schemeClr val="tx1"/>
                </a:solidFill>
              </a:rPr>
              <a:t>Eye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1157A6C-4985-58BB-801F-0F47753B201C}"/>
              </a:ext>
            </a:extLst>
          </p:cNvPr>
          <p:cNvSpPr txBox="1"/>
          <p:nvPr/>
        </p:nvSpPr>
        <p:spPr>
          <a:xfrm>
            <a:off x="3232484" y="4102767"/>
            <a:ext cx="248492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Kahverengi Göz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6B0E166-B8BF-AD72-B988-42708D986162}"/>
              </a:ext>
            </a:extLst>
          </p:cNvPr>
          <p:cNvSpPr txBox="1"/>
          <p:nvPr/>
        </p:nvSpPr>
        <p:spPr>
          <a:xfrm>
            <a:off x="6601327" y="3626836"/>
            <a:ext cx="229081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Hazel </a:t>
            </a:r>
            <a:r>
              <a:rPr lang="tr-TR" sz="2400" b="1" dirty="0" err="1">
                <a:solidFill>
                  <a:schemeClr val="tx1"/>
                </a:solidFill>
              </a:rPr>
              <a:t>Eye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4E542F7-0680-CB17-CDC9-1518D5CF2419}"/>
              </a:ext>
            </a:extLst>
          </p:cNvPr>
          <p:cNvSpPr txBox="1"/>
          <p:nvPr/>
        </p:nvSpPr>
        <p:spPr>
          <a:xfrm>
            <a:off x="6601327" y="4102767"/>
            <a:ext cx="229081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Ela Göz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038F848-958C-D934-BAE5-7916356E73F8}"/>
              </a:ext>
            </a:extLst>
          </p:cNvPr>
          <p:cNvSpPr txBox="1"/>
          <p:nvPr/>
        </p:nvSpPr>
        <p:spPr>
          <a:xfrm>
            <a:off x="9622055" y="3612570"/>
            <a:ext cx="229081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Green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Eye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0DFC80D-A956-5AD7-81F9-20DD951F9256}"/>
              </a:ext>
            </a:extLst>
          </p:cNvPr>
          <p:cNvSpPr txBox="1"/>
          <p:nvPr/>
        </p:nvSpPr>
        <p:spPr>
          <a:xfrm>
            <a:off x="9622055" y="4088501"/>
            <a:ext cx="229081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Yeşil Göz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FCD5E34-93E5-89D2-5376-C3A008BFFA21}"/>
              </a:ext>
            </a:extLst>
          </p:cNvPr>
          <p:cNvSpPr txBox="1"/>
          <p:nvPr/>
        </p:nvSpPr>
        <p:spPr>
          <a:xfrm>
            <a:off x="4640980" y="253865"/>
            <a:ext cx="215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EYES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B6A2545-9465-EE42-0C69-ABB17307715C}"/>
              </a:ext>
            </a:extLst>
          </p:cNvPr>
          <p:cNvSpPr txBox="1"/>
          <p:nvPr/>
        </p:nvSpPr>
        <p:spPr>
          <a:xfrm>
            <a:off x="5980496" y="246732"/>
            <a:ext cx="238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(GÖZLER)</a:t>
            </a:r>
          </a:p>
        </p:txBody>
      </p:sp>
    </p:spTree>
    <p:extLst>
      <p:ext uri="{BB962C8B-B14F-4D97-AF65-F5344CB8AC3E}">
        <p14:creationId xmlns:p14="http://schemas.microsoft.com/office/powerpoint/2010/main" val="32250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3948C29-633B-FC9C-05B4-3564E6E4574D}"/>
              </a:ext>
            </a:extLst>
          </p:cNvPr>
          <p:cNvSpPr txBox="1"/>
          <p:nvPr/>
        </p:nvSpPr>
        <p:spPr>
          <a:xfrm>
            <a:off x="1584385" y="0"/>
            <a:ext cx="902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APPEARANCE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7B7B819-A9B7-477B-C734-9C611E7BA744}"/>
              </a:ext>
            </a:extLst>
          </p:cNvPr>
          <p:cNvSpPr txBox="1"/>
          <p:nvPr/>
        </p:nvSpPr>
        <p:spPr>
          <a:xfrm>
            <a:off x="4234576" y="477053"/>
            <a:ext cx="357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(DIŞ GÖRÜNÜŞ)</a:t>
            </a:r>
          </a:p>
        </p:txBody>
      </p: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85BE631E-B329-9F4A-B938-9F62C6D54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6" y="1184939"/>
            <a:ext cx="10396602" cy="1007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/>
              <a:t>Saç rengi ve göz renginden bahsederken </a:t>
            </a:r>
            <a:r>
              <a:rPr lang="tr-TR" sz="3600" b="1" dirty="0" err="1">
                <a:solidFill>
                  <a:srgbClr val="FF0000"/>
                </a:solidFill>
              </a:rPr>
              <a:t>have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got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/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FF0000"/>
                </a:solidFill>
              </a:rPr>
              <a:t>has </a:t>
            </a:r>
            <a:r>
              <a:rPr lang="tr-TR" sz="3600" b="1" dirty="0" err="1">
                <a:solidFill>
                  <a:srgbClr val="FF0000"/>
                </a:solidFill>
              </a:rPr>
              <a:t>got</a:t>
            </a:r>
            <a:r>
              <a:rPr lang="tr-TR" sz="2400" b="1" dirty="0">
                <a:solidFill>
                  <a:srgbClr val="FF0000"/>
                </a:solidFill>
              </a:rPr>
              <a:t>  </a:t>
            </a:r>
            <a:r>
              <a:rPr lang="tr-TR" sz="2400" b="1" dirty="0"/>
              <a:t>kullanılır.</a:t>
            </a:r>
            <a:endParaRPr lang="tr-TR" sz="24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11A9A15-747F-30F7-951A-E9770B81CEC4}"/>
              </a:ext>
            </a:extLst>
          </p:cNvPr>
          <p:cNvSpPr txBox="1"/>
          <p:nvPr/>
        </p:nvSpPr>
        <p:spPr>
          <a:xfrm>
            <a:off x="1064458" y="2085143"/>
            <a:ext cx="894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I </a:t>
            </a:r>
            <a:r>
              <a:rPr lang="tr-TR" sz="4000" b="1" dirty="0" err="1">
                <a:solidFill>
                  <a:srgbClr val="FF0000"/>
                </a:solidFill>
              </a:rPr>
              <a:t>have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got</a:t>
            </a:r>
            <a:r>
              <a:rPr lang="tr-TR" sz="4000" b="1" dirty="0"/>
              <a:t> </a:t>
            </a:r>
            <a:r>
              <a:rPr lang="tr-TR" sz="4000" b="1" dirty="0" err="1"/>
              <a:t>blonde</a:t>
            </a:r>
            <a:r>
              <a:rPr lang="tr-TR" sz="4000" b="1" dirty="0"/>
              <a:t> </a:t>
            </a:r>
            <a:r>
              <a:rPr lang="tr-TR" sz="4000" b="1" dirty="0" err="1"/>
              <a:t>hair</a:t>
            </a:r>
            <a:r>
              <a:rPr lang="tr-TR" sz="4000" b="1" dirty="0"/>
              <a:t> </a:t>
            </a:r>
            <a:r>
              <a:rPr lang="tr-TR" sz="4000" b="1" dirty="0" err="1"/>
              <a:t>and</a:t>
            </a:r>
            <a:r>
              <a:rPr lang="tr-TR" sz="4000" b="1" dirty="0"/>
              <a:t> </a:t>
            </a:r>
            <a:r>
              <a:rPr lang="tr-TR" sz="4000" b="1" dirty="0" err="1"/>
              <a:t>green</a:t>
            </a:r>
            <a:r>
              <a:rPr lang="tr-TR" sz="4000" b="1" dirty="0"/>
              <a:t> </a:t>
            </a:r>
            <a:r>
              <a:rPr lang="tr-TR" sz="4000" b="1" dirty="0" err="1"/>
              <a:t>eyes</a:t>
            </a:r>
            <a:r>
              <a:rPr lang="tr-TR" sz="40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B76076D-23DC-0EF3-6B95-C4A922F14ECA}"/>
              </a:ext>
            </a:extLst>
          </p:cNvPr>
          <p:cNvSpPr txBox="1"/>
          <p:nvPr/>
        </p:nvSpPr>
        <p:spPr>
          <a:xfrm>
            <a:off x="1064458" y="3339290"/>
            <a:ext cx="894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He </a:t>
            </a:r>
            <a:r>
              <a:rPr lang="tr-TR" sz="4000" b="1" dirty="0">
                <a:solidFill>
                  <a:srgbClr val="FF0000"/>
                </a:solidFill>
              </a:rPr>
              <a:t>has </a:t>
            </a:r>
            <a:r>
              <a:rPr lang="tr-TR" sz="4000" b="1" dirty="0" err="1">
                <a:solidFill>
                  <a:srgbClr val="FF0000"/>
                </a:solidFill>
              </a:rPr>
              <a:t>got</a:t>
            </a:r>
            <a:r>
              <a:rPr lang="tr-TR" sz="4000" b="1" dirty="0"/>
              <a:t> </a:t>
            </a:r>
            <a:r>
              <a:rPr lang="tr-TR" sz="4000" b="1" dirty="0" err="1"/>
              <a:t>curly</a:t>
            </a:r>
            <a:r>
              <a:rPr lang="tr-TR" sz="4000" b="1" dirty="0"/>
              <a:t> </a:t>
            </a:r>
            <a:r>
              <a:rPr lang="tr-TR" sz="4000" b="1" dirty="0" err="1"/>
              <a:t>hair</a:t>
            </a:r>
            <a:r>
              <a:rPr lang="tr-TR" sz="4000" b="1" dirty="0"/>
              <a:t> </a:t>
            </a:r>
            <a:r>
              <a:rPr lang="tr-TR" sz="4000" b="1" dirty="0" err="1"/>
              <a:t>and</a:t>
            </a:r>
            <a:r>
              <a:rPr lang="tr-TR" sz="4000" b="1" dirty="0"/>
              <a:t> </a:t>
            </a:r>
            <a:r>
              <a:rPr lang="tr-TR" sz="4000" b="1" dirty="0" err="1"/>
              <a:t>brown</a:t>
            </a:r>
            <a:r>
              <a:rPr lang="tr-TR" sz="4000" b="1" dirty="0"/>
              <a:t> </a:t>
            </a:r>
            <a:r>
              <a:rPr lang="tr-TR" sz="4000" b="1" dirty="0" err="1"/>
              <a:t>eyes</a:t>
            </a:r>
            <a:r>
              <a:rPr lang="tr-TR" sz="4000" b="1" dirty="0"/>
              <a:t>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E4EB522-6437-4D72-7088-B66FDCE43547}"/>
              </a:ext>
            </a:extLst>
          </p:cNvPr>
          <p:cNvSpPr txBox="1"/>
          <p:nvPr/>
        </p:nvSpPr>
        <p:spPr>
          <a:xfrm>
            <a:off x="1064458" y="2739126"/>
            <a:ext cx="802546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/>
              <a:t>Benim sarı saçım ve yeşil gözlerim </a:t>
            </a:r>
            <a:r>
              <a:rPr lang="tr-TR" sz="2800" b="1" dirty="0">
                <a:solidFill>
                  <a:srgbClr val="FF0000"/>
                </a:solidFill>
              </a:rPr>
              <a:t>var.</a:t>
            </a:r>
            <a:endParaRPr lang="tr-TR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BFD27-3E94-3FF5-5FC9-A3993CD1B2D2}"/>
              </a:ext>
            </a:extLst>
          </p:cNvPr>
          <p:cNvSpPr txBox="1"/>
          <p:nvPr/>
        </p:nvSpPr>
        <p:spPr>
          <a:xfrm>
            <a:off x="1064458" y="4031035"/>
            <a:ext cx="802546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800" b="1" dirty="0"/>
              <a:t>Onun kıvırcık saçı ve kahverengi gözleri </a:t>
            </a:r>
            <a:r>
              <a:rPr lang="tr-TR" sz="2800" b="1" dirty="0">
                <a:solidFill>
                  <a:srgbClr val="FF0000"/>
                </a:solidFill>
              </a:rPr>
              <a:t>var.</a:t>
            </a:r>
            <a:endParaRPr lang="tr-TR" sz="28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434E15F-136E-56F4-B1B0-EBE096A0226D}"/>
              </a:ext>
            </a:extLst>
          </p:cNvPr>
          <p:cNvSpPr txBox="1"/>
          <p:nvPr/>
        </p:nvSpPr>
        <p:spPr>
          <a:xfrm>
            <a:off x="3436219" y="6488668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1295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710FFE4-606B-2182-C68A-AB66F673D106}"/>
              </a:ext>
            </a:extLst>
          </p:cNvPr>
          <p:cNvSpPr txBox="1"/>
          <p:nvPr/>
        </p:nvSpPr>
        <p:spPr>
          <a:xfrm>
            <a:off x="4122821" y="226623"/>
            <a:ext cx="215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WEIGHT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7F3ABA0-777D-4473-EBE8-EF9680D8436A}"/>
              </a:ext>
            </a:extLst>
          </p:cNvPr>
          <p:cNvSpPr txBox="1"/>
          <p:nvPr/>
        </p:nvSpPr>
        <p:spPr>
          <a:xfrm>
            <a:off x="6096000" y="226623"/>
            <a:ext cx="238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(AĞIRLIK)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D539712-9D90-CA1C-4591-850E7355DDCE}"/>
              </a:ext>
            </a:extLst>
          </p:cNvPr>
          <p:cNvSpPr txBox="1"/>
          <p:nvPr/>
        </p:nvSpPr>
        <p:spPr>
          <a:xfrm>
            <a:off x="409433" y="4136976"/>
            <a:ext cx="206835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Well-built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6D4A93A-1946-6928-5A0C-12967F700F2D}"/>
              </a:ext>
            </a:extLst>
          </p:cNvPr>
          <p:cNvSpPr txBox="1"/>
          <p:nvPr/>
        </p:nvSpPr>
        <p:spPr>
          <a:xfrm>
            <a:off x="368705" y="4612907"/>
            <a:ext cx="219161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Kaslı/Yapılı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840C727-F45E-E078-2EC7-D11F970476D1}"/>
              </a:ext>
            </a:extLst>
          </p:cNvPr>
          <p:cNvSpPr txBox="1"/>
          <p:nvPr/>
        </p:nvSpPr>
        <p:spPr>
          <a:xfrm>
            <a:off x="2888920" y="4136976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Slim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30A9688-9B54-25BE-26A7-E86943625F14}"/>
              </a:ext>
            </a:extLst>
          </p:cNvPr>
          <p:cNvSpPr txBox="1"/>
          <p:nvPr/>
        </p:nvSpPr>
        <p:spPr>
          <a:xfrm>
            <a:off x="2888920" y="4612907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Zayıf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4AADE78-1AC7-BE86-95B1-92F6EACEDA6B}"/>
              </a:ext>
            </a:extLst>
          </p:cNvPr>
          <p:cNvSpPr txBox="1"/>
          <p:nvPr/>
        </p:nvSpPr>
        <p:spPr>
          <a:xfrm>
            <a:off x="4987593" y="4136976"/>
            <a:ext cx="156535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Medium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Weight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EB208EF-EFDC-337B-0672-6BCD5A638403}"/>
              </a:ext>
            </a:extLst>
          </p:cNvPr>
          <p:cNvSpPr txBox="1"/>
          <p:nvPr/>
        </p:nvSpPr>
        <p:spPr>
          <a:xfrm>
            <a:off x="4956490" y="4967973"/>
            <a:ext cx="160607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Orta</a:t>
            </a:r>
          </a:p>
          <a:p>
            <a:pPr algn="ctr"/>
            <a:r>
              <a:rPr lang="tr-TR" sz="2400" b="1" dirty="0">
                <a:solidFill>
                  <a:srgbClr val="FFC000"/>
                </a:solidFill>
              </a:rPr>
              <a:t>Ağırlık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B0EA61B-B9CF-B27A-5254-294221875AB1}"/>
              </a:ext>
            </a:extLst>
          </p:cNvPr>
          <p:cNvSpPr txBox="1"/>
          <p:nvPr/>
        </p:nvSpPr>
        <p:spPr>
          <a:xfrm>
            <a:off x="6922272" y="4136976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Plump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66D8B31-062D-DE25-C63B-BDBA8A9FF091}"/>
              </a:ext>
            </a:extLst>
          </p:cNvPr>
          <p:cNvSpPr txBox="1"/>
          <p:nvPr/>
        </p:nvSpPr>
        <p:spPr>
          <a:xfrm>
            <a:off x="6922272" y="4612907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Balık etli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92805BA-F8D2-B0DB-954A-D364B8E0C972}"/>
              </a:ext>
            </a:extLst>
          </p:cNvPr>
          <p:cNvSpPr txBox="1"/>
          <p:nvPr/>
        </p:nvSpPr>
        <p:spPr>
          <a:xfrm>
            <a:off x="9490613" y="4136976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Fat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9E33A04-04EC-95E3-0650-BE17C19713CA}"/>
              </a:ext>
            </a:extLst>
          </p:cNvPr>
          <p:cNvSpPr txBox="1"/>
          <p:nvPr/>
        </p:nvSpPr>
        <p:spPr>
          <a:xfrm>
            <a:off x="9490613" y="4612907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Şişman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1C34A4C-72A8-46B7-7410-E097A0612414}"/>
              </a:ext>
            </a:extLst>
          </p:cNvPr>
          <p:cNvSpPr txBox="1"/>
          <p:nvPr/>
        </p:nvSpPr>
        <p:spPr>
          <a:xfrm>
            <a:off x="3628724" y="6516303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864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F0532BFC-C128-6D05-5755-66C644518D07}"/>
              </a:ext>
            </a:extLst>
          </p:cNvPr>
          <p:cNvSpPr txBox="1"/>
          <p:nvPr/>
        </p:nvSpPr>
        <p:spPr>
          <a:xfrm>
            <a:off x="4266888" y="246732"/>
            <a:ext cx="215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HEIGHT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83A57C7-0A23-48A2-8723-982121EC140A}"/>
              </a:ext>
            </a:extLst>
          </p:cNvPr>
          <p:cNvSpPr txBox="1"/>
          <p:nvPr/>
        </p:nvSpPr>
        <p:spPr>
          <a:xfrm>
            <a:off x="6173002" y="226623"/>
            <a:ext cx="238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(BOY)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0038FB9-37A0-099E-211A-5C652F5ED3C9}"/>
              </a:ext>
            </a:extLst>
          </p:cNvPr>
          <p:cNvSpPr txBox="1"/>
          <p:nvPr/>
        </p:nvSpPr>
        <p:spPr>
          <a:xfrm>
            <a:off x="2956297" y="4647114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Short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17E6080-0D53-5581-8E24-69F54748BD8B}"/>
              </a:ext>
            </a:extLst>
          </p:cNvPr>
          <p:cNvSpPr txBox="1"/>
          <p:nvPr/>
        </p:nvSpPr>
        <p:spPr>
          <a:xfrm>
            <a:off x="2956297" y="5123045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Kısa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1705D97-4865-002A-72F1-A83AF5653A47}"/>
              </a:ext>
            </a:extLst>
          </p:cNvPr>
          <p:cNvSpPr txBox="1"/>
          <p:nvPr/>
        </p:nvSpPr>
        <p:spPr>
          <a:xfrm>
            <a:off x="5343314" y="4647114"/>
            <a:ext cx="253015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Medium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Height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7E760D9-3DA0-FFA8-3386-D74841C11629}"/>
              </a:ext>
            </a:extLst>
          </p:cNvPr>
          <p:cNvSpPr txBox="1"/>
          <p:nvPr/>
        </p:nvSpPr>
        <p:spPr>
          <a:xfrm>
            <a:off x="5343314" y="5108779"/>
            <a:ext cx="253015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Orta Boy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F9E1AAF-2C64-78E6-9A5B-248534886DD7}"/>
              </a:ext>
            </a:extLst>
          </p:cNvPr>
          <p:cNvSpPr txBox="1"/>
          <p:nvPr/>
        </p:nvSpPr>
        <p:spPr>
          <a:xfrm>
            <a:off x="8654403" y="4647114"/>
            <a:ext cx="160607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351F945-4D6B-E770-AE34-72C5208D7DC9}"/>
              </a:ext>
            </a:extLst>
          </p:cNvPr>
          <p:cNvSpPr txBox="1"/>
          <p:nvPr/>
        </p:nvSpPr>
        <p:spPr>
          <a:xfrm>
            <a:off x="8654403" y="5108779"/>
            <a:ext cx="160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Uzun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AB3547F-D384-82E1-ADA7-AAD5E251CAE2}"/>
              </a:ext>
            </a:extLst>
          </p:cNvPr>
          <p:cNvSpPr txBox="1"/>
          <p:nvPr/>
        </p:nvSpPr>
        <p:spPr>
          <a:xfrm>
            <a:off x="3628724" y="6516303"/>
            <a:ext cx="502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3222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1120</Words>
  <Application>Microsoft Office PowerPoint</Application>
  <PresentationFormat>Geniş ekran</PresentationFormat>
  <Paragraphs>312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20</cp:revision>
  <dcterms:created xsi:type="dcterms:W3CDTF">2022-09-01T10:00:40Z</dcterms:created>
  <dcterms:modified xsi:type="dcterms:W3CDTF">2024-09-05T03:31:18Z</dcterms:modified>
</cp:coreProperties>
</file>