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8" r:id="rId3"/>
    <p:sldId id="257" r:id="rId4"/>
    <p:sldId id="258" r:id="rId5"/>
    <p:sldId id="259" r:id="rId6"/>
    <p:sldId id="260" r:id="rId7"/>
    <p:sldId id="261" r:id="rId8"/>
    <p:sldId id="264" r:id="rId9"/>
    <p:sldId id="295" r:id="rId10"/>
    <p:sldId id="281" r:id="rId11"/>
    <p:sldId id="283" r:id="rId12"/>
    <p:sldId id="262" r:id="rId13"/>
    <p:sldId id="293" r:id="rId14"/>
    <p:sldId id="296" r:id="rId15"/>
    <p:sldId id="263" r:id="rId16"/>
    <p:sldId id="284" r:id="rId17"/>
    <p:sldId id="285" r:id="rId18"/>
    <p:sldId id="286" r:id="rId19"/>
    <p:sldId id="267" r:id="rId20"/>
    <p:sldId id="266" r:id="rId21"/>
    <p:sldId id="268" r:id="rId22"/>
    <p:sldId id="269" r:id="rId23"/>
    <p:sldId id="297" r:id="rId24"/>
    <p:sldId id="270" r:id="rId25"/>
    <p:sldId id="271" r:id="rId26"/>
    <p:sldId id="287" r:id="rId27"/>
    <p:sldId id="288" r:id="rId28"/>
    <p:sldId id="289" r:id="rId29"/>
    <p:sldId id="290" r:id="rId30"/>
    <p:sldId id="292" r:id="rId31"/>
    <p:sldId id="291" r:id="rId32"/>
    <p:sldId id="294" r:id="rId33"/>
    <p:sldId id="299" r:id="rId34"/>
    <p:sldId id="279" r:id="rId3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IT 2: SPORTS" id="{1AD8001C-6956-4A46-B87D-DF243CFEEF2C}">
          <p14:sldIdLst>
            <p14:sldId id="256"/>
            <p14:sldId id="298"/>
          </p14:sldIdLst>
        </p14:section>
        <p14:section name="Vocabulary" id="{E90674F7-D835-445B-9ACE-A5591C185005}">
          <p14:sldIdLst>
            <p14:sldId id="257"/>
            <p14:sldId id="258"/>
            <p14:sldId id="259"/>
            <p14:sldId id="260"/>
            <p14:sldId id="261"/>
            <p14:sldId id="264"/>
            <p14:sldId id="295"/>
          </p14:sldIdLst>
        </p14:section>
        <p14:section name="Do / Go / Play" id="{20EB1678-A389-4F2B-A8B6-87784FC459D7}">
          <p14:sldIdLst>
            <p14:sldId id="281"/>
            <p14:sldId id="283"/>
          </p14:sldIdLst>
        </p14:section>
        <p14:section name="Equipments" id="{BF384542-CE5C-4070-A06B-5D4E5402D41F}">
          <p14:sldIdLst>
            <p14:sldId id="262"/>
            <p14:sldId id="293"/>
            <p14:sldId id="296"/>
          </p14:sldIdLst>
        </p14:section>
        <p14:section name="Other Important Words" id="{AF1682FB-FD29-4122-BD86-7618DCBCCF6B}">
          <p14:sldIdLst>
            <p14:sldId id="263"/>
          </p14:sldIdLst>
        </p14:section>
        <p14:section name="Simple Present Tense" id="{7CEE1DAE-05DF-43D2-949C-BE785CBCDBC4}">
          <p14:sldIdLst>
            <p14:sldId id="284"/>
            <p14:sldId id="285"/>
            <p14:sldId id="286"/>
          </p14:sldIdLst>
        </p14:section>
        <p14:section name="Frequency Adverbs" id="{45853076-ACDD-4CDA-912F-2C119D707BC7}">
          <p14:sldIdLst>
            <p14:sldId id="267"/>
            <p14:sldId id="266"/>
            <p14:sldId id="268"/>
          </p14:sldIdLst>
        </p14:section>
        <p14:section name="Wh- Questions" id="{E221685B-17D0-41FC-862B-4E61AB19CD78}">
          <p14:sldIdLst>
            <p14:sldId id="269"/>
            <p14:sldId id="297"/>
          </p14:sldIdLst>
        </p14:section>
        <p14:section name="Days of the Week" id="{7D7A823D-3D16-400A-8377-AD0296CE71D7}">
          <p14:sldIdLst>
            <p14:sldId id="270"/>
          </p14:sldIdLst>
        </p14:section>
        <p14:section name="Sample Questions" id="{8F000E07-2CC5-4734-9A06-203F77B79166}">
          <p14:sldIdLst>
            <p14:sldId id="271"/>
            <p14:sldId id="287"/>
            <p14:sldId id="288"/>
            <p14:sldId id="289"/>
            <p14:sldId id="290"/>
            <p14:sldId id="292"/>
            <p14:sldId id="291"/>
          </p14:sldIdLst>
        </p14:section>
        <p14:section name="Vocab Game" id="{9FF5CBEC-C7F5-409E-B431-32FCAD6FDD88}">
          <p14:sldIdLst>
            <p14:sldId id="294"/>
            <p14:sldId id="299"/>
          </p14:sldIdLst>
        </p14:section>
        <p14:section name="Thank you! :)" id="{20319F0E-0787-4912-97F7-1A087E4F0A37}">
          <p14:sldIdLst>
            <p14:sldId id="27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6D14"/>
    <a:srgbClr val="FF9C56"/>
    <a:srgbClr val="E6AF00"/>
    <a:srgbClr val="D5871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4FEAF64-2CB9-F8E9-F17E-1EAEC36BED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87821F0-6FFF-FAC6-CEC1-ED1408368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B14C7CE-F864-3539-4F74-D75901147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9D858-9181-4E76-A83F-9637128210CE}" type="datetimeFigureOut">
              <a:rPr lang="tr-TR" smtClean="0"/>
              <a:t>5.09.2024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EC7257D-31E2-5E35-A626-65EDF4FBF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969C1A8-C237-8D22-E9B8-353211B8B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059C-1F62-4DA0-8BD2-1C506D6B91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5775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F8A0BA7-A54E-9522-6AB1-C7625B8D7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3FAE37F-994A-1642-3724-DD8D298095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8479596-1036-4A3E-79B1-C2BCDAD8C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9D858-9181-4E76-A83F-9637128210CE}" type="datetimeFigureOut">
              <a:rPr lang="tr-TR" smtClean="0"/>
              <a:t>5.09.2024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AD48AA3-4F77-21AE-B938-2DA639DC9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559EEFC-9005-E73F-BE1F-7DADB829D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059C-1F62-4DA0-8BD2-1C506D6B91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895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0A2C4AE6-BFC1-8EAE-CC73-09BE51A8B4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AC3EAE4-4105-602B-8FF0-935934188D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3A889B7-766D-709B-BC9B-33EF5DF48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9D858-9181-4E76-A83F-9637128210CE}" type="datetimeFigureOut">
              <a:rPr lang="tr-TR" smtClean="0"/>
              <a:t>5.09.2024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6C11AB1-A297-5672-936F-F349B77F2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2D2E9D6-B526-6481-379F-68E15FBDF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059C-1F62-4DA0-8BD2-1C506D6B91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717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FF47E6D-DD19-C626-C254-40C596B30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35A44B3-0FA0-9F55-0EB2-ED9B0A74E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2A5CEC5-C72A-AE1E-95B8-C91908925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9D858-9181-4E76-A83F-9637128210CE}" type="datetimeFigureOut">
              <a:rPr lang="tr-TR" smtClean="0"/>
              <a:t>5.09.2024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EF075C8-16D9-B2EF-8E57-3B3C51ED6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C3B77D4-35D5-DAB7-D0C7-CEA25CF10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059C-1F62-4DA0-8BD2-1C506D6B91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1064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02D4F61-B008-FD25-C1EE-826ABB205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1B20121-8410-E42C-F61F-BA244C00E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A2F4103-C827-85C7-5332-C73820A86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9D858-9181-4E76-A83F-9637128210CE}" type="datetimeFigureOut">
              <a:rPr lang="tr-TR" smtClean="0"/>
              <a:t>5.09.2024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0E0A4D2-BFCB-5CFD-5DD7-4A5E3D722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F017642-D20E-B30F-6793-307F846FF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059C-1F62-4DA0-8BD2-1C506D6B91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9927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3C2B0BF-8A21-1EFC-6D36-CD720CCE5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20E0360-225D-3514-DD65-1E215CED9A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4691DA5-3800-B228-E792-C0A73E4828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C218DC9-D5B9-2B16-EEF6-B6F5A8C93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9D858-9181-4E76-A83F-9637128210CE}" type="datetimeFigureOut">
              <a:rPr lang="tr-TR" smtClean="0"/>
              <a:t>5.09.2024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2516746-EFD9-B116-EB52-C25C01FF5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5B9DB73-DEEA-71EC-58CA-FC954B9E4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059C-1F62-4DA0-8BD2-1C506D6B91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332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280D5EA-137D-04AB-7B8D-7F0C779D6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205DE39-2D0F-A798-F065-4646C88657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CB461B0-8FE4-0E41-92A2-E499EE3A66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B352A197-FE7B-AD9C-1833-7979C37E72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3086F1DD-044B-51F6-AA8A-2A5607D40D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20C25739-074A-CB76-1DAB-3F742AE1E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9D858-9181-4E76-A83F-9637128210CE}" type="datetimeFigureOut">
              <a:rPr lang="tr-TR" smtClean="0"/>
              <a:t>5.09.2024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5461007F-E8EC-D50F-60A2-994EEE77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7410B9F8-0C4A-98C5-50A1-23C145C0E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059C-1F62-4DA0-8BD2-1C506D6B91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848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E862B1C-2147-4654-ED33-2B895959A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2F64EC74-0F22-B4AD-3295-0B8C7DBB7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9D858-9181-4E76-A83F-9637128210CE}" type="datetimeFigureOut">
              <a:rPr lang="tr-TR" smtClean="0"/>
              <a:t>5.09.2024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ED7CB869-4415-9825-DB6B-8C58D3116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CA23525-4C52-BF92-6156-758F361B5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059C-1F62-4DA0-8BD2-1C506D6B91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1790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EB6DBBD8-FE7A-BAB8-28FF-046F8FC5F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9D858-9181-4E76-A83F-9637128210CE}" type="datetimeFigureOut">
              <a:rPr lang="tr-TR" smtClean="0"/>
              <a:t>5.09.2024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86B1270F-7261-E7F5-DEDA-34CFF9E14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F3064C0-73FA-998C-5AD1-F6779E10A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059C-1F62-4DA0-8BD2-1C506D6B91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6666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41D550E-401E-90A3-8811-905B217D1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F760AC7-7417-14DC-25DC-8E574E770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909103C-EDD9-50E2-97E9-7D4F2AAA31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42D3C2F-F301-4762-EAD6-5393E7F62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9D858-9181-4E76-A83F-9637128210CE}" type="datetimeFigureOut">
              <a:rPr lang="tr-TR" smtClean="0"/>
              <a:t>5.09.2024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7B5BCFC-C14D-FBDB-8665-6BDE54F72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AC663E0-AB6F-5D83-CD44-41D67B31F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059C-1F62-4DA0-8BD2-1C506D6B91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023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6C2AA27-704A-29AE-20CA-87A1E6D4C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0E86691B-3E18-90AC-32FF-DC46EE5A60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1699D07-8B5E-F273-8FD2-254E783866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465439D-92CC-36C4-DE46-6BEE7B98C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9D858-9181-4E76-A83F-9637128210CE}" type="datetimeFigureOut">
              <a:rPr lang="tr-TR" smtClean="0"/>
              <a:t>5.09.2024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5C5E100-CBFE-1C35-E9F1-FAB8FA857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D1D8B60-3D5E-BC61-3AAE-F74A5FD43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059C-1F62-4DA0-8BD2-1C506D6B91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8245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62679843-BDEC-685E-D99F-130ACF564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69D0A9A-0173-06DE-803B-9A1B2DE31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C3F722C-4894-99F6-7BD1-1A7296CA51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9D858-9181-4E76-A83F-9637128210CE}" type="datetimeFigureOut">
              <a:rPr lang="tr-TR" smtClean="0"/>
              <a:t>5.09.2024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2576EF8-3FE2-DBB3-B0AC-9EE72C9BDD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DAEE47E-A9CF-C8D1-245A-DD2D9F2E8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F059C-1F62-4DA0-8BD2-1C506D6B91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5669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63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64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38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contents/31/5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39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65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contents/31/5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tolgayaltinay.com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62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37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B94A1ACE-BF95-D3B0-2DC9-3C6FF340AF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614" y="2107474"/>
            <a:ext cx="2292860" cy="229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519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1B65AA6-A36A-8AC2-4151-924AC6A5F6B2}"/>
              </a:ext>
            </a:extLst>
          </p:cNvPr>
          <p:cNvSpPr txBox="1"/>
          <p:nvPr/>
        </p:nvSpPr>
        <p:spPr>
          <a:xfrm>
            <a:off x="346509" y="1168056"/>
            <a:ext cx="9134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Sporlar ile kullandığımız fiiller bazı kurallara göre </a:t>
            </a:r>
            <a:r>
              <a:rPr lang="tr-TR" sz="2000" b="1" dirty="0" err="1"/>
              <a:t>değişiliklik</a:t>
            </a:r>
            <a:r>
              <a:rPr lang="tr-TR" sz="2000" b="1" dirty="0"/>
              <a:t> göstermektedir: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CA597106-91FA-59E6-0FEB-7E7AAE88EF4A}"/>
              </a:ext>
            </a:extLst>
          </p:cNvPr>
          <p:cNvSpPr/>
          <p:nvPr/>
        </p:nvSpPr>
        <p:spPr>
          <a:xfrm>
            <a:off x="1116531" y="1828800"/>
            <a:ext cx="3185962" cy="424474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6856E1C8-CAD0-FE25-EBFE-350D7DEF00C1}"/>
              </a:ext>
            </a:extLst>
          </p:cNvPr>
          <p:cNvSpPr/>
          <p:nvPr/>
        </p:nvSpPr>
        <p:spPr>
          <a:xfrm>
            <a:off x="4503019" y="1828800"/>
            <a:ext cx="3185962" cy="4244741"/>
          </a:xfrm>
          <a:prstGeom prst="roundRect">
            <a:avLst/>
          </a:prstGeom>
          <a:solidFill>
            <a:srgbClr val="FF9C56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7896B928-08A0-8540-C850-34C8839A0373}"/>
              </a:ext>
            </a:extLst>
          </p:cNvPr>
          <p:cNvSpPr/>
          <p:nvPr/>
        </p:nvSpPr>
        <p:spPr>
          <a:xfrm>
            <a:off x="7889507" y="1828800"/>
            <a:ext cx="3185962" cy="4244741"/>
          </a:xfrm>
          <a:prstGeom prst="roundRect">
            <a:avLst/>
          </a:prstGeom>
          <a:solidFill>
            <a:srgbClr val="F86D14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81DF108D-EEA4-8122-F23F-2CE93A434ABC}"/>
              </a:ext>
            </a:extLst>
          </p:cNvPr>
          <p:cNvSpPr txBox="1"/>
          <p:nvPr/>
        </p:nvSpPr>
        <p:spPr>
          <a:xfrm>
            <a:off x="4196615" y="6498293"/>
            <a:ext cx="3936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</p:spTree>
    <p:extLst>
      <p:ext uri="{BB962C8B-B14F-4D97-AF65-F5344CB8AC3E}">
        <p14:creationId xmlns:p14="http://schemas.microsoft.com/office/powerpoint/2010/main" val="275659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239C267B-74E7-DF08-A445-74D86C7DCEC7}"/>
              </a:ext>
            </a:extLst>
          </p:cNvPr>
          <p:cNvSpPr txBox="1"/>
          <p:nvPr/>
        </p:nvSpPr>
        <p:spPr>
          <a:xfrm>
            <a:off x="74510" y="3268874"/>
            <a:ext cx="840534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i="1" dirty="0"/>
              <a:t>Konu ile ilgili oyuna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https://www.egetolgayaltinay.com/lessons/63</a:t>
            </a:r>
            <a:r>
              <a:rPr lang="tr-TR" sz="2800" b="1" i="1" dirty="0"/>
              <a:t>  </a:t>
            </a:r>
          </a:p>
        </p:txBody>
      </p:sp>
      <p:pic>
        <p:nvPicPr>
          <p:cNvPr id="5" name="Resim 4">
            <a:hlinkClick r:id="rId3"/>
            <a:extLst>
              <a:ext uri="{FF2B5EF4-FFF2-40B4-BE49-F238E27FC236}">
                <a16:creationId xmlns:a16="http://schemas.microsoft.com/office/drawing/2014/main" id="{5B9D9970-8E3D-8486-8977-AC3FB3A0BC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6430">
            <a:off x="8670898" y="2849078"/>
            <a:ext cx="2988644" cy="2988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00595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5D49C852-9711-912F-71F2-2E80D43A5D68}"/>
              </a:ext>
            </a:extLst>
          </p:cNvPr>
          <p:cNvSpPr txBox="1"/>
          <p:nvPr/>
        </p:nvSpPr>
        <p:spPr>
          <a:xfrm>
            <a:off x="1653942" y="229402"/>
            <a:ext cx="9144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err="1"/>
              <a:t>Bow</a:t>
            </a:r>
            <a:endParaRPr lang="tr-TR" sz="1400" b="1" dirty="0"/>
          </a:p>
          <a:p>
            <a:pPr algn="ctr"/>
            <a:r>
              <a:rPr lang="tr-TR" sz="1400" b="1" dirty="0"/>
              <a:t>(Yay)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A18C2D43-7CA4-D656-1C93-B74AAB5F6107}"/>
              </a:ext>
            </a:extLst>
          </p:cNvPr>
          <p:cNvSpPr txBox="1"/>
          <p:nvPr/>
        </p:nvSpPr>
        <p:spPr>
          <a:xfrm>
            <a:off x="3577390" y="352926"/>
            <a:ext cx="9144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err="1"/>
              <a:t>Helmet</a:t>
            </a:r>
            <a:endParaRPr lang="tr-TR" sz="1400" b="1" dirty="0"/>
          </a:p>
          <a:p>
            <a:pPr algn="ctr"/>
            <a:r>
              <a:rPr lang="tr-TR" sz="1400" b="1" dirty="0"/>
              <a:t>(Kask)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08916742-EF2F-F13F-E05D-C4BC45F8EBAB}"/>
              </a:ext>
            </a:extLst>
          </p:cNvPr>
          <p:cNvSpPr txBox="1"/>
          <p:nvPr/>
        </p:nvSpPr>
        <p:spPr>
          <a:xfrm>
            <a:off x="5332396" y="1066676"/>
            <a:ext cx="103471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err="1"/>
              <a:t>Swimsuit</a:t>
            </a:r>
            <a:endParaRPr lang="tr-TR" sz="1400" b="1" dirty="0"/>
          </a:p>
          <a:p>
            <a:pPr algn="ctr"/>
            <a:r>
              <a:rPr lang="tr-TR" sz="1400" b="1" dirty="0"/>
              <a:t>(Mayo)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C5A296F3-62BC-87ED-B588-4700EC7B3313}"/>
              </a:ext>
            </a:extLst>
          </p:cNvPr>
          <p:cNvSpPr txBox="1"/>
          <p:nvPr/>
        </p:nvSpPr>
        <p:spPr>
          <a:xfrm>
            <a:off x="3246923" y="2905780"/>
            <a:ext cx="9144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err="1"/>
              <a:t>Racket</a:t>
            </a:r>
            <a:endParaRPr lang="tr-TR" sz="1400" b="1" dirty="0"/>
          </a:p>
          <a:p>
            <a:pPr algn="ctr"/>
            <a:r>
              <a:rPr lang="tr-TR" sz="1400" b="1" dirty="0"/>
              <a:t>(Raket)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60B5D2EF-BDEC-3A6E-7818-CF6E46825E8C}"/>
              </a:ext>
            </a:extLst>
          </p:cNvPr>
          <p:cNvSpPr txBox="1"/>
          <p:nvPr/>
        </p:nvSpPr>
        <p:spPr>
          <a:xfrm>
            <a:off x="903172" y="3770449"/>
            <a:ext cx="1416517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err="1"/>
              <a:t>Backpack</a:t>
            </a:r>
            <a:endParaRPr lang="tr-TR" sz="1400" b="1" dirty="0"/>
          </a:p>
          <a:p>
            <a:pPr algn="ctr"/>
            <a:r>
              <a:rPr lang="tr-TR" sz="1400" b="1" dirty="0"/>
              <a:t>(Sırt Çantası)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E93FF210-AEDD-AC03-9539-87ACA9667D1C}"/>
              </a:ext>
            </a:extLst>
          </p:cNvPr>
          <p:cNvSpPr txBox="1"/>
          <p:nvPr/>
        </p:nvSpPr>
        <p:spPr>
          <a:xfrm>
            <a:off x="2034943" y="5689392"/>
            <a:ext cx="1066798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err="1"/>
              <a:t>Ball</a:t>
            </a:r>
            <a:endParaRPr lang="tr-TR" sz="1400" b="1" dirty="0"/>
          </a:p>
          <a:p>
            <a:pPr algn="ctr"/>
            <a:r>
              <a:rPr lang="tr-TR" sz="1400" b="1" dirty="0"/>
              <a:t>(Top)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1BC5C893-E781-7556-D728-F6D686978CC4}"/>
              </a:ext>
            </a:extLst>
          </p:cNvPr>
          <p:cNvSpPr txBox="1"/>
          <p:nvPr/>
        </p:nvSpPr>
        <p:spPr>
          <a:xfrm>
            <a:off x="3577390" y="5719129"/>
            <a:ext cx="154004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err="1"/>
              <a:t>Trainers</a:t>
            </a:r>
            <a:endParaRPr lang="tr-TR" sz="1400" b="1" dirty="0"/>
          </a:p>
          <a:p>
            <a:pPr algn="ctr"/>
            <a:r>
              <a:rPr lang="tr-TR" sz="1400" b="1" dirty="0"/>
              <a:t>(Spor Ayakkabı)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94DE1BAB-DB22-3DCC-09C5-A6E6F5C8E3FE}"/>
              </a:ext>
            </a:extLst>
          </p:cNvPr>
          <p:cNvSpPr txBox="1"/>
          <p:nvPr/>
        </p:nvSpPr>
        <p:spPr>
          <a:xfrm>
            <a:off x="6243589" y="2767818"/>
            <a:ext cx="1416517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/>
              <a:t>Roller </a:t>
            </a:r>
            <a:r>
              <a:rPr lang="tr-TR" sz="1400" b="1" dirty="0" err="1"/>
              <a:t>Skate</a:t>
            </a:r>
            <a:endParaRPr lang="tr-TR" sz="1400" b="1" dirty="0"/>
          </a:p>
          <a:p>
            <a:pPr algn="ctr"/>
            <a:r>
              <a:rPr lang="tr-TR" sz="1400" b="1" dirty="0"/>
              <a:t>(Paten)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E6B7AD1C-B251-E16E-8561-D12AD8B8E5DC}"/>
              </a:ext>
            </a:extLst>
          </p:cNvPr>
          <p:cNvSpPr txBox="1"/>
          <p:nvPr/>
        </p:nvSpPr>
        <p:spPr>
          <a:xfrm rot="20017167">
            <a:off x="7368141" y="4032059"/>
            <a:ext cx="1416517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err="1"/>
              <a:t>Snowboard</a:t>
            </a:r>
            <a:endParaRPr lang="tr-TR" sz="1400" b="1" dirty="0"/>
          </a:p>
          <a:p>
            <a:pPr algn="ctr"/>
            <a:r>
              <a:rPr lang="tr-TR" sz="1400" b="1" dirty="0"/>
              <a:t>(Kayak)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884A5AA1-CB8C-50AB-0BBE-24691440C45F}"/>
              </a:ext>
            </a:extLst>
          </p:cNvPr>
          <p:cNvSpPr txBox="1"/>
          <p:nvPr/>
        </p:nvSpPr>
        <p:spPr>
          <a:xfrm>
            <a:off x="8261687" y="5344984"/>
            <a:ext cx="1416517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err="1"/>
              <a:t>Skateboard</a:t>
            </a:r>
            <a:endParaRPr lang="tr-TR" sz="1400" b="1" dirty="0"/>
          </a:p>
          <a:p>
            <a:pPr algn="ctr"/>
            <a:r>
              <a:rPr lang="tr-TR" sz="1400" b="1" dirty="0"/>
              <a:t>(Kaykay)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DA05B56A-3BF0-747A-5113-2943B182C5FB}"/>
              </a:ext>
            </a:extLst>
          </p:cNvPr>
          <p:cNvSpPr txBox="1"/>
          <p:nvPr/>
        </p:nvSpPr>
        <p:spPr>
          <a:xfrm>
            <a:off x="9164857" y="1328286"/>
            <a:ext cx="1416517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/>
              <a:t>Net</a:t>
            </a:r>
          </a:p>
          <a:p>
            <a:pPr algn="ctr"/>
            <a:r>
              <a:rPr lang="tr-TR" sz="1400" b="1" dirty="0"/>
              <a:t>(File)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CEE5F16B-9FD6-0B20-F108-5E9914C5F0C5}"/>
              </a:ext>
            </a:extLst>
          </p:cNvPr>
          <p:cNvSpPr txBox="1"/>
          <p:nvPr/>
        </p:nvSpPr>
        <p:spPr>
          <a:xfrm>
            <a:off x="9991025" y="3770449"/>
            <a:ext cx="1416517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err="1"/>
              <a:t>Knee</a:t>
            </a:r>
            <a:r>
              <a:rPr lang="tr-TR" sz="1400" b="1" dirty="0"/>
              <a:t> </a:t>
            </a:r>
            <a:r>
              <a:rPr lang="tr-TR" sz="1400" b="1" dirty="0" err="1"/>
              <a:t>Pad</a:t>
            </a:r>
            <a:endParaRPr lang="tr-TR" sz="1400" b="1" dirty="0"/>
          </a:p>
          <a:p>
            <a:pPr algn="ctr"/>
            <a:r>
              <a:rPr lang="tr-TR" sz="1400" b="1" dirty="0"/>
              <a:t>(Dizlik)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436A33D1-756F-A254-1D66-149621B0A2D2}"/>
              </a:ext>
            </a:extLst>
          </p:cNvPr>
          <p:cNvSpPr txBox="1"/>
          <p:nvPr/>
        </p:nvSpPr>
        <p:spPr>
          <a:xfrm>
            <a:off x="1254494" y="522170"/>
            <a:ext cx="394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1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D9770E0A-4192-BC2A-34E8-C9FD74B8078E}"/>
              </a:ext>
            </a:extLst>
          </p:cNvPr>
          <p:cNvSpPr txBox="1"/>
          <p:nvPr/>
        </p:nvSpPr>
        <p:spPr>
          <a:xfrm>
            <a:off x="1413308" y="1265817"/>
            <a:ext cx="394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2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A89FA23B-7C75-44CF-8345-EA00F2E3E199}"/>
              </a:ext>
            </a:extLst>
          </p:cNvPr>
          <p:cNvSpPr txBox="1"/>
          <p:nvPr/>
        </p:nvSpPr>
        <p:spPr>
          <a:xfrm>
            <a:off x="1453415" y="1328286"/>
            <a:ext cx="9144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err="1"/>
              <a:t>Arrow</a:t>
            </a:r>
            <a:endParaRPr lang="tr-TR" sz="1400" b="1" dirty="0"/>
          </a:p>
          <a:p>
            <a:pPr algn="ctr"/>
            <a:r>
              <a:rPr lang="tr-TR" sz="1400" b="1" dirty="0"/>
              <a:t>(Ok)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88819967-9B0F-55F7-3E04-D2710AC816B7}"/>
              </a:ext>
            </a:extLst>
          </p:cNvPr>
          <p:cNvSpPr txBox="1"/>
          <p:nvPr/>
        </p:nvSpPr>
        <p:spPr>
          <a:xfrm>
            <a:off x="705854" y="3401117"/>
            <a:ext cx="394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3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0FC99680-48A5-D075-F095-11689A5DAFCF}"/>
              </a:ext>
            </a:extLst>
          </p:cNvPr>
          <p:cNvSpPr txBox="1"/>
          <p:nvPr/>
        </p:nvSpPr>
        <p:spPr>
          <a:xfrm>
            <a:off x="1746987" y="5421928"/>
            <a:ext cx="394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4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5D4CD153-2A62-D588-F400-86F427A4C40A}"/>
              </a:ext>
            </a:extLst>
          </p:cNvPr>
          <p:cNvSpPr txBox="1"/>
          <p:nvPr/>
        </p:nvSpPr>
        <p:spPr>
          <a:xfrm>
            <a:off x="3175534" y="1066676"/>
            <a:ext cx="394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5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32C439B6-9307-B2F3-7685-CB4066A59CBB}"/>
              </a:ext>
            </a:extLst>
          </p:cNvPr>
          <p:cNvSpPr txBox="1"/>
          <p:nvPr/>
        </p:nvSpPr>
        <p:spPr>
          <a:xfrm>
            <a:off x="3246923" y="3447105"/>
            <a:ext cx="394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6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CBC29B9B-7808-A1B2-E5E1-5267C783116D}"/>
              </a:ext>
            </a:extLst>
          </p:cNvPr>
          <p:cNvSpPr txBox="1"/>
          <p:nvPr/>
        </p:nvSpPr>
        <p:spPr>
          <a:xfrm>
            <a:off x="3506805" y="4601222"/>
            <a:ext cx="394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7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852F842E-F8AE-D014-5FC1-6E237E78306C}"/>
              </a:ext>
            </a:extLst>
          </p:cNvPr>
          <p:cNvSpPr txBox="1"/>
          <p:nvPr/>
        </p:nvSpPr>
        <p:spPr>
          <a:xfrm>
            <a:off x="6420050" y="7677"/>
            <a:ext cx="394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8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DFDC950D-A8CE-06A7-C407-EF311A0891F5}"/>
              </a:ext>
            </a:extLst>
          </p:cNvPr>
          <p:cNvSpPr txBox="1"/>
          <p:nvPr/>
        </p:nvSpPr>
        <p:spPr>
          <a:xfrm>
            <a:off x="7325655" y="1672169"/>
            <a:ext cx="394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9</a:t>
            </a: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69807A12-397C-E3AB-1851-8EF1865358E5}"/>
              </a:ext>
            </a:extLst>
          </p:cNvPr>
          <p:cNvSpPr txBox="1"/>
          <p:nvPr/>
        </p:nvSpPr>
        <p:spPr>
          <a:xfrm>
            <a:off x="9678203" y="620464"/>
            <a:ext cx="693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10</a:t>
            </a: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CA131A0F-2340-2801-4650-AB7438F1DA81}"/>
              </a:ext>
            </a:extLst>
          </p:cNvPr>
          <p:cNvSpPr txBox="1"/>
          <p:nvPr/>
        </p:nvSpPr>
        <p:spPr>
          <a:xfrm>
            <a:off x="6807553" y="4293669"/>
            <a:ext cx="523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11</a:t>
            </a:r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84C1A65C-DDCA-C06F-052D-42A08A2D9689}"/>
              </a:ext>
            </a:extLst>
          </p:cNvPr>
          <p:cNvSpPr txBox="1"/>
          <p:nvPr/>
        </p:nvSpPr>
        <p:spPr>
          <a:xfrm>
            <a:off x="9977419" y="5210518"/>
            <a:ext cx="82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13</a:t>
            </a:r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6DDEC64B-3931-703B-34F3-7FDE058D7D0F}"/>
              </a:ext>
            </a:extLst>
          </p:cNvPr>
          <p:cNvSpPr txBox="1"/>
          <p:nvPr/>
        </p:nvSpPr>
        <p:spPr>
          <a:xfrm>
            <a:off x="11640986" y="3291038"/>
            <a:ext cx="717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12</a:t>
            </a:r>
          </a:p>
        </p:txBody>
      </p:sp>
      <p:sp>
        <p:nvSpPr>
          <p:cNvPr id="28" name="Metin kutusu 27">
            <a:extLst>
              <a:ext uri="{FF2B5EF4-FFF2-40B4-BE49-F238E27FC236}">
                <a16:creationId xmlns:a16="http://schemas.microsoft.com/office/drawing/2014/main" id="{992679B4-37FF-3F48-A03B-ADB21D2B1CFE}"/>
              </a:ext>
            </a:extLst>
          </p:cNvPr>
          <p:cNvSpPr txBox="1"/>
          <p:nvPr/>
        </p:nvSpPr>
        <p:spPr>
          <a:xfrm>
            <a:off x="4196615" y="6498293"/>
            <a:ext cx="3936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</p:spTree>
    <p:extLst>
      <p:ext uri="{BB962C8B-B14F-4D97-AF65-F5344CB8AC3E}">
        <p14:creationId xmlns:p14="http://schemas.microsoft.com/office/powerpoint/2010/main" val="1862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hlinkClick r:id="rId3"/>
            <a:extLst>
              <a:ext uri="{FF2B5EF4-FFF2-40B4-BE49-F238E27FC236}">
                <a16:creationId xmlns:a16="http://schemas.microsoft.com/office/drawing/2014/main" id="{5C1661C0-3AA5-7BA0-281C-A4AC9F5204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5998">
            <a:off x="8520083" y="2902818"/>
            <a:ext cx="3059109" cy="3059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FDCEB3C2-40A4-1528-C089-82AF7EBAE3E4}"/>
              </a:ext>
            </a:extLst>
          </p:cNvPr>
          <p:cNvSpPr txBox="1"/>
          <p:nvPr/>
        </p:nvSpPr>
        <p:spPr>
          <a:xfrm>
            <a:off x="74510" y="3268874"/>
            <a:ext cx="840534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i="1" dirty="0"/>
              <a:t>Konu ile ilgili oyuna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https://www.egetolgayaltinay.com/lessons/64</a:t>
            </a:r>
            <a:r>
              <a:rPr lang="tr-TR" sz="2800" b="1" i="1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346577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FDCEB3C2-40A4-1528-C089-82AF7EBAE3E4}"/>
              </a:ext>
            </a:extLst>
          </p:cNvPr>
          <p:cNvSpPr txBox="1"/>
          <p:nvPr/>
        </p:nvSpPr>
        <p:spPr>
          <a:xfrm>
            <a:off x="74510" y="3268874"/>
            <a:ext cx="840534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i="1" dirty="0"/>
              <a:t>Konu ile ilgili oyuna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https://www.egetolgayaltinay.com/lessons/338</a:t>
            </a:r>
            <a:r>
              <a:rPr lang="tr-TR" sz="2800" b="1" i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F7359BA-A2E5-5076-314B-318B95BE87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6082">
            <a:off x="8588010" y="3268874"/>
            <a:ext cx="3177269" cy="294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876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42F7A6CF-638F-0457-3FBF-6ED905E7CAAD}"/>
              </a:ext>
            </a:extLst>
          </p:cNvPr>
          <p:cNvSpPr txBox="1"/>
          <p:nvPr/>
        </p:nvSpPr>
        <p:spPr>
          <a:xfrm>
            <a:off x="204973" y="1230255"/>
            <a:ext cx="3415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/>
              <a:t>Ambitious</a:t>
            </a:r>
            <a:r>
              <a:rPr lang="tr-TR" sz="2800" b="1" dirty="0"/>
              <a:t>: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BDB00CD3-E8B2-EE23-C2DB-0E944D3C6E96}"/>
              </a:ext>
            </a:extLst>
          </p:cNvPr>
          <p:cNvSpPr txBox="1"/>
          <p:nvPr/>
        </p:nvSpPr>
        <p:spPr>
          <a:xfrm>
            <a:off x="44876" y="1768734"/>
            <a:ext cx="3415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Golden </a:t>
            </a:r>
            <a:r>
              <a:rPr lang="tr-TR" sz="2800" b="1" dirty="0" err="1"/>
              <a:t>Medal</a:t>
            </a:r>
            <a:r>
              <a:rPr lang="tr-TR" sz="2800" b="1" dirty="0"/>
              <a:t>: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5764A16F-8099-24DF-37E6-F366F7884590}"/>
              </a:ext>
            </a:extLst>
          </p:cNvPr>
          <p:cNvSpPr txBox="1"/>
          <p:nvPr/>
        </p:nvSpPr>
        <p:spPr>
          <a:xfrm>
            <a:off x="229455" y="2370836"/>
            <a:ext cx="3415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Beat: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01FE717C-61EB-4129-FA4E-14F279FF46E8}"/>
              </a:ext>
            </a:extLst>
          </p:cNvPr>
          <p:cNvSpPr txBox="1"/>
          <p:nvPr/>
        </p:nvSpPr>
        <p:spPr>
          <a:xfrm>
            <a:off x="171065" y="3087050"/>
            <a:ext cx="3415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Draw: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5DAC1756-5BC3-D40D-434E-918A598C6351}"/>
              </a:ext>
            </a:extLst>
          </p:cNvPr>
          <p:cNvSpPr txBox="1"/>
          <p:nvPr/>
        </p:nvSpPr>
        <p:spPr>
          <a:xfrm>
            <a:off x="226856" y="3738369"/>
            <a:ext cx="3832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/>
              <a:t>Keep</a:t>
            </a:r>
            <a:r>
              <a:rPr lang="tr-TR" sz="2800" b="1" dirty="0"/>
              <a:t> fit: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7BBC31D2-2271-B485-14A3-DF2697FBA19D}"/>
              </a:ext>
            </a:extLst>
          </p:cNvPr>
          <p:cNvSpPr txBox="1"/>
          <p:nvPr/>
        </p:nvSpPr>
        <p:spPr>
          <a:xfrm>
            <a:off x="254107" y="4412255"/>
            <a:ext cx="3415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/>
              <a:t>Tournament</a:t>
            </a:r>
            <a:r>
              <a:rPr lang="tr-TR" sz="2800" b="1" dirty="0"/>
              <a:t>: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3D591320-0ECD-3F77-9EE9-89038641C560}"/>
              </a:ext>
            </a:extLst>
          </p:cNvPr>
          <p:cNvSpPr txBox="1"/>
          <p:nvPr/>
        </p:nvSpPr>
        <p:spPr>
          <a:xfrm>
            <a:off x="950798" y="4988166"/>
            <a:ext cx="3415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Court: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66F72396-4AA8-583D-025C-AD5D83C9EAC1}"/>
              </a:ext>
            </a:extLst>
          </p:cNvPr>
          <p:cNvSpPr txBox="1"/>
          <p:nvPr/>
        </p:nvSpPr>
        <p:spPr>
          <a:xfrm>
            <a:off x="6370394" y="1170222"/>
            <a:ext cx="430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/>
              <a:t>Work</a:t>
            </a:r>
            <a:r>
              <a:rPr lang="tr-TR" sz="2800" b="1" dirty="0"/>
              <a:t> </a:t>
            </a:r>
            <a:r>
              <a:rPr lang="tr-TR" sz="2800" b="1" dirty="0" err="1"/>
              <a:t>out</a:t>
            </a:r>
            <a:r>
              <a:rPr lang="tr-TR" sz="2800" b="1" dirty="0"/>
              <a:t>: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7924F253-C4A7-5C6A-277E-34DD0CAB651F}"/>
              </a:ext>
            </a:extLst>
          </p:cNvPr>
          <p:cNvSpPr txBox="1"/>
          <p:nvPr/>
        </p:nvSpPr>
        <p:spPr>
          <a:xfrm>
            <a:off x="1580878" y="5616178"/>
            <a:ext cx="3415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Rest: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187328C4-DEA5-99CF-2ACA-6290BD3D1840}"/>
              </a:ext>
            </a:extLst>
          </p:cNvPr>
          <p:cNvSpPr txBox="1"/>
          <p:nvPr/>
        </p:nvSpPr>
        <p:spPr>
          <a:xfrm>
            <a:off x="6242333" y="1799560"/>
            <a:ext cx="3311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/>
              <a:t>Represent</a:t>
            </a:r>
            <a:r>
              <a:rPr lang="tr-TR" sz="2800" b="1" dirty="0"/>
              <a:t>: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686730EF-DD66-48AC-E728-CE5339B55BC3}"/>
              </a:ext>
            </a:extLst>
          </p:cNvPr>
          <p:cNvSpPr txBox="1"/>
          <p:nvPr/>
        </p:nvSpPr>
        <p:spPr>
          <a:xfrm>
            <a:off x="1729664" y="6219939"/>
            <a:ext cx="3415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/>
              <a:t>Injury</a:t>
            </a:r>
            <a:r>
              <a:rPr lang="tr-TR" sz="2800" b="1" dirty="0"/>
              <a:t>: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8AE2348B-C79C-0A2D-A255-A63A5D4DC513}"/>
              </a:ext>
            </a:extLst>
          </p:cNvPr>
          <p:cNvSpPr txBox="1"/>
          <p:nvPr/>
        </p:nvSpPr>
        <p:spPr>
          <a:xfrm>
            <a:off x="1953349" y="1245514"/>
            <a:ext cx="3415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Hırslı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F754344E-AB02-00E4-7F35-1A674541CDA3}"/>
              </a:ext>
            </a:extLst>
          </p:cNvPr>
          <p:cNvSpPr txBox="1"/>
          <p:nvPr/>
        </p:nvSpPr>
        <p:spPr>
          <a:xfrm>
            <a:off x="2351226" y="1768734"/>
            <a:ext cx="2943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Altın Madalya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894A8D40-D14E-8F42-7343-2D9358653737}"/>
              </a:ext>
            </a:extLst>
          </p:cNvPr>
          <p:cNvSpPr txBox="1"/>
          <p:nvPr/>
        </p:nvSpPr>
        <p:spPr>
          <a:xfrm>
            <a:off x="1162418" y="2338472"/>
            <a:ext cx="3415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Yenmek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A29030AF-489B-72D5-D5E1-45408D65F269}"/>
              </a:ext>
            </a:extLst>
          </p:cNvPr>
          <p:cNvSpPr txBox="1"/>
          <p:nvPr/>
        </p:nvSpPr>
        <p:spPr>
          <a:xfrm>
            <a:off x="1162419" y="3065240"/>
            <a:ext cx="3415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Berabere</a:t>
            </a: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A3A30C58-DD31-2C15-5970-EA43902EF6B7}"/>
              </a:ext>
            </a:extLst>
          </p:cNvPr>
          <p:cNvSpPr txBox="1"/>
          <p:nvPr/>
        </p:nvSpPr>
        <p:spPr>
          <a:xfrm>
            <a:off x="1707176" y="3697787"/>
            <a:ext cx="4138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Formda kalmak</a:t>
            </a: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09C86669-D63C-2452-9D70-CD014A793B68}"/>
              </a:ext>
            </a:extLst>
          </p:cNvPr>
          <p:cNvSpPr txBox="1"/>
          <p:nvPr/>
        </p:nvSpPr>
        <p:spPr>
          <a:xfrm>
            <a:off x="2265969" y="4354625"/>
            <a:ext cx="3415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Turnuva</a:t>
            </a:r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20E853EC-1FE3-6645-37E7-1693AEF30B14}"/>
              </a:ext>
            </a:extLst>
          </p:cNvPr>
          <p:cNvSpPr txBox="1"/>
          <p:nvPr/>
        </p:nvSpPr>
        <p:spPr>
          <a:xfrm>
            <a:off x="1937270" y="4988166"/>
            <a:ext cx="3415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Saha</a:t>
            </a:r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6F3B02B2-B05C-AF59-8B51-0F4E52124640}"/>
              </a:ext>
            </a:extLst>
          </p:cNvPr>
          <p:cNvSpPr txBox="1"/>
          <p:nvPr/>
        </p:nvSpPr>
        <p:spPr>
          <a:xfrm>
            <a:off x="7912903" y="1159903"/>
            <a:ext cx="4386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Antrenman yapmak</a:t>
            </a:r>
          </a:p>
        </p:txBody>
      </p:sp>
      <p:sp>
        <p:nvSpPr>
          <p:cNvPr id="29" name="Metin kutusu 28">
            <a:extLst>
              <a:ext uri="{FF2B5EF4-FFF2-40B4-BE49-F238E27FC236}">
                <a16:creationId xmlns:a16="http://schemas.microsoft.com/office/drawing/2014/main" id="{F4D9CDF0-A744-B1CE-04B0-0F67402E8710}"/>
              </a:ext>
            </a:extLst>
          </p:cNvPr>
          <p:cNvSpPr txBox="1"/>
          <p:nvPr/>
        </p:nvSpPr>
        <p:spPr>
          <a:xfrm>
            <a:off x="2413455" y="5646955"/>
            <a:ext cx="3415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Dinlenmek</a:t>
            </a:r>
          </a:p>
        </p:txBody>
      </p:sp>
      <p:sp>
        <p:nvSpPr>
          <p:cNvPr id="32" name="Metin kutusu 31">
            <a:extLst>
              <a:ext uri="{FF2B5EF4-FFF2-40B4-BE49-F238E27FC236}">
                <a16:creationId xmlns:a16="http://schemas.microsoft.com/office/drawing/2014/main" id="{B0FD5E4F-AC55-172E-2F8E-85F4E4552DE4}"/>
              </a:ext>
            </a:extLst>
          </p:cNvPr>
          <p:cNvSpPr txBox="1"/>
          <p:nvPr/>
        </p:nvSpPr>
        <p:spPr>
          <a:xfrm>
            <a:off x="7912904" y="1806523"/>
            <a:ext cx="3311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Temsil etmek</a:t>
            </a:r>
          </a:p>
        </p:txBody>
      </p:sp>
      <p:sp>
        <p:nvSpPr>
          <p:cNvPr id="33" name="Metin kutusu 32">
            <a:extLst>
              <a:ext uri="{FF2B5EF4-FFF2-40B4-BE49-F238E27FC236}">
                <a16:creationId xmlns:a16="http://schemas.microsoft.com/office/drawing/2014/main" id="{6D3578DC-75DC-1C7D-3C69-D180CE734243}"/>
              </a:ext>
            </a:extLst>
          </p:cNvPr>
          <p:cNvSpPr txBox="1"/>
          <p:nvPr/>
        </p:nvSpPr>
        <p:spPr>
          <a:xfrm>
            <a:off x="2812080" y="6229577"/>
            <a:ext cx="3415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Sakatlık</a:t>
            </a:r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id="{2031B03B-2419-5F62-2CFB-F129F338261D}"/>
              </a:ext>
            </a:extLst>
          </p:cNvPr>
          <p:cNvSpPr txBox="1"/>
          <p:nvPr/>
        </p:nvSpPr>
        <p:spPr>
          <a:xfrm>
            <a:off x="6242333" y="2461366"/>
            <a:ext cx="3311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/>
              <a:t>Achieve</a:t>
            </a:r>
            <a:r>
              <a:rPr lang="tr-TR" sz="2800" b="1" dirty="0"/>
              <a:t>:</a:t>
            </a:r>
          </a:p>
        </p:txBody>
      </p:sp>
      <p:sp>
        <p:nvSpPr>
          <p:cNvPr id="38" name="Metin kutusu 37">
            <a:extLst>
              <a:ext uri="{FF2B5EF4-FFF2-40B4-BE49-F238E27FC236}">
                <a16:creationId xmlns:a16="http://schemas.microsoft.com/office/drawing/2014/main" id="{BC679587-D4EA-446C-E3D5-18779D0D7CF7}"/>
              </a:ext>
            </a:extLst>
          </p:cNvPr>
          <p:cNvSpPr txBox="1"/>
          <p:nvPr/>
        </p:nvSpPr>
        <p:spPr>
          <a:xfrm>
            <a:off x="6231693" y="3033759"/>
            <a:ext cx="3311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/>
              <a:t>Go</a:t>
            </a:r>
            <a:r>
              <a:rPr lang="tr-TR" sz="2800" b="1" dirty="0"/>
              <a:t> </a:t>
            </a:r>
            <a:r>
              <a:rPr lang="tr-TR" sz="2800" b="1" dirty="0" err="1"/>
              <a:t>to</a:t>
            </a:r>
            <a:r>
              <a:rPr lang="tr-TR" sz="2800" b="1" dirty="0"/>
              <a:t> </a:t>
            </a:r>
            <a:r>
              <a:rPr lang="tr-TR" sz="2800" b="1" dirty="0" err="1"/>
              <a:t>gym</a:t>
            </a:r>
            <a:r>
              <a:rPr lang="tr-TR" sz="2800" b="1" dirty="0"/>
              <a:t>:</a:t>
            </a:r>
          </a:p>
        </p:txBody>
      </p:sp>
      <p:sp>
        <p:nvSpPr>
          <p:cNvPr id="39" name="Metin kutusu 38">
            <a:extLst>
              <a:ext uri="{FF2B5EF4-FFF2-40B4-BE49-F238E27FC236}">
                <a16:creationId xmlns:a16="http://schemas.microsoft.com/office/drawing/2014/main" id="{813A6EE0-AD97-E072-E8CA-F81E0D01B1FE}"/>
              </a:ext>
            </a:extLst>
          </p:cNvPr>
          <p:cNvSpPr txBox="1"/>
          <p:nvPr/>
        </p:nvSpPr>
        <p:spPr>
          <a:xfrm>
            <a:off x="6234486" y="3697621"/>
            <a:ext cx="3311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/>
              <a:t>Spectator</a:t>
            </a:r>
            <a:r>
              <a:rPr lang="tr-TR" sz="2800" b="1" dirty="0"/>
              <a:t>:</a:t>
            </a:r>
          </a:p>
        </p:txBody>
      </p:sp>
      <p:sp>
        <p:nvSpPr>
          <p:cNvPr id="40" name="Metin kutusu 39">
            <a:extLst>
              <a:ext uri="{FF2B5EF4-FFF2-40B4-BE49-F238E27FC236}">
                <a16:creationId xmlns:a16="http://schemas.microsoft.com/office/drawing/2014/main" id="{2F0D4BEE-98BA-C80E-49FB-A438DA34E5F3}"/>
              </a:ext>
            </a:extLst>
          </p:cNvPr>
          <p:cNvSpPr txBox="1"/>
          <p:nvPr/>
        </p:nvSpPr>
        <p:spPr>
          <a:xfrm>
            <a:off x="6325676" y="4381397"/>
            <a:ext cx="3311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/>
              <a:t>Opponent</a:t>
            </a:r>
            <a:r>
              <a:rPr lang="tr-TR" sz="2800" b="1" dirty="0"/>
              <a:t>:</a:t>
            </a:r>
          </a:p>
        </p:txBody>
      </p:sp>
      <p:sp>
        <p:nvSpPr>
          <p:cNvPr id="41" name="Metin kutusu 40">
            <a:extLst>
              <a:ext uri="{FF2B5EF4-FFF2-40B4-BE49-F238E27FC236}">
                <a16:creationId xmlns:a16="http://schemas.microsoft.com/office/drawing/2014/main" id="{EE0D68B1-5A09-3625-10EB-E4177A0C3137}"/>
              </a:ext>
            </a:extLst>
          </p:cNvPr>
          <p:cNvSpPr txBox="1"/>
          <p:nvPr/>
        </p:nvSpPr>
        <p:spPr>
          <a:xfrm>
            <a:off x="5991524" y="5022412"/>
            <a:ext cx="4025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/>
              <a:t>Athlete</a:t>
            </a:r>
            <a:r>
              <a:rPr lang="tr-TR" sz="2800" b="1" dirty="0"/>
              <a:t>:</a:t>
            </a:r>
          </a:p>
        </p:txBody>
      </p:sp>
      <p:sp>
        <p:nvSpPr>
          <p:cNvPr id="42" name="Metin kutusu 41">
            <a:extLst>
              <a:ext uri="{FF2B5EF4-FFF2-40B4-BE49-F238E27FC236}">
                <a16:creationId xmlns:a16="http://schemas.microsoft.com/office/drawing/2014/main" id="{CBE881FF-4977-CA6B-E1C6-0B0B2DD3E10F}"/>
              </a:ext>
            </a:extLst>
          </p:cNvPr>
          <p:cNvSpPr txBox="1"/>
          <p:nvPr/>
        </p:nvSpPr>
        <p:spPr>
          <a:xfrm>
            <a:off x="6111154" y="5638255"/>
            <a:ext cx="3311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/>
              <a:t>Belt</a:t>
            </a:r>
            <a:r>
              <a:rPr lang="tr-TR" sz="2800" b="1" dirty="0"/>
              <a:t>:</a:t>
            </a:r>
          </a:p>
        </p:txBody>
      </p:sp>
      <p:sp>
        <p:nvSpPr>
          <p:cNvPr id="43" name="Metin kutusu 42">
            <a:extLst>
              <a:ext uri="{FF2B5EF4-FFF2-40B4-BE49-F238E27FC236}">
                <a16:creationId xmlns:a16="http://schemas.microsoft.com/office/drawing/2014/main" id="{1312F795-1FF6-9399-DBC8-B31947B80081}"/>
              </a:ext>
            </a:extLst>
          </p:cNvPr>
          <p:cNvSpPr txBox="1"/>
          <p:nvPr/>
        </p:nvSpPr>
        <p:spPr>
          <a:xfrm>
            <a:off x="6124831" y="6251654"/>
            <a:ext cx="3311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Travel:</a:t>
            </a:r>
          </a:p>
        </p:txBody>
      </p:sp>
      <p:sp>
        <p:nvSpPr>
          <p:cNvPr id="50" name="Metin kutusu 49">
            <a:extLst>
              <a:ext uri="{FF2B5EF4-FFF2-40B4-BE49-F238E27FC236}">
                <a16:creationId xmlns:a16="http://schemas.microsoft.com/office/drawing/2014/main" id="{82B0CDAF-6830-EAB3-01C6-ADD8DC6335DB}"/>
              </a:ext>
            </a:extLst>
          </p:cNvPr>
          <p:cNvSpPr txBox="1"/>
          <p:nvPr/>
        </p:nvSpPr>
        <p:spPr>
          <a:xfrm>
            <a:off x="7567378" y="2452878"/>
            <a:ext cx="4707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Başarmak</a:t>
            </a:r>
          </a:p>
        </p:txBody>
      </p:sp>
      <p:sp>
        <p:nvSpPr>
          <p:cNvPr id="51" name="Metin kutusu 50">
            <a:extLst>
              <a:ext uri="{FF2B5EF4-FFF2-40B4-BE49-F238E27FC236}">
                <a16:creationId xmlns:a16="http://schemas.microsoft.com/office/drawing/2014/main" id="{C6FB2A35-E197-0380-8C34-EDC25F3925F1}"/>
              </a:ext>
            </a:extLst>
          </p:cNvPr>
          <p:cNvSpPr txBox="1"/>
          <p:nvPr/>
        </p:nvSpPr>
        <p:spPr>
          <a:xfrm>
            <a:off x="7994452" y="3033759"/>
            <a:ext cx="5093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Spor salonuna gitmek</a:t>
            </a:r>
          </a:p>
        </p:txBody>
      </p:sp>
      <p:sp>
        <p:nvSpPr>
          <p:cNvPr id="52" name="Metin kutusu 51">
            <a:extLst>
              <a:ext uri="{FF2B5EF4-FFF2-40B4-BE49-F238E27FC236}">
                <a16:creationId xmlns:a16="http://schemas.microsoft.com/office/drawing/2014/main" id="{2D38F9C5-E1E3-A22A-C958-BE4111CD36B5}"/>
              </a:ext>
            </a:extLst>
          </p:cNvPr>
          <p:cNvSpPr txBox="1"/>
          <p:nvPr/>
        </p:nvSpPr>
        <p:spPr>
          <a:xfrm>
            <a:off x="7994453" y="3737361"/>
            <a:ext cx="3311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Seyirci</a:t>
            </a:r>
          </a:p>
        </p:txBody>
      </p:sp>
      <p:sp>
        <p:nvSpPr>
          <p:cNvPr id="53" name="Metin kutusu 52">
            <a:extLst>
              <a:ext uri="{FF2B5EF4-FFF2-40B4-BE49-F238E27FC236}">
                <a16:creationId xmlns:a16="http://schemas.microsoft.com/office/drawing/2014/main" id="{9CB75CCA-3D94-158B-FC1F-7FD7D85A90E5}"/>
              </a:ext>
            </a:extLst>
          </p:cNvPr>
          <p:cNvSpPr txBox="1"/>
          <p:nvPr/>
        </p:nvSpPr>
        <p:spPr>
          <a:xfrm>
            <a:off x="8081517" y="4415096"/>
            <a:ext cx="3311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Rakip</a:t>
            </a:r>
          </a:p>
        </p:txBody>
      </p:sp>
      <p:sp>
        <p:nvSpPr>
          <p:cNvPr id="54" name="Metin kutusu 53">
            <a:extLst>
              <a:ext uri="{FF2B5EF4-FFF2-40B4-BE49-F238E27FC236}">
                <a16:creationId xmlns:a16="http://schemas.microsoft.com/office/drawing/2014/main" id="{68594632-BD02-F18D-6D8E-C2AE8867D73D}"/>
              </a:ext>
            </a:extLst>
          </p:cNvPr>
          <p:cNvSpPr txBox="1"/>
          <p:nvPr/>
        </p:nvSpPr>
        <p:spPr>
          <a:xfrm>
            <a:off x="7247251" y="5016743"/>
            <a:ext cx="3311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Sporcu</a:t>
            </a:r>
          </a:p>
        </p:txBody>
      </p:sp>
      <p:sp>
        <p:nvSpPr>
          <p:cNvPr id="55" name="Metin kutusu 54">
            <a:extLst>
              <a:ext uri="{FF2B5EF4-FFF2-40B4-BE49-F238E27FC236}">
                <a16:creationId xmlns:a16="http://schemas.microsoft.com/office/drawing/2014/main" id="{4B962650-D097-1A34-F08A-AFE54B6D51AD}"/>
              </a:ext>
            </a:extLst>
          </p:cNvPr>
          <p:cNvSpPr txBox="1"/>
          <p:nvPr/>
        </p:nvSpPr>
        <p:spPr>
          <a:xfrm>
            <a:off x="7008369" y="5644802"/>
            <a:ext cx="3311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Kemer</a:t>
            </a:r>
          </a:p>
        </p:txBody>
      </p:sp>
      <p:sp>
        <p:nvSpPr>
          <p:cNvPr id="56" name="Metin kutusu 55">
            <a:extLst>
              <a:ext uri="{FF2B5EF4-FFF2-40B4-BE49-F238E27FC236}">
                <a16:creationId xmlns:a16="http://schemas.microsoft.com/office/drawing/2014/main" id="{855A859E-0021-19E4-5506-6A00F4608AB7}"/>
              </a:ext>
            </a:extLst>
          </p:cNvPr>
          <p:cNvSpPr txBox="1"/>
          <p:nvPr/>
        </p:nvSpPr>
        <p:spPr>
          <a:xfrm>
            <a:off x="7465344" y="6242016"/>
            <a:ext cx="4905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Seyahat etmek</a:t>
            </a:r>
          </a:p>
        </p:txBody>
      </p:sp>
      <p:sp>
        <p:nvSpPr>
          <p:cNvPr id="65" name="Metin kutusu 64">
            <a:extLst>
              <a:ext uri="{FF2B5EF4-FFF2-40B4-BE49-F238E27FC236}">
                <a16:creationId xmlns:a16="http://schemas.microsoft.com/office/drawing/2014/main" id="{4CA8F010-F790-C2AB-7689-5A5F02EB8412}"/>
              </a:ext>
            </a:extLst>
          </p:cNvPr>
          <p:cNvSpPr txBox="1"/>
          <p:nvPr/>
        </p:nvSpPr>
        <p:spPr>
          <a:xfrm>
            <a:off x="2963845" y="9373"/>
            <a:ext cx="5730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OTHER IMPORTANT WORDS</a:t>
            </a:r>
          </a:p>
        </p:txBody>
      </p:sp>
    </p:spTree>
    <p:extLst>
      <p:ext uri="{BB962C8B-B14F-4D97-AF65-F5344CB8AC3E}">
        <p14:creationId xmlns:p14="http://schemas.microsoft.com/office/powerpoint/2010/main" val="11527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2" grpId="0"/>
      <p:bldP spid="33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A33692-19C6-65FA-1185-641BF82329E7}"/>
              </a:ext>
            </a:extLst>
          </p:cNvPr>
          <p:cNvSpPr/>
          <p:nvPr/>
        </p:nvSpPr>
        <p:spPr>
          <a:xfrm>
            <a:off x="2887557" y="0"/>
            <a:ext cx="641688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Simple Present Tense </a:t>
            </a:r>
            <a:br>
              <a:rPr lang="tr-TR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tr-TR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(Geniş Zaman)</a:t>
            </a:r>
            <a:endParaRPr lang="en-US" sz="5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801CBC-8EC1-99B7-90D1-EB1DCEA88BC9}"/>
              </a:ext>
            </a:extLst>
          </p:cNvPr>
          <p:cNvSpPr txBox="1"/>
          <p:nvPr/>
        </p:nvSpPr>
        <p:spPr>
          <a:xfrm>
            <a:off x="292529" y="1807759"/>
            <a:ext cx="10721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/>
              <a:t>İngilizcede, genel gerçekler, alışkanlıklar ve tekrar eden eylemleri anlatmak için, Simple Present Tense kullanılmaktadır.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9261EC-933D-E828-31BA-ADB8A73033C9}"/>
              </a:ext>
            </a:extLst>
          </p:cNvPr>
          <p:cNvSpPr txBox="1"/>
          <p:nvPr/>
        </p:nvSpPr>
        <p:spPr>
          <a:xfrm>
            <a:off x="176773" y="2420280"/>
            <a:ext cx="6680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>
                <a:solidFill>
                  <a:srgbClr val="FF0000"/>
                </a:solidFill>
              </a:rPr>
              <a:t>(+) Affirmative / Positive: (olumlu yapı)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988C7F-6D6F-8D2F-F5F2-EB09C3A67267}"/>
              </a:ext>
            </a:extLst>
          </p:cNvPr>
          <p:cNvSpPr txBox="1"/>
          <p:nvPr/>
        </p:nvSpPr>
        <p:spPr>
          <a:xfrm>
            <a:off x="695401" y="3004394"/>
            <a:ext cx="4324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i="1" dirty="0">
                <a:solidFill>
                  <a:srgbClr val="FF0000"/>
                </a:solidFill>
              </a:rPr>
              <a:t>Ex. </a:t>
            </a:r>
            <a:r>
              <a:rPr lang="tr-TR" sz="2000" b="1" i="1" dirty="0"/>
              <a:t>I wake up at 7 every morning.</a:t>
            </a:r>
            <a:r>
              <a:rPr lang="tr-TR" sz="2000" b="1" i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6D0BF349-7773-FF93-8BC5-2A57796719DB}"/>
              </a:ext>
            </a:extLst>
          </p:cNvPr>
          <p:cNvSpPr txBox="1"/>
          <p:nvPr/>
        </p:nvSpPr>
        <p:spPr>
          <a:xfrm>
            <a:off x="680260" y="3497817"/>
            <a:ext cx="4537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i="1" dirty="0">
                <a:solidFill>
                  <a:srgbClr val="FF0000"/>
                </a:solidFill>
              </a:rPr>
              <a:t>Ex. </a:t>
            </a:r>
            <a:r>
              <a:rPr lang="tr-TR" sz="2000" b="1" i="1" dirty="0"/>
              <a:t>She wake</a:t>
            </a:r>
            <a:r>
              <a:rPr lang="tr-TR" sz="2000" b="1" i="1" dirty="0">
                <a:solidFill>
                  <a:srgbClr val="FF0000"/>
                </a:solidFill>
              </a:rPr>
              <a:t>s</a:t>
            </a:r>
            <a:r>
              <a:rPr lang="tr-TR" sz="2000" b="1" i="1" dirty="0"/>
              <a:t> up at 7 every morning</a:t>
            </a:r>
            <a:endParaRPr lang="tr-TR" sz="2000" b="1" i="1" dirty="0">
              <a:solidFill>
                <a:srgbClr val="FF0000"/>
              </a:solidFill>
            </a:endParaRPr>
          </a:p>
        </p:txBody>
      </p:sp>
      <p:sp>
        <p:nvSpPr>
          <p:cNvPr id="7" name="Arrow: Right 7">
            <a:extLst>
              <a:ext uri="{FF2B5EF4-FFF2-40B4-BE49-F238E27FC236}">
                <a16:creationId xmlns:a16="http://schemas.microsoft.com/office/drawing/2014/main" id="{25229794-2493-15C7-8E55-54B9C1FCDB71}"/>
              </a:ext>
            </a:extLst>
          </p:cNvPr>
          <p:cNvSpPr/>
          <p:nvPr/>
        </p:nvSpPr>
        <p:spPr>
          <a:xfrm>
            <a:off x="5095060" y="3206091"/>
            <a:ext cx="576064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10451023-834D-ABF0-1D16-89C3D9B2D7F7}"/>
              </a:ext>
            </a:extLst>
          </p:cNvPr>
          <p:cNvSpPr txBox="1"/>
          <p:nvPr/>
        </p:nvSpPr>
        <p:spPr>
          <a:xfrm>
            <a:off x="5746500" y="2919428"/>
            <a:ext cx="371031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C000"/>
                </a:solidFill>
              </a:rPr>
              <a:t>Ben her sabah saat 7’de uyanırım.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FD8020E5-339B-430D-A79A-28E2A9042D62}"/>
              </a:ext>
            </a:extLst>
          </p:cNvPr>
          <p:cNvSpPr txBox="1"/>
          <p:nvPr/>
        </p:nvSpPr>
        <p:spPr>
          <a:xfrm>
            <a:off x="5746500" y="3419279"/>
            <a:ext cx="371031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C000"/>
                </a:solidFill>
              </a:rPr>
              <a:t>O her sabah saat 7’de uyanır.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5FC7708-4B6F-8A50-2AC0-D75BB93DDB63}"/>
              </a:ext>
            </a:extLst>
          </p:cNvPr>
          <p:cNvSpPr/>
          <p:nvPr/>
        </p:nvSpPr>
        <p:spPr>
          <a:xfrm>
            <a:off x="1510749" y="3534726"/>
            <a:ext cx="737681" cy="31939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9D63B2EA-F173-754F-B8F3-742E475BAC18}"/>
              </a:ext>
            </a:extLst>
          </p:cNvPr>
          <p:cNvSpPr txBox="1"/>
          <p:nvPr/>
        </p:nvSpPr>
        <p:spPr>
          <a:xfrm>
            <a:off x="680260" y="4076169"/>
            <a:ext cx="10763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</a:p>
          <a:p>
            <a:pPr algn="ctr"/>
            <a:r>
              <a:rPr lang="tr-TR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You</a:t>
            </a:r>
          </a:p>
          <a:p>
            <a:pPr algn="ctr"/>
            <a:r>
              <a:rPr lang="tr-TR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We</a:t>
            </a:r>
          </a:p>
          <a:p>
            <a:pPr algn="ctr"/>
            <a:r>
              <a:rPr lang="tr-TR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They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1F369C2D-08D8-9028-36F0-DF26DB4998B0}"/>
              </a:ext>
            </a:extLst>
          </p:cNvPr>
          <p:cNvSpPr txBox="1"/>
          <p:nvPr/>
        </p:nvSpPr>
        <p:spPr>
          <a:xfrm>
            <a:off x="3678808" y="4356191"/>
            <a:ext cx="10763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He</a:t>
            </a:r>
          </a:p>
          <a:p>
            <a:pPr algn="ctr"/>
            <a:r>
              <a:rPr lang="tr-TR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She</a:t>
            </a:r>
          </a:p>
          <a:p>
            <a:pPr algn="ctr"/>
            <a:r>
              <a:rPr lang="tr-TR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It</a:t>
            </a:r>
          </a:p>
        </p:txBody>
      </p:sp>
      <p:sp>
        <p:nvSpPr>
          <p:cNvPr id="13" name="Right Brace 15">
            <a:extLst>
              <a:ext uri="{FF2B5EF4-FFF2-40B4-BE49-F238E27FC236}">
                <a16:creationId xmlns:a16="http://schemas.microsoft.com/office/drawing/2014/main" id="{EBEC119C-0DF2-E0B0-8712-6B23B7773A7C}"/>
              </a:ext>
            </a:extLst>
          </p:cNvPr>
          <p:cNvSpPr/>
          <p:nvPr/>
        </p:nvSpPr>
        <p:spPr>
          <a:xfrm>
            <a:off x="1765935" y="4178387"/>
            <a:ext cx="482495" cy="1384994"/>
          </a:xfrm>
          <a:prstGeom prst="rightBrace">
            <a:avLst>
              <a:gd name="adj1" fmla="val 8333"/>
              <a:gd name="adj2" fmla="val 48984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id="{A30A8568-E5A9-3410-513B-BFBF6C1503CA}"/>
              </a:ext>
            </a:extLst>
          </p:cNvPr>
          <p:cNvSpPr txBox="1"/>
          <p:nvPr/>
        </p:nvSpPr>
        <p:spPr>
          <a:xfrm>
            <a:off x="2440930" y="4617800"/>
            <a:ext cx="10763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V</a:t>
            </a:r>
            <a:r>
              <a:rPr lang="tr-TR" b="1" dirty="0"/>
              <a:t>1</a:t>
            </a:r>
            <a:r>
              <a:rPr lang="tr-TR" dirty="0"/>
              <a:t> (yalın fiil)</a:t>
            </a:r>
          </a:p>
        </p:txBody>
      </p:sp>
      <p:sp>
        <p:nvSpPr>
          <p:cNvPr id="15" name="Right Brace 18">
            <a:extLst>
              <a:ext uri="{FF2B5EF4-FFF2-40B4-BE49-F238E27FC236}">
                <a16:creationId xmlns:a16="http://schemas.microsoft.com/office/drawing/2014/main" id="{4004A343-EE39-44B6-7AAC-551B7542BA26}"/>
              </a:ext>
            </a:extLst>
          </p:cNvPr>
          <p:cNvSpPr/>
          <p:nvPr/>
        </p:nvSpPr>
        <p:spPr>
          <a:xfrm>
            <a:off x="4465130" y="4242296"/>
            <a:ext cx="482495" cy="1384994"/>
          </a:xfrm>
          <a:prstGeom prst="rightBrace">
            <a:avLst>
              <a:gd name="adj1" fmla="val 8333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TextBox 20">
            <a:extLst>
              <a:ext uri="{FF2B5EF4-FFF2-40B4-BE49-F238E27FC236}">
                <a16:creationId xmlns:a16="http://schemas.microsoft.com/office/drawing/2014/main" id="{79743923-F7E0-F718-B28E-BEF9F68F8676}"/>
              </a:ext>
            </a:extLst>
          </p:cNvPr>
          <p:cNvSpPr txBox="1"/>
          <p:nvPr/>
        </p:nvSpPr>
        <p:spPr>
          <a:xfrm>
            <a:off x="4947625" y="4617800"/>
            <a:ext cx="1446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V +</a:t>
            </a:r>
            <a:endParaRPr lang="tr-TR" dirty="0"/>
          </a:p>
        </p:txBody>
      </p:sp>
      <p:sp>
        <p:nvSpPr>
          <p:cNvPr id="17" name="TextBox 21">
            <a:extLst>
              <a:ext uri="{FF2B5EF4-FFF2-40B4-BE49-F238E27FC236}">
                <a16:creationId xmlns:a16="http://schemas.microsoft.com/office/drawing/2014/main" id="{3A3C0CDF-1319-5BB4-64FD-6F5D5F9A3C80}"/>
              </a:ext>
            </a:extLst>
          </p:cNvPr>
          <p:cNvSpPr txBox="1"/>
          <p:nvPr/>
        </p:nvSpPr>
        <p:spPr>
          <a:xfrm>
            <a:off x="5945721" y="4648577"/>
            <a:ext cx="897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(-s)</a:t>
            </a:r>
          </a:p>
        </p:txBody>
      </p:sp>
      <p:sp>
        <p:nvSpPr>
          <p:cNvPr id="18" name="TextBox 22">
            <a:extLst>
              <a:ext uri="{FF2B5EF4-FFF2-40B4-BE49-F238E27FC236}">
                <a16:creationId xmlns:a16="http://schemas.microsoft.com/office/drawing/2014/main" id="{F62D3C20-C6E6-C613-0711-05A0863137EE}"/>
              </a:ext>
            </a:extLst>
          </p:cNvPr>
          <p:cNvSpPr txBox="1"/>
          <p:nvPr/>
        </p:nvSpPr>
        <p:spPr>
          <a:xfrm>
            <a:off x="6971825" y="4006395"/>
            <a:ext cx="4277872" cy="1754326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(-s) eki arkasına geldiği fiilin son harfine göre (-es) veya (-ies) eklerine dönüşebilir:</a:t>
            </a:r>
          </a:p>
          <a:p>
            <a:endParaRPr lang="tr-TR" b="1" dirty="0">
              <a:solidFill>
                <a:schemeClr val="bg1"/>
              </a:solidFill>
            </a:endParaRPr>
          </a:p>
          <a:p>
            <a:r>
              <a:rPr lang="tr-TR" b="1" dirty="0">
                <a:solidFill>
                  <a:schemeClr val="bg1"/>
                </a:solidFill>
              </a:rPr>
              <a:t>(go &gt;&gt; go</a:t>
            </a:r>
            <a:r>
              <a:rPr lang="tr-TR" b="1" dirty="0">
                <a:solidFill>
                  <a:srgbClr val="FFC000"/>
                </a:solidFill>
              </a:rPr>
              <a:t>es</a:t>
            </a:r>
            <a:r>
              <a:rPr lang="tr-TR" b="1" dirty="0">
                <a:solidFill>
                  <a:schemeClr val="bg1"/>
                </a:solidFill>
              </a:rPr>
              <a:t>)</a:t>
            </a:r>
          </a:p>
          <a:p>
            <a:r>
              <a:rPr lang="tr-TR" b="1" dirty="0">
                <a:solidFill>
                  <a:schemeClr val="bg1"/>
                </a:solidFill>
              </a:rPr>
              <a:t>(wash &gt;&gt; wash</a:t>
            </a:r>
            <a:r>
              <a:rPr lang="tr-TR" b="1" dirty="0">
                <a:solidFill>
                  <a:srgbClr val="FFC000"/>
                </a:solidFill>
              </a:rPr>
              <a:t>es</a:t>
            </a:r>
            <a:r>
              <a:rPr lang="tr-TR" b="1" dirty="0">
                <a:solidFill>
                  <a:schemeClr val="bg1"/>
                </a:solidFill>
              </a:rPr>
              <a:t>)</a:t>
            </a:r>
          </a:p>
          <a:p>
            <a:r>
              <a:rPr lang="tr-TR" b="1" dirty="0">
                <a:solidFill>
                  <a:schemeClr val="bg1"/>
                </a:solidFill>
              </a:rPr>
              <a:t>(study &gt;&gt; stud</a:t>
            </a:r>
            <a:r>
              <a:rPr lang="tr-TR" b="1" dirty="0">
                <a:solidFill>
                  <a:srgbClr val="FFC000"/>
                </a:solidFill>
              </a:rPr>
              <a:t>ies</a:t>
            </a:r>
            <a:r>
              <a:rPr lang="tr-TR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6F065AA1-7F27-FD17-38F0-47E35625ECAB}"/>
              </a:ext>
            </a:extLst>
          </p:cNvPr>
          <p:cNvSpPr txBox="1"/>
          <p:nvPr/>
        </p:nvSpPr>
        <p:spPr>
          <a:xfrm>
            <a:off x="6971825" y="5978505"/>
            <a:ext cx="4277872" cy="369332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NOT: «have» &gt;&gt;&gt; «has»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0F9B68C2-EBB0-75F1-2C1D-12E7E97DF968}"/>
              </a:ext>
            </a:extLst>
          </p:cNvPr>
          <p:cNvSpPr txBox="1"/>
          <p:nvPr/>
        </p:nvSpPr>
        <p:spPr>
          <a:xfrm>
            <a:off x="4196615" y="6498293"/>
            <a:ext cx="3936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</p:spTree>
    <p:extLst>
      <p:ext uri="{BB962C8B-B14F-4D97-AF65-F5344CB8AC3E}">
        <p14:creationId xmlns:p14="http://schemas.microsoft.com/office/powerpoint/2010/main" val="428554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 animBg="1"/>
      <p:bldP spid="14" grpId="0"/>
      <p:bldP spid="15" grpId="0" animBg="1"/>
      <p:bldP spid="16" grpId="0"/>
      <p:bldP spid="17" grpId="0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E5A53AC5-ABDA-C882-6D1E-A3A244093156}"/>
              </a:ext>
            </a:extLst>
          </p:cNvPr>
          <p:cNvSpPr/>
          <p:nvPr/>
        </p:nvSpPr>
        <p:spPr>
          <a:xfrm>
            <a:off x="0" y="5261352"/>
            <a:ext cx="12192000" cy="1596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5CC99AA8-DB0D-FDD2-C4D5-4C13B6E552C8}"/>
              </a:ext>
            </a:extLst>
          </p:cNvPr>
          <p:cNvSpPr/>
          <p:nvPr/>
        </p:nvSpPr>
        <p:spPr>
          <a:xfrm>
            <a:off x="-68516" y="5261352"/>
            <a:ext cx="2009858" cy="1596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0EFD96DC-1894-78AA-9C39-32DB3DD0BD17}"/>
              </a:ext>
            </a:extLst>
          </p:cNvPr>
          <p:cNvSpPr/>
          <p:nvPr/>
        </p:nvSpPr>
        <p:spPr>
          <a:xfrm>
            <a:off x="10177607" y="5261352"/>
            <a:ext cx="2009858" cy="1596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2C973E6B-20AE-6FB6-8B15-380C4DC67A61}"/>
              </a:ext>
            </a:extLst>
          </p:cNvPr>
          <p:cNvSpPr txBox="1"/>
          <p:nvPr/>
        </p:nvSpPr>
        <p:spPr>
          <a:xfrm>
            <a:off x="133504" y="97203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/>
              <a:t>Geniş zaman cümlesini olumsuz yapmak için, fiilden önce «do not» veya «does not» kullanırız. Bu yapılar «don’t» ve «doesn’t» olarak kısaltılabilirler. 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8FABBFBC-9C8B-23BA-BAC6-CF36DBD20D0C}"/>
              </a:ext>
            </a:extLst>
          </p:cNvPr>
          <p:cNvSpPr txBox="1"/>
          <p:nvPr/>
        </p:nvSpPr>
        <p:spPr>
          <a:xfrm>
            <a:off x="922395" y="194760"/>
            <a:ext cx="5417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>
                <a:solidFill>
                  <a:srgbClr val="FF0000"/>
                </a:solidFill>
              </a:rPr>
              <a:t>(-) Negative: (olumsuz yapı)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B830DCBB-80B0-FE61-C2C4-9D31776574D6}"/>
              </a:ext>
            </a:extLst>
          </p:cNvPr>
          <p:cNvSpPr txBox="1"/>
          <p:nvPr/>
        </p:nvSpPr>
        <p:spPr>
          <a:xfrm>
            <a:off x="586219" y="1782470"/>
            <a:ext cx="4324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i="1" dirty="0">
                <a:solidFill>
                  <a:srgbClr val="FF0000"/>
                </a:solidFill>
              </a:rPr>
              <a:t>Ex. </a:t>
            </a:r>
            <a:r>
              <a:rPr lang="tr-TR" sz="2000" b="1" i="1" dirty="0"/>
              <a:t>I </a:t>
            </a:r>
            <a:r>
              <a:rPr lang="tr-TR" sz="2000" b="1" i="1" dirty="0">
                <a:solidFill>
                  <a:srgbClr val="FF0000"/>
                </a:solidFill>
              </a:rPr>
              <a:t>don’t</a:t>
            </a:r>
            <a:r>
              <a:rPr lang="tr-TR" sz="2000" b="1" i="1" dirty="0"/>
              <a:t> play basketball.</a:t>
            </a:r>
            <a:endParaRPr lang="tr-TR" sz="2000" b="1" i="1" dirty="0">
              <a:solidFill>
                <a:srgbClr val="FF0000"/>
              </a:solidFill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67E6643C-7FA8-33F5-78BC-CFA769F3B9EC}"/>
              </a:ext>
            </a:extLst>
          </p:cNvPr>
          <p:cNvSpPr txBox="1"/>
          <p:nvPr/>
        </p:nvSpPr>
        <p:spPr>
          <a:xfrm>
            <a:off x="479411" y="2275155"/>
            <a:ext cx="4537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i="1" dirty="0">
                <a:solidFill>
                  <a:srgbClr val="FF0000"/>
                </a:solidFill>
              </a:rPr>
              <a:t>Ex. </a:t>
            </a:r>
            <a:r>
              <a:rPr lang="tr-TR" sz="2000" b="1" i="1" dirty="0"/>
              <a:t>He </a:t>
            </a:r>
            <a:r>
              <a:rPr lang="tr-TR" sz="2000" b="1" i="1" dirty="0">
                <a:solidFill>
                  <a:srgbClr val="FF0000"/>
                </a:solidFill>
              </a:rPr>
              <a:t>doesn’t</a:t>
            </a:r>
            <a:r>
              <a:rPr lang="tr-TR" sz="2000" b="1" i="1" dirty="0"/>
              <a:t> play basketball.</a:t>
            </a:r>
            <a:endParaRPr lang="tr-TR" sz="2000" b="1" i="1" dirty="0">
              <a:solidFill>
                <a:srgbClr val="FF0000"/>
              </a:solidFill>
            </a:endParaRPr>
          </a:p>
        </p:txBody>
      </p:sp>
      <p:sp>
        <p:nvSpPr>
          <p:cNvPr id="9" name="Arrow: Right 7">
            <a:extLst>
              <a:ext uri="{FF2B5EF4-FFF2-40B4-BE49-F238E27FC236}">
                <a16:creationId xmlns:a16="http://schemas.microsoft.com/office/drawing/2014/main" id="{6A6AA443-3ECD-10F8-3026-8B09890A79B4}"/>
              </a:ext>
            </a:extLst>
          </p:cNvPr>
          <p:cNvSpPr/>
          <p:nvPr/>
        </p:nvSpPr>
        <p:spPr>
          <a:xfrm>
            <a:off x="3973162" y="1943470"/>
            <a:ext cx="576064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2AC9EB99-E42D-1F2F-4249-722E4F87CD4B}"/>
              </a:ext>
            </a:extLst>
          </p:cNvPr>
          <p:cNvSpPr txBox="1"/>
          <p:nvPr/>
        </p:nvSpPr>
        <p:spPr>
          <a:xfrm>
            <a:off x="4693941" y="1722022"/>
            <a:ext cx="260484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C000"/>
                </a:solidFill>
              </a:rPr>
              <a:t>Ben basketbol oynamam.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EC4CD4B0-7AEE-0FA9-3C6E-CC476A8A8B5A}"/>
              </a:ext>
            </a:extLst>
          </p:cNvPr>
          <p:cNvSpPr txBox="1"/>
          <p:nvPr/>
        </p:nvSpPr>
        <p:spPr>
          <a:xfrm>
            <a:off x="4691355" y="2197355"/>
            <a:ext cx="260742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C000"/>
                </a:solidFill>
              </a:rPr>
              <a:t>O basketbol oynamaz.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36859C7-3456-66A7-3AC5-D14C97B6DCB8}"/>
              </a:ext>
            </a:extLst>
          </p:cNvPr>
          <p:cNvSpPr/>
          <p:nvPr/>
        </p:nvSpPr>
        <p:spPr>
          <a:xfrm>
            <a:off x="1216829" y="2318249"/>
            <a:ext cx="949717" cy="31939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38C071-A7A1-85C9-3E26-DA8D35889452}"/>
              </a:ext>
            </a:extLst>
          </p:cNvPr>
          <p:cNvSpPr txBox="1"/>
          <p:nvPr/>
        </p:nvSpPr>
        <p:spPr>
          <a:xfrm>
            <a:off x="172546" y="2861901"/>
            <a:ext cx="8900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</a:p>
          <a:p>
            <a:pPr algn="ctr"/>
            <a:r>
              <a:rPr lang="tr-TR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You</a:t>
            </a:r>
          </a:p>
          <a:p>
            <a:pPr algn="ctr"/>
            <a:r>
              <a:rPr lang="tr-TR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We</a:t>
            </a:r>
          </a:p>
          <a:p>
            <a:pPr algn="ctr"/>
            <a:r>
              <a:rPr lang="tr-TR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They</a:t>
            </a: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77143567-D191-B9C0-D793-C2B3C02AC52C}"/>
              </a:ext>
            </a:extLst>
          </p:cNvPr>
          <p:cNvSpPr txBox="1"/>
          <p:nvPr/>
        </p:nvSpPr>
        <p:spPr>
          <a:xfrm>
            <a:off x="4255180" y="2861901"/>
            <a:ext cx="8900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He</a:t>
            </a:r>
          </a:p>
          <a:p>
            <a:pPr algn="ctr"/>
            <a:r>
              <a:rPr lang="tr-TR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She</a:t>
            </a:r>
          </a:p>
          <a:p>
            <a:pPr algn="ctr"/>
            <a:r>
              <a:rPr lang="tr-TR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It</a:t>
            </a:r>
          </a:p>
        </p:txBody>
      </p:sp>
      <p:sp>
        <p:nvSpPr>
          <p:cNvPr id="15" name="Right Brace 15">
            <a:extLst>
              <a:ext uri="{FF2B5EF4-FFF2-40B4-BE49-F238E27FC236}">
                <a16:creationId xmlns:a16="http://schemas.microsoft.com/office/drawing/2014/main" id="{59B6906A-C678-CFF6-675C-34D9AE814549}"/>
              </a:ext>
            </a:extLst>
          </p:cNvPr>
          <p:cNvSpPr/>
          <p:nvPr/>
        </p:nvSpPr>
        <p:spPr>
          <a:xfrm>
            <a:off x="1222018" y="2789495"/>
            <a:ext cx="442495" cy="1569660"/>
          </a:xfrm>
          <a:prstGeom prst="rightBrace">
            <a:avLst>
              <a:gd name="adj1" fmla="val 8333"/>
              <a:gd name="adj2" fmla="val 49941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CCE8B1F9-648D-0FEE-1512-D6C14A60C0B4}"/>
              </a:ext>
            </a:extLst>
          </p:cNvPr>
          <p:cNvSpPr txBox="1"/>
          <p:nvPr/>
        </p:nvSpPr>
        <p:spPr>
          <a:xfrm>
            <a:off x="1934489" y="3281937"/>
            <a:ext cx="16311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don’t + V</a:t>
            </a:r>
            <a:r>
              <a:rPr lang="tr-TR" b="1" dirty="0"/>
              <a:t>1</a:t>
            </a:r>
            <a:r>
              <a:rPr lang="tr-TR" dirty="0"/>
              <a:t> </a:t>
            </a:r>
          </a:p>
        </p:txBody>
      </p:sp>
      <p:sp>
        <p:nvSpPr>
          <p:cNvPr id="17" name="Right Brace 18">
            <a:extLst>
              <a:ext uri="{FF2B5EF4-FFF2-40B4-BE49-F238E27FC236}">
                <a16:creationId xmlns:a16="http://schemas.microsoft.com/office/drawing/2014/main" id="{5408DC3D-F581-06CB-C964-CC34633DF0A3}"/>
              </a:ext>
            </a:extLst>
          </p:cNvPr>
          <p:cNvSpPr/>
          <p:nvPr/>
        </p:nvSpPr>
        <p:spPr>
          <a:xfrm>
            <a:off x="4951436" y="2861901"/>
            <a:ext cx="482495" cy="1384994"/>
          </a:xfrm>
          <a:prstGeom prst="rightBrace">
            <a:avLst>
              <a:gd name="adj1" fmla="val 8333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TextBox 20">
            <a:extLst>
              <a:ext uri="{FF2B5EF4-FFF2-40B4-BE49-F238E27FC236}">
                <a16:creationId xmlns:a16="http://schemas.microsoft.com/office/drawing/2014/main" id="{7F9DE489-ADBC-C7FF-6DCF-1315CF83DCF4}"/>
              </a:ext>
            </a:extLst>
          </p:cNvPr>
          <p:cNvSpPr txBox="1"/>
          <p:nvPr/>
        </p:nvSpPr>
        <p:spPr>
          <a:xfrm>
            <a:off x="5543868" y="3214096"/>
            <a:ext cx="19599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doesn’t + V</a:t>
            </a:r>
            <a:r>
              <a:rPr lang="tr-TR" sz="2000" b="1" dirty="0"/>
              <a:t>1</a:t>
            </a:r>
            <a:endParaRPr lang="tr-TR" dirty="0"/>
          </a:p>
        </p:txBody>
      </p:sp>
      <p:sp>
        <p:nvSpPr>
          <p:cNvPr id="19" name="TextBox 22">
            <a:extLst>
              <a:ext uri="{FF2B5EF4-FFF2-40B4-BE49-F238E27FC236}">
                <a16:creationId xmlns:a16="http://schemas.microsoft.com/office/drawing/2014/main" id="{99BD49E8-4F7F-8E02-1D28-D591D3F178C8}"/>
              </a:ext>
            </a:extLst>
          </p:cNvPr>
          <p:cNvSpPr txBox="1"/>
          <p:nvPr/>
        </p:nvSpPr>
        <p:spPr>
          <a:xfrm>
            <a:off x="8745188" y="1470759"/>
            <a:ext cx="2142669" cy="646331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Do not = don’t</a:t>
            </a:r>
          </a:p>
          <a:p>
            <a:r>
              <a:rPr lang="tr-TR" b="1" dirty="0">
                <a:solidFill>
                  <a:schemeClr val="bg1"/>
                </a:solidFill>
              </a:rPr>
              <a:t>Does not = doesn’t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1D538C-3866-6469-FF61-6142C65AA8BA}"/>
              </a:ext>
            </a:extLst>
          </p:cNvPr>
          <p:cNvSpPr txBox="1"/>
          <p:nvPr/>
        </p:nvSpPr>
        <p:spPr>
          <a:xfrm>
            <a:off x="7914128" y="3044818"/>
            <a:ext cx="4277872" cy="923330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NOT: «Doesn’t» ‘tan sonra gelen fiil yalın olur çünkü (-s) ekini «do» yardımcı fiili almıştır.</a:t>
            </a:r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6A04374A-CFDF-E43D-EDD3-F76F2E8AFAB9}"/>
              </a:ext>
            </a:extLst>
          </p:cNvPr>
          <p:cNvSpPr/>
          <p:nvPr/>
        </p:nvSpPr>
        <p:spPr>
          <a:xfrm>
            <a:off x="578744" y="4246895"/>
            <a:ext cx="26830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Exercise: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TextBox 17">
            <a:extLst>
              <a:ext uri="{FF2B5EF4-FFF2-40B4-BE49-F238E27FC236}">
                <a16:creationId xmlns:a16="http://schemas.microsoft.com/office/drawing/2014/main" id="{D87EC1A2-1591-675F-7129-98B977DBAABD}"/>
              </a:ext>
            </a:extLst>
          </p:cNvPr>
          <p:cNvSpPr txBox="1"/>
          <p:nvPr/>
        </p:nvSpPr>
        <p:spPr>
          <a:xfrm>
            <a:off x="3261787" y="4497655"/>
            <a:ext cx="8930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Aşağıda verilen olumlu cümleleri olumsuza dönüştürünüz.</a:t>
            </a: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E8790F59-D873-A6AF-AF1F-BDE0442AA61C}"/>
              </a:ext>
            </a:extLst>
          </p:cNvPr>
          <p:cNvSpPr txBox="1"/>
          <p:nvPr/>
        </p:nvSpPr>
        <p:spPr>
          <a:xfrm>
            <a:off x="479411" y="4909207"/>
            <a:ext cx="5860918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AutoNum type="arabicParenR"/>
            </a:pPr>
            <a:r>
              <a:rPr lang="tr-TR" sz="2000" b="1" dirty="0"/>
              <a:t>The students play football. </a:t>
            </a:r>
          </a:p>
          <a:p>
            <a:pPr marL="457200" indent="-457200">
              <a:lnSpc>
                <a:spcPct val="200000"/>
              </a:lnSpc>
              <a:buAutoNum type="arabicParenR"/>
            </a:pPr>
            <a:r>
              <a:rPr lang="tr-TR" sz="2000" b="1" dirty="0"/>
              <a:t>Sally does her homework every evenning.</a:t>
            </a:r>
          </a:p>
          <a:p>
            <a:pPr marL="457200" indent="-457200">
              <a:lnSpc>
                <a:spcPct val="200000"/>
              </a:lnSpc>
              <a:buAutoNum type="arabicParenR"/>
            </a:pPr>
            <a:r>
              <a:rPr lang="tr-TR" sz="2000" b="1" dirty="0"/>
              <a:t>Mahmut studies English all the time. </a:t>
            </a:r>
          </a:p>
        </p:txBody>
      </p:sp>
      <p:cxnSp>
        <p:nvCxnSpPr>
          <p:cNvPr id="24" name="Straight Arrow Connector 25">
            <a:extLst>
              <a:ext uri="{FF2B5EF4-FFF2-40B4-BE49-F238E27FC236}">
                <a16:creationId xmlns:a16="http://schemas.microsoft.com/office/drawing/2014/main" id="{319923D7-A24E-3201-0818-77CCA9023C75}"/>
              </a:ext>
            </a:extLst>
          </p:cNvPr>
          <p:cNvCxnSpPr>
            <a:cxnSpLocks/>
          </p:cNvCxnSpPr>
          <p:nvPr/>
        </p:nvCxnSpPr>
        <p:spPr>
          <a:xfrm>
            <a:off x="5720914" y="5377218"/>
            <a:ext cx="129446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30">
            <a:extLst>
              <a:ext uri="{FF2B5EF4-FFF2-40B4-BE49-F238E27FC236}">
                <a16:creationId xmlns:a16="http://schemas.microsoft.com/office/drawing/2014/main" id="{B9780CCA-A146-585C-F7E6-D32EBD1D2418}"/>
              </a:ext>
            </a:extLst>
          </p:cNvPr>
          <p:cNvCxnSpPr>
            <a:cxnSpLocks/>
          </p:cNvCxnSpPr>
          <p:nvPr/>
        </p:nvCxnSpPr>
        <p:spPr>
          <a:xfrm>
            <a:off x="5720914" y="5883673"/>
            <a:ext cx="129446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32">
            <a:extLst>
              <a:ext uri="{FF2B5EF4-FFF2-40B4-BE49-F238E27FC236}">
                <a16:creationId xmlns:a16="http://schemas.microsoft.com/office/drawing/2014/main" id="{2D2F956A-310E-5F42-2029-ADC3A7FA0E6D}"/>
              </a:ext>
            </a:extLst>
          </p:cNvPr>
          <p:cNvCxnSpPr>
            <a:cxnSpLocks/>
          </p:cNvCxnSpPr>
          <p:nvPr/>
        </p:nvCxnSpPr>
        <p:spPr>
          <a:xfrm>
            <a:off x="5720914" y="6280245"/>
            <a:ext cx="129446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33">
            <a:extLst>
              <a:ext uri="{FF2B5EF4-FFF2-40B4-BE49-F238E27FC236}">
                <a16:creationId xmlns:a16="http://schemas.microsoft.com/office/drawing/2014/main" id="{2CEDB956-79BE-CECC-1AC8-BAB64B9F52C9}"/>
              </a:ext>
            </a:extLst>
          </p:cNvPr>
          <p:cNvSpPr txBox="1"/>
          <p:nvPr/>
        </p:nvSpPr>
        <p:spPr>
          <a:xfrm>
            <a:off x="7141284" y="5188798"/>
            <a:ext cx="353126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The students </a:t>
            </a:r>
            <a:r>
              <a:rPr lang="tr-TR" b="1" dirty="0">
                <a:solidFill>
                  <a:srgbClr val="FF0000"/>
                </a:solidFill>
              </a:rPr>
              <a:t>don’t play </a:t>
            </a:r>
            <a:r>
              <a:rPr lang="tr-TR" b="1" dirty="0">
                <a:solidFill>
                  <a:schemeClr val="bg1"/>
                </a:solidFill>
              </a:rPr>
              <a:t>football.</a:t>
            </a:r>
          </a:p>
        </p:txBody>
      </p:sp>
      <p:sp>
        <p:nvSpPr>
          <p:cNvPr id="28" name="TextBox 34">
            <a:extLst>
              <a:ext uri="{FF2B5EF4-FFF2-40B4-BE49-F238E27FC236}">
                <a16:creationId xmlns:a16="http://schemas.microsoft.com/office/drawing/2014/main" id="{3F2F527A-7703-E49B-CF12-EA8B525A1CB2}"/>
              </a:ext>
            </a:extLst>
          </p:cNvPr>
          <p:cNvSpPr txBox="1"/>
          <p:nvPr/>
        </p:nvSpPr>
        <p:spPr>
          <a:xfrm>
            <a:off x="7141284" y="5695275"/>
            <a:ext cx="501626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Sally </a:t>
            </a:r>
            <a:r>
              <a:rPr lang="tr-TR" b="1" dirty="0">
                <a:solidFill>
                  <a:srgbClr val="FF0000"/>
                </a:solidFill>
              </a:rPr>
              <a:t>doesn’t do </a:t>
            </a:r>
            <a:r>
              <a:rPr lang="tr-TR" b="1" dirty="0">
                <a:solidFill>
                  <a:schemeClr val="bg1"/>
                </a:solidFill>
              </a:rPr>
              <a:t>her homework every evenning.</a:t>
            </a:r>
          </a:p>
        </p:txBody>
      </p:sp>
      <p:sp>
        <p:nvSpPr>
          <p:cNvPr id="29" name="TextBox 35">
            <a:extLst>
              <a:ext uri="{FF2B5EF4-FFF2-40B4-BE49-F238E27FC236}">
                <a16:creationId xmlns:a16="http://schemas.microsoft.com/office/drawing/2014/main" id="{EB5069FE-842F-BA69-09F6-D5989D57CE68}"/>
              </a:ext>
            </a:extLst>
          </p:cNvPr>
          <p:cNvSpPr txBox="1"/>
          <p:nvPr/>
        </p:nvSpPr>
        <p:spPr>
          <a:xfrm>
            <a:off x="7141284" y="6200655"/>
            <a:ext cx="501626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Mahmut </a:t>
            </a:r>
            <a:r>
              <a:rPr lang="tr-TR" b="1" dirty="0">
                <a:solidFill>
                  <a:srgbClr val="FF0000"/>
                </a:solidFill>
              </a:rPr>
              <a:t>doesn’t study </a:t>
            </a:r>
            <a:r>
              <a:rPr lang="tr-TR" b="1" dirty="0">
                <a:solidFill>
                  <a:schemeClr val="bg1"/>
                </a:solidFill>
              </a:rPr>
              <a:t>English all the time.</a:t>
            </a:r>
          </a:p>
        </p:txBody>
      </p:sp>
      <p:sp>
        <p:nvSpPr>
          <p:cNvPr id="30" name="TextBox 37">
            <a:extLst>
              <a:ext uri="{FF2B5EF4-FFF2-40B4-BE49-F238E27FC236}">
                <a16:creationId xmlns:a16="http://schemas.microsoft.com/office/drawing/2014/main" id="{4F647414-CFBB-F508-9183-C8B408A3BEAB}"/>
              </a:ext>
            </a:extLst>
          </p:cNvPr>
          <p:cNvSpPr txBox="1"/>
          <p:nvPr/>
        </p:nvSpPr>
        <p:spPr>
          <a:xfrm>
            <a:off x="936413" y="5551789"/>
            <a:ext cx="61520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rgbClr val="0070C0"/>
                </a:solidFill>
              </a:rPr>
              <a:t>(She)</a:t>
            </a:r>
          </a:p>
        </p:txBody>
      </p:sp>
      <p:sp>
        <p:nvSpPr>
          <p:cNvPr id="31" name="TextBox 38">
            <a:extLst>
              <a:ext uri="{FF2B5EF4-FFF2-40B4-BE49-F238E27FC236}">
                <a16:creationId xmlns:a16="http://schemas.microsoft.com/office/drawing/2014/main" id="{531333FC-7E96-F40F-CCEA-289BF4AE27A8}"/>
              </a:ext>
            </a:extLst>
          </p:cNvPr>
          <p:cNvSpPr txBox="1"/>
          <p:nvPr/>
        </p:nvSpPr>
        <p:spPr>
          <a:xfrm>
            <a:off x="1076482" y="6126356"/>
            <a:ext cx="61520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rgbClr val="0070C0"/>
                </a:solidFill>
              </a:rPr>
              <a:t>(He)</a:t>
            </a:r>
          </a:p>
        </p:txBody>
      </p:sp>
      <p:sp>
        <p:nvSpPr>
          <p:cNvPr id="32" name="TextBox 39">
            <a:extLst>
              <a:ext uri="{FF2B5EF4-FFF2-40B4-BE49-F238E27FC236}">
                <a16:creationId xmlns:a16="http://schemas.microsoft.com/office/drawing/2014/main" id="{B3C20B06-3E92-5953-D884-2C812AA8AF55}"/>
              </a:ext>
            </a:extLst>
          </p:cNvPr>
          <p:cNvSpPr txBox="1"/>
          <p:nvPr/>
        </p:nvSpPr>
        <p:spPr>
          <a:xfrm>
            <a:off x="1314426" y="4925446"/>
            <a:ext cx="845143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rgbClr val="0070C0"/>
                </a:solidFill>
              </a:rPr>
              <a:t>(They)</a:t>
            </a:r>
          </a:p>
        </p:txBody>
      </p:sp>
    </p:spTree>
    <p:extLst>
      <p:ext uri="{BB962C8B-B14F-4D97-AF65-F5344CB8AC3E}">
        <p14:creationId xmlns:p14="http://schemas.microsoft.com/office/powerpoint/2010/main" val="333050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 animBg="1"/>
      <p:bldP spid="21" grpId="0"/>
      <p:bldP spid="22" grpId="0"/>
      <p:bldP spid="23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296807C4-0E00-AD3F-F064-0172AEBF58BA}"/>
              </a:ext>
            </a:extLst>
          </p:cNvPr>
          <p:cNvSpPr/>
          <p:nvPr/>
        </p:nvSpPr>
        <p:spPr>
          <a:xfrm>
            <a:off x="0" y="5261352"/>
            <a:ext cx="12192000" cy="1596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5C9B2F19-0343-3DFE-7901-B0698FA0BF82}"/>
              </a:ext>
            </a:extLst>
          </p:cNvPr>
          <p:cNvSpPr/>
          <p:nvPr/>
        </p:nvSpPr>
        <p:spPr>
          <a:xfrm>
            <a:off x="-68516" y="5261352"/>
            <a:ext cx="2009858" cy="1596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69AFF46C-4B83-0B1A-E04B-17522776F265}"/>
              </a:ext>
            </a:extLst>
          </p:cNvPr>
          <p:cNvSpPr txBox="1"/>
          <p:nvPr/>
        </p:nvSpPr>
        <p:spPr>
          <a:xfrm>
            <a:off x="133504" y="97203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/>
              <a:t>Geniş zamanda soru cümlesi yapabilmek için; «Do» ve «Does» yardımcı fiilerini cümlenin öznesinin başında kullanırız.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62505F20-227D-9E78-620C-32B10C07F5FB}"/>
              </a:ext>
            </a:extLst>
          </p:cNvPr>
          <p:cNvSpPr txBox="1"/>
          <p:nvPr/>
        </p:nvSpPr>
        <p:spPr>
          <a:xfrm>
            <a:off x="551313" y="173188"/>
            <a:ext cx="7679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>
                <a:solidFill>
                  <a:srgbClr val="FF0000"/>
                </a:solidFill>
              </a:rPr>
              <a:t>(?) Question / Interrogative: (soru yapısı)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6C5971EA-2CDC-E864-F47B-40189253DB48}"/>
              </a:ext>
            </a:extLst>
          </p:cNvPr>
          <p:cNvSpPr txBox="1"/>
          <p:nvPr/>
        </p:nvSpPr>
        <p:spPr>
          <a:xfrm>
            <a:off x="936413" y="1742010"/>
            <a:ext cx="4324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i="1" dirty="0">
                <a:solidFill>
                  <a:schemeClr val="bg1"/>
                </a:solidFill>
              </a:rPr>
              <a:t>Ex. </a:t>
            </a:r>
            <a:r>
              <a:rPr lang="tr-TR" sz="2000" b="1" i="1" dirty="0">
                <a:solidFill>
                  <a:srgbClr val="FF0000"/>
                </a:solidFill>
              </a:rPr>
              <a:t>Do </a:t>
            </a:r>
            <a:r>
              <a:rPr lang="tr-TR" sz="2000" b="1" i="1" dirty="0"/>
              <a:t>you play piano?</a:t>
            </a:r>
            <a:endParaRPr lang="tr-TR" sz="2000" b="1" i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BFD202-4F17-7508-405E-E681F15AAFF2}"/>
              </a:ext>
            </a:extLst>
          </p:cNvPr>
          <p:cNvSpPr txBox="1"/>
          <p:nvPr/>
        </p:nvSpPr>
        <p:spPr>
          <a:xfrm>
            <a:off x="479411" y="2169440"/>
            <a:ext cx="4537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i="1" dirty="0">
                <a:solidFill>
                  <a:schemeClr val="bg1"/>
                </a:solidFill>
              </a:rPr>
              <a:t>Ex. </a:t>
            </a:r>
            <a:r>
              <a:rPr lang="tr-TR" sz="2000" b="1" i="1" dirty="0">
                <a:solidFill>
                  <a:srgbClr val="FF0000"/>
                </a:solidFill>
              </a:rPr>
              <a:t>Does</a:t>
            </a:r>
            <a:r>
              <a:rPr lang="tr-TR" sz="2000" b="1" i="1" dirty="0"/>
              <a:t> she play piano?</a:t>
            </a:r>
            <a:endParaRPr lang="tr-TR" sz="2000" b="1" i="1" dirty="0">
              <a:solidFill>
                <a:srgbClr val="FF0000"/>
              </a:solidFill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568FA813-1090-D39E-640E-9232B85D6E3F}"/>
              </a:ext>
            </a:extLst>
          </p:cNvPr>
          <p:cNvSpPr/>
          <p:nvPr/>
        </p:nvSpPr>
        <p:spPr>
          <a:xfrm>
            <a:off x="3973162" y="1943470"/>
            <a:ext cx="576064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66F5A5B8-0467-AE2D-1F42-23D0D2BAD29A}"/>
              </a:ext>
            </a:extLst>
          </p:cNvPr>
          <p:cNvSpPr txBox="1"/>
          <p:nvPr/>
        </p:nvSpPr>
        <p:spPr>
          <a:xfrm>
            <a:off x="4693941" y="1722022"/>
            <a:ext cx="260484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C000"/>
                </a:solidFill>
              </a:rPr>
              <a:t>Sen piyano çalar mısın?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2CF6EB-931E-E892-CFF9-0B84DE17F049}"/>
              </a:ext>
            </a:extLst>
          </p:cNvPr>
          <p:cNvSpPr txBox="1"/>
          <p:nvPr/>
        </p:nvSpPr>
        <p:spPr>
          <a:xfrm>
            <a:off x="4691354" y="2215003"/>
            <a:ext cx="2604843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C000"/>
                </a:solidFill>
              </a:rPr>
              <a:t>O piyano çalar mı?</a:t>
            </a: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3A33CC4D-4CEF-1248-40FC-A8C085A12C30}"/>
              </a:ext>
            </a:extLst>
          </p:cNvPr>
          <p:cNvSpPr txBox="1"/>
          <p:nvPr/>
        </p:nvSpPr>
        <p:spPr>
          <a:xfrm>
            <a:off x="2159569" y="2769568"/>
            <a:ext cx="8900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</a:p>
          <a:p>
            <a:pPr algn="ctr"/>
            <a:r>
              <a:rPr lang="tr-TR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You</a:t>
            </a:r>
          </a:p>
          <a:p>
            <a:pPr algn="ctr"/>
            <a:r>
              <a:rPr lang="tr-TR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We</a:t>
            </a:r>
          </a:p>
          <a:p>
            <a:pPr algn="ctr"/>
            <a:r>
              <a:rPr lang="tr-TR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They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4560045D-68DC-7856-2AED-4D0189587A29}"/>
              </a:ext>
            </a:extLst>
          </p:cNvPr>
          <p:cNvSpPr txBox="1"/>
          <p:nvPr/>
        </p:nvSpPr>
        <p:spPr>
          <a:xfrm>
            <a:off x="8536918" y="2877627"/>
            <a:ext cx="8900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He</a:t>
            </a:r>
          </a:p>
          <a:p>
            <a:pPr algn="ctr"/>
            <a:r>
              <a:rPr lang="tr-TR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She</a:t>
            </a:r>
          </a:p>
          <a:p>
            <a:pPr algn="ctr"/>
            <a:r>
              <a:rPr lang="tr-TR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It</a:t>
            </a:r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010BA506-8FEC-25DE-7E82-BD3B183FD525}"/>
              </a:ext>
            </a:extLst>
          </p:cNvPr>
          <p:cNvSpPr txBox="1"/>
          <p:nvPr/>
        </p:nvSpPr>
        <p:spPr>
          <a:xfrm>
            <a:off x="7982376" y="1991799"/>
            <a:ext cx="3836219" cy="646331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DİKKAT!: Soru Cümlelerinde fiil her zaman YALINDIR.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FCC022-723D-B165-D42B-8157280758DA}"/>
              </a:ext>
            </a:extLst>
          </p:cNvPr>
          <p:cNvSpPr/>
          <p:nvPr/>
        </p:nvSpPr>
        <p:spPr>
          <a:xfrm>
            <a:off x="707642" y="4062252"/>
            <a:ext cx="26830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Exercise: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TextBox 17">
            <a:extLst>
              <a:ext uri="{FF2B5EF4-FFF2-40B4-BE49-F238E27FC236}">
                <a16:creationId xmlns:a16="http://schemas.microsoft.com/office/drawing/2014/main" id="{3476C0C8-B169-29FD-D9AC-9ED357EED02D}"/>
              </a:ext>
            </a:extLst>
          </p:cNvPr>
          <p:cNvSpPr txBox="1"/>
          <p:nvPr/>
        </p:nvSpPr>
        <p:spPr>
          <a:xfrm>
            <a:off x="3390685" y="4313012"/>
            <a:ext cx="8930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Aşağıda verilen olumlu cümleleri soru cümlesine dönüştürünüz.</a:t>
            </a:r>
          </a:p>
        </p:txBody>
      </p:sp>
      <p:sp>
        <p:nvSpPr>
          <p:cNvPr id="16" name="TextBox 23">
            <a:extLst>
              <a:ext uri="{FF2B5EF4-FFF2-40B4-BE49-F238E27FC236}">
                <a16:creationId xmlns:a16="http://schemas.microsoft.com/office/drawing/2014/main" id="{287687A7-C89A-06D8-76A3-605DA3C139FE}"/>
              </a:ext>
            </a:extLst>
          </p:cNvPr>
          <p:cNvSpPr txBox="1"/>
          <p:nvPr/>
        </p:nvSpPr>
        <p:spPr>
          <a:xfrm>
            <a:off x="479411" y="4909207"/>
            <a:ext cx="5860918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AutoNum type="arabicParenR"/>
            </a:pPr>
            <a:r>
              <a:rPr lang="tr-TR" sz="2000" b="1" dirty="0"/>
              <a:t>The students play football. </a:t>
            </a:r>
          </a:p>
          <a:p>
            <a:pPr marL="457200" indent="-457200">
              <a:lnSpc>
                <a:spcPct val="200000"/>
              </a:lnSpc>
              <a:buAutoNum type="arabicParenR"/>
            </a:pPr>
            <a:r>
              <a:rPr lang="tr-TR" sz="2000" b="1" dirty="0"/>
              <a:t>Sally does her homework every evenning.</a:t>
            </a:r>
          </a:p>
          <a:p>
            <a:pPr marL="457200" indent="-457200">
              <a:lnSpc>
                <a:spcPct val="200000"/>
              </a:lnSpc>
              <a:buAutoNum type="arabicParenR"/>
            </a:pPr>
            <a:r>
              <a:rPr lang="tr-TR" sz="2000" b="1" dirty="0"/>
              <a:t>Mahmut studies English all the time. </a:t>
            </a:r>
          </a:p>
        </p:txBody>
      </p:sp>
      <p:cxnSp>
        <p:nvCxnSpPr>
          <p:cNvPr id="17" name="Straight Arrow Connector 25">
            <a:extLst>
              <a:ext uri="{FF2B5EF4-FFF2-40B4-BE49-F238E27FC236}">
                <a16:creationId xmlns:a16="http://schemas.microsoft.com/office/drawing/2014/main" id="{098E5347-80E5-3DFD-43A3-48F1F1B3D512}"/>
              </a:ext>
            </a:extLst>
          </p:cNvPr>
          <p:cNvCxnSpPr>
            <a:cxnSpLocks/>
          </p:cNvCxnSpPr>
          <p:nvPr/>
        </p:nvCxnSpPr>
        <p:spPr>
          <a:xfrm>
            <a:off x="5144702" y="5373464"/>
            <a:ext cx="129446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30">
            <a:extLst>
              <a:ext uri="{FF2B5EF4-FFF2-40B4-BE49-F238E27FC236}">
                <a16:creationId xmlns:a16="http://schemas.microsoft.com/office/drawing/2014/main" id="{488BB88E-A25C-F77E-F81D-34C2E31278E6}"/>
              </a:ext>
            </a:extLst>
          </p:cNvPr>
          <p:cNvCxnSpPr>
            <a:cxnSpLocks/>
          </p:cNvCxnSpPr>
          <p:nvPr/>
        </p:nvCxnSpPr>
        <p:spPr>
          <a:xfrm>
            <a:off x="5720914" y="5883673"/>
            <a:ext cx="129446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32">
            <a:extLst>
              <a:ext uri="{FF2B5EF4-FFF2-40B4-BE49-F238E27FC236}">
                <a16:creationId xmlns:a16="http://schemas.microsoft.com/office/drawing/2014/main" id="{AB54B37C-6A7B-1A58-79A0-C58FF9EC09B9}"/>
              </a:ext>
            </a:extLst>
          </p:cNvPr>
          <p:cNvCxnSpPr>
            <a:cxnSpLocks/>
          </p:cNvCxnSpPr>
          <p:nvPr/>
        </p:nvCxnSpPr>
        <p:spPr>
          <a:xfrm>
            <a:off x="5448768" y="6569987"/>
            <a:ext cx="129446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33">
            <a:extLst>
              <a:ext uri="{FF2B5EF4-FFF2-40B4-BE49-F238E27FC236}">
                <a16:creationId xmlns:a16="http://schemas.microsoft.com/office/drawing/2014/main" id="{69B5CAEB-F78E-9F87-D89F-9961B65D868B}"/>
              </a:ext>
            </a:extLst>
          </p:cNvPr>
          <p:cNvSpPr txBox="1"/>
          <p:nvPr/>
        </p:nvSpPr>
        <p:spPr>
          <a:xfrm>
            <a:off x="7141284" y="5188798"/>
            <a:ext cx="353126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C000"/>
                </a:solidFill>
              </a:rPr>
              <a:t>Do</a:t>
            </a:r>
            <a:r>
              <a:rPr lang="tr-TR" b="1" dirty="0">
                <a:solidFill>
                  <a:schemeClr val="bg1"/>
                </a:solidFill>
              </a:rPr>
              <a:t> the students play football?</a:t>
            </a:r>
          </a:p>
        </p:txBody>
      </p:sp>
      <p:sp>
        <p:nvSpPr>
          <p:cNvPr id="21" name="TextBox 34">
            <a:extLst>
              <a:ext uri="{FF2B5EF4-FFF2-40B4-BE49-F238E27FC236}">
                <a16:creationId xmlns:a16="http://schemas.microsoft.com/office/drawing/2014/main" id="{EEAFEF44-4F7E-6687-437D-ED63D20C22CC}"/>
              </a:ext>
            </a:extLst>
          </p:cNvPr>
          <p:cNvSpPr txBox="1"/>
          <p:nvPr/>
        </p:nvSpPr>
        <p:spPr>
          <a:xfrm>
            <a:off x="7141283" y="5765166"/>
            <a:ext cx="457130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C000"/>
                </a:solidFill>
              </a:rPr>
              <a:t>Does</a:t>
            </a:r>
            <a:r>
              <a:rPr lang="tr-TR" b="1" dirty="0">
                <a:solidFill>
                  <a:schemeClr val="bg1"/>
                </a:solidFill>
              </a:rPr>
              <a:t> Sally do her homework every evenning?</a:t>
            </a:r>
          </a:p>
        </p:txBody>
      </p:sp>
      <p:sp>
        <p:nvSpPr>
          <p:cNvPr id="22" name="TextBox 35">
            <a:extLst>
              <a:ext uri="{FF2B5EF4-FFF2-40B4-BE49-F238E27FC236}">
                <a16:creationId xmlns:a16="http://schemas.microsoft.com/office/drawing/2014/main" id="{377F7ADC-4D74-CBD8-E8E3-DBE9C1BC6682}"/>
              </a:ext>
            </a:extLst>
          </p:cNvPr>
          <p:cNvSpPr txBox="1"/>
          <p:nvPr/>
        </p:nvSpPr>
        <p:spPr>
          <a:xfrm>
            <a:off x="6934831" y="6385321"/>
            <a:ext cx="437485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C000"/>
                </a:solidFill>
              </a:rPr>
              <a:t>Does </a:t>
            </a:r>
            <a:r>
              <a:rPr lang="tr-TR" b="1" dirty="0">
                <a:solidFill>
                  <a:schemeClr val="bg1"/>
                </a:solidFill>
              </a:rPr>
              <a:t>Mahmut study English all the time?</a:t>
            </a:r>
          </a:p>
        </p:txBody>
      </p:sp>
      <p:sp>
        <p:nvSpPr>
          <p:cNvPr id="23" name="Rectangle 1">
            <a:extLst>
              <a:ext uri="{FF2B5EF4-FFF2-40B4-BE49-F238E27FC236}">
                <a16:creationId xmlns:a16="http://schemas.microsoft.com/office/drawing/2014/main" id="{F1F35878-163B-FB41-D552-5B0966FF252D}"/>
              </a:ext>
            </a:extLst>
          </p:cNvPr>
          <p:cNvSpPr/>
          <p:nvPr/>
        </p:nvSpPr>
        <p:spPr>
          <a:xfrm>
            <a:off x="551313" y="3044818"/>
            <a:ext cx="10054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Do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C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4" name="Plus Sign 8">
            <a:extLst>
              <a:ext uri="{FF2B5EF4-FFF2-40B4-BE49-F238E27FC236}">
                <a16:creationId xmlns:a16="http://schemas.microsoft.com/office/drawing/2014/main" id="{127600DC-3D46-4D8A-1432-CFEC44D62F12}"/>
              </a:ext>
            </a:extLst>
          </p:cNvPr>
          <p:cNvSpPr/>
          <p:nvPr/>
        </p:nvSpPr>
        <p:spPr>
          <a:xfrm>
            <a:off x="1624201" y="3359164"/>
            <a:ext cx="467882" cy="390465"/>
          </a:xfrm>
          <a:prstGeom prst="mathPlu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Rectangle 10">
            <a:extLst>
              <a:ext uri="{FF2B5EF4-FFF2-40B4-BE49-F238E27FC236}">
                <a16:creationId xmlns:a16="http://schemas.microsoft.com/office/drawing/2014/main" id="{74A6B5A4-C3E7-310A-08A7-A2B31BE40636}"/>
              </a:ext>
            </a:extLst>
          </p:cNvPr>
          <p:cNvSpPr/>
          <p:nvPr/>
        </p:nvSpPr>
        <p:spPr>
          <a:xfrm>
            <a:off x="6498746" y="3044818"/>
            <a:ext cx="16417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Does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C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6" name="Plus Sign 21">
            <a:extLst>
              <a:ext uri="{FF2B5EF4-FFF2-40B4-BE49-F238E27FC236}">
                <a16:creationId xmlns:a16="http://schemas.microsoft.com/office/drawing/2014/main" id="{C873EC77-705E-2392-AECE-D74F04D704E0}"/>
              </a:ext>
            </a:extLst>
          </p:cNvPr>
          <p:cNvSpPr/>
          <p:nvPr/>
        </p:nvSpPr>
        <p:spPr>
          <a:xfrm>
            <a:off x="8069036" y="3359163"/>
            <a:ext cx="467882" cy="390465"/>
          </a:xfrm>
          <a:prstGeom prst="mathPlu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Plus Sign 24">
            <a:extLst>
              <a:ext uri="{FF2B5EF4-FFF2-40B4-BE49-F238E27FC236}">
                <a16:creationId xmlns:a16="http://schemas.microsoft.com/office/drawing/2014/main" id="{ECA6562A-F67D-4570-0473-4E96A035AF82}"/>
              </a:ext>
            </a:extLst>
          </p:cNvPr>
          <p:cNvSpPr/>
          <p:nvPr/>
        </p:nvSpPr>
        <p:spPr>
          <a:xfrm>
            <a:off x="3260655" y="3359162"/>
            <a:ext cx="467882" cy="390465"/>
          </a:xfrm>
          <a:prstGeom prst="mathPlu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TextBox 41">
            <a:extLst>
              <a:ext uri="{FF2B5EF4-FFF2-40B4-BE49-F238E27FC236}">
                <a16:creationId xmlns:a16="http://schemas.microsoft.com/office/drawing/2014/main" id="{54B20143-5256-9103-E682-DAF37FE6F669}"/>
              </a:ext>
            </a:extLst>
          </p:cNvPr>
          <p:cNvSpPr txBox="1"/>
          <p:nvPr/>
        </p:nvSpPr>
        <p:spPr>
          <a:xfrm>
            <a:off x="3939605" y="3202001"/>
            <a:ext cx="7517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600" b="1" dirty="0"/>
              <a:t>V</a:t>
            </a:r>
            <a:r>
              <a:rPr lang="tr-TR" sz="2400" b="1" dirty="0"/>
              <a:t>1</a:t>
            </a:r>
            <a:endParaRPr lang="tr-TR" sz="3600" dirty="0"/>
          </a:p>
        </p:txBody>
      </p:sp>
      <p:sp>
        <p:nvSpPr>
          <p:cNvPr id="29" name="TextBox 42">
            <a:extLst>
              <a:ext uri="{FF2B5EF4-FFF2-40B4-BE49-F238E27FC236}">
                <a16:creationId xmlns:a16="http://schemas.microsoft.com/office/drawing/2014/main" id="{C7A97C2D-77E8-061C-EB82-8017B110BCFF}"/>
              </a:ext>
            </a:extLst>
          </p:cNvPr>
          <p:cNvSpPr txBox="1"/>
          <p:nvPr/>
        </p:nvSpPr>
        <p:spPr>
          <a:xfrm>
            <a:off x="9994728" y="3263405"/>
            <a:ext cx="8688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600" b="1" dirty="0"/>
              <a:t>V</a:t>
            </a:r>
            <a:r>
              <a:rPr lang="tr-TR" sz="2400" b="1" dirty="0"/>
              <a:t>1</a:t>
            </a:r>
            <a:endParaRPr lang="tr-TR" dirty="0"/>
          </a:p>
        </p:txBody>
      </p:sp>
      <p:sp>
        <p:nvSpPr>
          <p:cNvPr id="30" name="Plus Sign 28">
            <a:extLst>
              <a:ext uri="{FF2B5EF4-FFF2-40B4-BE49-F238E27FC236}">
                <a16:creationId xmlns:a16="http://schemas.microsoft.com/office/drawing/2014/main" id="{9AC8F4A6-E076-55FD-65E6-EB71132BC53A}"/>
              </a:ext>
            </a:extLst>
          </p:cNvPr>
          <p:cNvSpPr/>
          <p:nvPr/>
        </p:nvSpPr>
        <p:spPr>
          <a:xfrm>
            <a:off x="9476891" y="3374891"/>
            <a:ext cx="467882" cy="390465"/>
          </a:xfrm>
          <a:prstGeom prst="mathPlu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275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 animBg="1"/>
      <p:bldP spid="9" grpId="0" animBg="1"/>
      <p:bldP spid="10" grpId="0" animBg="1"/>
      <p:bldP spid="11" grpId="0"/>
      <p:bldP spid="12" grpId="0"/>
      <p:bldP spid="13" grpId="0" animBg="1"/>
      <p:bldP spid="14" grpId="0"/>
      <p:bldP spid="15" grpId="0"/>
      <p:bldP spid="16" grpId="0"/>
      <p:bldP spid="20" grpId="0" animBg="1"/>
      <p:bldP spid="21" grpId="0" animBg="1"/>
      <p:bldP spid="22" grpId="0" animBg="1"/>
      <p:bldP spid="23" grpId="0"/>
      <p:bldP spid="24" grpId="0" animBg="1"/>
      <p:bldP spid="25" grpId="0"/>
      <p:bldP spid="26" grpId="0" animBg="1"/>
      <p:bldP spid="27" grpId="0" animBg="1"/>
      <p:bldP spid="28" grpId="0"/>
      <p:bldP spid="29" grpId="0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39A842CD-97DF-7466-68F4-827519778A79}"/>
              </a:ext>
            </a:extLst>
          </p:cNvPr>
          <p:cNvSpPr txBox="1"/>
          <p:nvPr/>
        </p:nvSpPr>
        <p:spPr>
          <a:xfrm>
            <a:off x="1016535" y="1238299"/>
            <a:ext cx="4292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rgbClr val="FF0000"/>
                </a:solidFill>
              </a:rPr>
              <a:t>(Her zaman)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1F8427CB-6D95-6180-55F1-84E4BEBFF766}"/>
              </a:ext>
            </a:extLst>
          </p:cNvPr>
          <p:cNvSpPr txBox="1"/>
          <p:nvPr/>
        </p:nvSpPr>
        <p:spPr>
          <a:xfrm>
            <a:off x="177800" y="2178099"/>
            <a:ext cx="4292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rgbClr val="FF0000"/>
                </a:solidFill>
              </a:rPr>
              <a:t>(Genellikle)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C3CFF020-24DF-94C9-4654-4F1AE4E4F290}"/>
              </a:ext>
            </a:extLst>
          </p:cNvPr>
          <p:cNvSpPr txBox="1"/>
          <p:nvPr/>
        </p:nvSpPr>
        <p:spPr>
          <a:xfrm>
            <a:off x="2323832" y="3056344"/>
            <a:ext cx="4292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rgbClr val="FF0000"/>
                </a:solidFill>
              </a:rPr>
              <a:t>(Sık sık)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C77B9EFF-2B71-1EDE-DE68-2A133ED82D58}"/>
              </a:ext>
            </a:extLst>
          </p:cNvPr>
          <p:cNvSpPr txBox="1"/>
          <p:nvPr/>
        </p:nvSpPr>
        <p:spPr>
          <a:xfrm>
            <a:off x="1333232" y="3970278"/>
            <a:ext cx="4292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rgbClr val="FF0000"/>
                </a:solidFill>
              </a:rPr>
              <a:t>(Bazen)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89491BAB-346E-D7E1-9273-A3A53602A910}"/>
              </a:ext>
            </a:extLst>
          </p:cNvPr>
          <p:cNvSpPr txBox="1"/>
          <p:nvPr/>
        </p:nvSpPr>
        <p:spPr>
          <a:xfrm>
            <a:off x="393432" y="4893390"/>
            <a:ext cx="4292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rgbClr val="FF0000"/>
                </a:solidFill>
              </a:rPr>
              <a:t>(Nadiren)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3268A122-77BB-4787-2E4F-2F83755EB7A4}"/>
              </a:ext>
            </a:extLst>
          </p:cNvPr>
          <p:cNvSpPr txBox="1"/>
          <p:nvPr/>
        </p:nvSpPr>
        <p:spPr>
          <a:xfrm>
            <a:off x="1714232" y="5721203"/>
            <a:ext cx="4292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rgbClr val="FF0000"/>
                </a:solidFill>
              </a:rPr>
              <a:t>(Asla / Hiç)</a:t>
            </a:r>
          </a:p>
        </p:txBody>
      </p:sp>
    </p:spTree>
    <p:extLst>
      <p:ext uri="{BB962C8B-B14F-4D97-AF65-F5344CB8AC3E}">
        <p14:creationId xmlns:p14="http://schemas.microsoft.com/office/powerpoint/2010/main" val="61912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ED55CF10-9116-025A-73D7-BD4F8A8C7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590" y="4563466"/>
            <a:ext cx="2913537" cy="2913537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EC3651BF-1C6F-F6E9-967B-15141A7E0003}"/>
              </a:ext>
            </a:extLst>
          </p:cNvPr>
          <p:cNvSpPr txBox="1"/>
          <p:nvPr/>
        </p:nvSpPr>
        <p:spPr>
          <a:xfrm>
            <a:off x="253466" y="1677314"/>
            <a:ext cx="72266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Bu sunum </a:t>
            </a:r>
            <a:r>
              <a:rPr lang="tr-TR" sz="2800" b="1" i="1" dirty="0"/>
              <a:t>İşleyen </a:t>
            </a:r>
            <a:r>
              <a:rPr lang="tr-TR" sz="2800" b="1" i="1" dirty="0" err="1"/>
              <a:t>Zeka’</a:t>
            </a:r>
            <a:r>
              <a:rPr lang="tr-TR" sz="2800" b="1" dirty="0" err="1"/>
              <a:t>nın</a:t>
            </a:r>
            <a:r>
              <a:rPr lang="tr-TR" sz="2800" b="1" dirty="0"/>
              <a:t> katkılarıyla hazırlanmıştır.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26ACBAD6-913B-1936-897B-E41FCA1751A6}"/>
              </a:ext>
            </a:extLst>
          </p:cNvPr>
          <p:cNvSpPr txBox="1"/>
          <p:nvPr/>
        </p:nvSpPr>
        <p:spPr>
          <a:xfrm>
            <a:off x="253466" y="2968373"/>
            <a:ext cx="53729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/>
              <a:t>Üniteyle ilgili İşleyen Zeka örnek içeriklerine aşağıdaki linkten ulaşabilirsiniz:</a:t>
            </a:r>
          </a:p>
          <a:p>
            <a:endParaRPr lang="tr-TR" sz="1800" dirty="0"/>
          </a:p>
          <a:p>
            <a:r>
              <a:rPr lang="tr-TR" sz="1800" dirty="0">
                <a:hlinkClick r:id="rId3"/>
              </a:rPr>
              <a:t>https://www.egetolgayaltinay.com/contents/31/5</a:t>
            </a:r>
            <a:r>
              <a:rPr lang="tr-TR" sz="1800" dirty="0"/>
              <a:t> </a:t>
            </a:r>
            <a:br>
              <a:rPr lang="tr-TR" sz="1800" dirty="0"/>
            </a:br>
            <a:endParaRPr lang="tr-TR" sz="1800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2E46AE6E-F956-3BB0-CE5B-5329A759B5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051" y="956565"/>
            <a:ext cx="2913536" cy="451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3102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68DD50-03D6-EE03-6B19-17721A5BC68F}"/>
              </a:ext>
            </a:extLst>
          </p:cNvPr>
          <p:cNvSpPr txBox="1"/>
          <p:nvPr/>
        </p:nvSpPr>
        <p:spPr>
          <a:xfrm>
            <a:off x="526943" y="929899"/>
            <a:ext cx="9345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Bir işin ne sıklıkla yapıldığını öğrenmek istiyorsak, «How Often» sorusunu kullanırız.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49D9B94-8132-2926-9736-7BBF8FCB3C49}"/>
              </a:ext>
            </a:extLst>
          </p:cNvPr>
          <p:cNvSpPr/>
          <p:nvPr/>
        </p:nvSpPr>
        <p:spPr>
          <a:xfrm>
            <a:off x="4282942" y="-7158"/>
            <a:ext cx="36261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How Often?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EFE0DFE-736B-ACA4-1B79-01D6F956CC75}"/>
              </a:ext>
            </a:extLst>
          </p:cNvPr>
          <p:cNvSpPr/>
          <p:nvPr/>
        </p:nvSpPr>
        <p:spPr>
          <a:xfrm rot="20202825">
            <a:off x="666934" y="1512465"/>
            <a:ext cx="10438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Ex.</a:t>
            </a:r>
            <a:endParaRPr lang="en-US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CC255FFB-AF02-ED23-631D-D93F639E7B4C}"/>
              </a:ext>
            </a:extLst>
          </p:cNvPr>
          <p:cNvSpPr txBox="1"/>
          <p:nvPr/>
        </p:nvSpPr>
        <p:spPr>
          <a:xfrm>
            <a:off x="1423260" y="2089689"/>
            <a:ext cx="5767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How often do </a:t>
            </a:r>
            <a:r>
              <a:rPr lang="tr-TR" sz="2800" b="1" dirty="0" err="1"/>
              <a:t>you</a:t>
            </a:r>
            <a:r>
              <a:rPr lang="tr-TR" sz="2800" b="1" dirty="0"/>
              <a:t> </a:t>
            </a:r>
            <a:r>
              <a:rPr lang="tr-TR" sz="2800" b="1" dirty="0" err="1"/>
              <a:t>play</a:t>
            </a:r>
            <a:r>
              <a:rPr lang="tr-TR" sz="2800" b="1" dirty="0"/>
              <a:t> </a:t>
            </a:r>
            <a:r>
              <a:rPr lang="tr-TR" sz="2800" b="1" dirty="0" err="1"/>
              <a:t>volleyball</a:t>
            </a:r>
            <a:r>
              <a:rPr lang="tr-TR" sz="2800" b="1" dirty="0"/>
              <a:t>?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E2AD3928-3F44-53AE-F7C5-458BE3991EBF}"/>
              </a:ext>
            </a:extLst>
          </p:cNvPr>
          <p:cNvSpPr txBox="1"/>
          <p:nvPr/>
        </p:nvSpPr>
        <p:spPr>
          <a:xfrm>
            <a:off x="7036230" y="2166633"/>
            <a:ext cx="384358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C000"/>
                </a:solidFill>
              </a:rPr>
              <a:t>Ne sıklıkla voleybol oynarsın?</a:t>
            </a: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A8F5944C-8BFB-444D-2A1E-1AADEE909020}"/>
              </a:ext>
            </a:extLst>
          </p:cNvPr>
          <p:cNvSpPr txBox="1"/>
          <p:nvPr/>
        </p:nvSpPr>
        <p:spPr>
          <a:xfrm>
            <a:off x="1637032" y="2597124"/>
            <a:ext cx="645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- I </a:t>
            </a:r>
            <a:r>
              <a:rPr lang="tr-TR" sz="3600" b="1" dirty="0" err="1">
                <a:solidFill>
                  <a:srgbClr val="FF0000"/>
                </a:solidFill>
              </a:rPr>
              <a:t>sometimes</a:t>
            </a:r>
            <a:r>
              <a:rPr lang="tr-TR" sz="2800" b="1" dirty="0">
                <a:solidFill>
                  <a:schemeClr val="bg1"/>
                </a:solidFill>
              </a:rPr>
              <a:t> </a:t>
            </a:r>
            <a:r>
              <a:rPr lang="tr-TR" sz="2800" b="1" dirty="0" err="1"/>
              <a:t>play</a:t>
            </a:r>
            <a:r>
              <a:rPr lang="tr-TR" sz="2800" b="1" dirty="0"/>
              <a:t> </a:t>
            </a:r>
            <a:r>
              <a:rPr lang="tr-TR" sz="2800" b="1" dirty="0" err="1"/>
              <a:t>volleyball</a:t>
            </a:r>
            <a:r>
              <a:rPr lang="tr-TR" sz="2800" b="1" dirty="0"/>
              <a:t>. 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AE407F3D-CBE7-9B16-6EAB-B5810B4B84A0}"/>
              </a:ext>
            </a:extLst>
          </p:cNvPr>
          <p:cNvSpPr txBox="1"/>
          <p:nvPr/>
        </p:nvSpPr>
        <p:spPr>
          <a:xfrm>
            <a:off x="7036230" y="2751012"/>
            <a:ext cx="384358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C000"/>
                </a:solidFill>
              </a:rPr>
              <a:t>Ben </a:t>
            </a:r>
            <a:r>
              <a:rPr lang="tr-TR" b="1" dirty="0">
                <a:solidFill>
                  <a:srgbClr val="FF0000"/>
                </a:solidFill>
              </a:rPr>
              <a:t>bazen</a:t>
            </a:r>
            <a:r>
              <a:rPr lang="tr-TR" b="1" dirty="0">
                <a:solidFill>
                  <a:srgbClr val="FFC000"/>
                </a:solidFill>
              </a:rPr>
              <a:t> voleybol oynarım.</a:t>
            </a: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DFF25ABF-2A6D-0496-3394-ED144E3720E0}"/>
              </a:ext>
            </a:extLst>
          </p:cNvPr>
          <p:cNvSpPr/>
          <p:nvPr/>
        </p:nvSpPr>
        <p:spPr>
          <a:xfrm rot="20202825">
            <a:off x="453162" y="3493044"/>
            <a:ext cx="10438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Ex.</a:t>
            </a:r>
            <a:endParaRPr lang="en-US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B50C9475-4C7A-D54A-A780-D2DB28A2C9CA}"/>
              </a:ext>
            </a:extLst>
          </p:cNvPr>
          <p:cNvSpPr txBox="1"/>
          <p:nvPr/>
        </p:nvSpPr>
        <p:spPr>
          <a:xfrm>
            <a:off x="1209488" y="4070268"/>
            <a:ext cx="5767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How often do </a:t>
            </a:r>
            <a:r>
              <a:rPr lang="tr-TR" sz="2800" b="1" dirty="0" err="1"/>
              <a:t>you</a:t>
            </a:r>
            <a:r>
              <a:rPr lang="tr-TR" sz="2800" b="1" dirty="0"/>
              <a:t> </a:t>
            </a:r>
            <a:r>
              <a:rPr lang="tr-TR" sz="2800" b="1" dirty="0" err="1"/>
              <a:t>go</a:t>
            </a:r>
            <a:r>
              <a:rPr lang="tr-TR" sz="2800" b="1" dirty="0"/>
              <a:t> </a:t>
            </a:r>
            <a:r>
              <a:rPr lang="tr-TR" sz="2800" b="1" dirty="0" err="1"/>
              <a:t>tekking</a:t>
            </a:r>
            <a:r>
              <a:rPr lang="tr-TR" sz="2800" b="1" dirty="0"/>
              <a:t>?</a:t>
            </a:r>
          </a:p>
        </p:txBody>
      </p:sp>
      <p:sp>
        <p:nvSpPr>
          <p:cNvPr id="11" name="TextBox 17">
            <a:extLst>
              <a:ext uri="{FF2B5EF4-FFF2-40B4-BE49-F238E27FC236}">
                <a16:creationId xmlns:a16="http://schemas.microsoft.com/office/drawing/2014/main" id="{0A5DC686-D9AF-956B-AD95-9480E7CF69A0}"/>
              </a:ext>
            </a:extLst>
          </p:cNvPr>
          <p:cNvSpPr txBox="1"/>
          <p:nvPr/>
        </p:nvSpPr>
        <p:spPr>
          <a:xfrm>
            <a:off x="6465997" y="4148485"/>
            <a:ext cx="486293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C000"/>
                </a:solidFill>
              </a:rPr>
              <a:t>Ne sıklıkla doğa yürüyüşüne gidersin?</a:t>
            </a:r>
          </a:p>
        </p:txBody>
      </p:sp>
      <p:sp>
        <p:nvSpPr>
          <p:cNvPr id="12" name="TextBox 19">
            <a:extLst>
              <a:ext uri="{FF2B5EF4-FFF2-40B4-BE49-F238E27FC236}">
                <a16:creationId xmlns:a16="http://schemas.microsoft.com/office/drawing/2014/main" id="{7F931926-8A67-C75D-9735-23E0E0D1D109}"/>
              </a:ext>
            </a:extLst>
          </p:cNvPr>
          <p:cNvSpPr txBox="1"/>
          <p:nvPr/>
        </p:nvSpPr>
        <p:spPr>
          <a:xfrm>
            <a:off x="1423260" y="4577703"/>
            <a:ext cx="645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- I </a:t>
            </a:r>
            <a:r>
              <a:rPr lang="tr-TR" sz="3600" b="1" dirty="0" err="1">
                <a:solidFill>
                  <a:srgbClr val="FF0000"/>
                </a:solidFill>
              </a:rPr>
              <a:t>never</a:t>
            </a:r>
            <a:r>
              <a:rPr lang="tr-TR" sz="2800" b="1" dirty="0">
                <a:solidFill>
                  <a:schemeClr val="bg1"/>
                </a:solidFill>
              </a:rPr>
              <a:t> </a:t>
            </a:r>
            <a:r>
              <a:rPr lang="tr-TR" sz="2800" b="1" dirty="0" err="1"/>
              <a:t>go</a:t>
            </a:r>
            <a:r>
              <a:rPr lang="tr-TR" sz="2800" b="1" dirty="0"/>
              <a:t> trekking. </a:t>
            </a:r>
          </a:p>
        </p:txBody>
      </p:sp>
      <p:sp>
        <p:nvSpPr>
          <p:cNvPr id="13" name="TextBox 21">
            <a:extLst>
              <a:ext uri="{FF2B5EF4-FFF2-40B4-BE49-F238E27FC236}">
                <a16:creationId xmlns:a16="http://schemas.microsoft.com/office/drawing/2014/main" id="{AAA2C7FF-CF39-3100-9AE0-F4A86445DAE6}"/>
              </a:ext>
            </a:extLst>
          </p:cNvPr>
          <p:cNvSpPr txBox="1"/>
          <p:nvPr/>
        </p:nvSpPr>
        <p:spPr>
          <a:xfrm>
            <a:off x="6465997" y="4731591"/>
            <a:ext cx="493994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C000"/>
                </a:solidFill>
              </a:rPr>
              <a:t>Ben </a:t>
            </a:r>
            <a:r>
              <a:rPr lang="tr-TR" b="1" dirty="0">
                <a:solidFill>
                  <a:srgbClr val="FF0000"/>
                </a:solidFill>
              </a:rPr>
              <a:t>asla</a:t>
            </a:r>
            <a:r>
              <a:rPr lang="tr-TR" b="1" dirty="0">
                <a:solidFill>
                  <a:srgbClr val="FFC000"/>
                </a:solidFill>
              </a:rPr>
              <a:t> doğa yürüyüşüne gitmem.</a:t>
            </a:r>
          </a:p>
        </p:txBody>
      </p:sp>
      <p:cxnSp>
        <p:nvCxnSpPr>
          <p:cNvPr id="14" name="Connector: Elbow 25">
            <a:extLst>
              <a:ext uri="{FF2B5EF4-FFF2-40B4-BE49-F238E27FC236}">
                <a16:creationId xmlns:a16="http://schemas.microsoft.com/office/drawing/2014/main" id="{F5BFE407-66E0-70AB-B4D7-9CD5A367E094}"/>
              </a:ext>
            </a:extLst>
          </p:cNvPr>
          <p:cNvCxnSpPr>
            <a:cxnSpLocks/>
          </p:cNvCxnSpPr>
          <p:nvPr/>
        </p:nvCxnSpPr>
        <p:spPr>
          <a:xfrm>
            <a:off x="1850803" y="5224034"/>
            <a:ext cx="2456434" cy="917274"/>
          </a:xfrm>
          <a:prstGeom prst="bentConnector3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26">
            <a:extLst>
              <a:ext uri="{FF2B5EF4-FFF2-40B4-BE49-F238E27FC236}">
                <a16:creationId xmlns:a16="http://schemas.microsoft.com/office/drawing/2014/main" id="{FE3F8277-5E37-5807-AEB9-1BD02454DA8D}"/>
              </a:ext>
            </a:extLst>
          </p:cNvPr>
          <p:cNvSpPr txBox="1"/>
          <p:nvPr/>
        </p:nvSpPr>
        <p:spPr>
          <a:xfrm>
            <a:off x="4521008" y="5381165"/>
            <a:ext cx="5499987" cy="923330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tr-TR" b="1" u="sng" dirty="0">
                <a:solidFill>
                  <a:schemeClr val="bg1"/>
                </a:solidFill>
              </a:rPr>
              <a:t>DİKKAT: </a:t>
            </a:r>
            <a:r>
              <a:rPr lang="tr-TR" b="1" dirty="0">
                <a:solidFill>
                  <a:schemeClr val="bg1"/>
                </a:solidFill>
              </a:rPr>
              <a:t>«never» sıklık zarfını alan cümle; yapı olarak olumlu yazılsa da, anlam olarak olumsuz bir cümledir.</a:t>
            </a:r>
          </a:p>
          <a:p>
            <a:r>
              <a:rPr lang="tr-TR" b="1" dirty="0">
                <a:solidFill>
                  <a:schemeClr val="bg1"/>
                </a:solidFill>
              </a:rPr>
              <a:t>Yani: «never» yapıca olumsuz cümlelerle KULLANILMAZ.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D0C4F8CF-6BC3-63D6-57C0-88F6D58F53B0}"/>
              </a:ext>
            </a:extLst>
          </p:cNvPr>
          <p:cNvSpPr txBox="1"/>
          <p:nvPr/>
        </p:nvSpPr>
        <p:spPr>
          <a:xfrm>
            <a:off x="4196615" y="6498293"/>
            <a:ext cx="3936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</p:spTree>
    <p:extLst>
      <p:ext uri="{BB962C8B-B14F-4D97-AF65-F5344CB8AC3E}">
        <p14:creationId xmlns:p14="http://schemas.microsoft.com/office/powerpoint/2010/main" val="213145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 animBg="1"/>
      <p:bldP spid="7" grpId="0"/>
      <p:bldP spid="8" grpId="0" animBg="1"/>
      <p:bldP spid="9" grpId="0"/>
      <p:bldP spid="10" grpId="0"/>
      <p:bldP spid="11" grpId="0" animBg="1"/>
      <p:bldP spid="12" grpId="0"/>
      <p:bldP spid="13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691427E-DF74-2664-37C3-2FCBD365A221}"/>
              </a:ext>
            </a:extLst>
          </p:cNvPr>
          <p:cNvSpPr/>
          <p:nvPr/>
        </p:nvSpPr>
        <p:spPr>
          <a:xfrm>
            <a:off x="2624254" y="-7158"/>
            <a:ext cx="69435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Once / Twice / ... Times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33A6408A-DB5A-0DC8-687C-F809E558BF33}"/>
              </a:ext>
            </a:extLst>
          </p:cNvPr>
          <p:cNvSpPr txBox="1"/>
          <p:nvPr/>
        </p:nvSpPr>
        <p:spPr>
          <a:xfrm>
            <a:off x="193728" y="916172"/>
            <a:ext cx="1180454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r-TR" sz="2400" b="1" dirty="0"/>
              <a:t>Tabloda gösterilen sıklık zarfları dışında, «kez,defa» anlamlarına gelen sıklık zarfları da bulunmaktadır.</a:t>
            </a:r>
          </a:p>
        </p:txBody>
      </p:sp>
      <p:cxnSp>
        <p:nvCxnSpPr>
          <p:cNvPr id="4" name="Straight Connector 6">
            <a:extLst>
              <a:ext uri="{FF2B5EF4-FFF2-40B4-BE49-F238E27FC236}">
                <a16:creationId xmlns:a16="http://schemas.microsoft.com/office/drawing/2014/main" id="{3E98F098-D462-C3EF-5CDE-5CEAC5CD3C56}"/>
              </a:ext>
            </a:extLst>
          </p:cNvPr>
          <p:cNvCxnSpPr>
            <a:cxnSpLocks/>
          </p:cNvCxnSpPr>
          <p:nvPr/>
        </p:nvCxnSpPr>
        <p:spPr>
          <a:xfrm>
            <a:off x="2918710" y="1921789"/>
            <a:ext cx="0" cy="4664990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9">
            <a:extLst>
              <a:ext uri="{FF2B5EF4-FFF2-40B4-BE49-F238E27FC236}">
                <a16:creationId xmlns:a16="http://schemas.microsoft.com/office/drawing/2014/main" id="{FF3D3A96-B8BD-67B7-6990-362A9913A266}"/>
              </a:ext>
            </a:extLst>
          </p:cNvPr>
          <p:cNvCxnSpPr>
            <a:cxnSpLocks/>
          </p:cNvCxnSpPr>
          <p:nvPr/>
        </p:nvCxnSpPr>
        <p:spPr>
          <a:xfrm>
            <a:off x="4636439" y="1921789"/>
            <a:ext cx="0" cy="4565508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10">
            <a:extLst>
              <a:ext uri="{FF2B5EF4-FFF2-40B4-BE49-F238E27FC236}">
                <a16:creationId xmlns:a16="http://schemas.microsoft.com/office/drawing/2014/main" id="{96F3339A-C914-7A21-1354-196087E52393}"/>
              </a:ext>
            </a:extLst>
          </p:cNvPr>
          <p:cNvSpPr txBox="1"/>
          <p:nvPr/>
        </p:nvSpPr>
        <p:spPr>
          <a:xfrm>
            <a:off x="5" y="2463010"/>
            <a:ext cx="2918705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3200" b="1" dirty="0"/>
              <a:t>Once </a:t>
            </a:r>
            <a:r>
              <a:rPr lang="tr-TR" b="1" dirty="0"/>
              <a:t>(bir kez)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3200" b="1" dirty="0"/>
              <a:t>Twice </a:t>
            </a:r>
            <a:r>
              <a:rPr lang="tr-TR" b="1" dirty="0"/>
              <a:t>(iki kez)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3200" b="1" dirty="0"/>
              <a:t>3 times </a:t>
            </a:r>
            <a:r>
              <a:rPr lang="tr-TR" b="1" dirty="0"/>
              <a:t>(üç kez)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3200" b="1" dirty="0"/>
              <a:t>4 times </a:t>
            </a:r>
            <a:r>
              <a:rPr lang="tr-TR" sz="1600" b="1" dirty="0"/>
              <a:t>(dört kez)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3200" b="1" dirty="0"/>
              <a:t>5 times </a:t>
            </a:r>
            <a:r>
              <a:rPr lang="tr-TR" sz="1600" b="1" dirty="0"/>
              <a:t>(beş kez)</a:t>
            </a:r>
          </a:p>
          <a:p>
            <a:r>
              <a:rPr lang="tr-TR" sz="4000" b="1" dirty="0"/>
              <a:t>        ......</a:t>
            </a:r>
            <a:endParaRPr lang="tr-TR" sz="44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tr-TR" sz="1600" b="1" dirty="0"/>
          </a:p>
          <a:p>
            <a:endParaRPr lang="tr-TR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tr-TR" sz="3200" b="1" dirty="0"/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A93EEDF2-042D-D450-EA7A-F6833A211E22}"/>
              </a:ext>
            </a:extLst>
          </p:cNvPr>
          <p:cNvSpPr txBox="1"/>
          <p:nvPr/>
        </p:nvSpPr>
        <p:spPr>
          <a:xfrm>
            <a:off x="2624254" y="3432875"/>
            <a:ext cx="2279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a</a:t>
            </a:r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6CE320D0-4954-F959-B486-496591ECFDF3}"/>
              </a:ext>
            </a:extLst>
          </p:cNvPr>
          <p:cNvSpPr txBox="1"/>
          <p:nvPr/>
        </p:nvSpPr>
        <p:spPr>
          <a:xfrm>
            <a:off x="4194952" y="2463010"/>
            <a:ext cx="29187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day</a:t>
            </a:r>
          </a:p>
          <a:p>
            <a:pPr algn="ctr"/>
            <a:r>
              <a:rPr lang="tr-TR" sz="3200" b="1" dirty="0"/>
              <a:t>week</a:t>
            </a:r>
          </a:p>
          <a:p>
            <a:pPr algn="ctr"/>
            <a:r>
              <a:rPr lang="tr-TR" sz="3200" b="1" dirty="0"/>
              <a:t>month</a:t>
            </a:r>
          </a:p>
          <a:p>
            <a:pPr algn="ctr"/>
            <a:r>
              <a:rPr lang="tr-TR" sz="3200" b="1" dirty="0"/>
              <a:t>year</a:t>
            </a:r>
          </a:p>
          <a:p>
            <a:pPr algn="ctr"/>
            <a:r>
              <a:rPr lang="tr-TR" sz="3200" b="1" dirty="0"/>
              <a:t>...</a:t>
            </a:r>
          </a:p>
          <a:p>
            <a:pPr algn="ctr"/>
            <a:endParaRPr lang="tr-TR" sz="3200" b="1" dirty="0"/>
          </a:p>
        </p:txBody>
      </p:sp>
      <p:cxnSp>
        <p:nvCxnSpPr>
          <p:cNvPr id="9" name="Straight Connector 16">
            <a:extLst>
              <a:ext uri="{FF2B5EF4-FFF2-40B4-BE49-F238E27FC236}">
                <a16:creationId xmlns:a16="http://schemas.microsoft.com/office/drawing/2014/main" id="{89D91DFE-1069-9679-D11C-AD9BDD53B783}"/>
              </a:ext>
            </a:extLst>
          </p:cNvPr>
          <p:cNvCxnSpPr>
            <a:cxnSpLocks/>
          </p:cNvCxnSpPr>
          <p:nvPr/>
        </p:nvCxnSpPr>
        <p:spPr>
          <a:xfrm>
            <a:off x="6834616" y="1331670"/>
            <a:ext cx="0" cy="5155627"/>
          </a:xfrm>
          <a:prstGeom prst="line">
            <a:avLst/>
          </a:prstGeom>
          <a:ln w="762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20">
            <a:extLst>
              <a:ext uri="{FF2B5EF4-FFF2-40B4-BE49-F238E27FC236}">
                <a16:creationId xmlns:a16="http://schemas.microsoft.com/office/drawing/2014/main" id="{E85D25F3-9EFD-2316-27FC-3D9254A2E89D}"/>
              </a:ext>
            </a:extLst>
          </p:cNvPr>
          <p:cNvSpPr/>
          <p:nvPr/>
        </p:nvSpPr>
        <p:spPr>
          <a:xfrm>
            <a:off x="6978644" y="1258412"/>
            <a:ext cx="31474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Examples:</a:t>
            </a:r>
            <a:endParaRPr lang="en-US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1" name="TextBox 22">
            <a:extLst>
              <a:ext uri="{FF2B5EF4-FFF2-40B4-BE49-F238E27FC236}">
                <a16:creationId xmlns:a16="http://schemas.microsoft.com/office/drawing/2014/main" id="{0BBFB320-7E1F-8731-51B5-8C056BC295FD}"/>
              </a:ext>
            </a:extLst>
          </p:cNvPr>
          <p:cNvSpPr txBox="1"/>
          <p:nvPr/>
        </p:nvSpPr>
        <p:spPr>
          <a:xfrm>
            <a:off x="7151295" y="2042481"/>
            <a:ext cx="4846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How often do </a:t>
            </a:r>
            <a:r>
              <a:rPr lang="tr-TR" sz="2400" b="1" dirty="0" err="1"/>
              <a:t>you</a:t>
            </a:r>
            <a:r>
              <a:rPr lang="tr-TR" sz="2400" b="1" dirty="0"/>
              <a:t> </a:t>
            </a:r>
            <a:r>
              <a:rPr lang="tr-TR" sz="2400" b="1" dirty="0" err="1"/>
              <a:t>go</a:t>
            </a:r>
            <a:r>
              <a:rPr lang="tr-TR" sz="2400" b="1" dirty="0"/>
              <a:t> </a:t>
            </a:r>
            <a:r>
              <a:rPr lang="tr-TR" sz="2400" b="1" dirty="0" err="1"/>
              <a:t>cycling</a:t>
            </a:r>
            <a:r>
              <a:rPr lang="tr-TR" sz="2400" b="1" dirty="0"/>
              <a:t>?</a:t>
            </a:r>
          </a:p>
        </p:txBody>
      </p:sp>
      <p:sp>
        <p:nvSpPr>
          <p:cNvPr id="12" name="TextBox 24">
            <a:extLst>
              <a:ext uri="{FF2B5EF4-FFF2-40B4-BE49-F238E27FC236}">
                <a16:creationId xmlns:a16="http://schemas.microsoft.com/office/drawing/2014/main" id="{65EE863E-08A8-4058-1295-CD8A70EEC54B}"/>
              </a:ext>
            </a:extLst>
          </p:cNvPr>
          <p:cNvSpPr txBox="1"/>
          <p:nvPr/>
        </p:nvSpPr>
        <p:spPr>
          <a:xfrm>
            <a:off x="7237508" y="2967335"/>
            <a:ext cx="4846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- I </a:t>
            </a:r>
            <a:r>
              <a:rPr lang="tr-TR" sz="2400" b="1" dirty="0" err="1"/>
              <a:t>go</a:t>
            </a:r>
            <a:r>
              <a:rPr lang="tr-TR" sz="2400" b="1" dirty="0"/>
              <a:t> </a:t>
            </a:r>
            <a:r>
              <a:rPr lang="tr-TR" sz="2400" b="1" dirty="0" err="1"/>
              <a:t>cycling</a:t>
            </a:r>
            <a:r>
              <a:rPr lang="tr-TR" sz="2400" b="1" dirty="0"/>
              <a:t> </a:t>
            </a:r>
            <a:r>
              <a:rPr lang="tr-TR" sz="2400" b="1" dirty="0" err="1">
                <a:solidFill>
                  <a:srgbClr val="C00000"/>
                </a:solidFill>
              </a:rPr>
              <a:t>five</a:t>
            </a:r>
            <a:r>
              <a:rPr lang="tr-TR" sz="2400" b="1" dirty="0">
                <a:solidFill>
                  <a:srgbClr val="C00000"/>
                </a:solidFill>
              </a:rPr>
              <a:t> times a week</a:t>
            </a:r>
          </a:p>
        </p:txBody>
      </p:sp>
      <p:sp>
        <p:nvSpPr>
          <p:cNvPr id="13" name="TextBox 25">
            <a:extLst>
              <a:ext uri="{FF2B5EF4-FFF2-40B4-BE49-F238E27FC236}">
                <a16:creationId xmlns:a16="http://schemas.microsoft.com/office/drawing/2014/main" id="{82EB5235-09FE-F2CB-DC5A-CB9BC60D21FA}"/>
              </a:ext>
            </a:extLst>
          </p:cNvPr>
          <p:cNvSpPr txBox="1"/>
          <p:nvPr/>
        </p:nvSpPr>
        <p:spPr>
          <a:xfrm>
            <a:off x="7528177" y="2551074"/>
            <a:ext cx="371031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C000"/>
                </a:solidFill>
              </a:rPr>
              <a:t>Ne sıklıkla bisiklet sürersin?</a:t>
            </a:r>
          </a:p>
        </p:txBody>
      </p:sp>
      <p:sp>
        <p:nvSpPr>
          <p:cNvPr id="14" name="TextBox 26">
            <a:extLst>
              <a:ext uri="{FF2B5EF4-FFF2-40B4-BE49-F238E27FC236}">
                <a16:creationId xmlns:a16="http://schemas.microsoft.com/office/drawing/2014/main" id="{002DE294-E1CD-AF8E-EBE0-B44CE300E3F7}"/>
              </a:ext>
            </a:extLst>
          </p:cNvPr>
          <p:cNvSpPr txBox="1"/>
          <p:nvPr/>
        </p:nvSpPr>
        <p:spPr>
          <a:xfrm>
            <a:off x="7528177" y="3429000"/>
            <a:ext cx="371031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C000"/>
                </a:solidFill>
              </a:rPr>
              <a:t>Ben </a:t>
            </a:r>
            <a:r>
              <a:rPr lang="tr-TR" b="1" dirty="0">
                <a:solidFill>
                  <a:srgbClr val="FF0000"/>
                </a:solidFill>
              </a:rPr>
              <a:t>haftada beş kez </a:t>
            </a:r>
            <a:r>
              <a:rPr lang="tr-TR" b="1" dirty="0">
                <a:solidFill>
                  <a:srgbClr val="FFC000"/>
                </a:solidFill>
              </a:rPr>
              <a:t>bisiklet sürerim.</a:t>
            </a:r>
          </a:p>
        </p:txBody>
      </p:sp>
      <p:sp>
        <p:nvSpPr>
          <p:cNvPr id="15" name="TextBox 28">
            <a:extLst>
              <a:ext uri="{FF2B5EF4-FFF2-40B4-BE49-F238E27FC236}">
                <a16:creationId xmlns:a16="http://schemas.microsoft.com/office/drawing/2014/main" id="{863E77E7-7CED-141F-09EF-1130391A48F3}"/>
              </a:ext>
            </a:extLst>
          </p:cNvPr>
          <p:cNvSpPr txBox="1"/>
          <p:nvPr/>
        </p:nvSpPr>
        <p:spPr>
          <a:xfrm>
            <a:off x="7021892" y="4140572"/>
            <a:ext cx="4846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How often do </a:t>
            </a:r>
            <a:r>
              <a:rPr lang="tr-TR" sz="2400" b="1" dirty="0" err="1"/>
              <a:t>you</a:t>
            </a:r>
            <a:r>
              <a:rPr lang="tr-TR" sz="2400" b="1" dirty="0"/>
              <a:t> do yoga?</a:t>
            </a:r>
          </a:p>
        </p:txBody>
      </p:sp>
      <p:sp>
        <p:nvSpPr>
          <p:cNvPr id="16" name="TextBox 30">
            <a:extLst>
              <a:ext uri="{FF2B5EF4-FFF2-40B4-BE49-F238E27FC236}">
                <a16:creationId xmlns:a16="http://schemas.microsoft.com/office/drawing/2014/main" id="{22EA22EE-0A3D-FFC4-02CB-4A5C3B2D2B7A}"/>
              </a:ext>
            </a:extLst>
          </p:cNvPr>
          <p:cNvSpPr txBox="1"/>
          <p:nvPr/>
        </p:nvSpPr>
        <p:spPr>
          <a:xfrm>
            <a:off x="7418134" y="4597968"/>
            <a:ext cx="371031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C000"/>
                </a:solidFill>
              </a:rPr>
              <a:t>Ne sıklıkla yoga yaparsın?</a:t>
            </a:r>
          </a:p>
        </p:txBody>
      </p:sp>
      <p:sp>
        <p:nvSpPr>
          <p:cNvPr id="17" name="TextBox 32">
            <a:extLst>
              <a:ext uri="{FF2B5EF4-FFF2-40B4-BE49-F238E27FC236}">
                <a16:creationId xmlns:a16="http://schemas.microsoft.com/office/drawing/2014/main" id="{638A7D2A-693F-EDE3-DA82-B53EC731F34B}"/>
              </a:ext>
            </a:extLst>
          </p:cNvPr>
          <p:cNvSpPr txBox="1"/>
          <p:nvPr/>
        </p:nvSpPr>
        <p:spPr>
          <a:xfrm>
            <a:off x="7021892" y="5203925"/>
            <a:ext cx="4846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- I do yoga </a:t>
            </a:r>
            <a:r>
              <a:rPr lang="tr-TR" sz="2400" b="1" dirty="0" err="1">
                <a:solidFill>
                  <a:srgbClr val="FF0000"/>
                </a:solidFill>
              </a:rPr>
              <a:t>twice</a:t>
            </a:r>
            <a:r>
              <a:rPr lang="tr-TR" sz="2400" b="1" dirty="0">
                <a:solidFill>
                  <a:srgbClr val="FF0000"/>
                </a:solidFill>
              </a:rPr>
              <a:t> a day. </a:t>
            </a:r>
          </a:p>
        </p:txBody>
      </p:sp>
      <p:sp>
        <p:nvSpPr>
          <p:cNvPr id="18" name="TextBox 34">
            <a:extLst>
              <a:ext uri="{FF2B5EF4-FFF2-40B4-BE49-F238E27FC236}">
                <a16:creationId xmlns:a16="http://schemas.microsoft.com/office/drawing/2014/main" id="{197E4085-B2C0-104A-BEA4-A76566C419DA}"/>
              </a:ext>
            </a:extLst>
          </p:cNvPr>
          <p:cNvSpPr txBox="1"/>
          <p:nvPr/>
        </p:nvSpPr>
        <p:spPr>
          <a:xfrm>
            <a:off x="7418134" y="5665590"/>
            <a:ext cx="371031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C000"/>
                </a:solidFill>
              </a:rPr>
              <a:t>Ben </a:t>
            </a:r>
            <a:r>
              <a:rPr lang="tr-TR" b="1" dirty="0">
                <a:solidFill>
                  <a:srgbClr val="FF0000"/>
                </a:solidFill>
              </a:rPr>
              <a:t>günde iki kez </a:t>
            </a:r>
            <a:r>
              <a:rPr lang="tr-TR" b="1" dirty="0">
                <a:solidFill>
                  <a:srgbClr val="FFC000"/>
                </a:solidFill>
              </a:rPr>
              <a:t>yoga yaparım.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3A954CDE-A803-CD48-CD4F-B5206882ECDF}"/>
              </a:ext>
            </a:extLst>
          </p:cNvPr>
          <p:cNvSpPr txBox="1"/>
          <p:nvPr/>
        </p:nvSpPr>
        <p:spPr>
          <a:xfrm>
            <a:off x="4196615" y="6498293"/>
            <a:ext cx="3936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</p:spTree>
    <p:extLst>
      <p:ext uri="{BB962C8B-B14F-4D97-AF65-F5344CB8AC3E}">
        <p14:creationId xmlns:p14="http://schemas.microsoft.com/office/powerpoint/2010/main" val="291998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8" grpId="0" build="p"/>
      <p:bldP spid="10" grpId="0"/>
      <p:bldP spid="11" grpId="0"/>
      <p:bldP spid="12" grpId="0"/>
      <p:bldP spid="13" grpId="0" animBg="1"/>
      <p:bldP spid="14" grpId="0" animBg="1"/>
      <p:bldP spid="15" grpId="0"/>
      <p:bldP spid="16" grpId="0" animBg="1"/>
      <p:bldP spid="17" grpId="0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4542EC9-40F6-BC7D-89D8-F0B2C237B4D1}"/>
              </a:ext>
            </a:extLst>
          </p:cNvPr>
          <p:cNvSpPr txBox="1"/>
          <p:nvPr/>
        </p:nvSpPr>
        <p:spPr>
          <a:xfrm>
            <a:off x="6317381" y="1848051"/>
            <a:ext cx="1931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/>
              <a:t>Where</a:t>
            </a:r>
            <a:endParaRPr lang="tr-TR" sz="3200" b="1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06A6A27F-DD8C-331C-7F0B-C03027C25859}"/>
              </a:ext>
            </a:extLst>
          </p:cNvPr>
          <p:cNvSpPr txBox="1"/>
          <p:nvPr/>
        </p:nvSpPr>
        <p:spPr>
          <a:xfrm>
            <a:off x="6317380" y="2779335"/>
            <a:ext cx="1931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/>
              <a:t>When</a:t>
            </a:r>
            <a:endParaRPr lang="tr-TR" sz="3200" b="1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54B4704A-50D9-D93D-E937-BDBD2BF384CF}"/>
              </a:ext>
            </a:extLst>
          </p:cNvPr>
          <p:cNvSpPr txBox="1"/>
          <p:nvPr/>
        </p:nvSpPr>
        <p:spPr>
          <a:xfrm>
            <a:off x="6317380" y="3788383"/>
            <a:ext cx="1931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/>
              <a:t>Who</a:t>
            </a:r>
            <a:endParaRPr lang="tr-TR" sz="3200" b="1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3B598BD9-CF50-70F9-AD33-2A6E7B9F2FE4}"/>
              </a:ext>
            </a:extLst>
          </p:cNvPr>
          <p:cNvSpPr txBox="1"/>
          <p:nvPr/>
        </p:nvSpPr>
        <p:spPr>
          <a:xfrm>
            <a:off x="6317379" y="4797431"/>
            <a:ext cx="1931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/>
              <a:t>Why</a:t>
            </a:r>
            <a:endParaRPr lang="tr-TR" sz="3200" b="1" dirty="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6EB5F3AB-8553-1026-7598-B8D7F4519968}"/>
              </a:ext>
            </a:extLst>
          </p:cNvPr>
          <p:cNvSpPr txBox="1"/>
          <p:nvPr/>
        </p:nvSpPr>
        <p:spPr>
          <a:xfrm>
            <a:off x="6317379" y="5728715"/>
            <a:ext cx="1931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/>
              <a:t>Which</a:t>
            </a:r>
            <a:endParaRPr lang="tr-TR" sz="3200" b="1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7BB3A5CD-49A5-F625-7C14-F9B35140087C}"/>
              </a:ext>
            </a:extLst>
          </p:cNvPr>
          <p:cNvSpPr txBox="1"/>
          <p:nvPr/>
        </p:nvSpPr>
        <p:spPr>
          <a:xfrm>
            <a:off x="9386236" y="1848051"/>
            <a:ext cx="1931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How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D0770F19-639E-F6C1-EA64-BA1362FFC7C2}"/>
              </a:ext>
            </a:extLst>
          </p:cNvPr>
          <p:cNvSpPr txBox="1"/>
          <p:nvPr/>
        </p:nvSpPr>
        <p:spPr>
          <a:xfrm>
            <a:off x="9100682" y="2779335"/>
            <a:ext cx="2502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How </a:t>
            </a:r>
            <a:r>
              <a:rPr lang="tr-TR" sz="3200" b="1" dirty="0" err="1"/>
              <a:t>many</a:t>
            </a:r>
            <a:endParaRPr lang="tr-TR" sz="3200" b="1" dirty="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68E9274C-BEF8-0C58-B1FC-4B8629FFFCF4}"/>
              </a:ext>
            </a:extLst>
          </p:cNvPr>
          <p:cNvSpPr txBox="1"/>
          <p:nvPr/>
        </p:nvSpPr>
        <p:spPr>
          <a:xfrm>
            <a:off x="9023681" y="3788383"/>
            <a:ext cx="2656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How </a:t>
            </a:r>
            <a:r>
              <a:rPr lang="tr-TR" sz="3200" b="1" dirty="0" err="1"/>
              <a:t>often</a:t>
            </a:r>
            <a:endParaRPr lang="tr-TR" sz="3200" b="1" dirty="0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4EFA4098-60E2-E03A-B257-8AFEB137DE17}"/>
              </a:ext>
            </a:extLst>
          </p:cNvPr>
          <p:cNvSpPr txBox="1"/>
          <p:nvPr/>
        </p:nvSpPr>
        <p:spPr>
          <a:xfrm>
            <a:off x="9092660" y="4797430"/>
            <a:ext cx="2510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How </a:t>
            </a:r>
            <a:r>
              <a:rPr lang="tr-TR" sz="3200" b="1" dirty="0" err="1"/>
              <a:t>long</a:t>
            </a:r>
            <a:endParaRPr lang="tr-TR" sz="3200" b="1" dirty="0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67A9785-A8C8-5452-242B-465E414B2542}"/>
              </a:ext>
            </a:extLst>
          </p:cNvPr>
          <p:cNvSpPr txBox="1"/>
          <p:nvPr/>
        </p:nvSpPr>
        <p:spPr>
          <a:xfrm>
            <a:off x="8620220" y="5728715"/>
            <a:ext cx="3455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/>
              <a:t>What</a:t>
            </a:r>
            <a:r>
              <a:rPr lang="tr-TR" sz="3200" b="1" dirty="0"/>
              <a:t> </a:t>
            </a:r>
            <a:r>
              <a:rPr lang="tr-TR" sz="3200" b="1" dirty="0" err="1"/>
              <a:t>type</a:t>
            </a:r>
            <a:r>
              <a:rPr lang="tr-TR" sz="3200" b="1" dirty="0"/>
              <a:t> of …?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9A5F0BFC-34B7-2795-62B0-76F151344371}"/>
              </a:ext>
            </a:extLst>
          </p:cNvPr>
          <p:cNvSpPr txBox="1"/>
          <p:nvPr/>
        </p:nvSpPr>
        <p:spPr>
          <a:xfrm>
            <a:off x="6317381" y="2269958"/>
            <a:ext cx="1931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(Nerede?)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0522AC57-B220-09D8-0E79-6DDD1F7D2EF1}"/>
              </a:ext>
            </a:extLst>
          </p:cNvPr>
          <p:cNvSpPr txBox="1"/>
          <p:nvPr/>
        </p:nvSpPr>
        <p:spPr>
          <a:xfrm>
            <a:off x="5733447" y="3180264"/>
            <a:ext cx="3099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(Ne zaman?)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16B86DCE-3B47-CFCB-D74E-054933D6E41B}"/>
              </a:ext>
            </a:extLst>
          </p:cNvPr>
          <p:cNvSpPr txBox="1"/>
          <p:nvPr/>
        </p:nvSpPr>
        <p:spPr>
          <a:xfrm>
            <a:off x="6096000" y="4210290"/>
            <a:ext cx="2431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(Kim?)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2830AF0E-0D82-BFB2-7BE4-3B87CE7F87DE}"/>
              </a:ext>
            </a:extLst>
          </p:cNvPr>
          <p:cNvSpPr txBox="1"/>
          <p:nvPr/>
        </p:nvSpPr>
        <p:spPr>
          <a:xfrm>
            <a:off x="6095999" y="5219337"/>
            <a:ext cx="2431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(Neden?)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3A964AE7-EF12-CA2E-2956-1D5AF29FEA04}"/>
              </a:ext>
            </a:extLst>
          </p:cNvPr>
          <p:cNvSpPr txBox="1"/>
          <p:nvPr/>
        </p:nvSpPr>
        <p:spPr>
          <a:xfrm>
            <a:off x="6012582" y="6133508"/>
            <a:ext cx="25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(Hangi?)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28C678C9-1E34-DEE6-27A7-9DC810B7ED06}"/>
              </a:ext>
            </a:extLst>
          </p:cNvPr>
          <p:cNvSpPr txBox="1"/>
          <p:nvPr/>
        </p:nvSpPr>
        <p:spPr>
          <a:xfrm>
            <a:off x="9100682" y="2224155"/>
            <a:ext cx="2510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(Nasıl?)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FA9522B3-1A7A-029B-1382-848367B12182}"/>
              </a:ext>
            </a:extLst>
          </p:cNvPr>
          <p:cNvSpPr txBox="1"/>
          <p:nvPr/>
        </p:nvSpPr>
        <p:spPr>
          <a:xfrm>
            <a:off x="8946680" y="3167390"/>
            <a:ext cx="2826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(Kaç tane?)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220BF4DF-4A97-A607-41F7-6A9111CCDB52}"/>
              </a:ext>
            </a:extLst>
          </p:cNvPr>
          <p:cNvSpPr txBox="1"/>
          <p:nvPr/>
        </p:nvSpPr>
        <p:spPr>
          <a:xfrm>
            <a:off x="8946680" y="4170845"/>
            <a:ext cx="2930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(Ne sıklıkla?)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1AF90959-D096-41D4-5850-89D8D6764300}"/>
              </a:ext>
            </a:extLst>
          </p:cNvPr>
          <p:cNvSpPr txBox="1"/>
          <p:nvPr/>
        </p:nvSpPr>
        <p:spPr>
          <a:xfrm>
            <a:off x="8527982" y="5171899"/>
            <a:ext cx="3584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(Ne kadar uzun?)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88BC93C5-4788-D0FB-5C7C-9963A687AC7F}"/>
              </a:ext>
            </a:extLst>
          </p:cNvPr>
          <p:cNvSpPr txBox="1"/>
          <p:nvPr/>
        </p:nvSpPr>
        <p:spPr>
          <a:xfrm>
            <a:off x="8620220" y="6150622"/>
            <a:ext cx="3455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(Ne tür …?)</a:t>
            </a:r>
          </a:p>
        </p:txBody>
      </p:sp>
    </p:spTree>
    <p:extLst>
      <p:ext uri="{BB962C8B-B14F-4D97-AF65-F5344CB8AC3E}">
        <p14:creationId xmlns:p14="http://schemas.microsoft.com/office/powerpoint/2010/main" val="284201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FDCEB3C2-40A4-1528-C089-82AF7EBAE3E4}"/>
              </a:ext>
            </a:extLst>
          </p:cNvPr>
          <p:cNvSpPr txBox="1"/>
          <p:nvPr/>
        </p:nvSpPr>
        <p:spPr>
          <a:xfrm>
            <a:off x="74510" y="3268874"/>
            <a:ext cx="840534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i="1" dirty="0"/>
              <a:t>Konu ile ilgili oyuna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https://www.egetolgayaltinay.com/lessons/339</a:t>
            </a:r>
            <a:r>
              <a:rPr lang="tr-TR" sz="28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B7ABB74-BFDB-D718-CD1B-EAACEFC6C1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6875">
            <a:off x="8351248" y="3074126"/>
            <a:ext cx="3208623" cy="297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559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D8EEE9F9-319B-980F-93DB-FC70679367A6}"/>
              </a:ext>
            </a:extLst>
          </p:cNvPr>
          <p:cNvSpPr/>
          <p:nvPr/>
        </p:nvSpPr>
        <p:spPr>
          <a:xfrm>
            <a:off x="5219700" y="317736"/>
            <a:ext cx="1847850" cy="9255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94E6E6C0-5712-09EA-114D-C67D3DE53C49}"/>
              </a:ext>
            </a:extLst>
          </p:cNvPr>
          <p:cNvSpPr txBox="1"/>
          <p:nvPr/>
        </p:nvSpPr>
        <p:spPr>
          <a:xfrm>
            <a:off x="5204407" y="198051"/>
            <a:ext cx="1847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 err="1"/>
              <a:t>Days</a:t>
            </a:r>
            <a:endParaRPr lang="tr-TR" sz="1200" b="1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9EE955C7-8475-23D4-DD1A-BA3796B943D8}"/>
              </a:ext>
            </a:extLst>
          </p:cNvPr>
          <p:cNvSpPr txBox="1"/>
          <p:nvPr/>
        </p:nvSpPr>
        <p:spPr>
          <a:xfrm>
            <a:off x="1466850" y="812583"/>
            <a:ext cx="9353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(Günler)</a:t>
            </a:r>
            <a:endParaRPr lang="tr-TR" sz="700" b="1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039AB3F4-4E14-27B2-EFA7-546B8CBECDBC}"/>
              </a:ext>
            </a:extLst>
          </p:cNvPr>
          <p:cNvSpPr txBox="1"/>
          <p:nvPr/>
        </p:nvSpPr>
        <p:spPr>
          <a:xfrm>
            <a:off x="510140" y="1243320"/>
            <a:ext cx="6737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/>
              <a:t>There</a:t>
            </a:r>
            <a:r>
              <a:rPr lang="tr-TR" sz="2800" b="1" dirty="0"/>
              <a:t> </a:t>
            </a:r>
            <a:r>
              <a:rPr lang="tr-TR" sz="2800" b="1" dirty="0" err="1"/>
              <a:t>are</a:t>
            </a:r>
            <a:r>
              <a:rPr lang="tr-TR" sz="2800" b="1" dirty="0"/>
              <a:t> </a:t>
            </a:r>
            <a:r>
              <a:rPr lang="tr-TR" sz="2800" b="1" u="sng" dirty="0"/>
              <a:t>SEVEN</a:t>
            </a:r>
            <a:r>
              <a:rPr lang="tr-TR" sz="2800" b="1" dirty="0"/>
              <a:t> </a:t>
            </a:r>
            <a:r>
              <a:rPr lang="tr-TR" sz="2800" b="1" dirty="0" err="1"/>
              <a:t>days</a:t>
            </a:r>
            <a:r>
              <a:rPr lang="tr-TR" sz="2800" b="1" dirty="0"/>
              <a:t> in a </a:t>
            </a:r>
            <a:r>
              <a:rPr lang="tr-TR" sz="2800" b="1" dirty="0" err="1"/>
              <a:t>week</a:t>
            </a:r>
            <a:r>
              <a:rPr lang="tr-TR" sz="2800" b="1" dirty="0"/>
              <a:t>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B59CDD14-DACC-77FE-33AE-F16FFB8C39CC}"/>
              </a:ext>
            </a:extLst>
          </p:cNvPr>
          <p:cNvSpPr txBox="1"/>
          <p:nvPr/>
        </p:nvSpPr>
        <p:spPr>
          <a:xfrm>
            <a:off x="1034214" y="2045579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 err="1">
                <a:solidFill>
                  <a:srgbClr val="FF0000"/>
                </a:solidFill>
              </a:rPr>
              <a:t>Monday</a:t>
            </a:r>
            <a:r>
              <a:rPr lang="tr-TR" sz="28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ADC27404-156D-2033-ABF3-6D8F1B134B3A}"/>
              </a:ext>
            </a:extLst>
          </p:cNvPr>
          <p:cNvSpPr txBox="1"/>
          <p:nvPr/>
        </p:nvSpPr>
        <p:spPr>
          <a:xfrm>
            <a:off x="1034213" y="2568799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 err="1">
                <a:solidFill>
                  <a:srgbClr val="FF0000"/>
                </a:solidFill>
              </a:rPr>
              <a:t>Tuesday</a:t>
            </a:r>
            <a:r>
              <a:rPr lang="tr-TR" sz="28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582D044B-1263-1804-2E00-23B99B5DACF0}"/>
              </a:ext>
            </a:extLst>
          </p:cNvPr>
          <p:cNvSpPr txBox="1"/>
          <p:nvPr/>
        </p:nvSpPr>
        <p:spPr>
          <a:xfrm>
            <a:off x="510140" y="3092019"/>
            <a:ext cx="2319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 err="1">
                <a:solidFill>
                  <a:srgbClr val="FF0000"/>
                </a:solidFill>
              </a:rPr>
              <a:t>Wednesday</a:t>
            </a:r>
            <a:r>
              <a:rPr lang="tr-TR" sz="28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1C427556-6605-8ACC-61E3-76E3B3C164B2}"/>
              </a:ext>
            </a:extLst>
          </p:cNvPr>
          <p:cNvSpPr txBox="1"/>
          <p:nvPr/>
        </p:nvSpPr>
        <p:spPr>
          <a:xfrm>
            <a:off x="693020" y="3627368"/>
            <a:ext cx="2136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 err="1">
                <a:solidFill>
                  <a:srgbClr val="FF0000"/>
                </a:solidFill>
              </a:rPr>
              <a:t>Thursday</a:t>
            </a:r>
            <a:r>
              <a:rPr lang="tr-TR" sz="28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F8A9D12E-12C8-58AA-1021-5509EF839C45}"/>
              </a:ext>
            </a:extLst>
          </p:cNvPr>
          <p:cNvSpPr txBox="1"/>
          <p:nvPr/>
        </p:nvSpPr>
        <p:spPr>
          <a:xfrm>
            <a:off x="1034211" y="4150588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 err="1">
                <a:solidFill>
                  <a:srgbClr val="FF0000"/>
                </a:solidFill>
              </a:rPr>
              <a:t>Friday</a:t>
            </a:r>
            <a:r>
              <a:rPr lang="tr-TR" sz="28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82E7946B-2070-772E-F9C5-27DA8978A7AA}"/>
              </a:ext>
            </a:extLst>
          </p:cNvPr>
          <p:cNvSpPr txBox="1"/>
          <p:nvPr/>
        </p:nvSpPr>
        <p:spPr>
          <a:xfrm>
            <a:off x="1034210" y="4673808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 err="1">
                <a:solidFill>
                  <a:srgbClr val="0070C0"/>
                </a:solidFill>
              </a:rPr>
              <a:t>Saturday</a:t>
            </a:r>
            <a:r>
              <a:rPr lang="tr-TR" sz="2800" b="1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25121866-8DA6-C581-DA83-E47EF2196E73}"/>
              </a:ext>
            </a:extLst>
          </p:cNvPr>
          <p:cNvSpPr txBox="1"/>
          <p:nvPr/>
        </p:nvSpPr>
        <p:spPr>
          <a:xfrm>
            <a:off x="1034209" y="5197028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>
                <a:solidFill>
                  <a:srgbClr val="0070C0"/>
                </a:solidFill>
              </a:rPr>
              <a:t>Sunday: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8A1E73BF-5AEC-5C1B-0099-3315BCF0E922}"/>
              </a:ext>
            </a:extLst>
          </p:cNvPr>
          <p:cNvSpPr txBox="1"/>
          <p:nvPr/>
        </p:nvSpPr>
        <p:spPr>
          <a:xfrm>
            <a:off x="2786500" y="2050753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Pazartesi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EB02CA97-9CA3-E636-A83A-AE7957F7F8E9}"/>
              </a:ext>
            </a:extLst>
          </p:cNvPr>
          <p:cNvSpPr txBox="1"/>
          <p:nvPr/>
        </p:nvSpPr>
        <p:spPr>
          <a:xfrm>
            <a:off x="2786501" y="2586228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Salı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4AD13556-162D-223D-EEB7-28C6FCE39A00}"/>
              </a:ext>
            </a:extLst>
          </p:cNvPr>
          <p:cNvSpPr txBox="1"/>
          <p:nvPr/>
        </p:nvSpPr>
        <p:spPr>
          <a:xfrm>
            <a:off x="2786500" y="3117902"/>
            <a:ext cx="2319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Çarşamba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1D547B44-EF65-D6FF-E28A-FF4B07891283}"/>
              </a:ext>
            </a:extLst>
          </p:cNvPr>
          <p:cNvSpPr txBox="1"/>
          <p:nvPr/>
        </p:nvSpPr>
        <p:spPr>
          <a:xfrm>
            <a:off x="2786501" y="3636083"/>
            <a:ext cx="2136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Perşembe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5647ED5B-82F5-5D62-5761-7E7DB6341D9B}"/>
              </a:ext>
            </a:extLst>
          </p:cNvPr>
          <p:cNvSpPr txBox="1"/>
          <p:nvPr/>
        </p:nvSpPr>
        <p:spPr>
          <a:xfrm>
            <a:off x="2786500" y="4181771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Cuma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72A405BC-1957-E7C7-95D0-440751208AFB}"/>
              </a:ext>
            </a:extLst>
          </p:cNvPr>
          <p:cNvSpPr txBox="1"/>
          <p:nvPr/>
        </p:nvSpPr>
        <p:spPr>
          <a:xfrm>
            <a:off x="2786500" y="4691237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Cumartesi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EDF04EE2-F618-6A92-E1A5-C432E0611D86}"/>
              </a:ext>
            </a:extLst>
          </p:cNvPr>
          <p:cNvSpPr txBox="1"/>
          <p:nvPr/>
        </p:nvSpPr>
        <p:spPr>
          <a:xfrm>
            <a:off x="2786500" y="5222911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Pazar</a:t>
            </a:r>
          </a:p>
        </p:txBody>
      </p:sp>
      <p:sp>
        <p:nvSpPr>
          <p:cNvPr id="20" name="Sağ Ayraç 19">
            <a:extLst>
              <a:ext uri="{FF2B5EF4-FFF2-40B4-BE49-F238E27FC236}">
                <a16:creationId xmlns:a16="http://schemas.microsoft.com/office/drawing/2014/main" id="{548378FD-4E24-7F28-CD6E-A7A92767755C}"/>
              </a:ext>
            </a:extLst>
          </p:cNvPr>
          <p:cNvSpPr/>
          <p:nvPr/>
        </p:nvSpPr>
        <p:spPr>
          <a:xfrm>
            <a:off x="4340994" y="2045579"/>
            <a:ext cx="1058779" cy="2628229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Sağ Ayraç 20">
            <a:extLst>
              <a:ext uri="{FF2B5EF4-FFF2-40B4-BE49-F238E27FC236}">
                <a16:creationId xmlns:a16="http://schemas.microsoft.com/office/drawing/2014/main" id="{D364F97C-62BE-B560-BC06-DCA74B9B5159}"/>
              </a:ext>
            </a:extLst>
          </p:cNvPr>
          <p:cNvSpPr/>
          <p:nvPr/>
        </p:nvSpPr>
        <p:spPr>
          <a:xfrm>
            <a:off x="4408371" y="4704991"/>
            <a:ext cx="697814" cy="1041140"/>
          </a:xfrm>
          <a:prstGeom prst="rightBrac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B589AF1C-64A9-0DC1-BB8D-1397E4BECC34}"/>
              </a:ext>
            </a:extLst>
          </p:cNvPr>
          <p:cNvSpPr txBox="1"/>
          <p:nvPr/>
        </p:nvSpPr>
        <p:spPr>
          <a:xfrm>
            <a:off x="5571425" y="2934871"/>
            <a:ext cx="22154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>
                <a:solidFill>
                  <a:srgbClr val="FF0000"/>
                </a:solidFill>
              </a:rPr>
              <a:t>Weekdays</a:t>
            </a:r>
            <a:endParaRPr lang="tr-TR" sz="2800" b="1" dirty="0">
              <a:solidFill>
                <a:srgbClr val="FF0000"/>
              </a:solidFill>
            </a:endParaRPr>
          </a:p>
          <a:p>
            <a:r>
              <a:rPr lang="tr-TR" sz="2800" b="1" dirty="0">
                <a:solidFill>
                  <a:srgbClr val="FF0000"/>
                </a:solidFill>
              </a:rPr>
              <a:t>(</a:t>
            </a:r>
            <a:r>
              <a:rPr lang="tr-TR" sz="2800" b="1" dirty="0" err="1">
                <a:solidFill>
                  <a:srgbClr val="FF0000"/>
                </a:solidFill>
              </a:rPr>
              <a:t>Haftaiçi</a:t>
            </a:r>
            <a:r>
              <a:rPr lang="tr-TR" sz="28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A00092F7-DD15-4C80-AA1E-973CB50FB6AE}"/>
              </a:ext>
            </a:extLst>
          </p:cNvPr>
          <p:cNvSpPr txBox="1"/>
          <p:nvPr/>
        </p:nvSpPr>
        <p:spPr>
          <a:xfrm>
            <a:off x="5115807" y="4766141"/>
            <a:ext cx="22154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>
                <a:solidFill>
                  <a:srgbClr val="0070C0"/>
                </a:solidFill>
              </a:rPr>
              <a:t>Week</a:t>
            </a:r>
            <a:r>
              <a:rPr lang="tr-TR" sz="2800" b="1" u="sng" dirty="0" err="1">
                <a:solidFill>
                  <a:srgbClr val="0070C0"/>
                </a:solidFill>
              </a:rPr>
              <a:t>end</a:t>
            </a:r>
            <a:endParaRPr lang="tr-TR" sz="2800" b="1" u="sng" dirty="0">
              <a:solidFill>
                <a:srgbClr val="0070C0"/>
              </a:solidFill>
            </a:endParaRPr>
          </a:p>
          <a:p>
            <a:r>
              <a:rPr lang="tr-TR" sz="2800" b="1" dirty="0">
                <a:solidFill>
                  <a:srgbClr val="0070C0"/>
                </a:solidFill>
              </a:rPr>
              <a:t>(</a:t>
            </a:r>
            <a:r>
              <a:rPr lang="tr-TR" sz="2800" b="1" dirty="0" err="1">
                <a:solidFill>
                  <a:srgbClr val="0070C0"/>
                </a:solidFill>
              </a:rPr>
              <a:t>Hafta</a:t>
            </a:r>
            <a:r>
              <a:rPr lang="tr-TR" sz="2800" b="1" u="sng" dirty="0" err="1">
                <a:solidFill>
                  <a:srgbClr val="0070C0"/>
                </a:solidFill>
              </a:rPr>
              <a:t>sonu</a:t>
            </a:r>
            <a:r>
              <a:rPr lang="tr-TR" sz="2800" b="1" dirty="0">
                <a:solidFill>
                  <a:srgbClr val="0070C0"/>
                </a:solidFill>
              </a:rPr>
              <a:t>)</a:t>
            </a:r>
          </a:p>
        </p:txBody>
      </p:sp>
      <p:pic>
        <p:nvPicPr>
          <p:cNvPr id="24" name="Resim 23">
            <a:extLst>
              <a:ext uri="{FF2B5EF4-FFF2-40B4-BE49-F238E27FC236}">
                <a16:creationId xmlns:a16="http://schemas.microsoft.com/office/drawing/2014/main" id="{60162F11-5ECF-CAE6-5F5A-AB2FF6F45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514" y="317736"/>
            <a:ext cx="1537282" cy="8647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Metin kutusu 24">
            <a:extLst>
              <a:ext uri="{FF2B5EF4-FFF2-40B4-BE49-F238E27FC236}">
                <a16:creationId xmlns:a16="http://schemas.microsoft.com/office/drawing/2014/main" id="{832F2DA6-F317-577B-2D38-68915BD50CA6}"/>
              </a:ext>
            </a:extLst>
          </p:cNvPr>
          <p:cNvSpPr txBox="1"/>
          <p:nvPr/>
        </p:nvSpPr>
        <p:spPr>
          <a:xfrm>
            <a:off x="4196615" y="6498293"/>
            <a:ext cx="3936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</p:spTree>
    <p:extLst>
      <p:ext uri="{BB962C8B-B14F-4D97-AF65-F5344CB8AC3E}">
        <p14:creationId xmlns:p14="http://schemas.microsoft.com/office/powerpoint/2010/main" val="181021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 animBg="1"/>
      <p:bldP spid="22" grpId="0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4CAC7DE1-8B6C-49B2-750A-AAE2E8B9AAB7}"/>
              </a:ext>
            </a:extLst>
          </p:cNvPr>
          <p:cNvSpPr txBox="1"/>
          <p:nvPr/>
        </p:nvSpPr>
        <p:spPr>
          <a:xfrm>
            <a:off x="1491915" y="1233040"/>
            <a:ext cx="848948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500" b="1" dirty="0">
                <a:solidFill>
                  <a:schemeClr val="bg1"/>
                </a:solidFill>
              </a:rPr>
              <a:t>SAMPLE</a:t>
            </a:r>
          </a:p>
          <a:p>
            <a:r>
              <a:rPr lang="tr-TR" sz="11500" b="1" dirty="0">
                <a:solidFill>
                  <a:schemeClr val="bg1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0388754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5180B31-AF5C-C499-BD9E-C1862F0DAB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118" y="1082892"/>
            <a:ext cx="6378491" cy="45063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75E8F3D3-712B-C5BF-5B9D-2D17A0BAF8F1}"/>
              </a:ext>
            </a:extLst>
          </p:cNvPr>
          <p:cNvSpPr/>
          <p:nvPr/>
        </p:nvSpPr>
        <p:spPr>
          <a:xfrm>
            <a:off x="2252311" y="4718785"/>
            <a:ext cx="394635" cy="3537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487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89BF763E-D176-57E2-01EB-475F527F3D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020" y="986239"/>
            <a:ext cx="6584583" cy="43852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DE95054-68F7-B893-31B0-D686BACDE72F}"/>
              </a:ext>
            </a:extLst>
          </p:cNvPr>
          <p:cNvSpPr/>
          <p:nvPr/>
        </p:nvSpPr>
        <p:spPr>
          <a:xfrm>
            <a:off x="1799020" y="4641783"/>
            <a:ext cx="394635" cy="3537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593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576831C6-D648-C216-AC93-E774A2FA38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458" y="134252"/>
            <a:ext cx="6632759" cy="39976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95DF9DD3-4581-67D7-7554-A194D6A945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203" y="4198745"/>
            <a:ext cx="3827797" cy="25250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D89A803-0DC2-07DC-1176-CDE02CA9BE69}"/>
              </a:ext>
            </a:extLst>
          </p:cNvPr>
          <p:cNvSpPr/>
          <p:nvPr/>
        </p:nvSpPr>
        <p:spPr>
          <a:xfrm>
            <a:off x="5784782" y="5284382"/>
            <a:ext cx="394635" cy="3537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647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A28DCD33-0594-87EF-11E0-E1A6D684DE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32759" cy="39976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94E42991-8CCD-718F-FA7D-2FF33691F8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759" y="3234089"/>
            <a:ext cx="5050370" cy="31394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237CDAE-CBCF-2A49-DBA9-2B61476AB1DD}"/>
              </a:ext>
            </a:extLst>
          </p:cNvPr>
          <p:cNvSpPr/>
          <p:nvPr/>
        </p:nvSpPr>
        <p:spPr>
          <a:xfrm>
            <a:off x="6632759" y="5294007"/>
            <a:ext cx="394635" cy="3537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632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FE9756E0-3FD9-8A20-B547-091C3664991A}"/>
              </a:ext>
            </a:extLst>
          </p:cNvPr>
          <p:cNvSpPr/>
          <p:nvPr/>
        </p:nvSpPr>
        <p:spPr>
          <a:xfrm>
            <a:off x="5051425" y="887412"/>
            <a:ext cx="2260600" cy="1092200"/>
          </a:xfrm>
          <a:prstGeom prst="roundRect">
            <a:avLst/>
          </a:prstGeom>
          <a:solidFill>
            <a:srgbClr val="FFC000"/>
          </a:solidFill>
          <a:ln w="76200">
            <a:solidFill>
              <a:srgbClr val="D58715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1"/>
                </a:solidFill>
              </a:rPr>
              <a:t>SPORTS</a:t>
            </a:r>
          </a:p>
        </p:txBody>
      </p:sp>
      <p:sp>
        <p:nvSpPr>
          <p:cNvPr id="3" name="Akış Çizelgesi: Sonlandırıcı 2">
            <a:extLst>
              <a:ext uri="{FF2B5EF4-FFF2-40B4-BE49-F238E27FC236}">
                <a16:creationId xmlns:a16="http://schemas.microsoft.com/office/drawing/2014/main" id="{E39C8A1E-3711-CE65-AA96-269AA2696346}"/>
              </a:ext>
            </a:extLst>
          </p:cNvPr>
          <p:cNvSpPr/>
          <p:nvPr/>
        </p:nvSpPr>
        <p:spPr>
          <a:xfrm>
            <a:off x="1269999" y="1789906"/>
            <a:ext cx="2528888" cy="639762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Individual sports </a:t>
            </a:r>
          </a:p>
        </p:txBody>
      </p:sp>
      <p:sp>
        <p:nvSpPr>
          <p:cNvPr id="4" name="Akış Çizelgesi: Sonlandırıcı 3">
            <a:extLst>
              <a:ext uri="{FF2B5EF4-FFF2-40B4-BE49-F238E27FC236}">
                <a16:creationId xmlns:a16="http://schemas.microsoft.com/office/drawing/2014/main" id="{FA093AEB-537F-BC5A-A62D-793ECEBDCB09}"/>
              </a:ext>
            </a:extLst>
          </p:cNvPr>
          <p:cNvSpPr/>
          <p:nvPr/>
        </p:nvSpPr>
        <p:spPr>
          <a:xfrm>
            <a:off x="8564563" y="1789906"/>
            <a:ext cx="2528887" cy="639762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Team sports </a:t>
            </a:r>
          </a:p>
        </p:txBody>
      </p:sp>
      <p:cxnSp>
        <p:nvCxnSpPr>
          <p:cNvPr id="5" name="Düz Bağlayıcı 4">
            <a:extLst>
              <a:ext uri="{FF2B5EF4-FFF2-40B4-BE49-F238E27FC236}">
                <a16:creationId xmlns:a16="http://schemas.microsoft.com/office/drawing/2014/main" id="{0DDFFC19-7084-6D4B-5E90-997A12B772BB}"/>
              </a:ext>
            </a:extLst>
          </p:cNvPr>
          <p:cNvCxnSpPr>
            <a:stCxn id="2" idx="1"/>
            <a:endCxn id="3" idx="0"/>
          </p:cNvCxnSpPr>
          <p:nvPr/>
        </p:nvCxnSpPr>
        <p:spPr>
          <a:xfrm flipH="1">
            <a:off x="2534443" y="1433512"/>
            <a:ext cx="2516982" cy="35639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Bağlayıcı 5">
            <a:extLst>
              <a:ext uri="{FF2B5EF4-FFF2-40B4-BE49-F238E27FC236}">
                <a16:creationId xmlns:a16="http://schemas.microsoft.com/office/drawing/2014/main" id="{1A5A833E-0D2F-1C6A-5727-2CD615EE7005}"/>
              </a:ext>
            </a:extLst>
          </p:cNvPr>
          <p:cNvCxnSpPr>
            <a:stCxn id="2" idx="3"/>
            <a:endCxn id="4" idx="0"/>
          </p:cNvCxnSpPr>
          <p:nvPr/>
        </p:nvCxnSpPr>
        <p:spPr>
          <a:xfrm>
            <a:off x="7312025" y="1433512"/>
            <a:ext cx="2516982" cy="35639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8A4AF4B4-3C2E-6B14-644D-6F86E10B740D}"/>
              </a:ext>
            </a:extLst>
          </p:cNvPr>
          <p:cNvSpPr/>
          <p:nvPr/>
        </p:nvSpPr>
        <p:spPr>
          <a:xfrm>
            <a:off x="5051425" y="3230271"/>
            <a:ext cx="2260600" cy="1092200"/>
          </a:xfrm>
          <a:prstGeom prst="roundRect">
            <a:avLst/>
          </a:prstGeom>
          <a:solidFill>
            <a:srgbClr val="FFC000"/>
          </a:solidFill>
          <a:ln w="76200">
            <a:solidFill>
              <a:srgbClr val="D58715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dirty="0">
                <a:solidFill>
                  <a:schemeClr val="tx1"/>
                </a:solidFill>
              </a:rPr>
              <a:t>SPORTS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Akış Çizelgesi: Sonlandırıcı 7">
            <a:extLst>
              <a:ext uri="{FF2B5EF4-FFF2-40B4-BE49-F238E27FC236}">
                <a16:creationId xmlns:a16="http://schemas.microsoft.com/office/drawing/2014/main" id="{86C77AB4-4A32-B529-6CEB-E55E5738063D}"/>
              </a:ext>
            </a:extLst>
          </p:cNvPr>
          <p:cNvSpPr/>
          <p:nvPr/>
        </p:nvSpPr>
        <p:spPr>
          <a:xfrm>
            <a:off x="1269999" y="4132765"/>
            <a:ext cx="2528888" cy="639762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 err="1"/>
              <a:t>Outdoor</a:t>
            </a:r>
            <a:r>
              <a:rPr lang="tr-TR" sz="2000" dirty="0"/>
              <a:t> Sports</a:t>
            </a:r>
            <a:endParaRPr lang="en-US" sz="2000" dirty="0"/>
          </a:p>
        </p:txBody>
      </p:sp>
      <p:sp>
        <p:nvSpPr>
          <p:cNvPr id="9" name="Akış Çizelgesi: Sonlandırıcı 8">
            <a:extLst>
              <a:ext uri="{FF2B5EF4-FFF2-40B4-BE49-F238E27FC236}">
                <a16:creationId xmlns:a16="http://schemas.microsoft.com/office/drawing/2014/main" id="{33864563-B157-9E6C-7F0D-6CE23959C26C}"/>
              </a:ext>
            </a:extLst>
          </p:cNvPr>
          <p:cNvSpPr/>
          <p:nvPr/>
        </p:nvSpPr>
        <p:spPr>
          <a:xfrm>
            <a:off x="8564563" y="4132765"/>
            <a:ext cx="2528887" cy="639762"/>
          </a:xfrm>
          <a:prstGeom prst="flowChartTerminator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 err="1"/>
              <a:t>Indoor</a:t>
            </a:r>
            <a:r>
              <a:rPr lang="tr-TR" sz="2000" dirty="0"/>
              <a:t> Sports</a:t>
            </a:r>
            <a:endParaRPr lang="en-US" sz="2000" dirty="0"/>
          </a:p>
        </p:txBody>
      </p:sp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F3FB26E4-7881-E6B0-442E-F12AFF407535}"/>
              </a:ext>
            </a:extLst>
          </p:cNvPr>
          <p:cNvCxnSpPr>
            <a:stCxn id="7" idx="1"/>
            <a:endCxn id="8" idx="0"/>
          </p:cNvCxnSpPr>
          <p:nvPr/>
        </p:nvCxnSpPr>
        <p:spPr>
          <a:xfrm flipH="1">
            <a:off x="2534443" y="3776371"/>
            <a:ext cx="2516982" cy="35639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Bağlayıcı 10">
            <a:extLst>
              <a:ext uri="{FF2B5EF4-FFF2-40B4-BE49-F238E27FC236}">
                <a16:creationId xmlns:a16="http://schemas.microsoft.com/office/drawing/2014/main" id="{E920808A-ACA5-F7FC-37CE-14F75DB67E16}"/>
              </a:ext>
            </a:extLst>
          </p:cNvPr>
          <p:cNvCxnSpPr>
            <a:stCxn id="7" idx="3"/>
            <a:endCxn id="9" idx="0"/>
          </p:cNvCxnSpPr>
          <p:nvPr/>
        </p:nvCxnSpPr>
        <p:spPr>
          <a:xfrm>
            <a:off x="7312025" y="3776371"/>
            <a:ext cx="2516982" cy="35639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D9400231-7931-0BE7-B9C8-342BDF107323}"/>
              </a:ext>
            </a:extLst>
          </p:cNvPr>
          <p:cNvSpPr txBox="1"/>
          <p:nvPr/>
        </p:nvSpPr>
        <p:spPr>
          <a:xfrm>
            <a:off x="1492788" y="2317150"/>
            <a:ext cx="208331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rgbClr val="FFFF00"/>
                </a:solidFill>
              </a:rPr>
              <a:t>Bireysel Sporlar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F2648569-9DBE-8190-CC49-B0B05EE61DA6}"/>
              </a:ext>
            </a:extLst>
          </p:cNvPr>
          <p:cNvSpPr txBox="1"/>
          <p:nvPr/>
        </p:nvSpPr>
        <p:spPr>
          <a:xfrm>
            <a:off x="8838691" y="2325422"/>
            <a:ext cx="208331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rgbClr val="FFFF00"/>
                </a:solidFill>
              </a:rPr>
              <a:t>Takım Sporları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4E058DC4-1A2B-3A61-935E-59EBB378CDEB}"/>
              </a:ext>
            </a:extLst>
          </p:cNvPr>
          <p:cNvSpPr txBox="1"/>
          <p:nvPr/>
        </p:nvSpPr>
        <p:spPr>
          <a:xfrm>
            <a:off x="1170607" y="4587861"/>
            <a:ext cx="2727671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rgbClr val="FFFF00"/>
                </a:solidFill>
              </a:rPr>
              <a:t>Dış Mekan Sporları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60F4D821-B9A4-A5F0-7718-C68EBE9B166E}"/>
              </a:ext>
            </a:extLst>
          </p:cNvPr>
          <p:cNvSpPr txBox="1"/>
          <p:nvPr/>
        </p:nvSpPr>
        <p:spPr>
          <a:xfrm>
            <a:off x="8365779" y="4662128"/>
            <a:ext cx="2943451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rgbClr val="FFFF00"/>
                </a:solidFill>
              </a:rPr>
              <a:t>İç Mekan Sporları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37760B43-F7EE-7436-CBA3-36F026C85DEC}"/>
              </a:ext>
            </a:extLst>
          </p:cNvPr>
          <p:cNvSpPr txBox="1"/>
          <p:nvPr/>
        </p:nvSpPr>
        <p:spPr>
          <a:xfrm>
            <a:off x="4196615" y="6498293"/>
            <a:ext cx="3936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</p:spTree>
    <p:extLst>
      <p:ext uri="{BB962C8B-B14F-4D97-AF65-F5344CB8AC3E}">
        <p14:creationId xmlns:p14="http://schemas.microsoft.com/office/powerpoint/2010/main" val="165528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A28DCD33-0594-87EF-11E0-E1A6D684DE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27" y="76500"/>
            <a:ext cx="6632759" cy="39976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CB5C49D8-55AB-7230-20D9-25DB624CBF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202" y="4273616"/>
            <a:ext cx="6028863" cy="23213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5BC7B9D-FDFF-DD9B-8EFD-A6C09F3C7CB0}"/>
              </a:ext>
            </a:extLst>
          </p:cNvPr>
          <p:cNvSpPr/>
          <p:nvPr/>
        </p:nvSpPr>
        <p:spPr>
          <a:xfrm>
            <a:off x="4058202" y="6044778"/>
            <a:ext cx="394635" cy="3537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604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80F7BB8C-12AB-1166-277F-FE67B71779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26" y="870734"/>
            <a:ext cx="7268076" cy="48601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A1A836F-4A5F-DAFB-A549-9458CA183CE8}"/>
              </a:ext>
            </a:extLst>
          </p:cNvPr>
          <p:cNvSpPr/>
          <p:nvPr/>
        </p:nvSpPr>
        <p:spPr>
          <a:xfrm>
            <a:off x="1116530" y="4918622"/>
            <a:ext cx="394635" cy="3537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7ADC862C-27BD-474C-06D9-C0A23C58941B}"/>
              </a:ext>
            </a:extLst>
          </p:cNvPr>
          <p:cNvSpPr txBox="1"/>
          <p:nvPr/>
        </p:nvSpPr>
        <p:spPr>
          <a:xfrm>
            <a:off x="5216893" y="4380013"/>
            <a:ext cx="28779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/>
              <a:t>Equal</a:t>
            </a:r>
            <a:r>
              <a:rPr lang="tr-TR" sz="3200" b="1" dirty="0"/>
              <a:t>: Eşit</a:t>
            </a:r>
          </a:p>
          <a:p>
            <a:r>
              <a:rPr lang="tr-TR" sz="3200" b="1" dirty="0"/>
              <a:t>Draw: Berabere</a:t>
            </a:r>
          </a:p>
        </p:txBody>
      </p:sp>
    </p:spTree>
    <p:extLst>
      <p:ext uri="{BB962C8B-B14F-4D97-AF65-F5344CB8AC3E}">
        <p14:creationId xmlns:p14="http://schemas.microsoft.com/office/powerpoint/2010/main" val="137628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FDCEB3C2-40A4-1528-C089-82AF7EBAE3E4}"/>
              </a:ext>
            </a:extLst>
          </p:cNvPr>
          <p:cNvSpPr txBox="1"/>
          <p:nvPr/>
        </p:nvSpPr>
        <p:spPr>
          <a:xfrm>
            <a:off x="74510" y="3268874"/>
            <a:ext cx="840534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i="1" dirty="0"/>
              <a:t>Ünite sonu kelime oyununa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https://www.egetolgayaltinay.com/lessons/65</a:t>
            </a:r>
            <a:r>
              <a:rPr lang="tr-TR" sz="2800" b="1" i="1" dirty="0"/>
              <a:t>    </a:t>
            </a:r>
          </a:p>
        </p:txBody>
      </p:sp>
      <p:pic>
        <p:nvPicPr>
          <p:cNvPr id="3" name="Resim 2">
            <a:hlinkClick r:id="rId3"/>
            <a:extLst>
              <a:ext uri="{FF2B5EF4-FFF2-40B4-BE49-F238E27FC236}">
                <a16:creationId xmlns:a16="http://schemas.microsoft.com/office/drawing/2014/main" id="{E65B9265-EBEE-6B07-7095-745952E4E4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8327">
            <a:off x="7924800" y="2733674"/>
            <a:ext cx="3228975" cy="3228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708429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606FDE32-EDDF-453B-8514-3E7D52105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123" y="854965"/>
            <a:ext cx="2913536" cy="4515981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BD546183-4536-756F-53A5-0DF6588F68F9}"/>
              </a:ext>
            </a:extLst>
          </p:cNvPr>
          <p:cNvSpPr txBox="1"/>
          <p:nvPr/>
        </p:nvSpPr>
        <p:spPr>
          <a:xfrm>
            <a:off x="5310683" y="1921830"/>
            <a:ext cx="60498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Sunuma katkılarından dolayı</a:t>
            </a:r>
          </a:p>
          <a:p>
            <a:r>
              <a:rPr lang="tr-TR" sz="2800" b="1" dirty="0"/>
              <a:t>İşleyen Zeka ailesine teşekkürler.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AB10F12A-BD47-0B5A-CCF5-E038765E5096}"/>
              </a:ext>
            </a:extLst>
          </p:cNvPr>
          <p:cNvSpPr txBox="1"/>
          <p:nvPr/>
        </p:nvSpPr>
        <p:spPr>
          <a:xfrm>
            <a:off x="5310683" y="3294076"/>
            <a:ext cx="5372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/>
              <a:t>İşleyen Zeka içeriklerine aşağıdaki linkten ulaşabilirsiniz:</a:t>
            </a:r>
          </a:p>
          <a:p>
            <a:br>
              <a:rPr lang="tr-TR" sz="1800" dirty="0"/>
            </a:br>
            <a:r>
              <a:rPr lang="tr-TR" sz="1800" dirty="0">
                <a:hlinkClick r:id="rId3"/>
              </a:rPr>
              <a:t>https://www.egetolgayaltinay.com/contents/31/5</a:t>
            </a:r>
            <a:r>
              <a:rPr lang="tr-TR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49837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9BAEC406-E1A1-0385-0F5E-0A7905F7AF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09" y="700606"/>
            <a:ext cx="4951320" cy="4951320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29FDD7C0-204B-2A4C-8333-F112912DB527}"/>
              </a:ext>
            </a:extLst>
          </p:cNvPr>
          <p:cNvSpPr txBox="1"/>
          <p:nvPr/>
        </p:nvSpPr>
        <p:spPr>
          <a:xfrm>
            <a:off x="6989155" y="999683"/>
            <a:ext cx="4101332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br>
              <a:rPr lang="tr-TR" sz="3200" b="1" i="1" u="sng" dirty="0">
                <a:solidFill>
                  <a:schemeClr val="tx1"/>
                </a:solidFill>
              </a:rPr>
            </a:br>
            <a:r>
              <a:rPr lang="tr-TR" sz="4000" b="1" dirty="0">
                <a:solidFill>
                  <a:schemeClr val="tx1"/>
                </a:solidFill>
              </a:rPr>
              <a:t>Ege </a:t>
            </a:r>
            <a:r>
              <a:rPr lang="tr-TR" sz="4000" b="1" dirty="0" err="1">
                <a:solidFill>
                  <a:schemeClr val="tx1"/>
                </a:solidFill>
              </a:rPr>
              <a:t>Tolgay</a:t>
            </a:r>
            <a:r>
              <a:rPr lang="tr-TR" sz="4000" b="1" dirty="0">
                <a:solidFill>
                  <a:schemeClr val="tx1"/>
                </a:solidFill>
              </a:rPr>
              <a:t> Altınay</a:t>
            </a:r>
            <a:br>
              <a:rPr lang="tr-TR" sz="3200" b="1" dirty="0">
                <a:solidFill>
                  <a:schemeClr val="tx1"/>
                </a:solidFill>
              </a:rPr>
            </a:br>
            <a:endParaRPr lang="tr-TR" sz="3200" b="1" dirty="0">
              <a:solidFill>
                <a:schemeClr val="tx1"/>
              </a:solidFill>
            </a:endParaRPr>
          </a:p>
          <a:p>
            <a:pPr algn="r"/>
            <a:r>
              <a:rPr lang="tr-TR" sz="2800" b="1" dirty="0" err="1">
                <a:solidFill>
                  <a:schemeClr val="tx1"/>
                </a:solidFill>
              </a:rPr>
              <a:t>Akköprü</a:t>
            </a:r>
            <a:r>
              <a:rPr lang="tr-TR" sz="2800" b="1" dirty="0">
                <a:solidFill>
                  <a:schemeClr val="tx1"/>
                </a:solidFill>
              </a:rPr>
              <a:t> Ortaokulu  </a:t>
            </a:r>
            <a:r>
              <a:rPr lang="tr-TR" sz="2800" b="1" dirty="0" err="1">
                <a:solidFill>
                  <a:schemeClr val="tx1"/>
                </a:solidFill>
              </a:rPr>
              <a:t>Tuşba</a:t>
            </a:r>
            <a:r>
              <a:rPr lang="tr-TR" sz="2800" b="1" dirty="0">
                <a:solidFill>
                  <a:schemeClr val="tx1"/>
                </a:solidFill>
              </a:rPr>
              <a:t>/VAN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E048B7A2-3F4A-9F69-612B-5B2EFEFCE241}"/>
              </a:ext>
            </a:extLst>
          </p:cNvPr>
          <p:cNvSpPr txBox="1"/>
          <p:nvPr/>
        </p:nvSpPr>
        <p:spPr>
          <a:xfrm>
            <a:off x="4025651" y="5803451"/>
            <a:ext cx="6092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Bu, ve benzeri içerikler için:</a:t>
            </a:r>
            <a:br>
              <a:rPr lang="tr-TR" sz="2000" b="1" dirty="0"/>
            </a:br>
            <a:r>
              <a:rPr lang="tr-TR" sz="2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www.egetolgayaltinay.com</a:t>
            </a:r>
            <a:r>
              <a:rPr lang="tr-TR" sz="2000" b="1" dirty="0"/>
              <a:t> adresini ziyaret edebilirsiniz.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35A1ECC9-2465-A51A-BED9-D5FFD9DB4F1D}"/>
              </a:ext>
            </a:extLst>
          </p:cNvPr>
          <p:cNvSpPr txBox="1"/>
          <p:nvPr/>
        </p:nvSpPr>
        <p:spPr>
          <a:xfrm>
            <a:off x="5650029" y="4039570"/>
            <a:ext cx="6092685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2000" dirty="0"/>
              <a:t>«Do/Play/</a:t>
            </a:r>
            <a:r>
              <a:rPr lang="tr-TR" sz="2000" dirty="0" err="1"/>
              <a:t>Go</a:t>
            </a:r>
            <a:r>
              <a:rPr lang="tr-TR" sz="2000" dirty="0"/>
              <a:t>» slaytının içeriği </a:t>
            </a:r>
            <a:r>
              <a:rPr lang="tr-TR" sz="2000" b="1" dirty="0"/>
              <a:t>Muhterem </a:t>
            </a:r>
            <a:r>
              <a:rPr lang="tr-TR" sz="2000" b="1" dirty="0" err="1"/>
              <a:t>Sidan</a:t>
            </a:r>
            <a:r>
              <a:rPr lang="tr-TR" sz="2000" dirty="0" err="1"/>
              <a:t>’ın</a:t>
            </a:r>
            <a:r>
              <a:rPr lang="tr-TR" sz="2000" dirty="0"/>
              <a:t> </a:t>
            </a:r>
          </a:p>
          <a:p>
            <a:r>
              <a:rPr lang="tr-TR" sz="2000" dirty="0"/>
              <a:t>«7.2 Sports Konu Anlatımı» </a:t>
            </a:r>
            <a:r>
              <a:rPr lang="tr-TR" sz="2000" dirty="0" err="1"/>
              <a:t>PDF’inden</a:t>
            </a:r>
            <a:r>
              <a:rPr lang="tr-TR" sz="2000" dirty="0"/>
              <a:t> alıntıdır. </a:t>
            </a:r>
            <a:br>
              <a:rPr lang="tr-TR" sz="2000" dirty="0"/>
            </a:br>
            <a:r>
              <a:rPr lang="tr-TR" sz="2000" b="1" dirty="0"/>
              <a:t>Kendisine teşekkür ederim.</a:t>
            </a:r>
          </a:p>
        </p:txBody>
      </p:sp>
    </p:spTree>
    <p:extLst>
      <p:ext uri="{BB962C8B-B14F-4D97-AF65-F5344CB8AC3E}">
        <p14:creationId xmlns:p14="http://schemas.microsoft.com/office/powerpoint/2010/main" val="3067175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1D50C878-F3FB-9782-A128-8B569C7DC5A4}"/>
              </a:ext>
            </a:extLst>
          </p:cNvPr>
          <p:cNvSpPr/>
          <p:nvPr/>
        </p:nvSpPr>
        <p:spPr>
          <a:xfrm>
            <a:off x="125128" y="1799924"/>
            <a:ext cx="2858704" cy="46201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Hiking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5D11D96D-A22A-3084-2AEA-6FFE402641DC}"/>
              </a:ext>
            </a:extLst>
          </p:cNvPr>
          <p:cNvSpPr/>
          <p:nvPr/>
        </p:nvSpPr>
        <p:spPr>
          <a:xfrm>
            <a:off x="125128" y="2261937"/>
            <a:ext cx="2858704" cy="46201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Trekking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A16B11FF-7985-41AC-2987-4E861131275C}"/>
              </a:ext>
            </a:extLst>
          </p:cNvPr>
          <p:cNvSpPr/>
          <p:nvPr/>
        </p:nvSpPr>
        <p:spPr>
          <a:xfrm>
            <a:off x="125128" y="2723950"/>
            <a:ext cx="2858704" cy="46201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C000"/>
                </a:solidFill>
              </a:rPr>
              <a:t>Doğa Yürüyüşü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3D501040-C48B-2491-4CB0-80E7B860F8A8}"/>
              </a:ext>
            </a:extLst>
          </p:cNvPr>
          <p:cNvSpPr/>
          <p:nvPr/>
        </p:nvSpPr>
        <p:spPr>
          <a:xfrm>
            <a:off x="3237296" y="1799924"/>
            <a:ext cx="2460860" cy="46201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Climbing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DB2F606E-374D-92D8-8614-B28F77D1A261}"/>
              </a:ext>
            </a:extLst>
          </p:cNvPr>
          <p:cNvSpPr/>
          <p:nvPr/>
        </p:nvSpPr>
        <p:spPr>
          <a:xfrm>
            <a:off x="3237296" y="2261937"/>
            <a:ext cx="2460860" cy="46201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C000"/>
                </a:solidFill>
              </a:rPr>
              <a:t>Tırmanış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8DD2DC29-4126-1B10-88F5-05114CDF6327}"/>
              </a:ext>
            </a:extLst>
          </p:cNvPr>
          <p:cNvSpPr/>
          <p:nvPr/>
        </p:nvSpPr>
        <p:spPr>
          <a:xfrm>
            <a:off x="6096000" y="1799924"/>
            <a:ext cx="2460860" cy="46201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Cycling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C1562F62-3874-C0BC-8E08-DEC4BC3867BF}"/>
              </a:ext>
            </a:extLst>
          </p:cNvPr>
          <p:cNvSpPr/>
          <p:nvPr/>
        </p:nvSpPr>
        <p:spPr>
          <a:xfrm>
            <a:off x="6096000" y="2261937"/>
            <a:ext cx="2460860" cy="46201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C000"/>
                </a:solidFill>
              </a:rPr>
              <a:t>Bisiklet Sürmek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139FFB8A-168E-C3C7-503D-544BE1458560}"/>
              </a:ext>
            </a:extLst>
          </p:cNvPr>
          <p:cNvSpPr/>
          <p:nvPr/>
        </p:nvSpPr>
        <p:spPr>
          <a:xfrm>
            <a:off x="9193731" y="1799924"/>
            <a:ext cx="2460860" cy="46201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Swimming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AB0D3416-C89B-A8BF-9AD4-CFA051C2E1F7}"/>
              </a:ext>
            </a:extLst>
          </p:cNvPr>
          <p:cNvSpPr/>
          <p:nvPr/>
        </p:nvSpPr>
        <p:spPr>
          <a:xfrm>
            <a:off x="9193731" y="2261937"/>
            <a:ext cx="2460860" cy="46201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C000"/>
                </a:solidFill>
              </a:rPr>
              <a:t>Yüzmek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7680C0E7-4CD3-5FC4-3DAD-EF86D0295346}"/>
              </a:ext>
            </a:extLst>
          </p:cNvPr>
          <p:cNvSpPr/>
          <p:nvPr/>
        </p:nvSpPr>
        <p:spPr>
          <a:xfrm>
            <a:off x="1559294" y="5407794"/>
            <a:ext cx="2460860" cy="46201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Skiing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6A39CDC4-B5DA-B966-5604-668B2B84B9AA}"/>
              </a:ext>
            </a:extLst>
          </p:cNvPr>
          <p:cNvSpPr/>
          <p:nvPr/>
        </p:nvSpPr>
        <p:spPr>
          <a:xfrm>
            <a:off x="1559294" y="5869807"/>
            <a:ext cx="2460860" cy="46201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C000"/>
                </a:solidFill>
              </a:rPr>
              <a:t>Kayak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5C5ADFFC-45CB-AE81-6183-026EE0E38300}"/>
              </a:ext>
            </a:extLst>
          </p:cNvPr>
          <p:cNvSpPr/>
          <p:nvPr/>
        </p:nvSpPr>
        <p:spPr>
          <a:xfrm>
            <a:off x="4589648" y="5407794"/>
            <a:ext cx="2460860" cy="46201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Ice-skating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C44B6691-E120-07CE-75A2-446F0A76BBAD}"/>
              </a:ext>
            </a:extLst>
          </p:cNvPr>
          <p:cNvSpPr/>
          <p:nvPr/>
        </p:nvSpPr>
        <p:spPr>
          <a:xfrm>
            <a:off x="4589648" y="5869807"/>
            <a:ext cx="2460860" cy="46201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C000"/>
                </a:solidFill>
              </a:rPr>
              <a:t>Buz pateni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4B4F82A9-8C2D-1613-DA08-83FA04618E78}"/>
              </a:ext>
            </a:extLst>
          </p:cNvPr>
          <p:cNvSpPr/>
          <p:nvPr/>
        </p:nvSpPr>
        <p:spPr>
          <a:xfrm>
            <a:off x="8171846" y="5271436"/>
            <a:ext cx="2460860" cy="46201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Diving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F1E3D020-AFFE-B3AE-B8B1-8C3C7054FE14}"/>
              </a:ext>
            </a:extLst>
          </p:cNvPr>
          <p:cNvSpPr/>
          <p:nvPr/>
        </p:nvSpPr>
        <p:spPr>
          <a:xfrm>
            <a:off x="8171846" y="5733449"/>
            <a:ext cx="2460860" cy="46201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C000"/>
                </a:solidFill>
              </a:rPr>
              <a:t>Dalış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00B1881B-06FA-3107-83D0-5BF3CF9A05FC}"/>
              </a:ext>
            </a:extLst>
          </p:cNvPr>
          <p:cNvSpPr txBox="1"/>
          <p:nvPr/>
        </p:nvSpPr>
        <p:spPr>
          <a:xfrm>
            <a:off x="4196615" y="6498293"/>
            <a:ext cx="3936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</p:spTree>
    <p:extLst>
      <p:ext uri="{BB962C8B-B14F-4D97-AF65-F5344CB8AC3E}">
        <p14:creationId xmlns:p14="http://schemas.microsoft.com/office/powerpoint/2010/main" val="294557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D1A01624-A37D-BD1D-C782-D09BE4A3EA1F}"/>
              </a:ext>
            </a:extLst>
          </p:cNvPr>
          <p:cNvSpPr/>
          <p:nvPr/>
        </p:nvSpPr>
        <p:spPr>
          <a:xfrm>
            <a:off x="537409" y="1799924"/>
            <a:ext cx="2460860" cy="46201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Running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7165D785-BDFC-71F0-9809-18CD82B939F2}"/>
              </a:ext>
            </a:extLst>
          </p:cNvPr>
          <p:cNvSpPr/>
          <p:nvPr/>
        </p:nvSpPr>
        <p:spPr>
          <a:xfrm>
            <a:off x="537409" y="2261937"/>
            <a:ext cx="2460860" cy="46201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C000"/>
                </a:solidFill>
              </a:rPr>
              <a:t>Koşu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4C27CC0D-E3D4-51CF-8B78-073115A882F9}"/>
              </a:ext>
            </a:extLst>
          </p:cNvPr>
          <p:cNvSpPr/>
          <p:nvPr/>
        </p:nvSpPr>
        <p:spPr>
          <a:xfrm>
            <a:off x="4267198" y="2127183"/>
            <a:ext cx="2749617" cy="46201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Jogging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2809FB11-4428-27BC-E5E5-626ACE1D4716}"/>
              </a:ext>
            </a:extLst>
          </p:cNvPr>
          <p:cNvSpPr/>
          <p:nvPr/>
        </p:nvSpPr>
        <p:spPr>
          <a:xfrm>
            <a:off x="4267198" y="2589196"/>
            <a:ext cx="2749617" cy="46201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FFC000"/>
                </a:solidFill>
              </a:rPr>
              <a:t>Yavaş Tempolu Koşu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5C6BC151-295F-1B6A-E33D-F284BADAE084}"/>
              </a:ext>
            </a:extLst>
          </p:cNvPr>
          <p:cNvSpPr/>
          <p:nvPr/>
        </p:nvSpPr>
        <p:spPr>
          <a:xfrm>
            <a:off x="8500713" y="2127183"/>
            <a:ext cx="2749617" cy="46201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Snowboarding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50AE21F4-998D-965C-5EB4-FA9F88E29FFE}"/>
              </a:ext>
            </a:extLst>
          </p:cNvPr>
          <p:cNvSpPr/>
          <p:nvPr/>
        </p:nvSpPr>
        <p:spPr>
          <a:xfrm>
            <a:off x="8500713" y="2589196"/>
            <a:ext cx="2749617" cy="46201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C000"/>
                </a:solidFill>
              </a:rPr>
              <a:t>Kar Kayağı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67076A6D-B81B-CF23-29F4-5751C7F50BED}"/>
              </a:ext>
            </a:extLst>
          </p:cNvPr>
          <p:cNvSpPr/>
          <p:nvPr/>
        </p:nvSpPr>
        <p:spPr>
          <a:xfrm>
            <a:off x="2598822" y="5407794"/>
            <a:ext cx="2460860" cy="46201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Skateboarding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C519AD34-A9DB-D39E-6DE2-AE731CD8604F}"/>
              </a:ext>
            </a:extLst>
          </p:cNvPr>
          <p:cNvSpPr/>
          <p:nvPr/>
        </p:nvSpPr>
        <p:spPr>
          <a:xfrm>
            <a:off x="2598822" y="5868203"/>
            <a:ext cx="2460860" cy="46201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C000"/>
                </a:solidFill>
              </a:rPr>
              <a:t>Kaykay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FF2769C3-146E-9DC7-B0A1-A2A977741D74}"/>
              </a:ext>
            </a:extLst>
          </p:cNvPr>
          <p:cNvSpPr/>
          <p:nvPr/>
        </p:nvSpPr>
        <p:spPr>
          <a:xfrm>
            <a:off x="7016815" y="5414211"/>
            <a:ext cx="2460860" cy="46201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Roller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skating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74A86862-65D3-B54F-8FA4-0AADF5B008FE}"/>
              </a:ext>
            </a:extLst>
          </p:cNvPr>
          <p:cNvSpPr/>
          <p:nvPr/>
        </p:nvSpPr>
        <p:spPr>
          <a:xfrm>
            <a:off x="7016815" y="5834515"/>
            <a:ext cx="2460860" cy="46201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C000"/>
                </a:solidFill>
              </a:rPr>
              <a:t>Patenle kayma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759A478F-D4BC-FF10-2CB6-9BAE02760020}"/>
              </a:ext>
            </a:extLst>
          </p:cNvPr>
          <p:cNvSpPr txBox="1"/>
          <p:nvPr/>
        </p:nvSpPr>
        <p:spPr>
          <a:xfrm>
            <a:off x="4196615" y="6498293"/>
            <a:ext cx="3936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</p:spTree>
    <p:extLst>
      <p:ext uri="{BB962C8B-B14F-4D97-AF65-F5344CB8AC3E}">
        <p14:creationId xmlns:p14="http://schemas.microsoft.com/office/powerpoint/2010/main" val="392903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EFC16920-7324-2B8B-F263-1FC23EE3034D}"/>
              </a:ext>
            </a:extLst>
          </p:cNvPr>
          <p:cNvSpPr/>
          <p:nvPr/>
        </p:nvSpPr>
        <p:spPr>
          <a:xfrm>
            <a:off x="322440" y="2127183"/>
            <a:ext cx="2460860" cy="46201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Yoga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1B74E7A0-DA27-94FD-72E5-E5CFFF439CF2}"/>
              </a:ext>
            </a:extLst>
          </p:cNvPr>
          <p:cNvSpPr/>
          <p:nvPr/>
        </p:nvSpPr>
        <p:spPr>
          <a:xfrm>
            <a:off x="322440" y="2589196"/>
            <a:ext cx="2460860" cy="46201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C000"/>
                </a:solidFill>
              </a:rPr>
              <a:t>Yoga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3B571095-EE49-55B0-E37A-B719AFC67DA6}"/>
              </a:ext>
            </a:extLst>
          </p:cNvPr>
          <p:cNvSpPr/>
          <p:nvPr/>
        </p:nvSpPr>
        <p:spPr>
          <a:xfrm>
            <a:off x="4267198" y="2127183"/>
            <a:ext cx="2749617" cy="46201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Exercise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CEF8B30B-D2C6-3BCA-BA83-0A64F256210F}"/>
              </a:ext>
            </a:extLst>
          </p:cNvPr>
          <p:cNvSpPr/>
          <p:nvPr/>
        </p:nvSpPr>
        <p:spPr>
          <a:xfrm>
            <a:off x="4267198" y="2589196"/>
            <a:ext cx="2749617" cy="46201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FFC000"/>
                </a:solidFill>
              </a:rPr>
              <a:t>Egzersiz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00614B4B-569F-44EE-DF6F-4E67D7162F47}"/>
              </a:ext>
            </a:extLst>
          </p:cNvPr>
          <p:cNvSpPr/>
          <p:nvPr/>
        </p:nvSpPr>
        <p:spPr>
          <a:xfrm>
            <a:off x="8500713" y="2127183"/>
            <a:ext cx="2749617" cy="46201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Karate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12583263-A837-7004-CD20-8719E80D5922}"/>
              </a:ext>
            </a:extLst>
          </p:cNvPr>
          <p:cNvSpPr/>
          <p:nvPr/>
        </p:nvSpPr>
        <p:spPr>
          <a:xfrm>
            <a:off x="8500713" y="2589196"/>
            <a:ext cx="2749617" cy="46201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C000"/>
                </a:solidFill>
              </a:rPr>
              <a:t>Karate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CC86D31D-6B02-6AD4-241C-180C629BC0E6}"/>
              </a:ext>
            </a:extLst>
          </p:cNvPr>
          <p:cNvSpPr/>
          <p:nvPr/>
        </p:nvSpPr>
        <p:spPr>
          <a:xfrm>
            <a:off x="1483895" y="5523297"/>
            <a:ext cx="2460860" cy="46201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Wrestling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2FE7EED1-D460-C2CC-D04B-E1609EA370A6}"/>
              </a:ext>
            </a:extLst>
          </p:cNvPr>
          <p:cNvSpPr/>
          <p:nvPr/>
        </p:nvSpPr>
        <p:spPr>
          <a:xfrm>
            <a:off x="1483895" y="5983706"/>
            <a:ext cx="2460860" cy="46201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C000"/>
                </a:solidFill>
              </a:rPr>
              <a:t>Güreş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6369EB76-8D8B-36F6-77AA-1CD2BE37F8FF}"/>
              </a:ext>
            </a:extLst>
          </p:cNvPr>
          <p:cNvSpPr/>
          <p:nvPr/>
        </p:nvSpPr>
        <p:spPr>
          <a:xfrm>
            <a:off x="4658625" y="5563402"/>
            <a:ext cx="2460860" cy="46201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Boxing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D9229277-43E5-FF70-3B0F-FC440EE1CADF}"/>
              </a:ext>
            </a:extLst>
          </p:cNvPr>
          <p:cNvSpPr/>
          <p:nvPr/>
        </p:nvSpPr>
        <p:spPr>
          <a:xfrm>
            <a:off x="4658625" y="5983706"/>
            <a:ext cx="2460860" cy="46201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C000"/>
                </a:solidFill>
              </a:rPr>
              <a:t>Boks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2ABCABE2-0073-2EF9-4092-7551A2DD08C9}"/>
              </a:ext>
            </a:extLst>
          </p:cNvPr>
          <p:cNvSpPr/>
          <p:nvPr/>
        </p:nvSpPr>
        <p:spPr>
          <a:xfrm>
            <a:off x="7833355" y="5648426"/>
            <a:ext cx="2460860" cy="46201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Archery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56FC2A8A-FB63-C816-2B68-2885EA4F6251}"/>
              </a:ext>
            </a:extLst>
          </p:cNvPr>
          <p:cNvSpPr/>
          <p:nvPr/>
        </p:nvSpPr>
        <p:spPr>
          <a:xfrm>
            <a:off x="7833355" y="6068730"/>
            <a:ext cx="2460860" cy="46201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C000"/>
                </a:solidFill>
              </a:rPr>
              <a:t>Okçuluk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62DA9C20-17F5-F6D3-8176-A5F1BF223CFC}"/>
              </a:ext>
            </a:extLst>
          </p:cNvPr>
          <p:cNvSpPr txBox="1"/>
          <p:nvPr/>
        </p:nvSpPr>
        <p:spPr>
          <a:xfrm>
            <a:off x="4196615" y="6498293"/>
            <a:ext cx="3936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</p:spTree>
    <p:extLst>
      <p:ext uri="{BB962C8B-B14F-4D97-AF65-F5344CB8AC3E}">
        <p14:creationId xmlns:p14="http://schemas.microsoft.com/office/powerpoint/2010/main" val="51658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2970D7C0-6827-2400-8BE9-B8C7E61CB68A}"/>
              </a:ext>
            </a:extLst>
          </p:cNvPr>
          <p:cNvSpPr/>
          <p:nvPr/>
        </p:nvSpPr>
        <p:spPr>
          <a:xfrm>
            <a:off x="495694" y="2127183"/>
            <a:ext cx="2180128" cy="46201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Basketball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2FB2A9DE-E126-7225-4FA0-DBDF41E6AF4F}"/>
              </a:ext>
            </a:extLst>
          </p:cNvPr>
          <p:cNvSpPr/>
          <p:nvPr/>
        </p:nvSpPr>
        <p:spPr>
          <a:xfrm>
            <a:off x="495694" y="2589196"/>
            <a:ext cx="2180128" cy="46201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C000"/>
                </a:solidFill>
              </a:rPr>
              <a:t>Basketbol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E0550F6D-C4AD-6E48-6D82-25251A6988A0}"/>
              </a:ext>
            </a:extLst>
          </p:cNvPr>
          <p:cNvSpPr/>
          <p:nvPr/>
        </p:nvSpPr>
        <p:spPr>
          <a:xfrm>
            <a:off x="2892389" y="2127183"/>
            <a:ext cx="2305253" cy="46201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Football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F11FEAA4-BF97-F86E-F2DA-34579E41B6BF}"/>
              </a:ext>
            </a:extLst>
          </p:cNvPr>
          <p:cNvSpPr/>
          <p:nvPr/>
        </p:nvSpPr>
        <p:spPr>
          <a:xfrm>
            <a:off x="2892389" y="2589196"/>
            <a:ext cx="2305253" cy="46201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FFC000"/>
                </a:solidFill>
              </a:rPr>
              <a:t>Futbol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67758B80-87B7-B00B-A7D3-736779F0291E}"/>
              </a:ext>
            </a:extLst>
          </p:cNvPr>
          <p:cNvSpPr/>
          <p:nvPr/>
        </p:nvSpPr>
        <p:spPr>
          <a:xfrm>
            <a:off x="5841733" y="2127183"/>
            <a:ext cx="2305253" cy="46201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Tennis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5C141158-46AA-23E4-32A4-E95573A8C7D0}"/>
              </a:ext>
            </a:extLst>
          </p:cNvPr>
          <p:cNvSpPr/>
          <p:nvPr/>
        </p:nvSpPr>
        <p:spPr>
          <a:xfrm>
            <a:off x="5841733" y="2589196"/>
            <a:ext cx="2305253" cy="46201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C000"/>
                </a:solidFill>
              </a:rPr>
              <a:t>Tenis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C5106868-2AA9-8C38-FB37-C9251BE27C72}"/>
              </a:ext>
            </a:extLst>
          </p:cNvPr>
          <p:cNvSpPr/>
          <p:nvPr/>
        </p:nvSpPr>
        <p:spPr>
          <a:xfrm>
            <a:off x="8791077" y="2212207"/>
            <a:ext cx="2460860" cy="46201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Volleyball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525295CC-067D-883F-308B-71F3E633D0D9}"/>
              </a:ext>
            </a:extLst>
          </p:cNvPr>
          <p:cNvSpPr/>
          <p:nvPr/>
        </p:nvSpPr>
        <p:spPr>
          <a:xfrm>
            <a:off x="8791077" y="2672616"/>
            <a:ext cx="2460860" cy="46201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C000"/>
                </a:solidFill>
              </a:rPr>
              <a:t>Voleybol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3806FAE4-C5FA-166A-C191-F568481CB739}"/>
              </a:ext>
            </a:extLst>
          </p:cNvPr>
          <p:cNvSpPr/>
          <p:nvPr/>
        </p:nvSpPr>
        <p:spPr>
          <a:xfrm>
            <a:off x="1690840" y="5496025"/>
            <a:ext cx="2460860" cy="46201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Handball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AD621BA0-03F4-8C6D-8D68-8411AABEB999}"/>
              </a:ext>
            </a:extLst>
          </p:cNvPr>
          <p:cNvSpPr/>
          <p:nvPr/>
        </p:nvSpPr>
        <p:spPr>
          <a:xfrm>
            <a:off x="1690840" y="5916329"/>
            <a:ext cx="2460860" cy="46201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C000"/>
                </a:solidFill>
              </a:rPr>
              <a:t>Hentbol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67644F75-E722-D662-7440-EB666A2826C1}"/>
              </a:ext>
            </a:extLst>
          </p:cNvPr>
          <p:cNvSpPr/>
          <p:nvPr/>
        </p:nvSpPr>
        <p:spPr>
          <a:xfrm>
            <a:off x="4865570" y="5581049"/>
            <a:ext cx="2460860" cy="46201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Baseball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E613A566-1C05-60B6-AD2A-6DA69B2EEDC3}"/>
              </a:ext>
            </a:extLst>
          </p:cNvPr>
          <p:cNvSpPr/>
          <p:nvPr/>
        </p:nvSpPr>
        <p:spPr>
          <a:xfrm>
            <a:off x="4865570" y="6001353"/>
            <a:ext cx="2460860" cy="46201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C000"/>
                </a:solidFill>
              </a:rPr>
              <a:t>Beyzbol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23EC3D3F-DA31-FB24-CE7A-87B280DD2D53}"/>
              </a:ext>
            </a:extLst>
          </p:cNvPr>
          <p:cNvSpPr/>
          <p:nvPr/>
        </p:nvSpPr>
        <p:spPr>
          <a:xfrm>
            <a:off x="7934424" y="5581049"/>
            <a:ext cx="2460860" cy="46201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Table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Tennis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7F257936-9392-9553-A413-D6E22A36B031}"/>
              </a:ext>
            </a:extLst>
          </p:cNvPr>
          <p:cNvSpPr/>
          <p:nvPr/>
        </p:nvSpPr>
        <p:spPr>
          <a:xfrm>
            <a:off x="7934424" y="6001353"/>
            <a:ext cx="2460860" cy="46201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C000"/>
                </a:solidFill>
              </a:rPr>
              <a:t>Masa Tenisi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BD6EA058-49E5-8448-AE6E-D50EC97B6A0C}"/>
              </a:ext>
            </a:extLst>
          </p:cNvPr>
          <p:cNvSpPr txBox="1"/>
          <p:nvPr/>
        </p:nvSpPr>
        <p:spPr>
          <a:xfrm>
            <a:off x="4196615" y="6498293"/>
            <a:ext cx="3936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</p:spTree>
    <p:extLst>
      <p:ext uri="{BB962C8B-B14F-4D97-AF65-F5344CB8AC3E}">
        <p14:creationId xmlns:p14="http://schemas.microsoft.com/office/powerpoint/2010/main" val="286209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hlinkClick r:id="rId3"/>
            <a:extLst>
              <a:ext uri="{FF2B5EF4-FFF2-40B4-BE49-F238E27FC236}">
                <a16:creationId xmlns:a16="http://schemas.microsoft.com/office/drawing/2014/main" id="{45276CCB-B8A9-6A9B-D05C-B46A868CDE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7418">
            <a:off x="8750167" y="2758439"/>
            <a:ext cx="2925278" cy="29252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DA2EA9AD-8CE3-5F1F-CE46-E3AE118B51ED}"/>
              </a:ext>
            </a:extLst>
          </p:cNvPr>
          <p:cNvSpPr txBox="1"/>
          <p:nvPr/>
        </p:nvSpPr>
        <p:spPr>
          <a:xfrm>
            <a:off x="74510" y="3268874"/>
            <a:ext cx="840534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i="1" dirty="0"/>
              <a:t>Konu ile ilgili oyuna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https://www.egetolgayaltinay.com/lessons/62</a:t>
            </a:r>
            <a:r>
              <a:rPr lang="tr-TR" sz="2800" b="1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1014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DA2EA9AD-8CE3-5F1F-CE46-E3AE118B51ED}"/>
              </a:ext>
            </a:extLst>
          </p:cNvPr>
          <p:cNvSpPr txBox="1"/>
          <p:nvPr/>
        </p:nvSpPr>
        <p:spPr>
          <a:xfrm>
            <a:off x="74510" y="3268874"/>
            <a:ext cx="840534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i="1" dirty="0"/>
              <a:t>Konu ile ilgili oyuna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https://www.egetolgayaltinay.com/lessons/337</a:t>
            </a:r>
            <a:r>
              <a:rPr lang="tr-TR" sz="28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BEF810E-B7F2-5878-619B-1F7CC6E065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9645">
            <a:off x="8506504" y="3000416"/>
            <a:ext cx="3067187" cy="292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000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1285</Words>
  <Application>Microsoft Office PowerPoint</Application>
  <PresentationFormat>Geniş ekran</PresentationFormat>
  <Paragraphs>350</Paragraphs>
  <Slides>34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40" baseType="lpstr">
      <vt:lpstr>Aharoni</vt:lpstr>
      <vt:lpstr>Arial</vt:lpstr>
      <vt:lpstr>Calibri</vt:lpstr>
      <vt:lpstr>Calibri Light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Ege Altınay</dc:creator>
  <cp:lastModifiedBy>Ege Altınay</cp:lastModifiedBy>
  <cp:revision>15</cp:revision>
  <dcterms:created xsi:type="dcterms:W3CDTF">2022-10-03T15:22:21Z</dcterms:created>
  <dcterms:modified xsi:type="dcterms:W3CDTF">2024-09-05T03:32:09Z</dcterms:modified>
</cp:coreProperties>
</file>