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57" r:id="rId4"/>
    <p:sldId id="263" r:id="rId5"/>
    <p:sldId id="264" r:id="rId6"/>
    <p:sldId id="273" r:id="rId7"/>
    <p:sldId id="300" r:id="rId8"/>
    <p:sldId id="272" r:id="rId9"/>
    <p:sldId id="258" r:id="rId10"/>
    <p:sldId id="259" r:id="rId11"/>
    <p:sldId id="260" r:id="rId12"/>
    <p:sldId id="261" r:id="rId13"/>
    <p:sldId id="262" r:id="rId14"/>
    <p:sldId id="265" r:id="rId15"/>
    <p:sldId id="266" r:id="rId16"/>
    <p:sldId id="267" r:id="rId17"/>
    <p:sldId id="274" r:id="rId18"/>
    <p:sldId id="301" r:id="rId19"/>
    <p:sldId id="269" r:id="rId20"/>
    <p:sldId id="270" r:id="rId21"/>
    <p:sldId id="271" r:id="rId22"/>
    <p:sldId id="278" r:id="rId23"/>
    <p:sldId id="275" r:id="rId24"/>
    <p:sldId id="279" r:id="rId25"/>
    <p:sldId id="276" r:id="rId26"/>
    <p:sldId id="281" r:id="rId27"/>
    <p:sldId id="280" r:id="rId28"/>
    <p:sldId id="282" r:id="rId29"/>
    <p:sldId id="277" r:id="rId30"/>
    <p:sldId id="283" r:id="rId31"/>
    <p:sldId id="284" r:id="rId32"/>
    <p:sldId id="299" r:id="rId33"/>
    <p:sldId id="286" r:id="rId34"/>
    <p:sldId id="298" r:id="rId35"/>
    <p:sldId id="297" r:id="rId36"/>
    <p:sldId id="26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303" r:id="rId45"/>
    <p:sldId id="296" r:id="rId4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6: CELEBRATIONS" id="{EE0463DD-04EE-48BF-B2A7-4D52DDF7452F}">
          <p14:sldIdLst>
            <p14:sldId id="256"/>
            <p14:sldId id="302"/>
          </p14:sldIdLst>
        </p14:section>
        <p14:section name="Celebration Types" id="{1ED80DF4-6F36-4869-A613-CEA0FD412F45}">
          <p14:sldIdLst>
            <p14:sldId id="257"/>
            <p14:sldId id="263"/>
            <p14:sldId id="264"/>
            <p14:sldId id="273"/>
            <p14:sldId id="300"/>
          </p14:sldIdLst>
        </p14:section>
        <p14:section name="Needs for Celebrations" id="{037B1396-5FA6-4177-B2E4-D15E4D554F2A}">
          <p14:sldIdLst>
            <p14:sldId id="272"/>
            <p14:sldId id="258"/>
            <p14:sldId id="259"/>
            <p14:sldId id="260"/>
            <p14:sldId id="261"/>
            <p14:sldId id="262"/>
          </p14:sldIdLst>
        </p14:section>
        <p14:section name="Verbs about Celebrations" id="{B9532041-7B3A-48EE-8FE1-6A8F96CB5ABD}">
          <p14:sldIdLst>
            <p14:sldId id="265"/>
            <p14:sldId id="266"/>
            <p14:sldId id="267"/>
            <p14:sldId id="274"/>
            <p14:sldId id="301"/>
          </p14:sldIdLst>
        </p14:section>
        <p14:section name="Telling the Quantity" id="{2EA1A401-D716-4A30-8E81-8E306F37F6B6}">
          <p14:sldIdLst>
            <p14:sldId id="269"/>
            <p14:sldId id="270"/>
            <p14:sldId id="271"/>
            <p14:sldId id="278"/>
          </p14:sldIdLst>
        </p14:section>
        <p14:section name="Quantifiers" id="{E76507B2-9AC6-41B7-98DE-F2E313EB7B9F}">
          <p14:sldIdLst>
            <p14:sldId id="275"/>
            <p14:sldId id="279"/>
            <p14:sldId id="276"/>
            <p14:sldId id="281"/>
            <p14:sldId id="280"/>
            <p14:sldId id="282"/>
            <p14:sldId id="277"/>
            <p14:sldId id="283"/>
            <p14:sldId id="284"/>
          </p14:sldIdLst>
        </p14:section>
        <p14:section name="Accepting / Refusing" id="{E21802D5-04AC-4FE1-8EF1-13BA3BD3A594}">
          <p14:sldIdLst>
            <p14:sldId id="299"/>
            <p14:sldId id="286"/>
          </p14:sldIdLst>
        </p14:section>
        <p14:section name="Vocabulary Games" id="{FD14E9CE-F5A6-4BF7-AAC1-446C4E5FE609}">
          <p14:sldIdLst>
            <p14:sldId id="298"/>
          </p14:sldIdLst>
        </p14:section>
        <p14:section name="Other Games" id="{28AE42E9-316A-4133-9923-43099299DA22}">
          <p14:sldIdLst>
            <p14:sldId id="297"/>
          </p14:sldIdLst>
        </p14:section>
        <p14:section name="Sample Questions" id="{C131114D-8936-4B78-9F86-3C3EB5CF2AB0}">
          <p14:sldIdLst>
            <p14:sldId id="268"/>
            <p14:sldId id="289"/>
            <p14:sldId id="290"/>
            <p14:sldId id="291"/>
            <p14:sldId id="292"/>
            <p14:sldId id="293"/>
            <p14:sldId id="294"/>
            <p14:sldId id="295"/>
            <p14:sldId id="303"/>
          </p14:sldIdLst>
        </p14:section>
        <p14:section name="Thank you!" id="{C1EB9856-9D02-45F6-8837-AF6D5AF14FA1}">
          <p14:sldIdLst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BDE6"/>
    <a:srgbClr val="D0E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8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392F41-6F8A-3D76-17BC-52E66BB9F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7F9F129-4A2B-F124-1545-1CFD16DBF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5231C7E-D651-8BF0-6504-F8A05517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1B49E62-E5D1-91C3-57D6-03B90F922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834A9F3-F48A-D156-C25B-93376F7B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2470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996BDA-5151-61C1-7320-B97197F9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0385D9F-FDDC-ACEA-E445-35FFBBB16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A8F57F1-FE41-44E5-EA60-9C6271595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57B6DE0-E24F-4D5A-7C1B-A4B2D4E8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AC18BA-4F1B-AB7F-D672-8561AE3D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813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7E681F9-93CF-1A48-C20D-D6976F6A4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81FE576-2C5A-E8E7-E31D-DCEE05670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35B97B6-C341-D400-FD26-4283D154A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BEEB93-F88F-00FF-4226-73535431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DC8E2F-CAFE-2BDD-CA44-FCF2FFE69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319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AF5FA1-DA6D-6D7B-FADF-1DF9DAE4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DC135DC-1692-EE64-78D0-AE05BD341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A03AD24-2851-09D9-7D8B-033C8554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DC9C0AF-5C7E-1347-D537-CF9D3838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B2E6B02-DCA8-7F55-DEF3-59047A90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5328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894F8A-9D9A-C469-51BF-22178D00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6048886-2C7F-5EFA-7DDA-9FE79A86C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485BCA-C771-B0E0-496A-03851BF8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B63B679-3BEF-A79C-7AAE-4FC84C2EE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EAACA38-C140-8F29-15B6-4D116D50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04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2829D0-45BE-2225-D503-D0CA17FA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AF66E5-29F7-328D-FC99-8FA9ABD56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C426F7B-126E-7729-A18E-D643979FD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37500C5-8730-65A3-0B89-F436B2E11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EF5294F-5EAF-4E7B-F064-D3C945DA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02EBFCA-5E16-EC83-4EC4-54B4F3F1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740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121A99-AF2E-2A78-3164-7169E02A8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A262D2F-BAA9-EBD1-91B0-44BF0EE9A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E0D6670-5D56-8069-8456-0A1CB0FB2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B5771F6-F463-3461-FC27-48CD0443A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4EEF5CA-3797-48EB-F7AA-890D6C3221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2A86A88F-FE37-CCF4-FEAB-BCEC57F0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549BA48-D00A-D995-277B-D24B90609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0C78E11-7106-D331-F62D-AA80BDC6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394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708AF8-A548-EFCC-6DEF-E8F69316E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7106F5E-75F0-A1AE-1E74-E095BFCEB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0ADEC88-606C-AE45-D33E-67FB7C76C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2FF6DB5-4028-9C78-042D-CB45E988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824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CF0610A-B188-01DF-5C1F-A5EDCD72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EC105FB-0A61-11E1-76B8-B7FDDD0C8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ADC3E1A-1013-708F-D72E-D1AF862A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1284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B14D59-E9D2-791A-AFDE-8C83BBA6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CCA795-33EE-1A15-4998-51A31A02D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3323CA1-FF28-3C60-DB93-3A470C01B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CCC5AAA-F5BB-46E3-001B-3479C694E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CFE7CC5-A513-F5A0-67F2-E990A249D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CEA6E1A-C80D-9326-C2EA-94D6AB57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435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946DE9-937A-E30C-FA40-E0D634E35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3EB7BB8-106F-8801-DA93-26E90E955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3ED00C4-9588-5640-767E-349EBF402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D28DDDC-2BB1-0462-7EED-E2697A5E1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91C4-F49C-486F-A7F3-9F16A25DD4BA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DB6BD6E-6A21-EB73-5D2E-2B83DC7D0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03F50E8-B494-676E-7216-29F42511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8537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AC8E8783-989D-065D-3325-4A584E55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09CF483-BBF3-01A5-00D8-E3B162DCE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E7A9C26-5A02-53C8-CED7-5410CB2F5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E91C4-F49C-486F-A7F3-9F16A25DD4BA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17DC80F-EC6F-0AB5-7668-4E33A2777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E091C7E-585B-CB74-E125-102B2C330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403ED-4B8F-42B2-8D7E-8A7357B333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053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69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65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66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contents/31/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7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imgres?imgurl=http://www.conceptart.org/forums/attachment.php?attachmentid=647171&amp;d=1239779753&amp;imgrefurl=http://www.conceptart.org/forums/showthread.php?t=155497&amp;usg=__WmQR0juCKNSQ8mE359iQrbCgbBE=&amp;h=650&amp;w=650&amp;sz=51&amp;hl=tr&amp;start=13&amp;itbs=1&amp;tbnid=YJjOOpya5RbWLM:&amp;tbnh=137&amp;tbnw=137&amp;prev=/images?q=orange.gif&amp;hl=tr&amp;gbv=2&amp;tbs=isch:1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76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77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67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7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6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www.egetolgayaltinay.com/lessons/171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hyperlink" Target="https://www.egetolgayaltinay.com/lessons/175" TargetMode="External"/><Relationship Id="rId4" Type="http://schemas.openxmlformats.org/officeDocument/2006/relationships/hyperlink" Target="https://www.egetolgayaltinay.com/lessons/168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contents/31/5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7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7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412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ED5F0DE4-C578-418B-1230-51892A07BE5C}"/>
              </a:ext>
            </a:extLst>
          </p:cNvPr>
          <p:cNvSpPr/>
          <p:nvPr/>
        </p:nvSpPr>
        <p:spPr>
          <a:xfrm>
            <a:off x="218173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Crisps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7E3C9436-5595-1935-5011-AC1D480DF66A}"/>
              </a:ext>
            </a:extLst>
          </p:cNvPr>
          <p:cNvSpPr/>
          <p:nvPr/>
        </p:nvSpPr>
        <p:spPr>
          <a:xfrm>
            <a:off x="218173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Cips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3698FA60-F3F4-952C-204E-8E0A5C6D0634}"/>
              </a:ext>
            </a:extLst>
          </p:cNvPr>
          <p:cNvSpPr/>
          <p:nvPr/>
        </p:nvSpPr>
        <p:spPr>
          <a:xfrm>
            <a:off x="3263576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Decorations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BEE6A99F-7338-4D61-1E31-232D044BF536}"/>
              </a:ext>
            </a:extLst>
          </p:cNvPr>
          <p:cNvSpPr/>
          <p:nvPr/>
        </p:nvSpPr>
        <p:spPr>
          <a:xfrm>
            <a:off x="3263576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Süsleme</a:t>
            </a: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C20EA666-9B0E-FFB9-1732-BB7D3C4965C2}"/>
              </a:ext>
            </a:extLst>
          </p:cNvPr>
          <p:cNvSpPr/>
          <p:nvPr/>
        </p:nvSpPr>
        <p:spPr>
          <a:xfrm>
            <a:off x="6467813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Juice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6C49684E-9C28-C045-EFA0-1CFC00EB6627}"/>
              </a:ext>
            </a:extLst>
          </p:cNvPr>
          <p:cNvSpPr/>
          <p:nvPr/>
        </p:nvSpPr>
        <p:spPr>
          <a:xfrm>
            <a:off x="6467813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Meyve Suyu</a:t>
            </a:r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id="{11E68475-F919-55AE-46A0-0370F006112E}"/>
              </a:ext>
            </a:extLst>
          </p:cNvPr>
          <p:cNvSpPr/>
          <p:nvPr/>
        </p:nvSpPr>
        <p:spPr>
          <a:xfrm>
            <a:off x="9513215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Dessert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3799BDF3-ACFD-B8A5-BB2D-C127DAD7E463}"/>
              </a:ext>
            </a:extLst>
          </p:cNvPr>
          <p:cNvSpPr/>
          <p:nvPr/>
        </p:nvSpPr>
        <p:spPr>
          <a:xfrm>
            <a:off x="9513215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Tatlı</a:t>
            </a:r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0B292CCC-4175-5828-F7EA-14B520988839}"/>
              </a:ext>
            </a:extLst>
          </p:cNvPr>
          <p:cNvSpPr/>
          <p:nvPr/>
        </p:nvSpPr>
        <p:spPr>
          <a:xfrm>
            <a:off x="1585903" y="5311422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Flowers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05211723-31FC-1026-1E28-D446C18D01CC}"/>
              </a:ext>
            </a:extLst>
          </p:cNvPr>
          <p:cNvSpPr/>
          <p:nvPr/>
        </p:nvSpPr>
        <p:spPr>
          <a:xfrm>
            <a:off x="1585903" y="5828241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Çiçekler</a:t>
            </a: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179CCED3-D79C-D5D4-A152-CD8C162A1903}"/>
              </a:ext>
            </a:extLst>
          </p:cNvPr>
          <p:cNvSpPr/>
          <p:nvPr/>
        </p:nvSpPr>
        <p:spPr>
          <a:xfrm>
            <a:off x="4859377" y="5193216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Fancy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Dresses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FBC8E6E7-50FA-C6FD-AFBC-E4D141C24956}"/>
              </a:ext>
            </a:extLst>
          </p:cNvPr>
          <p:cNvSpPr/>
          <p:nvPr/>
        </p:nvSpPr>
        <p:spPr>
          <a:xfrm>
            <a:off x="4866055" y="5704730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Parti Kostümü</a:t>
            </a:r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id="{5F61E493-7B54-490B-ACFF-2FF6CE7EC1F8}"/>
              </a:ext>
            </a:extLst>
          </p:cNvPr>
          <p:cNvSpPr/>
          <p:nvPr/>
        </p:nvSpPr>
        <p:spPr>
          <a:xfrm>
            <a:off x="8067204" y="5311422"/>
            <a:ext cx="2597854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Food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9DD8F69A-8760-966A-7840-83DE1A893F7D}"/>
              </a:ext>
            </a:extLst>
          </p:cNvPr>
          <p:cNvSpPr/>
          <p:nvPr/>
        </p:nvSpPr>
        <p:spPr>
          <a:xfrm>
            <a:off x="8067204" y="5822936"/>
            <a:ext cx="2597854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Yemek</a:t>
            </a:r>
          </a:p>
        </p:txBody>
      </p:sp>
    </p:spTree>
    <p:extLst>
      <p:ext uri="{BB962C8B-B14F-4D97-AF65-F5344CB8AC3E}">
        <p14:creationId xmlns:p14="http://schemas.microsoft.com/office/powerpoint/2010/main" val="226631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9580DADE-0D60-38EF-89E6-ABBF65EF3223}"/>
              </a:ext>
            </a:extLst>
          </p:cNvPr>
          <p:cNvSpPr/>
          <p:nvPr/>
        </p:nvSpPr>
        <p:spPr>
          <a:xfrm>
            <a:off x="491208" y="3520058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ysClr val="windowText" lastClr="000000"/>
                </a:solidFill>
              </a:rPr>
              <a:t>Fruit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76D261E2-E535-6D63-E08B-9AEDE1840B96}"/>
              </a:ext>
            </a:extLst>
          </p:cNvPr>
          <p:cNvSpPr/>
          <p:nvPr/>
        </p:nvSpPr>
        <p:spPr>
          <a:xfrm>
            <a:off x="491208" y="4024114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Meyve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D16C6668-648D-F616-A624-1F5448913846}"/>
              </a:ext>
            </a:extLst>
          </p:cNvPr>
          <p:cNvSpPr/>
          <p:nvPr/>
        </p:nvSpPr>
        <p:spPr>
          <a:xfrm>
            <a:off x="3587552" y="3539108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Game</a:t>
            </a: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5157A406-6B96-FFB4-64B3-BDA3442A12BD}"/>
              </a:ext>
            </a:extLst>
          </p:cNvPr>
          <p:cNvSpPr/>
          <p:nvPr/>
        </p:nvSpPr>
        <p:spPr>
          <a:xfrm>
            <a:off x="3587552" y="4043164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Oyun</a:t>
            </a: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2357F294-1A7C-8617-AA3D-6958150C60CF}"/>
              </a:ext>
            </a:extLst>
          </p:cNvPr>
          <p:cNvSpPr/>
          <p:nvPr/>
        </p:nvSpPr>
        <p:spPr>
          <a:xfrm>
            <a:off x="6683896" y="3539108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Music CD</a:t>
            </a: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4D4FA4FD-4808-E24D-7F6A-1E3EDC67B6C4}"/>
              </a:ext>
            </a:extLst>
          </p:cNvPr>
          <p:cNvSpPr/>
          <p:nvPr/>
        </p:nvSpPr>
        <p:spPr>
          <a:xfrm>
            <a:off x="6683896" y="4043164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Müzik CD’si</a:t>
            </a:r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id="{E2A99F93-13AE-ED1F-E90C-9FACC43B8846}"/>
              </a:ext>
            </a:extLst>
          </p:cNvPr>
          <p:cNvSpPr/>
          <p:nvPr/>
        </p:nvSpPr>
        <p:spPr>
          <a:xfrm>
            <a:off x="9780240" y="4293096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Host</a:t>
            </a: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D279FEB4-0E0C-7695-E47D-FCBD3C624932}"/>
              </a:ext>
            </a:extLst>
          </p:cNvPr>
          <p:cNvSpPr/>
          <p:nvPr/>
        </p:nvSpPr>
        <p:spPr>
          <a:xfrm>
            <a:off x="9780240" y="4797152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Ev sahibi</a:t>
            </a:r>
          </a:p>
        </p:txBody>
      </p:sp>
      <p:cxnSp>
        <p:nvCxnSpPr>
          <p:cNvPr id="10" name="Düz Ok Bağlayıcısı 9">
            <a:extLst>
              <a:ext uri="{FF2B5EF4-FFF2-40B4-BE49-F238E27FC236}">
                <a16:creationId xmlns:a16="http://schemas.microsoft.com/office/drawing/2014/main" id="{6AAD317C-66E0-BDB0-9685-8EF86B399BC3}"/>
              </a:ext>
            </a:extLst>
          </p:cNvPr>
          <p:cNvCxnSpPr/>
          <p:nvPr/>
        </p:nvCxnSpPr>
        <p:spPr>
          <a:xfrm>
            <a:off x="10212288" y="3429000"/>
            <a:ext cx="72008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741AE077-56D9-2718-848A-243F75CD5C85}"/>
              </a:ext>
            </a:extLst>
          </p:cNvPr>
          <p:cNvCxnSpPr/>
          <p:nvPr/>
        </p:nvCxnSpPr>
        <p:spPr>
          <a:xfrm flipH="1" flipV="1">
            <a:off x="11068000" y="1453174"/>
            <a:ext cx="216024" cy="60767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Yuvarlatılmış Dikdörtgen 15">
            <a:extLst>
              <a:ext uri="{FF2B5EF4-FFF2-40B4-BE49-F238E27FC236}">
                <a16:creationId xmlns:a16="http://schemas.microsoft.com/office/drawing/2014/main" id="{0DE582F7-3F7D-1FC0-C158-25365C88FB24}"/>
              </a:ext>
            </a:extLst>
          </p:cNvPr>
          <p:cNvSpPr/>
          <p:nvPr/>
        </p:nvSpPr>
        <p:spPr>
          <a:xfrm>
            <a:off x="9915872" y="949118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ysClr val="windowText" lastClr="000000"/>
                </a:solidFill>
              </a:rPr>
              <a:t>Guest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Yuvarlatılmış Dikdörtgen 16">
            <a:extLst>
              <a:ext uri="{FF2B5EF4-FFF2-40B4-BE49-F238E27FC236}">
                <a16:creationId xmlns:a16="http://schemas.microsoft.com/office/drawing/2014/main" id="{34DF07D6-A5C2-7FF0-E653-7D00DE66C7F7}"/>
              </a:ext>
            </a:extLst>
          </p:cNvPr>
          <p:cNvSpPr/>
          <p:nvPr/>
        </p:nvSpPr>
        <p:spPr>
          <a:xfrm>
            <a:off x="9933787" y="465600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Misafir</a:t>
            </a:r>
          </a:p>
        </p:txBody>
      </p:sp>
    </p:spTree>
    <p:extLst>
      <p:ext uri="{BB962C8B-B14F-4D97-AF65-F5344CB8AC3E}">
        <p14:creationId xmlns:p14="http://schemas.microsoft.com/office/powerpoint/2010/main" val="15867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FAC612CE-2211-7D2E-553C-0CAE1F63366E}"/>
              </a:ext>
            </a:extLst>
          </p:cNvPr>
          <p:cNvSpPr/>
          <p:nvPr/>
        </p:nvSpPr>
        <p:spPr>
          <a:xfrm>
            <a:off x="393254" y="3601591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ysClr val="windowText" lastClr="000000"/>
                </a:solidFill>
              </a:rPr>
              <a:t>Guest</a:t>
            </a:r>
            <a:r>
              <a:rPr lang="tr-TR" sz="2800" b="1" dirty="0">
                <a:solidFill>
                  <a:sysClr val="windowText" lastClr="000000"/>
                </a:solidFill>
              </a:rPr>
              <a:t> </a:t>
            </a:r>
            <a:r>
              <a:rPr lang="tr-TR" sz="2800" b="1" dirty="0" err="1">
                <a:solidFill>
                  <a:sysClr val="windowText" lastClr="000000"/>
                </a:solidFill>
              </a:rPr>
              <a:t>List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0BE6E7B0-A808-369D-F752-21D08A117467}"/>
              </a:ext>
            </a:extLst>
          </p:cNvPr>
          <p:cNvSpPr/>
          <p:nvPr/>
        </p:nvSpPr>
        <p:spPr>
          <a:xfrm>
            <a:off x="393254" y="4105647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Konuk Listesi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8FC32755-5C6B-0FF4-C72F-D63C06D8EE94}"/>
              </a:ext>
            </a:extLst>
          </p:cNvPr>
          <p:cNvSpPr/>
          <p:nvPr/>
        </p:nvSpPr>
        <p:spPr>
          <a:xfrm>
            <a:off x="3497610" y="3601591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Invitation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Card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2B921C94-FC9E-29BB-35D6-6BDF571E4BEC}"/>
              </a:ext>
            </a:extLst>
          </p:cNvPr>
          <p:cNvSpPr/>
          <p:nvPr/>
        </p:nvSpPr>
        <p:spPr>
          <a:xfrm>
            <a:off x="3497610" y="4105647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Davetiye</a:t>
            </a: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DF7FBCFE-A234-BA5E-255D-DF6E6AB06886}"/>
              </a:ext>
            </a:extLst>
          </p:cNvPr>
          <p:cNvSpPr/>
          <p:nvPr/>
        </p:nvSpPr>
        <p:spPr>
          <a:xfrm>
            <a:off x="6678168" y="3601591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ysClr val="windowText" lastClr="000000"/>
                </a:solidFill>
              </a:rPr>
              <a:t>Popcorn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A956D2A2-7003-E4A5-C0CD-836B9F8F5351}"/>
              </a:ext>
            </a:extLst>
          </p:cNvPr>
          <p:cNvSpPr/>
          <p:nvPr/>
        </p:nvSpPr>
        <p:spPr>
          <a:xfrm>
            <a:off x="6678168" y="4105647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Patlamış Mısır</a:t>
            </a:r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id="{4811A04C-9F7F-2EEE-06A8-0DE33D85A4BC}"/>
              </a:ext>
            </a:extLst>
          </p:cNvPr>
          <p:cNvSpPr/>
          <p:nvPr/>
        </p:nvSpPr>
        <p:spPr>
          <a:xfrm>
            <a:off x="9782522" y="3601591"/>
            <a:ext cx="2016224" cy="504056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Present</a:t>
            </a:r>
            <a:r>
              <a:rPr lang="tr-TR" sz="2400" b="1" dirty="0">
                <a:solidFill>
                  <a:sysClr val="windowText" lastClr="000000"/>
                </a:solidFill>
              </a:rPr>
              <a:t> /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Gift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BA00F42F-D8BC-FB4B-B15C-06258A0D6E9B}"/>
              </a:ext>
            </a:extLst>
          </p:cNvPr>
          <p:cNvSpPr/>
          <p:nvPr/>
        </p:nvSpPr>
        <p:spPr>
          <a:xfrm>
            <a:off x="9782522" y="4105647"/>
            <a:ext cx="2016224" cy="504056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Hediye</a:t>
            </a:r>
          </a:p>
        </p:txBody>
      </p:sp>
    </p:spTree>
    <p:extLst>
      <p:ext uri="{BB962C8B-B14F-4D97-AF65-F5344CB8AC3E}">
        <p14:creationId xmlns:p14="http://schemas.microsoft.com/office/powerpoint/2010/main" val="417259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83881FA-B2E4-527E-64D0-874CA2CC2152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https://www.egetolgayaltinay.com/lessons/169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B4579B1-8E7E-53DD-40F1-5C844C578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368">
            <a:off x="8457836" y="3169758"/>
            <a:ext cx="29432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81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D05F364-CDE7-E510-CD5A-55828F7DE6C2}"/>
              </a:ext>
            </a:extLst>
          </p:cNvPr>
          <p:cNvSpPr txBox="1"/>
          <p:nvPr/>
        </p:nvSpPr>
        <p:spPr>
          <a:xfrm>
            <a:off x="128584" y="1687300"/>
            <a:ext cx="1193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749BE8"/>
                </a:solidFill>
              </a:rPr>
              <a:t>Verbs</a:t>
            </a:r>
            <a:r>
              <a:rPr lang="tr-TR" sz="8000" b="1" dirty="0">
                <a:solidFill>
                  <a:srgbClr val="749BE8"/>
                </a:solidFill>
              </a:rPr>
              <a:t> </a:t>
            </a:r>
            <a:r>
              <a:rPr lang="tr-TR" sz="8000" b="1" dirty="0" err="1">
                <a:solidFill>
                  <a:srgbClr val="749BE8"/>
                </a:solidFill>
              </a:rPr>
              <a:t>about</a:t>
            </a:r>
            <a:r>
              <a:rPr lang="tr-TR" sz="8000" b="1" dirty="0">
                <a:solidFill>
                  <a:srgbClr val="749BE8"/>
                </a:solidFill>
              </a:rPr>
              <a:t> </a:t>
            </a:r>
            <a:r>
              <a:rPr lang="tr-TR" sz="8000" b="1" dirty="0" err="1">
                <a:solidFill>
                  <a:srgbClr val="749BE8"/>
                </a:solidFill>
              </a:rPr>
              <a:t>Celebrations</a:t>
            </a:r>
            <a:endParaRPr lang="tr-TR" sz="8000" b="1" dirty="0">
              <a:solidFill>
                <a:srgbClr val="749BE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6F23AB-A491-DB96-8946-58F46E21D019}"/>
              </a:ext>
            </a:extLst>
          </p:cNvPr>
          <p:cNvSpPr txBox="1"/>
          <p:nvPr/>
        </p:nvSpPr>
        <p:spPr>
          <a:xfrm>
            <a:off x="821353" y="2857971"/>
            <a:ext cx="1054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(Kutlamalarla İlgili Fiiller)</a:t>
            </a:r>
          </a:p>
        </p:txBody>
      </p:sp>
    </p:spTree>
    <p:extLst>
      <p:ext uri="{BB962C8B-B14F-4D97-AF65-F5344CB8AC3E}">
        <p14:creationId xmlns:p14="http://schemas.microsoft.com/office/powerpoint/2010/main" val="1196772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445881F5-C826-E2EE-C8B0-BF03EFDA3F8A}"/>
              </a:ext>
            </a:extLst>
          </p:cNvPr>
          <p:cNvSpPr/>
          <p:nvPr/>
        </p:nvSpPr>
        <p:spPr>
          <a:xfrm>
            <a:off x="281904" y="1680471"/>
            <a:ext cx="2245334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Throw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Party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8FAF9F14-FFB4-513B-1CEA-60728D630CC5}"/>
              </a:ext>
            </a:extLst>
          </p:cNvPr>
          <p:cNvSpPr/>
          <p:nvPr/>
        </p:nvSpPr>
        <p:spPr>
          <a:xfrm>
            <a:off x="274950" y="2283148"/>
            <a:ext cx="2245334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err="1">
                <a:solidFill>
                  <a:sysClr val="windowText" lastClr="000000"/>
                </a:solidFill>
              </a:rPr>
              <a:t>Party</a:t>
            </a:r>
            <a:r>
              <a:rPr lang="tr-TR" sz="2000" dirty="0">
                <a:solidFill>
                  <a:sysClr val="windowText" lastClr="000000"/>
                </a:solidFill>
              </a:rPr>
              <a:t> düzenlemek</a:t>
            </a:r>
          </a:p>
        </p:txBody>
      </p:sp>
      <p:sp>
        <p:nvSpPr>
          <p:cNvPr id="4" name="Yuvarlatılmış Dikdörtgen 1">
            <a:extLst>
              <a:ext uri="{FF2B5EF4-FFF2-40B4-BE49-F238E27FC236}">
                <a16:creationId xmlns:a16="http://schemas.microsoft.com/office/drawing/2014/main" id="{9FED010E-2291-64D7-010B-867002D4D14A}"/>
              </a:ext>
            </a:extLst>
          </p:cNvPr>
          <p:cNvSpPr/>
          <p:nvPr/>
        </p:nvSpPr>
        <p:spPr>
          <a:xfrm>
            <a:off x="2700696" y="1693184"/>
            <a:ext cx="2186971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Blow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up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balloons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Yuvarlatılmış Dikdörtgen 2">
            <a:extLst>
              <a:ext uri="{FF2B5EF4-FFF2-40B4-BE49-F238E27FC236}">
                <a16:creationId xmlns:a16="http://schemas.microsoft.com/office/drawing/2014/main" id="{21BB9239-AA57-5268-B255-1B3B8C1A45B4}"/>
              </a:ext>
            </a:extLst>
          </p:cNvPr>
          <p:cNvSpPr/>
          <p:nvPr/>
        </p:nvSpPr>
        <p:spPr>
          <a:xfrm>
            <a:off x="2710274" y="2296654"/>
            <a:ext cx="2186971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Balonları şişirmek</a:t>
            </a:r>
          </a:p>
        </p:txBody>
      </p:sp>
      <p:sp>
        <p:nvSpPr>
          <p:cNvPr id="6" name="Yuvarlatılmış Dikdörtgen 1">
            <a:extLst>
              <a:ext uri="{FF2B5EF4-FFF2-40B4-BE49-F238E27FC236}">
                <a16:creationId xmlns:a16="http://schemas.microsoft.com/office/drawing/2014/main" id="{9891DBE2-ACE5-655D-EA2C-F1D6D30D30E3}"/>
              </a:ext>
            </a:extLst>
          </p:cNvPr>
          <p:cNvSpPr/>
          <p:nvPr/>
        </p:nvSpPr>
        <p:spPr>
          <a:xfrm>
            <a:off x="5140039" y="1697428"/>
            <a:ext cx="1911922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Attend</a:t>
            </a:r>
            <a:r>
              <a:rPr lang="tr-TR" sz="2000" b="1" dirty="0">
                <a:solidFill>
                  <a:sysClr val="windowText" lastClr="000000"/>
                </a:solidFill>
              </a:rPr>
              <a:t> a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Yuvarlatılmış Dikdörtgen 2">
            <a:extLst>
              <a:ext uri="{FF2B5EF4-FFF2-40B4-BE49-F238E27FC236}">
                <a16:creationId xmlns:a16="http://schemas.microsoft.com/office/drawing/2014/main" id="{44CC8722-F59F-696C-60F8-22A32C8E3807}"/>
              </a:ext>
            </a:extLst>
          </p:cNvPr>
          <p:cNvSpPr/>
          <p:nvPr/>
        </p:nvSpPr>
        <p:spPr>
          <a:xfrm>
            <a:off x="5138710" y="2286438"/>
            <a:ext cx="1911922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Partiye Katılmak</a:t>
            </a:r>
          </a:p>
        </p:txBody>
      </p:sp>
      <p:sp>
        <p:nvSpPr>
          <p:cNvPr id="8" name="Yuvarlatılmış Dikdörtgen 1">
            <a:extLst>
              <a:ext uri="{FF2B5EF4-FFF2-40B4-BE49-F238E27FC236}">
                <a16:creationId xmlns:a16="http://schemas.microsoft.com/office/drawing/2014/main" id="{DA840E2F-89E7-7BDB-5A21-6A5698032CD9}"/>
              </a:ext>
            </a:extLst>
          </p:cNvPr>
          <p:cNvSpPr/>
          <p:nvPr/>
        </p:nvSpPr>
        <p:spPr>
          <a:xfrm>
            <a:off x="7413106" y="1694137"/>
            <a:ext cx="1988070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Celebrate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A6A14C16-FC7A-29E0-3CD9-EDFFE9346EA7}"/>
              </a:ext>
            </a:extLst>
          </p:cNvPr>
          <p:cNvSpPr/>
          <p:nvPr/>
        </p:nvSpPr>
        <p:spPr>
          <a:xfrm>
            <a:off x="7398162" y="2283148"/>
            <a:ext cx="1988070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Kutlamak</a:t>
            </a:r>
          </a:p>
        </p:txBody>
      </p:sp>
      <p:sp>
        <p:nvSpPr>
          <p:cNvPr id="10" name="Yuvarlatılmış Dikdörtgen 1">
            <a:extLst>
              <a:ext uri="{FF2B5EF4-FFF2-40B4-BE49-F238E27FC236}">
                <a16:creationId xmlns:a16="http://schemas.microsoft.com/office/drawing/2014/main" id="{1C000F35-BCF5-EFA8-545D-707FA7526D58}"/>
              </a:ext>
            </a:extLst>
          </p:cNvPr>
          <p:cNvSpPr/>
          <p:nvPr/>
        </p:nvSpPr>
        <p:spPr>
          <a:xfrm>
            <a:off x="9603769" y="1694137"/>
            <a:ext cx="2454881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Decorate</a:t>
            </a:r>
            <a:r>
              <a:rPr lang="tr-TR" sz="2000" b="1" dirty="0">
                <a:solidFill>
                  <a:sysClr val="windowText" lastClr="000000"/>
                </a:solidFill>
              </a:rPr>
              <a:t> a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place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Yuvarlatılmış Dikdörtgen 2">
            <a:extLst>
              <a:ext uri="{FF2B5EF4-FFF2-40B4-BE49-F238E27FC236}">
                <a16:creationId xmlns:a16="http://schemas.microsoft.com/office/drawing/2014/main" id="{1FF33EF7-42DE-5773-477E-8D45A504F40A}"/>
              </a:ext>
            </a:extLst>
          </p:cNvPr>
          <p:cNvSpPr/>
          <p:nvPr/>
        </p:nvSpPr>
        <p:spPr>
          <a:xfrm>
            <a:off x="9603768" y="2286439"/>
            <a:ext cx="2454881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Bir yeri süslemek</a:t>
            </a:r>
          </a:p>
        </p:txBody>
      </p:sp>
      <p:sp>
        <p:nvSpPr>
          <p:cNvPr id="12" name="Yuvarlatılmış Dikdörtgen 1">
            <a:extLst>
              <a:ext uri="{FF2B5EF4-FFF2-40B4-BE49-F238E27FC236}">
                <a16:creationId xmlns:a16="http://schemas.microsoft.com/office/drawing/2014/main" id="{62E11148-5ABE-A60D-022D-26CF7B986CF5}"/>
              </a:ext>
            </a:extLst>
          </p:cNvPr>
          <p:cNvSpPr/>
          <p:nvPr/>
        </p:nvSpPr>
        <p:spPr>
          <a:xfrm>
            <a:off x="316619" y="4972423"/>
            <a:ext cx="2042756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Go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shopping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Yuvarlatılmış Dikdörtgen 2">
            <a:extLst>
              <a:ext uri="{FF2B5EF4-FFF2-40B4-BE49-F238E27FC236}">
                <a16:creationId xmlns:a16="http://schemas.microsoft.com/office/drawing/2014/main" id="{BD4074FF-1C2A-7863-0BF4-431026064B0D}"/>
              </a:ext>
            </a:extLst>
          </p:cNvPr>
          <p:cNvSpPr/>
          <p:nvPr/>
        </p:nvSpPr>
        <p:spPr>
          <a:xfrm>
            <a:off x="317948" y="5547110"/>
            <a:ext cx="2042756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Alışverişe gitmek</a:t>
            </a:r>
          </a:p>
        </p:txBody>
      </p:sp>
      <p:sp>
        <p:nvSpPr>
          <p:cNvPr id="14" name="Yuvarlatılmış Dikdörtgen 1">
            <a:extLst>
              <a:ext uri="{FF2B5EF4-FFF2-40B4-BE49-F238E27FC236}">
                <a16:creationId xmlns:a16="http://schemas.microsoft.com/office/drawing/2014/main" id="{34B77F17-FE7A-831D-551B-F40FF9AA2775}"/>
              </a:ext>
            </a:extLst>
          </p:cNvPr>
          <p:cNvSpPr/>
          <p:nvPr/>
        </p:nvSpPr>
        <p:spPr>
          <a:xfrm>
            <a:off x="2658335" y="4972423"/>
            <a:ext cx="2186971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Make</a:t>
            </a:r>
            <a:r>
              <a:rPr lang="tr-TR" sz="2000" b="1" dirty="0">
                <a:solidFill>
                  <a:sysClr val="windowText" lastClr="000000"/>
                </a:solidFill>
              </a:rPr>
              <a:t> a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000" b="1" dirty="0">
                <a:solidFill>
                  <a:sysClr val="windowText" lastClr="000000"/>
                </a:solidFill>
              </a:rPr>
              <a:t>-do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list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Yuvarlatılmış Dikdörtgen 2">
            <a:extLst>
              <a:ext uri="{FF2B5EF4-FFF2-40B4-BE49-F238E27FC236}">
                <a16:creationId xmlns:a16="http://schemas.microsoft.com/office/drawing/2014/main" id="{9A467732-C4DF-BAB9-629C-E1D51AA0C1FD}"/>
              </a:ext>
            </a:extLst>
          </p:cNvPr>
          <p:cNvSpPr/>
          <p:nvPr/>
        </p:nvSpPr>
        <p:spPr>
          <a:xfrm>
            <a:off x="2658335" y="5547110"/>
            <a:ext cx="2186971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ysClr val="windowText" lastClr="000000"/>
                </a:solidFill>
              </a:rPr>
              <a:t>Yapılacaklar listesi hazırlamak</a:t>
            </a:r>
          </a:p>
        </p:txBody>
      </p:sp>
      <p:sp>
        <p:nvSpPr>
          <p:cNvPr id="16" name="Yuvarlatılmış Dikdörtgen 1">
            <a:extLst>
              <a:ext uri="{FF2B5EF4-FFF2-40B4-BE49-F238E27FC236}">
                <a16:creationId xmlns:a16="http://schemas.microsoft.com/office/drawing/2014/main" id="{6E84BC0E-768D-31E0-A170-175A6A428109}"/>
              </a:ext>
            </a:extLst>
          </p:cNvPr>
          <p:cNvSpPr/>
          <p:nvPr/>
        </p:nvSpPr>
        <p:spPr>
          <a:xfrm>
            <a:off x="5026275" y="4964094"/>
            <a:ext cx="1911922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Make</a:t>
            </a:r>
            <a:r>
              <a:rPr lang="tr-TR" sz="2000" b="1" dirty="0">
                <a:solidFill>
                  <a:sysClr val="windowText" lastClr="000000"/>
                </a:solidFill>
              </a:rPr>
              <a:t> a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cake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Yuvarlatılmış Dikdörtgen 2">
            <a:extLst>
              <a:ext uri="{FF2B5EF4-FFF2-40B4-BE49-F238E27FC236}">
                <a16:creationId xmlns:a16="http://schemas.microsoft.com/office/drawing/2014/main" id="{09C6CAE2-277C-2BAF-7E39-FE65AB4521F6}"/>
              </a:ext>
            </a:extLst>
          </p:cNvPr>
          <p:cNvSpPr/>
          <p:nvPr/>
        </p:nvSpPr>
        <p:spPr>
          <a:xfrm>
            <a:off x="5024946" y="5553104"/>
            <a:ext cx="1911922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Pasta yapmak</a:t>
            </a:r>
          </a:p>
        </p:txBody>
      </p:sp>
      <p:sp>
        <p:nvSpPr>
          <p:cNvPr id="18" name="Yuvarlatılmış Dikdörtgen 1">
            <a:extLst>
              <a:ext uri="{FF2B5EF4-FFF2-40B4-BE49-F238E27FC236}">
                <a16:creationId xmlns:a16="http://schemas.microsoft.com/office/drawing/2014/main" id="{0F24DA6B-9EB4-E2C1-B117-E08F558805BB}"/>
              </a:ext>
            </a:extLst>
          </p:cNvPr>
          <p:cNvSpPr/>
          <p:nvPr/>
        </p:nvSpPr>
        <p:spPr>
          <a:xfrm>
            <a:off x="7296149" y="4969132"/>
            <a:ext cx="2160915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Wear</a:t>
            </a:r>
            <a:r>
              <a:rPr lang="tr-TR" sz="2000" b="1" dirty="0">
                <a:solidFill>
                  <a:sysClr val="windowText" lastClr="000000"/>
                </a:solidFill>
              </a:rPr>
              <a:t> a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costume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Yuvarlatılmış Dikdörtgen 2">
            <a:extLst>
              <a:ext uri="{FF2B5EF4-FFF2-40B4-BE49-F238E27FC236}">
                <a16:creationId xmlns:a16="http://schemas.microsoft.com/office/drawing/2014/main" id="{BC0AB8D1-9749-5178-ECF5-FC6718428817}"/>
              </a:ext>
            </a:extLst>
          </p:cNvPr>
          <p:cNvSpPr/>
          <p:nvPr/>
        </p:nvSpPr>
        <p:spPr>
          <a:xfrm>
            <a:off x="7296147" y="5553105"/>
            <a:ext cx="2160915" cy="58901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Kostüm giymek</a:t>
            </a:r>
          </a:p>
        </p:txBody>
      </p:sp>
      <p:sp>
        <p:nvSpPr>
          <p:cNvPr id="20" name="Yuvarlatılmış Dikdörtgen 1">
            <a:extLst>
              <a:ext uri="{FF2B5EF4-FFF2-40B4-BE49-F238E27FC236}">
                <a16:creationId xmlns:a16="http://schemas.microsoft.com/office/drawing/2014/main" id="{B838BCB7-429B-1955-DCD5-FC4F930995AF}"/>
              </a:ext>
            </a:extLst>
          </p:cNvPr>
          <p:cNvSpPr/>
          <p:nvPr/>
        </p:nvSpPr>
        <p:spPr>
          <a:xfrm>
            <a:off x="9603768" y="4969132"/>
            <a:ext cx="2356554" cy="589011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Wrap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presents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Yuvarlatılmış Dikdörtgen 2">
            <a:extLst>
              <a:ext uri="{FF2B5EF4-FFF2-40B4-BE49-F238E27FC236}">
                <a16:creationId xmlns:a16="http://schemas.microsoft.com/office/drawing/2014/main" id="{AA621CE8-3630-F98A-407D-3F8B337D24D5}"/>
              </a:ext>
            </a:extLst>
          </p:cNvPr>
          <p:cNvSpPr/>
          <p:nvPr/>
        </p:nvSpPr>
        <p:spPr>
          <a:xfrm>
            <a:off x="9603767" y="5561434"/>
            <a:ext cx="2356554" cy="696491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Hediyeleri paketlemek</a:t>
            </a:r>
          </a:p>
        </p:txBody>
      </p:sp>
    </p:spTree>
    <p:extLst>
      <p:ext uri="{BB962C8B-B14F-4D97-AF65-F5344CB8AC3E}">
        <p14:creationId xmlns:p14="http://schemas.microsoft.com/office/powerpoint/2010/main" val="308335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93969DB-D77B-99A9-C01D-5B46DC8C6DF1}"/>
              </a:ext>
            </a:extLst>
          </p:cNvPr>
          <p:cNvSpPr txBox="1"/>
          <p:nvPr/>
        </p:nvSpPr>
        <p:spPr>
          <a:xfrm>
            <a:off x="1380605" y="-107309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accent1"/>
                </a:solidFill>
              </a:rPr>
              <a:t>OTHER IMPORTANT WORDS</a:t>
            </a:r>
          </a:p>
          <a:p>
            <a:pPr algn="ctr"/>
            <a:r>
              <a:rPr lang="tr-TR" sz="2000" b="1" dirty="0"/>
              <a:t>(DİĞER ÖNEMLİ KELİMELER)</a:t>
            </a:r>
            <a:endParaRPr lang="tr-TR" sz="7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A45255B-FE8E-C220-4290-2E965FD63601}"/>
              </a:ext>
            </a:extLst>
          </p:cNvPr>
          <p:cNvSpPr/>
          <p:nvPr/>
        </p:nvSpPr>
        <p:spPr>
          <a:xfrm>
            <a:off x="1445775" y="1054567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Accept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7F3CB6C-C0C5-B6C7-5B9F-B029DAAB2749}"/>
              </a:ext>
            </a:extLst>
          </p:cNvPr>
          <p:cNvSpPr/>
          <p:nvPr/>
        </p:nvSpPr>
        <p:spPr>
          <a:xfrm>
            <a:off x="1445775" y="161283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Refuse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3E2678E-2928-3B50-CA33-CBE7D9C07334}"/>
              </a:ext>
            </a:extLst>
          </p:cNvPr>
          <p:cNvSpPr/>
          <p:nvPr/>
        </p:nvSpPr>
        <p:spPr>
          <a:xfrm>
            <a:off x="3571350" y="1053364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Kabul etmek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AABEBF1D-594A-6310-B208-A64B88658C46}"/>
              </a:ext>
            </a:extLst>
          </p:cNvPr>
          <p:cNvSpPr/>
          <p:nvPr/>
        </p:nvSpPr>
        <p:spPr>
          <a:xfrm>
            <a:off x="3572957" y="161283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Reddetmek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CFA4225F-6D81-3525-C557-EFAB616411E5}"/>
              </a:ext>
            </a:extLst>
          </p:cNvPr>
          <p:cNvSpPr/>
          <p:nvPr/>
        </p:nvSpPr>
        <p:spPr>
          <a:xfrm>
            <a:off x="1445775" y="2171097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Arrange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376094C0-3D9C-3B2D-DD57-F59840D65421}"/>
              </a:ext>
            </a:extLst>
          </p:cNvPr>
          <p:cNvSpPr/>
          <p:nvPr/>
        </p:nvSpPr>
        <p:spPr>
          <a:xfrm>
            <a:off x="1445775" y="272936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Organize: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60300630-CCC5-4C85-F75B-E714ADA77293}"/>
              </a:ext>
            </a:extLst>
          </p:cNvPr>
          <p:cNvSpPr/>
          <p:nvPr/>
        </p:nvSpPr>
        <p:spPr>
          <a:xfrm>
            <a:off x="3572958" y="2171096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Düzenlemek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EC4BDF4A-1F71-DD31-0102-F814DBA80C34}"/>
              </a:ext>
            </a:extLst>
          </p:cNvPr>
          <p:cNvSpPr/>
          <p:nvPr/>
        </p:nvSpPr>
        <p:spPr>
          <a:xfrm>
            <a:off x="3572957" y="272936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Organize etmek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9D863135-03AD-2A08-F72E-A0AE3DA1F9AD}"/>
              </a:ext>
            </a:extLst>
          </p:cNvPr>
          <p:cNvSpPr/>
          <p:nvPr/>
        </p:nvSpPr>
        <p:spPr>
          <a:xfrm>
            <a:off x="1445775" y="3290029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Buy: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2FF5F7A3-37E8-66EC-6C9F-6E0B0BB936C8}"/>
              </a:ext>
            </a:extLst>
          </p:cNvPr>
          <p:cNvSpPr/>
          <p:nvPr/>
        </p:nvSpPr>
        <p:spPr>
          <a:xfrm>
            <a:off x="1445775" y="3848293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ysClr val="windowText" lastClr="000000"/>
                </a:solidFill>
              </a:rPr>
              <a:t>Hang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000" b="1" dirty="0">
                <a:solidFill>
                  <a:sysClr val="windowText" lastClr="000000"/>
                </a:solidFill>
              </a:rPr>
              <a:t> banner: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08959A3-0C75-72DC-ADDD-1DA7462F947E}"/>
              </a:ext>
            </a:extLst>
          </p:cNvPr>
          <p:cNvSpPr/>
          <p:nvPr/>
        </p:nvSpPr>
        <p:spPr>
          <a:xfrm>
            <a:off x="3572958" y="3290028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Satın almak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1C8CBA7C-5543-01C1-7596-BF6F46DC0A23}"/>
              </a:ext>
            </a:extLst>
          </p:cNvPr>
          <p:cNvSpPr/>
          <p:nvPr/>
        </p:nvSpPr>
        <p:spPr>
          <a:xfrm>
            <a:off x="3572957" y="3848293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Pankart asma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9914AEA5-7A5C-F2BD-080C-9E08609A01F2}"/>
              </a:ext>
            </a:extLst>
          </p:cNvPr>
          <p:cNvSpPr/>
          <p:nvPr/>
        </p:nvSpPr>
        <p:spPr>
          <a:xfrm>
            <a:off x="1445775" y="4406559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Invite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8234F5C9-347E-574F-75EF-53FAE0E6A575}"/>
              </a:ext>
            </a:extLst>
          </p:cNvPr>
          <p:cNvSpPr/>
          <p:nvPr/>
        </p:nvSpPr>
        <p:spPr>
          <a:xfrm>
            <a:off x="3572958" y="4406558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Davet etmek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9F1348D9-4767-3254-23FB-2615A3B8B03B}"/>
              </a:ext>
            </a:extLst>
          </p:cNvPr>
          <p:cNvSpPr/>
          <p:nvPr/>
        </p:nvSpPr>
        <p:spPr>
          <a:xfrm>
            <a:off x="6479789" y="1054567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Type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F6B6ACC9-1EDA-BD25-FD1E-F1BF1F0F937D}"/>
              </a:ext>
            </a:extLst>
          </p:cNvPr>
          <p:cNvSpPr/>
          <p:nvPr/>
        </p:nvSpPr>
        <p:spPr>
          <a:xfrm>
            <a:off x="6479789" y="161283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Theme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F73B6893-CFB4-14F3-A3AD-5523FA1527C2}"/>
              </a:ext>
            </a:extLst>
          </p:cNvPr>
          <p:cNvSpPr/>
          <p:nvPr/>
        </p:nvSpPr>
        <p:spPr>
          <a:xfrm>
            <a:off x="8606972" y="1054566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Tür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D2A4F93E-AD54-FB2B-8D75-EC52576FBC77}"/>
              </a:ext>
            </a:extLst>
          </p:cNvPr>
          <p:cNvSpPr/>
          <p:nvPr/>
        </p:nvSpPr>
        <p:spPr>
          <a:xfrm>
            <a:off x="8606971" y="161283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Tema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3F7BD926-9100-1A8E-C42B-1DFBBBD5FA8B}"/>
              </a:ext>
            </a:extLst>
          </p:cNvPr>
          <p:cNvSpPr/>
          <p:nvPr/>
        </p:nvSpPr>
        <p:spPr>
          <a:xfrm>
            <a:off x="6479789" y="2171097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Place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FD325000-40D2-9A5C-E270-2453DB83D40F}"/>
              </a:ext>
            </a:extLst>
          </p:cNvPr>
          <p:cNvSpPr/>
          <p:nvPr/>
        </p:nvSpPr>
        <p:spPr>
          <a:xfrm>
            <a:off x="6479789" y="272936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Time: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D5CD657D-D007-8FAC-CA4B-30E85E1EBFCE}"/>
              </a:ext>
            </a:extLst>
          </p:cNvPr>
          <p:cNvSpPr/>
          <p:nvPr/>
        </p:nvSpPr>
        <p:spPr>
          <a:xfrm>
            <a:off x="8606972" y="2171096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Yer, mekan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7C3D863A-34E0-A70A-A0A1-015A19FBC861}"/>
              </a:ext>
            </a:extLst>
          </p:cNvPr>
          <p:cNvSpPr/>
          <p:nvPr/>
        </p:nvSpPr>
        <p:spPr>
          <a:xfrm>
            <a:off x="8606971" y="2729361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Saat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C91482F1-2F11-5D63-69E7-A41BDDB9BE4C}"/>
              </a:ext>
            </a:extLst>
          </p:cNvPr>
          <p:cNvSpPr/>
          <p:nvPr/>
        </p:nvSpPr>
        <p:spPr>
          <a:xfrm>
            <a:off x="6479789" y="3290029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Date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E5272FF4-4ECF-BFE6-4BBA-34DA4CFCDDBB}"/>
              </a:ext>
            </a:extLst>
          </p:cNvPr>
          <p:cNvSpPr/>
          <p:nvPr/>
        </p:nvSpPr>
        <p:spPr>
          <a:xfrm>
            <a:off x="6479789" y="3848293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Join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08ACDE75-1CAE-C938-F72B-F523504AB286}"/>
              </a:ext>
            </a:extLst>
          </p:cNvPr>
          <p:cNvSpPr/>
          <p:nvPr/>
        </p:nvSpPr>
        <p:spPr>
          <a:xfrm>
            <a:off x="8606972" y="3290028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Tarih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F10C19F2-3165-260A-28D1-755FEA22C159}"/>
              </a:ext>
            </a:extLst>
          </p:cNvPr>
          <p:cNvSpPr/>
          <p:nvPr/>
        </p:nvSpPr>
        <p:spPr>
          <a:xfrm>
            <a:off x="8606971" y="3848293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Katılmak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3DC31D99-3DBE-6581-DCFD-0F08542280CD}"/>
              </a:ext>
            </a:extLst>
          </p:cNvPr>
          <p:cNvSpPr/>
          <p:nvPr/>
        </p:nvSpPr>
        <p:spPr>
          <a:xfrm>
            <a:off x="6479789" y="4406559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Special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Day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A778ABE9-7FF8-FA23-4EEE-218042468527}"/>
              </a:ext>
            </a:extLst>
          </p:cNvPr>
          <p:cNvSpPr/>
          <p:nvPr/>
        </p:nvSpPr>
        <p:spPr>
          <a:xfrm>
            <a:off x="8606972" y="4406558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Özel gün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F821DEC9-B236-4694-03B2-F221EB358640}"/>
              </a:ext>
            </a:extLst>
          </p:cNvPr>
          <p:cNvSpPr/>
          <p:nvPr/>
        </p:nvSpPr>
        <p:spPr>
          <a:xfrm>
            <a:off x="1444169" y="4964822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Invitation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580B5BFE-6221-2925-5F31-EF9C4126A0F3}"/>
              </a:ext>
            </a:extLst>
          </p:cNvPr>
          <p:cNvSpPr/>
          <p:nvPr/>
        </p:nvSpPr>
        <p:spPr>
          <a:xfrm>
            <a:off x="3571351" y="4964822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Davet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A314ABAF-4D56-0977-439C-E115F930B9A6}"/>
              </a:ext>
            </a:extLst>
          </p:cNvPr>
          <p:cNvSpPr/>
          <p:nvPr/>
        </p:nvSpPr>
        <p:spPr>
          <a:xfrm>
            <a:off x="1444169" y="5523088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ysClr val="windowText" lastClr="000000"/>
                </a:solidFill>
              </a:rPr>
              <a:t>Invitation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Card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CAE1512C-AF14-C1E3-BB35-DC04E285893D}"/>
              </a:ext>
            </a:extLst>
          </p:cNvPr>
          <p:cNvSpPr/>
          <p:nvPr/>
        </p:nvSpPr>
        <p:spPr>
          <a:xfrm>
            <a:off x="3571352" y="5523087"/>
            <a:ext cx="2127183" cy="558265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Davetiye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11DA8E8F-CD5C-5196-5D21-97787B6AEB35}"/>
              </a:ext>
            </a:extLst>
          </p:cNvPr>
          <p:cNvSpPr/>
          <p:nvPr/>
        </p:nvSpPr>
        <p:spPr>
          <a:xfrm>
            <a:off x="6478182" y="4964822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Prepare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86DF99C0-103E-A633-124E-5B0ABFFECE89}"/>
              </a:ext>
            </a:extLst>
          </p:cNvPr>
          <p:cNvSpPr/>
          <p:nvPr/>
        </p:nvSpPr>
        <p:spPr>
          <a:xfrm>
            <a:off x="8605364" y="4964822"/>
            <a:ext cx="2127183" cy="558265"/>
          </a:xfrm>
          <a:prstGeom prst="roundRect">
            <a:avLst/>
          </a:prstGeom>
          <a:solidFill>
            <a:srgbClr val="D0E7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Hazırlamak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8E2F2A2F-3ED6-3396-975C-F48A14F12B62}"/>
              </a:ext>
            </a:extLst>
          </p:cNvPr>
          <p:cNvSpPr/>
          <p:nvPr/>
        </p:nvSpPr>
        <p:spPr>
          <a:xfrm>
            <a:off x="6476573" y="5519430"/>
            <a:ext cx="2127183" cy="715787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Visit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relatives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B584ABB7-11B8-908D-D322-AC1791D23DD5}"/>
              </a:ext>
            </a:extLst>
          </p:cNvPr>
          <p:cNvSpPr/>
          <p:nvPr/>
        </p:nvSpPr>
        <p:spPr>
          <a:xfrm>
            <a:off x="8605365" y="5523087"/>
            <a:ext cx="2127183" cy="715787"/>
          </a:xfrm>
          <a:prstGeom prst="roundRect">
            <a:avLst/>
          </a:prstGeom>
          <a:solidFill>
            <a:srgbClr val="81BD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Akrabaları ziyaret etmek</a:t>
            </a:r>
          </a:p>
        </p:txBody>
      </p:sp>
      <p:pic>
        <p:nvPicPr>
          <p:cNvPr id="39" name="Resim 38">
            <a:extLst>
              <a:ext uri="{FF2B5EF4-FFF2-40B4-BE49-F238E27FC236}">
                <a16:creationId xmlns:a16="http://schemas.microsoft.com/office/drawing/2014/main" id="{C56EF5D4-C4A0-DAD3-0EA4-82A139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" t="23215" r="-11424" b="24829"/>
          <a:stretch/>
        </p:blipFill>
        <p:spPr>
          <a:xfrm>
            <a:off x="5932751" y="2171096"/>
            <a:ext cx="356135" cy="27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1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3" grpId="0" animBg="1"/>
      <p:bldP spid="24" grpId="0" animBg="1"/>
      <p:bldP spid="27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5294348-02B2-7B29-4389-30E844CC721C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https://www.egetolgayaltinay.com/lessons/165</a:t>
            </a:r>
            <a:r>
              <a:rPr lang="tr-TR" sz="28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AC5356A-F86C-D1D5-7431-762742F97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795">
            <a:off x="8441127" y="2975664"/>
            <a:ext cx="29527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0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5294348-02B2-7B29-4389-30E844CC721C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https://www.egetolgayaltinay.com/lessons/166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A176D9C-F54A-FD2F-82AF-8AEE7B33C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1462">
            <a:off x="8679701" y="3193571"/>
            <a:ext cx="29241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8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96DE41A-089D-F426-8F36-3BCEE5109D26}"/>
              </a:ext>
            </a:extLst>
          </p:cNvPr>
          <p:cNvSpPr txBox="1"/>
          <p:nvPr/>
        </p:nvSpPr>
        <p:spPr>
          <a:xfrm>
            <a:off x="128584" y="1687300"/>
            <a:ext cx="1193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749BE8"/>
                </a:solidFill>
              </a:rPr>
              <a:t>Telling</a:t>
            </a:r>
            <a:r>
              <a:rPr lang="tr-TR" sz="8000" b="1" dirty="0">
                <a:solidFill>
                  <a:srgbClr val="749BE8"/>
                </a:solidFill>
              </a:rPr>
              <a:t> </a:t>
            </a:r>
            <a:r>
              <a:rPr lang="tr-TR" sz="8000" b="1" dirty="0" err="1">
                <a:solidFill>
                  <a:srgbClr val="749BE8"/>
                </a:solidFill>
              </a:rPr>
              <a:t>the</a:t>
            </a:r>
            <a:r>
              <a:rPr lang="tr-TR" sz="8000" b="1" dirty="0">
                <a:solidFill>
                  <a:srgbClr val="749BE8"/>
                </a:solidFill>
              </a:rPr>
              <a:t> </a:t>
            </a:r>
            <a:r>
              <a:rPr lang="tr-TR" sz="8000" b="1" dirty="0" err="1">
                <a:solidFill>
                  <a:srgbClr val="749BE8"/>
                </a:solidFill>
              </a:rPr>
              <a:t>Quantity</a:t>
            </a:r>
            <a:endParaRPr lang="tr-TR" sz="8000" b="1" dirty="0">
              <a:solidFill>
                <a:srgbClr val="749BE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66E086B-2BD8-7D99-0812-D54CE3D77BC0}"/>
              </a:ext>
            </a:extLst>
          </p:cNvPr>
          <p:cNvSpPr txBox="1"/>
          <p:nvPr/>
        </p:nvSpPr>
        <p:spPr>
          <a:xfrm>
            <a:off x="821353" y="2857971"/>
            <a:ext cx="1054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(Miktar Belirtme)</a:t>
            </a:r>
          </a:p>
        </p:txBody>
      </p:sp>
    </p:spTree>
    <p:extLst>
      <p:ext uri="{BB962C8B-B14F-4D97-AF65-F5344CB8AC3E}">
        <p14:creationId xmlns:p14="http://schemas.microsoft.com/office/powerpoint/2010/main" val="1890031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DDF4868-DEBE-D11D-8203-036638FE4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06BE63D-7B33-A987-5F39-96EB621D6E13}"/>
              </a:ext>
            </a:extLst>
          </p:cNvPr>
          <p:cNvSpPr txBox="1"/>
          <p:nvPr/>
        </p:nvSpPr>
        <p:spPr>
          <a:xfrm>
            <a:off x="253466" y="1677314"/>
            <a:ext cx="7226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Bu sunum </a:t>
            </a:r>
            <a:r>
              <a:rPr lang="tr-TR" sz="2800" b="1" i="1" dirty="0"/>
              <a:t>İşleyen </a:t>
            </a:r>
            <a:r>
              <a:rPr lang="tr-TR" sz="2800" b="1" i="1" dirty="0" err="1"/>
              <a:t>Zeka’</a:t>
            </a:r>
            <a:r>
              <a:rPr lang="tr-TR" sz="2800" b="1" dirty="0" err="1"/>
              <a:t>nın</a:t>
            </a:r>
            <a:r>
              <a:rPr lang="tr-TR" sz="2800" b="1" dirty="0"/>
              <a:t> katkılarıyla hazırlanmıştır.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366E5D1-E18B-BD9F-09E5-CC939DFC2679}"/>
              </a:ext>
            </a:extLst>
          </p:cNvPr>
          <p:cNvSpPr txBox="1"/>
          <p:nvPr/>
        </p:nvSpPr>
        <p:spPr>
          <a:xfrm>
            <a:off x="253466" y="2968373"/>
            <a:ext cx="5372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örnek içeriklerine aşağıdaki linkten ulaşabilirsiniz:</a:t>
            </a:r>
          </a:p>
          <a:p>
            <a:endParaRPr lang="tr-TR" sz="1800" dirty="0"/>
          </a:p>
          <a:p>
            <a:r>
              <a:rPr lang="tr-TR" sz="1800" dirty="0">
                <a:hlinkClick r:id="rId3"/>
              </a:rPr>
              <a:t>https://www.egetolgayaltinay.com/contents/31/5</a:t>
            </a:r>
            <a:r>
              <a:rPr lang="tr-TR" sz="1800" dirty="0"/>
              <a:t> </a:t>
            </a:r>
            <a:br>
              <a:rPr lang="tr-TR" sz="1800" dirty="0"/>
            </a:br>
            <a:endParaRPr lang="tr-TR" sz="18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AC48B72-A7BD-B5CA-3EBC-C8B42E902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051" y="956565"/>
            <a:ext cx="2913536" cy="45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97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1D07C4D-9A4B-25BC-DD46-2C8742852710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749BE8"/>
                </a:solidFill>
              </a:rPr>
              <a:t>Telling</a:t>
            </a:r>
            <a:r>
              <a:rPr lang="tr-TR" sz="4400" b="1" dirty="0">
                <a:solidFill>
                  <a:srgbClr val="749BE8"/>
                </a:solidFill>
              </a:rPr>
              <a:t> </a:t>
            </a:r>
            <a:r>
              <a:rPr lang="tr-TR" sz="4400" b="1" dirty="0" err="1">
                <a:solidFill>
                  <a:srgbClr val="749BE8"/>
                </a:solidFill>
              </a:rPr>
              <a:t>the</a:t>
            </a:r>
            <a:r>
              <a:rPr lang="tr-TR" sz="4400" b="1" dirty="0">
                <a:solidFill>
                  <a:srgbClr val="749BE8"/>
                </a:solidFill>
              </a:rPr>
              <a:t> </a:t>
            </a:r>
            <a:r>
              <a:rPr lang="tr-TR" sz="4400" b="1" dirty="0" err="1">
                <a:solidFill>
                  <a:srgbClr val="749BE8"/>
                </a:solidFill>
              </a:rPr>
              <a:t>Quantity</a:t>
            </a:r>
            <a:endParaRPr lang="tr-TR" sz="4400" b="1" dirty="0">
              <a:solidFill>
                <a:srgbClr val="749BE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38039C3-79B2-DEE3-4CEF-E13991F8FB67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Belirtme)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54E4EF4-0D69-B119-A140-A98792AE2FB9}"/>
              </a:ext>
            </a:extLst>
          </p:cNvPr>
          <p:cNvSpPr txBox="1"/>
          <p:nvPr/>
        </p:nvSpPr>
        <p:spPr>
          <a:xfrm>
            <a:off x="311943" y="1063947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İngilizcedeki isimler </a:t>
            </a:r>
            <a:r>
              <a:rPr lang="tr-TR" sz="2000" b="1" dirty="0">
                <a:solidFill>
                  <a:srgbClr val="0070C0"/>
                </a:solidFill>
              </a:rPr>
              <a:t>sayılabilen (</a:t>
            </a:r>
            <a:r>
              <a:rPr lang="tr-TR" sz="2000" b="1" dirty="0" err="1">
                <a:solidFill>
                  <a:srgbClr val="0070C0"/>
                </a:solidFill>
              </a:rPr>
              <a:t>countable</a:t>
            </a:r>
            <a:r>
              <a:rPr lang="tr-TR" sz="2000" b="1" dirty="0">
                <a:solidFill>
                  <a:srgbClr val="0070C0"/>
                </a:solidFill>
              </a:rPr>
              <a:t>) </a:t>
            </a:r>
            <a:r>
              <a:rPr lang="tr-TR" sz="2000" b="1" dirty="0"/>
              <a:t>ya da </a:t>
            </a:r>
            <a:r>
              <a:rPr lang="tr-TR" sz="2000" b="1" dirty="0">
                <a:solidFill>
                  <a:srgbClr val="0070C0"/>
                </a:solidFill>
              </a:rPr>
              <a:t>sayılamayan (</a:t>
            </a:r>
            <a:r>
              <a:rPr lang="tr-TR" sz="2000" b="1" dirty="0" err="1">
                <a:solidFill>
                  <a:srgbClr val="0070C0"/>
                </a:solidFill>
              </a:rPr>
              <a:t>uncountable</a:t>
            </a:r>
            <a:r>
              <a:rPr lang="tr-TR" sz="2000" b="1" dirty="0">
                <a:solidFill>
                  <a:srgbClr val="0070C0"/>
                </a:solidFill>
              </a:rPr>
              <a:t>) </a:t>
            </a:r>
            <a:r>
              <a:rPr lang="tr-TR" sz="2000" b="1" dirty="0"/>
              <a:t>olarak ikiye ayrılır:</a:t>
            </a:r>
          </a:p>
        </p:txBody>
      </p: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9B963AAC-6100-0450-FFC4-9D2312B0534D}"/>
              </a:ext>
            </a:extLst>
          </p:cNvPr>
          <p:cNvCxnSpPr>
            <a:cxnSpLocks/>
          </p:cNvCxnSpPr>
          <p:nvPr/>
        </p:nvCxnSpPr>
        <p:spPr>
          <a:xfrm>
            <a:off x="5938841" y="2415154"/>
            <a:ext cx="90484" cy="4014221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etin kutusu 6">
            <a:extLst>
              <a:ext uri="{FF2B5EF4-FFF2-40B4-BE49-F238E27FC236}">
                <a16:creationId xmlns:a16="http://schemas.microsoft.com/office/drawing/2014/main" id="{4E9F7768-6CBA-B8A6-ABAB-C89E37FB7077}"/>
              </a:ext>
            </a:extLst>
          </p:cNvPr>
          <p:cNvSpPr txBox="1"/>
          <p:nvPr/>
        </p:nvSpPr>
        <p:spPr>
          <a:xfrm>
            <a:off x="471485" y="2184322"/>
            <a:ext cx="60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1)</a:t>
            </a:r>
            <a:r>
              <a:rPr lang="tr-TR" sz="2400" b="1" dirty="0" err="1">
                <a:solidFill>
                  <a:srgbClr val="0070C0"/>
                </a:solidFill>
              </a:rPr>
              <a:t>Countable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Nouns</a:t>
            </a:r>
            <a:r>
              <a:rPr lang="tr-TR" sz="2400" b="1" dirty="0">
                <a:solidFill>
                  <a:srgbClr val="0070C0"/>
                </a:solidFill>
              </a:rPr>
              <a:t> (Sayılabilen İsimler)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A0B060F-A2F2-FF75-DC56-C887254A777E}"/>
              </a:ext>
            </a:extLst>
          </p:cNvPr>
          <p:cNvSpPr txBox="1"/>
          <p:nvPr/>
        </p:nvSpPr>
        <p:spPr>
          <a:xfrm>
            <a:off x="6162677" y="2155422"/>
            <a:ext cx="60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2)</a:t>
            </a:r>
            <a:r>
              <a:rPr lang="tr-TR" sz="2400" b="1" dirty="0" err="1">
                <a:solidFill>
                  <a:srgbClr val="0070C0"/>
                </a:solidFill>
              </a:rPr>
              <a:t>Uncountable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Nouns</a:t>
            </a:r>
            <a:r>
              <a:rPr lang="tr-TR" sz="2400" b="1" dirty="0">
                <a:solidFill>
                  <a:srgbClr val="0070C0"/>
                </a:solidFill>
              </a:rPr>
              <a:t> (Sayılamayan İsimler)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E9704EC-7559-7BAC-B082-A75F7E4BF47C}"/>
              </a:ext>
            </a:extLst>
          </p:cNvPr>
          <p:cNvSpPr txBox="1"/>
          <p:nvPr/>
        </p:nvSpPr>
        <p:spPr>
          <a:xfrm>
            <a:off x="292893" y="2917840"/>
            <a:ext cx="565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Tek tek veya çoğul olarak sayılabilen nesnelerdir.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3EF932A-742F-2E9C-74C1-6C61AEE024FE}"/>
              </a:ext>
            </a:extLst>
          </p:cNvPr>
          <p:cNvSpPr txBox="1"/>
          <p:nvPr/>
        </p:nvSpPr>
        <p:spPr>
          <a:xfrm>
            <a:off x="6241257" y="2649741"/>
            <a:ext cx="56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Sayılarla ifade edemediğimiz nesnelerdir. Çoğul halleri yoktur. 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6C1B6132-B317-5863-A11D-0380147DC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2"/>
          <a:stretch/>
        </p:blipFill>
        <p:spPr>
          <a:xfrm>
            <a:off x="3740733" y="3713735"/>
            <a:ext cx="1481140" cy="824188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8B210ECE-ADDE-98F1-9A87-C6986ED19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63" y="3558480"/>
            <a:ext cx="1134698" cy="1134698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5CEBB9F7-1F79-1E28-6D1F-7E8C2E5CF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225" y="3622355"/>
            <a:ext cx="1835856" cy="1599818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4C16FEF4-5F8F-F8EA-EFCF-C0D8CE077B69}"/>
              </a:ext>
            </a:extLst>
          </p:cNvPr>
          <p:cNvSpPr txBox="1"/>
          <p:nvPr/>
        </p:nvSpPr>
        <p:spPr>
          <a:xfrm>
            <a:off x="955662" y="4537923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an</a:t>
            </a:r>
            <a:r>
              <a:rPr lang="tr-TR" sz="2400" b="1" dirty="0"/>
              <a:t> </a:t>
            </a:r>
            <a:r>
              <a:rPr lang="tr-TR" sz="2400" b="1" dirty="0" err="1"/>
              <a:t>apple</a:t>
            </a:r>
            <a:endParaRPr lang="tr-TR" sz="24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3A4B400D-E3CD-6139-0029-B5C28A0C70C1}"/>
              </a:ext>
            </a:extLst>
          </p:cNvPr>
          <p:cNvSpPr txBox="1"/>
          <p:nvPr/>
        </p:nvSpPr>
        <p:spPr>
          <a:xfrm>
            <a:off x="3686534" y="4502656"/>
            <a:ext cx="158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two</a:t>
            </a:r>
            <a:r>
              <a:rPr lang="tr-TR" sz="2400" b="1" dirty="0"/>
              <a:t> </a:t>
            </a:r>
            <a:r>
              <a:rPr lang="tr-TR" sz="2400" b="1" dirty="0" err="1"/>
              <a:t>apple</a:t>
            </a:r>
            <a:r>
              <a:rPr lang="tr-TR" sz="2400" b="1" dirty="0" err="1">
                <a:solidFill>
                  <a:srgbClr val="FF0000"/>
                </a:solidFill>
              </a:rPr>
              <a:t>s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21" name="Ok: Sağ 20">
            <a:extLst>
              <a:ext uri="{FF2B5EF4-FFF2-40B4-BE49-F238E27FC236}">
                <a16:creationId xmlns:a16="http://schemas.microsoft.com/office/drawing/2014/main" id="{8BE0CAB5-CFF8-C493-6905-2020F3364691}"/>
              </a:ext>
            </a:extLst>
          </p:cNvPr>
          <p:cNvSpPr/>
          <p:nvPr/>
        </p:nvSpPr>
        <p:spPr>
          <a:xfrm>
            <a:off x="2347791" y="3951669"/>
            <a:ext cx="1134698" cy="31166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7423CD65-311F-178F-C06C-B00C50273682}"/>
              </a:ext>
            </a:extLst>
          </p:cNvPr>
          <p:cNvSpPr txBox="1"/>
          <p:nvPr/>
        </p:nvSpPr>
        <p:spPr>
          <a:xfrm>
            <a:off x="989334" y="5326986"/>
            <a:ext cx="413138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dirty="0"/>
              <a:t>Tekiller başına «a/an» , çoğullar ise sonuna çoğul eki «-s» alırlar.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9CE35BB3-FE4B-7635-B97E-6F2B2FADF198}"/>
              </a:ext>
            </a:extLst>
          </p:cNvPr>
          <p:cNvSpPr txBox="1"/>
          <p:nvPr/>
        </p:nvSpPr>
        <p:spPr>
          <a:xfrm>
            <a:off x="6548064" y="5356062"/>
            <a:ext cx="477386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dirty="0"/>
              <a:t>Sayılamayanlar ise herhangi bir çoğul eki almazlar</a:t>
            </a:r>
          </a:p>
        </p:txBody>
      </p:sp>
    </p:spTree>
    <p:extLst>
      <p:ext uri="{BB962C8B-B14F-4D97-AF65-F5344CB8AC3E}">
        <p14:creationId xmlns:p14="http://schemas.microsoft.com/office/powerpoint/2010/main" val="127083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2" grpId="0"/>
      <p:bldP spid="19" grpId="0"/>
      <p:bldP spid="20" grpId="0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A22008C-4708-1722-B7F5-9C6D9619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532865"/>
            <a:ext cx="11182350" cy="456151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BD5F2E2-7537-1D57-0469-6DD4D492754E}"/>
              </a:ext>
            </a:extLst>
          </p:cNvPr>
          <p:cNvSpPr txBox="1"/>
          <p:nvPr/>
        </p:nvSpPr>
        <p:spPr>
          <a:xfrm>
            <a:off x="428625" y="237007"/>
            <a:ext cx="954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rgbClr val="0070C0"/>
                </a:solidFill>
              </a:rPr>
              <a:t>Uncountable</a:t>
            </a:r>
            <a:r>
              <a:rPr lang="tr-TR" sz="3200" b="1" dirty="0">
                <a:solidFill>
                  <a:srgbClr val="0070C0"/>
                </a:solidFill>
              </a:rPr>
              <a:t> </a:t>
            </a:r>
            <a:r>
              <a:rPr lang="tr-TR" sz="3200" b="1" dirty="0" err="1">
                <a:solidFill>
                  <a:srgbClr val="0070C0"/>
                </a:solidFill>
              </a:rPr>
              <a:t>Nouns</a:t>
            </a:r>
            <a:r>
              <a:rPr lang="tr-TR" sz="3200" b="1" dirty="0">
                <a:solidFill>
                  <a:srgbClr val="0070C0"/>
                </a:solidFill>
              </a:rPr>
              <a:t> (Sayılamayan İsimler)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68F9031-F597-397E-21A6-5F9E61FD3B16}"/>
              </a:ext>
            </a:extLst>
          </p:cNvPr>
          <p:cNvSpPr txBox="1"/>
          <p:nvPr/>
        </p:nvSpPr>
        <p:spPr>
          <a:xfrm>
            <a:off x="504825" y="925440"/>
            <a:ext cx="11029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Sayılamayan isimlerin bazıları aşağıdaki gibidir: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4658759-1D4B-779D-9191-F291FC09326E}"/>
              </a:ext>
            </a:extLst>
          </p:cNvPr>
          <p:cNvSpPr txBox="1"/>
          <p:nvPr/>
        </p:nvSpPr>
        <p:spPr>
          <a:xfrm rot="16200000">
            <a:off x="9550986" y="3644344"/>
            <a:ext cx="393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/>
              <a:t>Görsel </a:t>
            </a:r>
            <a:r>
              <a:rPr lang="tr-TR" sz="1600" dirty="0" err="1"/>
              <a:t>ISLCollective’den</a:t>
            </a:r>
            <a:r>
              <a:rPr lang="tr-TR" sz="1600" dirty="0"/>
              <a:t> alınmıştır.</a:t>
            </a:r>
          </a:p>
        </p:txBody>
      </p:sp>
    </p:spTree>
    <p:extLst>
      <p:ext uri="{BB962C8B-B14F-4D97-AF65-F5344CB8AC3E}">
        <p14:creationId xmlns:p14="http://schemas.microsoft.com/office/powerpoint/2010/main" val="373688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572172A-1C61-979C-98EE-8494D9C868EB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https://www.egetolgayaltinay.com/lessons/172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5719F7E-B0CB-527D-0282-EF7F97150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370">
            <a:off x="8481879" y="3048539"/>
            <a:ext cx="29241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27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4D7DD00-0B3D-7CC3-BF77-B89FF6277177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749BE8"/>
                </a:solidFill>
              </a:rPr>
              <a:t>Quantifiers</a:t>
            </a:r>
            <a:endParaRPr lang="tr-TR" sz="4400" b="1" dirty="0">
              <a:solidFill>
                <a:srgbClr val="749BE8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54CA902-48FA-5266-FFCC-6260AC1D5839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Zarfları)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5644871-C922-C17D-D540-99D43F50FBB9}"/>
              </a:ext>
            </a:extLst>
          </p:cNvPr>
          <p:cNvSpPr txBox="1"/>
          <p:nvPr/>
        </p:nvSpPr>
        <p:spPr>
          <a:xfrm>
            <a:off x="476159" y="926629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rgbClr val="0070C0"/>
                </a:solidFill>
              </a:rPr>
              <a:t>1- A / An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372A919-89A3-4123-9C4C-6EB253D64AC1}"/>
              </a:ext>
            </a:extLst>
          </p:cNvPr>
          <p:cNvSpPr txBox="1"/>
          <p:nvPr/>
        </p:nvSpPr>
        <p:spPr>
          <a:xfrm>
            <a:off x="476160" y="1634515"/>
            <a:ext cx="993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«</a:t>
            </a:r>
            <a:r>
              <a:rPr lang="tr-TR" sz="3200" b="1" dirty="0">
                <a:solidFill>
                  <a:srgbClr val="0070C0"/>
                </a:solidFill>
              </a:rPr>
              <a:t>Bir</a:t>
            </a:r>
            <a:r>
              <a:rPr lang="tr-TR" sz="3200" b="1" dirty="0"/>
              <a:t>» anlamına gelmektedir.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0EBDA3D-F1DC-90C9-972B-27C76BD20ED9}"/>
              </a:ext>
            </a:extLst>
          </p:cNvPr>
          <p:cNvSpPr txBox="1"/>
          <p:nvPr/>
        </p:nvSpPr>
        <p:spPr>
          <a:xfrm>
            <a:off x="476160" y="2220335"/>
            <a:ext cx="993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</a:rPr>
              <a:t>Sayılabilen</a:t>
            </a:r>
            <a:r>
              <a:rPr lang="tr-TR" sz="3200" b="1" dirty="0"/>
              <a:t> isimlerin başında kullanılır.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4B2D23B-ECA7-79F1-A939-51410C1A69F3}"/>
              </a:ext>
            </a:extLst>
          </p:cNvPr>
          <p:cNvSpPr txBox="1"/>
          <p:nvPr/>
        </p:nvSpPr>
        <p:spPr>
          <a:xfrm>
            <a:off x="476159" y="2805110"/>
            <a:ext cx="10772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«a» </a:t>
            </a:r>
            <a:r>
              <a:rPr lang="tr-TR" sz="3200" b="1" dirty="0">
                <a:solidFill>
                  <a:srgbClr val="0070C0"/>
                </a:solidFill>
              </a:rPr>
              <a:t>sessiz harf</a:t>
            </a:r>
            <a:r>
              <a:rPr lang="tr-TR" sz="3200" b="1" dirty="0"/>
              <a:t>le , «an» </a:t>
            </a:r>
            <a:r>
              <a:rPr lang="tr-TR" sz="3200" b="1"/>
              <a:t>ise </a:t>
            </a:r>
            <a:r>
              <a:rPr lang="tr-TR" sz="3200" b="1">
                <a:solidFill>
                  <a:srgbClr val="0070C0"/>
                </a:solidFill>
              </a:rPr>
              <a:t>sesli </a:t>
            </a:r>
            <a:r>
              <a:rPr lang="tr-TR" sz="3200" b="1" dirty="0">
                <a:solidFill>
                  <a:srgbClr val="0070C0"/>
                </a:solidFill>
              </a:rPr>
              <a:t>harf</a:t>
            </a:r>
            <a:r>
              <a:rPr lang="tr-TR" sz="3200" b="1" dirty="0"/>
              <a:t>le başlayan kelimelerden önce gelir.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BD1E4753-D61B-4DBA-B3F9-04C0DB1D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16" y="3882328"/>
            <a:ext cx="1620761" cy="1620761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0AF82088-44F1-ED6D-2C67-C938C5335E1A}"/>
              </a:ext>
            </a:extLst>
          </p:cNvPr>
          <p:cNvSpPr txBox="1"/>
          <p:nvPr/>
        </p:nvSpPr>
        <p:spPr>
          <a:xfrm>
            <a:off x="6696016" y="5385854"/>
            <a:ext cx="183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an</a:t>
            </a:r>
            <a:r>
              <a:rPr lang="tr-TR" sz="3200" b="1" dirty="0"/>
              <a:t> </a:t>
            </a:r>
            <a:r>
              <a:rPr lang="tr-TR" sz="3200" b="1" dirty="0" err="1"/>
              <a:t>apple</a:t>
            </a:r>
            <a:endParaRPr lang="tr-TR" sz="3200" b="1" dirty="0"/>
          </a:p>
        </p:txBody>
      </p:sp>
      <p:pic>
        <p:nvPicPr>
          <p:cNvPr id="14" name="Picture 6">
            <a:hlinkClick r:id="rId3"/>
            <a:extLst>
              <a:ext uri="{FF2B5EF4-FFF2-40B4-BE49-F238E27FC236}">
                <a16:creationId xmlns:a16="http://schemas.microsoft.com/office/drawing/2014/main" id="{18B99955-40BC-B141-C01C-1DC7429B5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294" y="4083593"/>
            <a:ext cx="1569497" cy="130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C5EF38CC-2C94-67FB-4B6D-46F3D671336D}"/>
              </a:ext>
            </a:extLst>
          </p:cNvPr>
          <p:cNvSpPr txBox="1"/>
          <p:nvPr/>
        </p:nvSpPr>
        <p:spPr>
          <a:xfrm>
            <a:off x="8982076" y="5385854"/>
            <a:ext cx="2214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an</a:t>
            </a:r>
            <a:r>
              <a:rPr lang="tr-TR" sz="3200" b="1" dirty="0"/>
              <a:t> </a:t>
            </a:r>
            <a:r>
              <a:rPr lang="tr-TR" sz="3200" b="1" dirty="0" err="1"/>
              <a:t>orange</a:t>
            </a:r>
            <a:endParaRPr lang="tr-TR" sz="3200" b="1" dirty="0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A7A73F24-D501-338E-063E-9C74C6A2D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95" y="4133461"/>
            <a:ext cx="1487195" cy="1208177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A348B0FE-9E1D-7B9B-3231-BD0095679F6D}"/>
              </a:ext>
            </a:extLst>
          </p:cNvPr>
          <p:cNvSpPr txBox="1"/>
          <p:nvPr/>
        </p:nvSpPr>
        <p:spPr>
          <a:xfrm>
            <a:off x="1355295" y="5258881"/>
            <a:ext cx="183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</a:t>
            </a:r>
            <a:r>
              <a:rPr lang="tr-TR" sz="3200" b="1" dirty="0"/>
              <a:t> </a:t>
            </a:r>
            <a:r>
              <a:rPr lang="tr-TR" sz="3200" b="1" dirty="0" err="1"/>
              <a:t>book</a:t>
            </a:r>
            <a:endParaRPr lang="tr-TR" sz="3200" b="1" dirty="0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2ED2435E-2B53-8A5D-EA99-1663D6A30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76" y="4199767"/>
            <a:ext cx="1075563" cy="1075563"/>
          </a:xfrm>
          <a:prstGeom prst="rect">
            <a:avLst/>
          </a:prstGeom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458F9AF3-9E46-84D7-0295-5525D7404533}"/>
              </a:ext>
            </a:extLst>
          </p:cNvPr>
          <p:cNvSpPr txBox="1"/>
          <p:nvPr/>
        </p:nvSpPr>
        <p:spPr>
          <a:xfrm>
            <a:off x="3808573" y="5280161"/>
            <a:ext cx="183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a</a:t>
            </a:r>
            <a:r>
              <a:rPr lang="tr-TR" sz="3200" b="1" dirty="0"/>
              <a:t> </a:t>
            </a:r>
            <a:r>
              <a:rPr lang="tr-TR" sz="3200" b="1" dirty="0" err="1"/>
              <a:t>tomato</a:t>
            </a:r>
            <a:endParaRPr lang="tr-TR" sz="3200" b="1" dirty="0"/>
          </a:p>
        </p:txBody>
      </p:sp>
      <p:cxnSp>
        <p:nvCxnSpPr>
          <p:cNvPr id="22" name="Düz Bağlayıcı 21">
            <a:extLst>
              <a:ext uri="{FF2B5EF4-FFF2-40B4-BE49-F238E27FC236}">
                <a16:creationId xmlns:a16="http://schemas.microsoft.com/office/drawing/2014/main" id="{22B63DE0-744F-7DD0-9766-47CFB70730FB}"/>
              </a:ext>
            </a:extLst>
          </p:cNvPr>
          <p:cNvCxnSpPr/>
          <p:nvPr/>
        </p:nvCxnSpPr>
        <p:spPr>
          <a:xfrm>
            <a:off x="5950743" y="4083593"/>
            <a:ext cx="0" cy="188703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40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5" grpId="0"/>
      <p:bldP spid="18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204947E-13C7-FE42-0F2F-A78778AFFBF9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https://www.egetolgayaltinay.com/lessons/176</a:t>
            </a:r>
            <a:r>
              <a:rPr lang="tr-TR" sz="28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1893811-7192-28F9-147C-4FC651AED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901">
            <a:off x="8664245" y="3229693"/>
            <a:ext cx="28860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39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9AA32EF-A78A-B232-6406-95190ED069FB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749BE8"/>
                </a:solidFill>
              </a:rPr>
              <a:t>Quantifiers</a:t>
            </a:r>
            <a:endParaRPr lang="tr-TR" sz="4400" b="1" dirty="0">
              <a:solidFill>
                <a:srgbClr val="749BE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EAF0AC6-D80F-DC59-0D12-9053C2B2C5C0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Zarfları)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62E5D25-7A82-3B07-E323-DF377652F3AA}"/>
              </a:ext>
            </a:extLst>
          </p:cNvPr>
          <p:cNvSpPr txBox="1"/>
          <p:nvPr/>
        </p:nvSpPr>
        <p:spPr>
          <a:xfrm>
            <a:off x="1598370" y="858815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2- A </a:t>
            </a:r>
            <a:r>
              <a:rPr lang="tr-TR" sz="4000" b="1" dirty="0" err="1">
                <a:solidFill>
                  <a:srgbClr val="0070C0"/>
                </a:solidFill>
              </a:rPr>
              <a:t>few</a:t>
            </a:r>
            <a:endParaRPr lang="tr-TR" sz="4000" b="1" dirty="0">
              <a:solidFill>
                <a:srgbClr val="0070C0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8C194AB-3FC4-C54A-E459-D734E9818746}"/>
              </a:ext>
            </a:extLst>
          </p:cNvPr>
          <p:cNvSpPr txBox="1"/>
          <p:nvPr/>
        </p:nvSpPr>
        <p:spPr>
          <a:xfrm>
            <a:off x="407103" y="1786336"/>
            <a:ext cx="554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«</a:t>
            </a:r>
            <a:r>
              <a:rPr lang="tr-TR" sz="2800" b="1" dirty="0">
                <a:solidFill>
                  <a:srgbClr val="0070C0"/>
                </a:solidFill>
              </a:rPr>
              <a:t>Az sayıda</a:t>
            </a:r>
            <a:r>
              <a:rPr lang="tr-TR" sz="2800" b="1" dirty="0"/>
              <a:t>» anlamına gelmektedir.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D268ED4-160C-A233-70C2-F12A748211BD}"/>
              </a:ext>
            </a:extLst>
          </p:cNvPr>
          <p:cNvSpPr txBox="1"/>
          <p:nvPr/>
        </p:nvSpPr>
        <p:spPr>
          <a:xfrm>
            <a:off x="446058" y="2383853"/>
            <a:ext cx="5543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0070C0"/>
                </a:solidFill>
              </a:rPr>
              <a:t>Sayılabilen</a:t>
            </a:r>
            <a:r>
              <a:rPr lang="tr-TR" sz="2800" b="1" dirty="0"/>
              <a:t> isimlerin başında kullanılır.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48F5704-2E07-D54A-173B-3BEB63DBDE03}"/>
              </a:ext>
            </a:extLst>
          </p:cNvPr>
          <p:cNvSpPr txBox="1"/>
          <p:nvPr/>
        </p:nvSpPr>
        <p:spPr>
          <a:xfrm>
            <a:off x="1134803" y="4801079"/>
            <a:ext cx="4226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 </a:t>
            </a:r>
            <a:r>
              <a:rPr lang="tr-TR" sz="3200" b="1" dirty="0" err="1"/>
              <a:t>have</a:t>
            </a:r>
            <a:r>
              <a:rPr lang="tr-TR" sz="3200" b="1" dirty="0"/>
              <a:t> </a:t>
            </a:r>
            <a:r>
              <a:rPr lang="tr-TR" sz="3200" b="1" dirty="0">
                <a:solidFill>
                  <a:srgbClr val="FF0000"/>
                </a:solidFill>
              </a:rPr>
              <a:t>a </a:t>
            </a:r>
            <a:r>
              <a:rPr lang="tr-TR" sz="3200" b="1" dirty="0" err="1">
                <a:solidFill>
                  <a:srgbClr val="FF0000"/>
                </a:solidFill>
              </a:rPr>
              <a:t>few</a:t>
            </a:r>
            <a:r>
              <a:rPr lang="tr-TR" sz="3200" b="1" dirty="0"/>
              <a:t> </a:t>
            </a:r>
            <a:r>
              <a:rPr lang="tr-TR" sz="3200" b="1" dirty="0" err="1"/>
              <a:t>apple</a:t>
            </a:r>
            <a:r>
              <a:rPr lang="tr-TR" sz="3200" b="1" dirty="0" err="1">
                <a:solidFill>
                  <a:srgbClr val="FF0000"/>
                </a:solidFill>
              </a:rPr>
              <a:t>s</a:t>
            </a:r>
            <a:r>
              <a:rPr lang="tr-TR" sz="3200" b="1" dirty="0"/>
              <a:t>.</a:t>
            </a:r>
          </a:p>
        </p:txBody>
      </p: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63123138-A1CB-BE51-7DD0-FDE6CDD8D3D9}"/>
              </a:ext>
            </a:extLst>
          </p:cNvPr>
          <p:cNvCxnSpPr>
            <a:cxnSpLocks/>
          </p:cNvCxnSpPr>
          <p:nvPr/>
        </p:nvCxnSpPr>
        <p:spPr>
          <a:xfrm flipH="1">
            <a:off x="5850971" y="1087176"/>
            <a:ext cx="68388" cy="48657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4F632EC6-37F7-4A7C-BAA4-B65550DFFB8A}"/>
              </a:ext>
            </a:extLst>
          </p:cNvPr>
          <p:cNvSpPr txBox="1"/>
          <p:nvPr/>
        </p:nvSpPr>
        <p:spPr>
          <a:xfrm>
            <a:off x="7613258" y="943235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3- A </a:t>
            </a:r>
            <a:r>
              <a:rPr lang="tr-TR" sz="4000" b="1" dirty="0" err="1">
                <a:solidFill>
                  <a:srgbClr val="0070C0"/>
                </a:solidFill>
              </a:rPr>
              <a:t>little</a:t>
            </a:r>
            <a:endParaRPr lang="tr-TR" sz="4000" b="1" dirty="0">
              <a:solidFill>
                <a:srgbClr val="0070C0"/>
              </a:solidFill>
            </a:endParaRP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A1E2A835-04D1-6F73-0238-D851A11DE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2"/>
          <a:stretch/>
        </p:blipFill>
        <p:spPr>
          <a:xfrm>
            <a:off x="2343745" y="3935477"/>
            <a:ext cx="1481140" cy="824188"/>
          </a:xfrm>
          <a:prstGeom prst="rect">
            <a:avLst/>
          </a:prstGeom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CC9BA792-7415-7E67-5EDC-60A14D314DCF}"/>
              </a:ext>
            </a:extLst>
          </p:cNvPr>
          <p:cNvSpPr txBox="1"/>
          <p:nvPr/>
        </p:nvSpPr>
        <p:spPr>
          <a:xfrm>
            <a:off x="1134803" y="5372074"/>
            <a:ext cx="4226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(</a:t>
            </a:r>
            <a:r>
              <a:rPr lang="tr-TR" sz="2800" b="1" dirty="0">
                <a:solidFill>
                  <a:srgbClr val="FF0000"/>
                </a:solidFill>
              </a:rPr>
              <a:t>Az sayıda </a:t>
            </a:r>
            <a:r>
              <a:rPr lang="tr-TR" sz="2800" b="1" dirty="0"/>
              <a:t>elmam var.)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50AE908-3306-ED70-14FA-FA4FF8F078D9}"/>
              </a:ext>
            </a:extLst>
          </p:cNvPr>
          <p:cNvSpPr txBox="1"/>
          <p:nvPr/>
        </p:nvSpPr>
        <p:spPr>
          <a:xfrm>
            <a:off x="6096000" y="1983417"/>
            <a:ext cx="554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«</a:t>
            </a:r>
            <a:r>
              <a:rPr lang="tr-TR" sz="2800" b="1" dirty="0">
                <a:solidFill>
                  <a:srgbClr val="0070C0"/>
                </a:solidFill>
              </a:rPr>
              <a:t>Az</a:t>
            </a:r>
            <a:r>
              <a:rPr lang="tr-TR" sz="2800" b="1" dirty="0"/>
              <a:t>» anlamına gelmektedir. 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BC53193-B5F0-E13C-738F-7BCDECFCEC2F}"/>
              </a:ext>
            </a:extLst>
          </p:cNvPr>
          <p:cNvSpPr txBox="1"/>
          <p:nvPr/>
        </p:nvSpPr>
        <p:spPr>
          <a:xfrm>
            <a:off x="6019131" y="2486806"/>
            <a:ext cx="6065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0070C0"/>
                </a:solidFill>
              </a:rPr>
              <a:t>Sayılamayan</a:t>
            </a:r>
            <a:r>
              <a:rPr lang="tr-TR" sz="2800" b="1" dirty="0"/>
              <a:t> isimlerin başında kullanılır.</a:t>
            </a: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id="{9C13A84B-892D-E004-D80E-A17E6B04E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767" y="3558221"/>
            <a:ext cx="1187137" cy="1267251"/>
          </a:xfrm>
          <a:prstGeom prst="rect">
            <a:avLst/>
          </a:prstGeom>
        </p:spPr>
      </p:pic>
      <p:sp>
        <p:nvSpPr>
          <p:cNvPr id="27" name="Metin kutusu 26">
            <a:extLst>
              <a:ext uri="{FF2B5EF4-FFF2-40B4-BE49-F238E27FC236}">
                <a16:creationId xmlns:a16="http://schemas.microsoft.com/office/drawing/2014/main" id="{9B94A528-F2BE-B70F-82D3-8CC6EB1836B3}"/>
              </a:ext>
            </a:extLst>
          </p:cNvPr>
          <p:cNvSpPr txBox="1"/>
          <p:nvPr/>
        </p:nvSpPr>
        <p:spPr>
          <a:xfrm>
            <a:off x="6409172" y="4877537"/>
            <a:ext cx="5920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I </a:t>
            </a:r>
            <a:r>
              <a:rPr lang="tr-TR" sz="2800" b="1" dirty="0" err="1"/>
              <a:t>need</a:t>
            </a:r>
            <a:r>
              <a:rPr lang="tr-TR" sz="2800" b="1" dirty="0"/>
              <a:t> </a:t>
            </a:r>
            <a:r>
              <a:rPr lang="tr-TR" sz="2800" b="1" dirty="0">
                <a:solidFill>
                  <a:srgbClr val="FF0000"/>
                </a:solidFill>
              </a:rPr>
              <a:t>a </a:t>
            </a:r>
            <a:r>
              <a:rPr lang="tr-TR" sz="2800" b="1" dirty="0" err="1">
                <a:solidFill>
                  <a:srgbClr val="FF0000"/>
                </a:solidFill>
              </a:rPr>
              <a:t>litte</a:t>
            </a:r>
            <a:r>
              <a:rPr lang="tr-TR" sz="2800" b="1" dirty="0"/>
              <a:t> </a:t>
            </a:r>
            <a:r>
              <a:rPr lang="tr-TR" sz="2800" b="1" dirty="0" err="1"/>
              <a:t>milk</a:t>
            </a:r>
            <a:r>
              <a:rPr lang="tr-TR" sz="2800" b="1" dirty="0"/>
              <a:t> </a:t>
            </a:r>
            <a:r>
              <a:rPr lang="tr-TR" sz="2800" b="1" dirty="0" err="1"/>
              <a:t>to</a:t>
            </a:r>
            <a:r>
              <a:rPr lang="tr-TR" sz="2800" b="1" dirty="0"/>
              <a:t> </a:t>
            </a:r>
            <a:r>
              <a:rPr lang="tr-TR" sz="2800" b="1" dirty="0" err="1"/>
              <a:t>make</a:t>
            </a:r>
            <a:r>
              <a:rPr lang="tr-TR" sz="2800" b="1" dirty="0"/>
              <a:t> a </a:t>
            </a:r>
            <a:r>
              <a:rPr lang="tr-TR" sz="2800" b="1" dirty="0" err="1"/>
              <a:t>cake</a:t>
            </a:r>
            <a:r>
              <a:rPr lang="tr-TR" sz="2800" b="1" dirty="0"/>
              <a:t>..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7B1A0217-270F-6673-47CB-628374B6D5DB}"/>
              </a:ext>
            </a:extLst>
          </p:cNvPr>
          <p:cNvSpPr txBox="1"/>
          <p:nvPr/>
        </p:nvSpPr>
        <p:spPr>
          <a:xfrm>
            <a:off x="6354650" y="5366988"/>
            <a:ext cx="537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(Kek yapmak için </a:t>
            </a:r>
            <a:r>
              <a:rPr lang="tr-TR" sz="2400" b="1" dirty="0">
                <a:solidFill>
                  <a:srgbClr val="FF0000"/>
                </a:solidFill>
              </a:rPr>
              <a:t>az </a:t>
            </a:r>
            <a:r>
              <a:rPr lang="tr-TR" sz="2400" b="1" dirty="0"/>
              <a:t>süte ihtiyacım var.)</a:t>
            </a:r>
          </a:p>
        </p:txBody>
      </p:sp>
    </p:spTree>
    <p:extLst>
      <p:ext uri="{BB962C8B-B14F-4D97-AF65-F5344CB8AC3E}">
        <p14:creationId xmlns:p14="http://schemas.microsoft.com/office/powerpoint/2010/main" val="72343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3" grpId="0"/>
      <p:bldP spid="18" grpId="0" animBg="1"/>
      <p:bldP spid="21" grpId="0"/>
      <p:bldP spid="22" grpId="0"/>
      <p:bldP spid="23" grpId="0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31BABE7-F734-2F82-CA61-38990617AEBF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https://www.egetolgayaltinay.com/lessons/177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3381E53-9339-40F7-50C9-D907303F5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651">
            <a:off x="8567557" y="3329347"/>
            <a:ext cx="29241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73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9AA32EF-A78A-B232-6406-95190ED069FB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749BE8"/>
                </a:solidFill>
              </a:rPr>
              <a:t>Quantifiers</a:t>
            </a:r>
            <a:endParaRPr lang="tr-TR" sz="4400" b="1" dirty="0">
              <a:solidFill>
                <a:srgbClr val="749BE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EAF0AC6-D80F-DC59-0D12-9053C2B2C5C0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Zarfları)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62E5D25-7A82-3B07-E323-DF377652F3AA}"/>
              </a:ext>
            </a:extLst>
          </p:cNvPr>
          <p:cNvSpPr txBox="1"/>
          <p:nvPr/>
        </p:nvSpPr>
        <p:spPr>
          <a:xfrm>
            <a:off x="1598370" y="858815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4- </a:t>
            </a:r>
            <a:r>
              <a:rPr lang="tr-TR" sz="4000" b="1" dirty="0" err="1">
                <a:solidFill>
                  <a:srgbClr val="0070C0"/>
                </a:solidFill>
              </a:rPr>
              <a:t>Some</a:t>
            </a:r>
            <a:endParaRPr lang="tr-TR" sz="4000" b="1" dirty="0">
              <a:solidFill>
                <a:srgbClr val="0070C0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8C194AB-3FC4-C54A-E459-D734E9818746}"/>
              </a:ext>
            </a:extLst>
          </p:cNvPr>
          <p:cNvSpPr txBox="1"/>
          <p:nvPr/>
        </p:nvSpPr>
        <p:spPr>
          <a:xfrm>
            <a:off x="361860" y="2613079"/>
            <a:ext cx="554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Sayılabilenlerde «</a:t>
            </a:r>
            <a:r>
              <a:rPr lang="tr-TR" sz="2400" b="1" dirty="0">
                <a:solidFill>
                  <a:srgbClr val="0070C0"/>
                </a:solidFill>
              </a:rPr>
              <a:t>Birkaç</a:t>
            </a:r>
            <a:r>
              <a:rPr lang="tr-TR" sz="2400" b="1" dirty="0"/>
              <a:t>» </a:t>
            </a:r>
          </a:p>
          <a:p>
            <a:r>
              <a:rPr lang="tr-TR" sz="2400" b="1" dirty="0"/>
              <a:t>Sayılamayanlarda «</a:t>
            </a:r>
            <a:r>
              <a:rPr lang="tr-TR" sz="2400" b="1" dirty="0">
                <a:solidFill>
                  <a:srgbClr val="0070C0"/>
                </a:solidFill>
              </a:rPr>
              <a:t>Biraz</a:t>
            </a:r>
            <a:r>
              <a:rPr lang="tr-TR" sz="2400" b="1" dirty="0"/>
              <a:t>»</a:t>
            </a:r>
          </a:p>
          <a:p>
            <a:r>
              <a:rPr lang="tr-TR" sz="2400" b="1" dirty="0"/>
              <a:t>anlamına gelmektedir. 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48F5704-2E07-D54A-173B-3BEB63DBDE03}"/>
              </a:ext>
            </a:extLst>
          </p:cNvPr>
          <p:cNvSpPr txBox="1"/>
          <p:nvPr/>
        </p:nvSpPr>
        <p:spPr>
          <a:xfrm>
            <a:off x="3438744" y="5059816"/>
            <a:ext cx="2196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>
                <a:solidFill>
                  <a:srgbClr val="FF0000"/>
                </a:solidFill>
              </a:rPr>
              <a:t>some</a:t>
            </a:r>
            <a:r>
              <a:rPr lang="tr-TR" sz="3200" b="1" dirty="0"/>
              <a:t> </a:t>
            </a:r>
            <a:r>
              <a:rPr lang="tr-TR" sz="3200" b="1" dirty="0" err="1"/>
              <a:t>tea</a:t>
            </a:r>
            <a:endParaRPr lang="tr-TR" sz="3200" b="1" dirty="0"/>
          </a:p>
        </p:txBody>
      </p: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63123138-A1CB-BE51-7DD0-FDE6CDD8D3D9}"/>
              </a:ext>
            </a:extLst>
          </p:cNvPr>
          <p:cNvCxnSpPr>
            <a:cxnSpLocks/>
          </p:cNvCxnSpPr>
          <p:nvPr/>
        </p:nvCxnSpPr>
        <p:spPr>
          <a:xfrm flipH="1">
            <a:off x="5950743" y="1104900"/>
            <a:ext cx="68388" cy="48657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4F632EC6-37F7-4A7C-BAA4-B65550DFFB8A}"/>
              </a:ext>
            </a:extLst>
          </p:cNvPr>
          <p:cNvSpPr txBox="1"/>
          <p:nvPr/>
        </p:nvSpPr>
        <p:spPr>
          <a:xfrm>
            <a:off x="7658054" y="584453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5- </a:t>
            </a:r>
            <a:r>
              <a:rPr lang="tr-TR" sz="4000" b="1" dirty="0" err="1">
                <a:solidFill>
                  <a:srgbClr val="0070C0"/>
                </a:solidFill>
              </a:rPr>
              <a:t>Any</a:t>
            </a:r>
            <a:endParaRPr lang="tr-TR" sz="4000" b="1" dirty="0">
              <a:solidFill>
                <a:srgbClr val="0070C0"/>
              </a:solidFill>
            </a:endParaRP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CC9BA792-7415-7E67-5EDC-60A14D314DCF}"/>
              </a:ext>
            </a:extLst>
          </p:cNvPr>
          <p:cNvSpPr txBox="1"/>
          <p:nvPr/>
        </p:nvSpPr>
        <p:spPr>
          <a:xfrm>
            <a:off x="3503331" y="5447409"/>
            <a:ext cx="2059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</a:t>
            </a:r>
            <a:r>
              <a:rPr lang="tr-TR" sz="2800" b="1" dirty="0">
                <a:solidFill>
                  <a:srgbClr val="FF0000"/>
                </a:solidFill>
              </a:rPr>
              <a:t>Biraz </a:t>
            </a:r>
            <a:r>
              <a:rPr lang="tr-TR" sz="2800" b="1" dirty="0"/>
              <a:t>çay.)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50AE908-3306-ED70-14FA-FA4FF8F078D9}"/>
              </a:ext>
            </a:extLst>
          </p:cNvPr>
          <p:cNvSpPr txBox="1"/>
          <p:nvPr/>
        </p:nvSpPr>
        <p:spPr>
          <a:xfrm>
            <a:off x="6286500" y="1288122"/>
            <a:ext cx="554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«</a:t>
            </a:r>
            <a:r>
              <a:rPr lang="tr-TR" sz="2800" b="1" dirty="0">
                <a:solidFill>
                  <a:srgbClr val="0070C0"/>
                </a:solidFill>
              </a:rPr>
              <a:t>Hiç</a:t>
            </a:r>
            <a:r>
              <a:rPr lang="tr-TR" sz="2800" b="1" dirty="0"/>
              <a:t>» anlamına gelmektedir. 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BC53193-B5F0-E13C-738F-7BCDECFCEC2F}"/>
              </a:ext>
            </a:extLst>
          </p:cNvPr>
          <p:cNvSpPr txBox="1"/>
          <p:nvPr/>
        </p:nvSpPr>
        <p:spPr>
          <a:xfrm>
            <a:off x="6335125" y="1746516"/>
            <a:ext cx="5715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Hem</a:t>
            </a:r>
            <a:r>
              <a:rPr lang="tr-TR" sz="2400" b="1" dirty="0">
                <a:solidFill>
                  <a:srgbClr val="0070C0"/>
                </a:solidFill>
              </a:rPr>
              <a:t> Sayılabilen</a:t>
            </a:r>
            <a:r>
              <a:rPr lang="tr-TR" sz="2400" b="1" dirty="0"/>
              <a:t> hem de </a:t>
            </a:r>
            <a:r>
              <a:rPr lang="tr-TR" sz="2400" b="1" dirty="0">
                <a:solidFill>
                  <a:srgbClr val="0070C0"/>
                </a:solidFill>
              </a:rPr>
              <a:t>sayılamayan</a:t>
            </a:r>
            <a:r>
              <a:rPr lang="tr-TR" sz="2400" b="1" dirty="0"/>
              <a:t> isimlerin başında kullanılır.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1B6690B-0145-F706-254E-EEF5C625750C}"/>
              </a:ext>
            </a:extLst>
          </p:cNvPr>
          <p:cNvSpPr txBox="1"/>
          <p:nvPr/>
        </p:nvSpPr>
        <p:spPr>
          <a:xfrm>
            <a:off x="190499" y="1562677"/>
            <a:ext cx="5715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Hem</a:t>
            </a:r>
            <a:r>
              <a:rPr lang="tr-TR" sz="2800" b="1" dirty="0">
                <a:solidFill>
                  <a:srgbClr val="0070C0"/>
                </a:solidFill>
              </a:rPr>
              <a:t> sayılabilen</a:t>
            </a:r>
            <a:r>
              <a:rPr lang="tr-TR" sz="2800" b="1" dirty="0"/>
              <a:t> hem de </a:t>
            </a:r>
            <a:r>
              <a:rPr lang="tr-TR" sz="2800" b="1" dirty="0">
                <a:solidFill>
                  <a:srgbClr val="0070C0"/>
                </a:solidFill>
              </a:rPr>
              <a:t>sayılamayan</a:t>
            </a:r>
            <a:r>
              <a:rPr lang="tr-TR" sz="2800" b="1" dirty="0"/>
              <a:t> isimlerin başında kullanılır.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6753F129-5C12-5903-55D0-67B48E057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6" y="4201001"/>
            <a:ext cx="1288223" cy="85881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C5128479-E507-7FEA-0672-1681207FA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4616" y="3938383"/>
            <a:ext cx="1005029" cy="1256287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EF7B7BCE-AE63-B2BB-7399-B832403D79A2}"/>
              </a:ext>
            </a:extLst>
          </p:cNvPr>
          <p:cNvSpPr txBox="1"/>
          <p:nvPr/>
        </p:nvSpPr>
        <p:spPr>
          <a:xfrm>
            <a:off x="480216" y="5059815"/>
            <a:ext cx="285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>
                <a:solidFill>
                  <a:srgbClr val="FF0000"/>
                </a:solidFill>
              </a:rPr>
              <a:t>some</a:t>
            </a:r>
            <a:r>
              <a:rPr lang="tr-TR" sz="3200" b="1" dirty="0"/>
              <a:t> </a:t>
            </a:r>
            <a:r>
              <a:rPr lang="tr-TR" sz="3200" b="1" dirty="0" err="1"/>
              <a:t>cookie</a:t>
            </a:r>
            <a:r>
              <a:rPr lang="tr-TR" sz="3200" b="1" dirty="0" err="1">
                <a:solidFill>
                  <a:srgbClr val="FF0000"/>
                </a:solidFill>
              </a:rPr>
              <a:t>s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D658856-EEAE-9012-638A-AD92B3530506}"/>
              </a:ext>
            </a:extLst>
          </p:cNvPr>
          <p:cNvSpPr txBox="1"/>
          <p:nvPr/>
        </p:nvSpPr>
        <p:spPr>
          <a:xfrm>
            <a:off x="676805" y="5508964"/>
            <a:ext cx="255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Birkaç </a:t>
            </a:r>
            <a:r>
              <a:rPr lang="tr-TR" sz="2400" b="1" dirty="0"/>
              <a:t>kurabiye)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F0D185E3-9FF6-158D-4FB0-3458EE475F41}"/>
              </a:ext>
            </a:extLst>
          </p:cNvPr>
          <p:cNvSpPr txBox="1"/>
          <p:nvPr/>
        </p:nvSpPr>
        <p:spPr>
          <a:xfrm>
            <a:off x="6286498" y="2570025"/>
            <a:ext cx="571500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Olumsuz</a:t>
            </a:r>
            <a:r>
              <a:rPr lang="tr-TR" sz="2400" b="1" dirty="0"/>
              <a:t> veya </a:t>
            </a:r>
            <a:r>
              <a:rPr lang="tr-TR" sz="2400" b="1" dirty="0">
                <a:solidFill>
                  <a:srgbClr val="0070C0"/>
                </a:solidFill>
              </a:rPr>
              <a:t>soru</a:t>
            </a:r>
            <a:r>
              <a:rPr lang="tr-TR" sz="2400" b="1" dirty="0"/>
              <a:t> cümlelerinde kullanılır.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F2DFB65E-3000-7455-0F90-D69D7A4BD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71" y="3425141"/>
            <a:ext cx="1874607" cy="94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03C78028-00BA-41A5-019C-909AB20C7EA7}"/>
              </a:ext>
            </a:extLst>
          </p:cNvPr>
          <p:cNvSpPr txBox="1"/>
          <p:nvPr/>
        </p:nvSpPr>
        <p:spPr>
          <a:xfrm>
            <a:off x="8115970" y="3459140"/>
            <a:ext cx="388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I </a:t>
            </a:r>
            <a:r>
              <a:rPr lang="tr-TR" sz="2400" b="1" dirty="0" err="1"/>
              <a:t>don’t</a:t>
            </a:r>
            <a:r>
              <a:rPr lang="tr-TR" sz="2400" b="1" dirty="0"/>
              <a:t> </a:t>
            </a:r>
            <a:r>
              <a:rPr lang="tr-TR" sz="2400" b="1" dirty="0" err="1"/>
              <a:t>have</a:t>
            </a:r>
            <a:r>
              <a:rPr lang="tr-TR" sz="2400" b="1" dirty="0"/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any</a:t>
            </a:r>
            <a:r>
              <a:rPr lang="tr-TR" sz="2400" b="1" dirty="0"/>
              <a:t> </a:t>
            </a:r>
            <a:r>
              <a:rPr lang="tr-TR" sz="2400" b="1" dirty="0" err="1"/>
              <a:t>money</a:t>
            </a:r>
            <a:r>
              <a:rPr lang="tr-TR" sz="2400" b="1" dirty="0"/>
              <a:t>.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B5C6FDA3-91F3-2572-7336-A1E519F39B54}"/>
              </a:ext>
            </a:extLst>
          </p:cNvPr>
          <p:cNvSpPr txBox="1"/>
          <p:nvPr/>
        </p:nvSpPr>
        <p:spPr>
          <a:xfrm>
            <a:off x="8132513" y="3818823"/>
            <a:ext cx="273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Hiç </a:t>
            </a:r>
            <a:r>
              <a:rPr lang="tr-TR" sz="2400" b="1" dirty="0"/>
              <a:t>param yok.)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540334A5-FD45-7C91-09E5-D2D4514410F9}"/>
              </a:ext>
            </a:extLst>
          </p:cNvPr>
          <p:cNvSpPr txBox="1"/>
          <p:nvPr/>
        </p:nvSpPr>
        <p:spPr>
          <a:xfrm>
            <a:off x="7860853" y="5016522"/>
            <a:ext cx="4792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 err="1"/>
              <a:t>Are</a:t>
            </a:r>
            <a:r>
              <a:rPr lang="tr-TR" sz="2200" b="1" dirty="0"/>
              <a:t> </a:t>
            </a:r>
            <a:r>
              <a:rPr lang="tr-TR" sz="2200" b="1" dirty="0" err="1"/>
              <a:t>there</a:t>
            </a:r>
            <a:r>
              <a:rPr lang="tr-TR" sz="2200" b="1" dirty="0"/>
              <a:t> </a:t>
            </a:r>
            <a:r>
              <a:rPr lang="tr-TR" sz="2200" b="1" dirty="0" err="1">
                <a:solidFill>
                  <a:srgbClr val="FF0000"/>
                </a:solidFill>
              </a:rPr>
              <a:t>any</a:t>
            </a:r>
            <a:r>
              <a:rPr lang="tr-TR" sz="2200" b="1" dirty="0"/>
              <a:t> </a:t>
            </a:r>
            <a:r>
              <a:rPr lang="tr-TR" sz="2200" b="1" dirty="0" err="1"/>
              <a:t>student</a:t>
            </a:r>
            <a:r>
              <a:rPr lang="tr-TR" sz="2200" b="1" dirty="0" err="1">
                <a:solidFill>
                  <a:srgbClr val="FF0000"/>
                </a:solidFill>
              </a:rPr>
              <a:t>s</a:t>
            </a:r>
            <a:r>
              <a:rPr lang="tr-TR" sz="2200" b="1" dirty="0"/>
              <a:t> in </a:t>
            </a:r>
            <a:r>
              <a:rPr lang="tr-TR" sz="2200" b="1" dirty="0" err="1"/>
              <a:t>the</a:t>
            </a:r>
            <a:r>
              <a:rPr lang="tr-TR" sz="2200" b="1" dirty="0"/>
              <a:t> </a:t>
            </a:r>
            <a:r>
              <a:rPr lang="tr-TR" sz="2200" b="1" dirty="0" err="1"/>
              <a:t>class</a:t>
            </a:r>
            <a:r>
              <a:rPr lang="tr-TR" sz="2200" b="1" dirty="0"/>
              <a:t>?</a:t>
            </a:r>
          </a:p>
        </p:txBody>
      </p:sp>
      <p:pic>
        <p:nvPicPr>
          <p:cNvPr id="30" name="Resim 29">
            <a:extLst>
              <a:ext uri="{FF2B5EF4-FFF2-40B4-BE49-F238E27FC236}">
                <a16:creationId xmlns:a16="http://schemas.microsoft.com/office/drawing/2014/main" id="{658BD059-E1CA-40B1-8620-20018CC83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09" y="4961960"/>
            <a:ext cx="1462644" cy="1026101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6DFD7874-00DF-F5AE-C9F6-81B68F0DA6BC}"/>
              </a:ext>
            </a:extLst>
          </p:cNvPr>
          <p:cNvSpPr txBox="1"/>
          <p:nvPr/>
        </p:nvSpPr>
        <p:spPr>
          <a:xfrm>
            <a:off x="7893086" y="5339045"/>
            <a:ext cx="3517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(Sınıfta </a:t>
            </a:r>
            <a:r>
              <a:rPr lang="tr-TR" sz="2200" b="1" dirty="0">
                <a:solidFill>
                  <a:srgbClr val="FF0000"/>
                </a:solidFill>
              </a:rPr>
              <a:t>hiç </a:t>
            </a:r>
            <a:r>
              <a:rPr lang="tr-TR" sz="2200" b="1" dirty="0"/>
              <a:t>öğrenci var mı?)</a:t>
            </a:r>
          </a:p>
        </p:txBody>
      </p:sp>
    </p:spTree>
    <p:extLst>
      <p:ext uri="{BB962C8B-B14F-4D97-AF65-F5344CB8AC3E}">
        <p14:creationId xmlns:p14="http://schemas.microsoft.com/office/powerpoint/2010/main" val="17674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  <p:bldP spid="18" grpId="0" animBg="1"/>
      <p:bldP spid="21" grpId="0"/>
      <p:bldP spid="22" grpId="0"/>
      <p:bldP spid="23" grpId="0"/>
      <p:bldP spid="7" grpId="0"/>
      <p:bldP spid="12" grpId="0"/>
      <p:bldP spid="14" grpId="0"/>
      <p:bldP spid="15" grpId="0" animBg="1"/>
      <p:bldP spid="24" grpId="0"/>
      <p:bldP spid="25" grpId="0"/>
      <p:bldP spid="28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42D3D65-0DB0-2841-7B39-59BE142C663F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https://www.egetolgayaltinay.com/lessons/167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F37B006-E091-333E-CE70-27E0EA843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256">
            <a:off x="8594335" y="3212621"/>
            <a:ext cx="29051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50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FCB4715-FED3-CE3C-519B-240FCD3CCDBB}"/>
              </a:ext>
            </a:extLst>
          </p:cNvPr>
          <p:cNvSpPr txBox="1"/>
          <p:nvPr/>
        </p:nvSpPr>
        <p:spPr>
          <a:xfrm>
            <a:off x="476159" y="926629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rgbClr val="0070C0"/>
                </a:solidFill>
              </a:rPr>
              <a:t>6- A lot of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F6A410E-2A48-0774-FB20-BEE00E1A31F5}"/>
              </a:ext>
            </a:extLst>
          </p:cNvPr>
          <p:cNvSpPr txBox="1"/>
          <p:nvPr/>
        </p:nvSpPr>
        <p:spPr>
          <a:xfrm>
            <a:off x="2919410" y="-74825"/>
            <a:ext cx="606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>
                <a:solidFill>
                  <a:srgbClr val="749BE8"/>
                </a:solidFill>
              </a:rPr>
              <a:t>Quantifiers</a:t>
            </a:r>
            <a:endParaRPr lang="tr-TR" sz="4400" b="1" dirty="0">
              <a:solidFill>
                <a:srgbClr val="749BE8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345E84B-8D37-D1C5-6F57-304E06DC3E35}"/>
              </a:ext>
            </a:extLst>
          </p:cNvPr>
          <p:cNvSpPr txBox="1"/>
          <p:nvPr/>
        </p:nvSpPr>
        <p:spPr>
          <a:xfrm>
            <a:off x="3669417" y="433006"/>
            <a:ext cx="456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(Miktar Zarfları)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228837E-D5B0-3477-2A29-9DB8727D9CAF}"/>
              </a:ext>
            </a:extLst>
          </p:cNvPr>
          <p:cNvSpPr txBox="1"/>
          <p:nvPr/>
        </p:nvSpPr>
        <p:spPr>
          <a:xfrm>
            <a:off x="476159" y="1806042"/>
            <a:ext cx="993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«</a:t>
            </a:r>
            <a:r>
              <a:rPr lang="tr-TR" sz="3200" b="1" dirty="0">
                <a:solidFill>
                  <a:srgbClr val="0070C0"/>
                </a:solidFill>
              </a:rPr>
              <a:t>Çok</a:t>
            </a:r>
            <a:r>
              <a:rPr lang="tr-TR" sz="3200" b="1" dirty="0"/>
              <a:t>» ya da «</a:t>
            </a:r>
            <a:r>
              <a:rPr lang="tr-TR" sz="3200" b="1" dirty="0">
                <a:solidFill>
                  <a:srgbClr val="0070C0"/>
                </a:solidFill>
              </a:rPr>
              <a:t>çok sayıda</a:t>
            </a:r>
            <a:r>
              <a:rPr lang="tr-TR" sz="3200" b="1" dirty="0"/>
              <a:t>» anlamına gelmektedir.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4DC665A-CBDD-CAF3-8616-882D78993AA8}"/>
              </a:ext>
            </a:extLst>
          </p:cNvPr>
          <p:cNvSpPr txBox="1"/>
          <p:nvPr/>
        </p:nvSpPr>
        <p:spPr>
          <a:xfrm>
            <a:off x="476160" y="2390897"/>
            <a:ext cx="1171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Hem</a:t>
            </a:r>
            <a:r>
              <a:rPr lang="tr-TR" sz="3200" b="1" dirty="0">
                <a:solidFill>
                  <a:srgbClr val="0070C0"/>
                </a:solidFill>
              </a:rPr>
              <a:t> sayılabilen</a:t>
            </a:r>
            <a:r>
              <a:rPr lang="tr-TR" sz="3200" b="1" dirty="0"/>
              <a:t> hem de </a:t>
            </a:r>
            <a:r>
              <a:rPr lang="tr-TR" sz="3200" b="1" dirty="0">
                <a:solidFill>
                  <a:srgbClr val="0070C0"/>
                </a:solidFill>
              </a:rPr>
              <a:t>sayılamayan</a:t>
            </a:r>
            <a:r>
              <a:rPr lang="tr-TR" sz="3200" b="1" dirty="0"/>
              <a:t> isimlerin başında kullanılır.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6420C8D-FC1D-EA3A-663C-CD0824CAEB1A}"/>
              </a:ext>
            </a:extLst>
          </p:cNvPr>
          <p:cNvSpPr txBox="1"/>
          <p:nvPr/>
        </p:nvSpPr>
        <p:spPr>
          <a:xfrm>
            <a:off x="321982" y="4735607"/>
            <a:ext cx="395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A lot of</a:t>
            </a:r>
            <a:r>
              <a:rPr lang="tr-TR" sz="3200" b="1" dirty="0"/>
              <a:t> </a:t>
            </a:r>
            <a:r>
              <a:rPr lang="tr-TR" sz="3200" b="1" dirty="0" err="1"/>
              <a:t>party</a:t>
            </a:r>
            <a:r>
              <a:rPr lang="tr-TR" sz="3200" b="1" dirty="0"/>
              <a:t> </a:t>
            </a:r>
            <a:r>
              <a:rPr lang="tr-TR" sz="3200" b="1" dirty="0" err="1"/>
              <a:t>hat</a:t>
            </a:r>
            <a:r>
              <a:rPr lang="tr-TR" sz="3200" b="1" dirty="0" err="1">
                <a:solidFill>
                  <a:srgbClr val="FF0000"/>
                </a:solidFill>
              </a:rPr>
              <a:t>s</a:t>
            </a:r>
            <a:endParaRPr lang="tr-TR" sz="3200" b="1" dirty="0">
              <a:solidFill>
                <a:srgbClr val="FF0000"/>
              </a:solidFill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2EED16C4-0BBC-DD9E-684E-572575819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15" y="3349589"/>
            <a:ext cx="1487195" cy="1487195"/>
          </a:xfrm>
          <a:prstGeom prst="rect">
            <a:avLst/>
          </a:prstGeom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0570475C-FBBB-333A-4900-F768987A221B}"/>
              </a:ext>
            </a:extLst>
          </p:cNvPr>
          <p:cNvSpPr txBox="1"/>
          <p:nvPr/>
        </p:nvSpPr>
        <p:spPr>
          <a:xfrm>
            <a:off x="321982" y="5210701"/>
            <a:ext cx="395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Çok sayıda </a:t>
            </a:r>
            <a:r>
              <a:rPr lang="tr-TR" sz="2400" b="1" dirty="0"/>
              <a:t>parti şapkası)</a:t>
            </a: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EDEE7730-8360-AE7A-74AF-554C08991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276104"/>
            <a:ext cx="2005899" cy="1504424"/>
          </a:xfrm>
          <a:prstGeom prst="rect">
            <a:avLst/>
          </a:prstGeom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4D91E686-67E6-050B-9FDE-D3BEE7124489}"/>
              </a:ext>
            </a:extLst>
          </p:cNvPr>
          <p:cNvSpPr txBox="1"/>
          <p:nvPr/>
        </p:nvSpPr>
        <p:spPr>
          <a:xfrm>
            <a:off x="4274857" y="4785982"/>
            <a:ext cx="395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A lot of</a:t>
            </a:r>
            <a:r>
              <a:rPr lang="tr-TR" sz="3200" b="1" dirty="0"/>
              <a:t> </a:t>
            </a:r>
            <a:r>
              <a:rPr lang="tr-TR" sz="3200" b="1" dirty="0" err="1"/>
              <a:t>beverage</a:t>
            </a:r>
            <a:r>
              <a:rPr lang="tr-TR" sz="3200" b="1" dirty="0" err="1">
                <a:solidFill>
                  <a:srgbClr val="FF0000"/>
                </a:solidFill>
              </a:rPr>
              <a:t>s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4720F74-7BE3-81B4-AC8E-EB3BE1A81A15}"/>
              </a:ext>
            </a:extLst>
          </p:cNvPr>
          <p:cNvSpPr txBox="1"/>
          <p:nvPr/>
        </p:nvSpPr>
        <p:spPr>
          <a:xfrm>
            <a:off x="4274857" y="5261076"/>
            <a:ext cx="395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Çok sayıda </a:t>
            </a:r>
            <a:r>
              <a:rPr lang="tr-TR" sz="2400" b="1" dirty="0"/>
              <a:t>içecek)</a:t>
            </a: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id="{0ADDA7FC-E82E-4A33-9E82-C032895DD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341" y="3492023"/>
            <a:ext cx="1865376" cy="1243584"/>
          </a:xfrm>
          <a:prstGeom prst="rect">
            <a:avLst/>
          </a:prstGeom>
        </p:spPr>
      </p:pic>
      <p:sp>
        <p:nvSpPr>
          <p:cNvPr id="27" name="Metin kutusu 26">
            <a:extLst>
              <a:ext uri="{FF2B5EF4-FFF2-40B4-BE49-F238E27FC236}">
                <a16:creationId xmlns:a16="http://schemas.microsoft.com/office/drawing/2014/main" id="{2787D4E2-79C3-10C0-F2B7-89429C4DD776}"/>
              </a:ext>
            </a:extLst>
          </p:cNvPr>
          <p:cNvSpPr txBox="1"/>
          <p:nvPr/>
        </p:nvSpPr>
        <p:spPr>
          <a:xfrm>
            <a:off x="8239125" y="4735607"/>
            <a:ext cx="395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A lot of</a:t>
            </a:r>
            <a:r>
              <a:rPr lang="tr-TR" sz="3200" b="1" dirty="0"/>
              <a:t> </a:t>
            </a:r>
            <a:r>
              <a:rPr lang="tr-TR" sz="3200" b="1" dirty="0" err="1"/>
              <a:t>food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35E66D7B-F713-9A36-8386-29DFB02218E1}"/>
              </a:ext>
            </a:extLst>
          </p:cNvPr>
          <p:cNvSpPr txBox="1"/>
          <p:nvPr/>
        </p:nvSpPr>
        <p:spPr>
          <a:xfrm>
            <a:off x="8239125" y="5210701"/>
            <a:ext cx="395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Çok </a:t>
            </a:r>
            <a:r>
              <a:rPr lang="tr-TR" sz="2400" b="1" dirty="0"/>
              <a:t>yiyecek)</a:t>
            </a:r>
          </a:p>
        </p:txBody>
      </p:sp>
    </p:spTree>
    <p:extLst>
      <p:ext uri="{BB962C8B-B14F-4D97-AF65-F5344CB8AC3E}">
        <p14:creationId xmlns:p14="http://schemas.microsoft.com/office/powerpoint/2010/main" val="32404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20" grpId="0"/>
      <p:bldP spid="23" grpId="0"/>
      <p:bldP spid="24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AC52B32-D1CF-49CA-76C3-1D21CDC77AEC}"/>
              </a:ext>
            </a:extLst>
          </p:cNvPr>
          <p:cNvSpPr txBox="1"/>
          <p:nvPr/>
        </p:nvSpPr>
        <p:spPr>
          <a:xfrm>
            <a:off x="128584" y="1687300"/>
            <a:ext cx="119348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800" b="1" dirty="0" err="1">
                <a:solidFill>
                  <a:srgbClr val="749BE8"/>
                </a:solidFill>
              </a:rPr>
              <a:t>Celebration</a:t>
            </a:r>
            <a:r>
              <a:rPr lang="tr-TR" sz="8800" b="1" dirty="0">
                <a:solidFill>
                  <a:srgbClr val="749BE8"/>
                </a:solidFill>
              </a:rPr>
              <a:t> </a:t>
            </a:r>
            <a:r>
              <a:rPr lang="tr-TR" sz="8800" b="1" dirty="0" err="1">
                <a:solidFill>
                  <a:srgbClr val="749BE8"/>
                </a:solidFill>
              </a:rPr>
              <a:t>Types</a:t>
            </a:r>
            <a:endParaRPr lang="tr-TR" sz="8800" b="1" dirty="0">
              <a:solidFill>
                <a:srgbClr val="749BE8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C7FB263-C766-599D-1EA6-EE8F6149C165}"/>
              </a:ext>
            </a:extLst>
          </p:cNvPr>
          <p:cNvSpPr txBox="1"/>
          <p:nvPr/>
        </p:nvSpPr>
        <p:spPr>
          <a:xfrm>
            <a:off x="821353" y="2857971"/>
            <a:ext cx="1054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(Kutlama Türleri)</a:t>
            </a:r>
          </a:p>
        </p:txBody>
      </p:sp>
    </p:spTree>
    <p:extLst>
      <p:ext uri="{BB962C8B-B14F-4D97-AF65-F5344CB8AC3E}">
        <p14:creationId xmlns:p14="http://schemas.microsoft.com/office/powerpoint/2010/main" val="927854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E76E6CEF-552E-62E6-7B13-9A76DFCC9BCB}"/>
              </a:ext>
            </a:extLst>
          </p:cNvPr>
          <p:cNvSpPr txBox="1"/>
          <p:nvPr/>
        </p:nvSpPr>
        <p:spPr>
          <a:xfrm>
            <a:off x="7801946" y="1519280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How </a:t>
            </a:r>
            <a:r>
              <a:rPr lang="tr-TR" sz="4000" b="1" dirty="0" err="1">
                <a:solidFill>
                  <a:srgbClr val="0070C0"/>
                </a:solidFill>
              </a:rPr>
              <a:t>much</a:t>
            </a:r>
            <a:r>
              <a:rPr lang="tr-TR" sz="4000" b="1" dirty="0">
                <a:solidFill>
                  <a:srgbClr val="0070C0"/>
                </a:solidFill>
              </a:rPr>
              <a:t>?</a:t>
            </a:r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72AC1F91-08E3-4ED8-3011-98BFBD6178DE}"/>
              </a:ext>
            </a:extLst>
          </p:cNvPr>
          <p:cNvCxnSpPr>
            <a:cxnSpLocks/>
          </p:cNvCxnSpPr>
          <p:nvPr/>
        </p:nvCxnSpPr>
        <p:spPr>
          <a:xfrm flipH="1">
            <a:off x="5950743" y="1104900"/>
            <a:ext cx="68388" cy="48657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B3E8BBC-DF69-9BE7-84A1-CF4222E47087}"/>
              </a:ext>
            </a:extLst>
          </p:cNvPr>
          <p:cNvSpPr txBox="1"/>
          <p:nvPr/>
        </p:nvSpPr>
        <p:spPr>
          <a:xfrm>
            <a:off x="1590628" y="1481439"/>
            <a:ext cx="297189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0070C0"/>
                </a:solidFill>
              </a:rPr>
              <a:t>How </a:t>
            </a:r>
            <a:r>
              <a:rPr lang="tr-TR" sz="4000" b="1" dirty="0" err="1">
                <a:solidFill>
                  <a:srgbClr val="0070C0"/>
                </a:solidFill>
              </a:rPr>
              <a:t>many</a:t>
            </a:r>
            <a:r>
              <a:rPr lang="tr-TR" sz="40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0F2A719-0680-5B3D-A632-295EE33182AB}"/>
              </a:ext>
            </a:extLst>
          </p:cNvPr>
          <p:cNvSpPr txBox="1"/>
          <p:nvPr/>
        </p:nvSpPr>
        <p:spPr>
          <a:xfrm>
            <a:off x="6330303" y="2449141"/>
            <a:ext cx="571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Sayılamayan</a:t>
            </a:r>
            <a:r>
              <a:rPr lang="tr-TR" sz="2400" b="1" dirty="0"/>
              <a:t> isimlerin başında kullanılır.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A415CD65-3CFA-C9B7-A6BB-9A5FD994E2D3}"/>
              </a:ext>
            </a:extLst>
          </p:cNvPr>
          <p:cNvSpPr txBox="1"/>
          <p:nvPr/>
        </p:nvSpPr>
        <p:spPr>
          <a:xfrm>
            <a:off x="580935" y="2440615"/>
            <a:ext cx="625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Sayılabilen</a:t>
            </a:r>
            <a:r>
              <a:rPr lang="tr-TR" sz="2400" b="1" dirty="0"/>
              <a:t> isimlerin başında kullanılır.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92B3C391-6110-5746-2AC4-271E7EFF0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4058" y="3387324"/>
            <a:ext cx="1005029" cy="1256287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88C5F6F5-7E8B-4B42-EA04-0EA1C83B7AB7}"/>
              </a:ext>
            </a:extLst>
          </p:cNvPr>
          <p:cNvSpPr txBox="1"/>
          <p:nvPr/>
        </p:nvSpPr>
        <p:spPr>
          <a:xfrm>
            <a:off x="392949" y="4506653"/>
            <a:ext cx="5552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How </a:t>
            </a:r>
            <a:r>
              <a:rPr lang="tr-TR" sz="2800" b="1" dirty="0" err="1">
                <a:solidFill>
                  <a:srgbClr val="FF0000"/>
                </a:solidFill>
              </a:rPr>
              <a:t>many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/>
              <a:t>cookie</a:t>
            </a:r>
            <a:r>
              <a:rPr lang="tr-TR" sz="2800" b="1" u="sng" dirty="0" err="1"/>
              <a:t>s</a:t>
            </a:r>
            <a:r>
              <a:rPr lang="tr-TR" sz="2800" b="1" dirty="0"/>
              <a:t> do </a:t>
            </a:r>
            <a:r>
              <a:rPr lang="tr-TR" sz="2800" b="1" dirty="0" err="1"/>
              <a:t>you</a:t>
            </a:r>
            <a:r>
              <a:rPr lang="tr-TR" sz="2800" b="1" dirty="0"/>
              <a:t> </a:t>
            </a:r>
            <a:r>
              <a:rPr lang="tr-TR" sz="2800" b="1" dirty="0" err="1"/>
              <a:t>want</a:t>
            </a:r>
            <a:r>
              <a:rPr lang="tr-TR" sz="2800" b="1" dirty="0"/>
              <a:t>?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685E168-7EEB-5015-EABA-33BC75FA56A3}"/>
              </a:ext>
            </a:extLst>
          </p:cNvPr>
          <p:cNvSpPr txBox="1"/>
          <p:nvPr/>
        </p:nvSpPr>
        <p:spPr>
          <a:xfrm>
            <a:off x="671774" y="4901023"/>
            <a:ext cx="480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Kaç tane </a:t>
            </a:r>
            <a:r>
              <a:rPr lang="tr-TR" sz="2400" b="1" dirty="0"/>
              <a:t>kurabiye istersin?)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17F3BF8C-76C4-6993-EB43-6EE3895B5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439" y="3596977"/>
            <a:ext cx="1874607" cy="94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94C287F7-D8DF-660E-EC26-531E27AF65C6}"/>
              </a:ext>
            </a:extLst>
          </p:cNvPr>
          <p:cNvSpPr txBox="1"/>
          <p:nvPr/>
        </p:nvSpPr>
        <p:spPr>
          <a:xfrm>
            <a:off x="6606604" y="4507948"/>
            <a:ext cx="5362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</a:rPr>
              <a:t>How </a:t>
            </a:r>
            <a:r>
              <a:rPr lang="tr-TR" sz="2400" b="1" dirty="0" err="1">
                <a:solidFill>
                  <a:srgbClr val="FF0000"/>
                </a:solidFill>
              </a:rPr>
              <a:t>much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/>
              <a:t>money</a:t>
            </a:r>
            <a:r>
              <a:rPr lang="tr-TR" sz="2400" b="1" dirty="0"/>
              <a:t> do </a:t>
            </a:r>
            <a:r>
              <a:rPr lang="tr-TR" sz="2400" b="1" dirty="0" err="1"/>
              <a:t>you</a:t>
            </a:r>
            <a:r>
              <a:rPr lang="tr-TR" sz="2400" b="1" dirty="0"/>
              <a:t> </a:t>
            </a:r>
            <a:r>
              <a:rPr lang="tr-TR" sz="2400" b="1" dirty="0" err="1"/>
              <a:t>have</a:t>
            </a:r>
            <a:r>
              <a:rPr lang="tr-TR" sz="2400" b="1" dirty="0"/>
              <a:t>?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41D5C269-5A30-07C4-1D99-261603DFFCF6}"/>
              </a:ext>
            </a:extLst>
          </p:cNvPr>
          <p:cNvSpPr txBox="1"/>
          <p:nvPr/>
        </p:nvSpPr>
        <p:spPr>
          <a:xfrm>
            <a:off x="7301179" y="4901023"/>
            <a:ext cx="3773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Ne kadar </a:t>
            </a:r>
            <a:r>
              <a:rPr lang="tr-TR" sz="2400" b="1" dirty="0"/>
              <a:t>paran var?)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FE973FF-5BC1-A56D-9767-47B3AC90ABDA}"/>
              </a:ext>
            </a:extLst>
          </p:cNvPr>
          <p:cNvSpPr txBox="1"/>
          <p:nvPr/>
        </p:nvSpPr>
        <p:spPr>
          <a:xfrm>
            <a:off x="580935" y="2854103"/>
            <a:ext cx="554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«</a:t>
            </a:r>
            <a:r>
              <a:rPr lang="tr-TR" sz="2400" b="1" dirty="0">
                <a:solidFill>
                  <a:srgbClr val="0070C0"/>
                </a:solidFill>
              </a:rPr>
              <a:t>Kaç tane</a:t>
            </a:r>
            <a:r>
              <a:rPr lang="tr-TR" sz="2400" b="1" dirty="0"/>
              <a:t>» anlamına gelmektedir. 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02F1664B-BBD6-F7EE-B272-971674418329}"/>
              </a:ext>
            </a:extLst>
          </p:cNvPr>
          <p:cNvSpPr txBox="1"/>
          <p:nvPr/>
        </p:nvSpPr>
        <p:spPr>
          <a:xfrm>
            <a:off x="6330303" y="2936529"/>
            <a:ext cx="554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«</a:t>
            </a:r>
            <a:r>
              <a:rPr lang="tr-TR" sz="2400" b="1" dirty="0">
                <a:solidFill>
                  <a:srgbClr val="0070C0"/>
                </a:solidFill>
              </a:rPr>
              <a:t>Ne kadar</a:t>
            </a:r>
            <a:r>
              <a:rPr lang="tr-TR" sz="2400" b="1" dirty="0"/>
              <a:t>» anlamına gelmektedir. </a:t>
            </a:r>
          </a:p>
        </p:txBody>
      </p:sp>
    </p:spTree>
    <p:extLst>
      <p:ext uri="{BB962C8B-B14F-4D97-AF65-F5344CB8AC3E}">
        <p14:creationId xmlns:p14="http://schemas.microsoft.com/office/powerpoint/2010/main" val="42212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21" grpId="0"/>
      <p:bldP spid="22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8208AF0-0B61-8094-942C-4417FCDE0B6D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https://www.egetolgayaltinay.com/lessons/170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765702A-508A-28A2-91AC-B3409B522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014">
            <a:off x="8380742" y="3258538"/>
            <a:ext cx="295275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76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4E9E0F5-DDBC-651F-4F5E-8FEF46AA9C6B}"/>
              </a:ext>
            </a:extLst>
          </p:cNvPr>
          <p:cNvSpPr txBox="1"/>
          <p:nvPr/>
        </p:nvSpPr>
        <p:spPr>
          <a:xfrm>
            <a:off x="128584" y="1040318"/>
            <a:ext cx="11934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749BE8"/>
                </a:solidFill>
              </a:rPr>
              <a:t>Making</a:t>
            </a:r>
            <a:r>
              <a:rPr lang="tr-TR" sz="8000" b="1" dirty="0">
                <a:solidFill>
                  <a:srgbClr val="749BE8"/>
                </a:solidFill>
              </a:rPr>
              <a:t> </a:t>
            </a:r>
            <a:r>
              <a:rPr lang="tr-TR" sz="8000" b="1" dirty="0" err="1">
                <a:solidFill>
                  <a:srgbClr val="749BE8"/>
                </a:solidFill>
              </a:rPr>
              <a:t>Suggestions</a:t>
            </a:r>
            <a:r>
              <a:rPr lang="tr-TR" sz="8000" b="1" dirty="0">
                <a:solidFill>
                  <a:srgbClr val="749BE8"/>
                </a:solidFill>
              </a:rPr>
              <a:t> / </a:t>
            </a:r>
            <a:r>
              <a:rPr lang="tr-TR" sz="8000" b="1" dirty="0" err="1">
                <a:solidFill>
                  <a:srgbClr val="749BE8"/>
                </a:solidFill>
              </a:rPr>
              <a:t>Accepting</a:t>
            </a:r>
            <a:r>
              <a:rPr lang="tr-TR" sz="8000" b="1" dirty="0">
                <a:solidFill>
                  <a:srgbClr val="749BE8"/>
                </a:solidFill>
              </a:rPr>
              <a:t> / </a:t>
            </a:r>
            <a:r>
              <a:rPr lang="tr-TR" sz="8000" b="1" dirty="0" err="1">
                <a:solidFill>
                  <a:srgbClr val="749BE8"/>
                </a:solidFill>
              </a:rPr>
              <a:t>Refusing</a:t>
            </a:r>
            <a:endParaRPr lang="tr-TR" sz="8000" b="1" dirty="0">
              <a:solidFill>
                <a:srgbClr val="749BE8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9F12D60-4C2E-AD1C-FF3A-99F05122F76B}"/>
              </a:ext>
            </a:extLst>
          </p:cNvPr>
          <p:cNvSpPr txBox="1"/>
          <p:nvPr/>
        </p:nvSpPr>
        <p:spPr>
          <a:xfrm>
            <a:off x="752343" y="3763745"/>
            <a:ext cx="105492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(Teklifte bulunma / Kabul etmek / Reddetmek)</a:t>
            </a:r>
          </a:p>
        </p:txBody>
      </p:sp>
    </p:spTree>
    <p:extLst>
      <p:ext uri="{BB962C8B-B14F-4D97-AF65-F5344CB8AC3E}">
        <p14:creationId xmlns:p14="http://schemas.microsoft.com/office/powerpoint/2010/main" val="3673159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D8CD1C7-5895-5B30-121C-39A8C72358A8}"/>
              </a:ext>
            </a:extLst>
          </p:cNvPr>
          <p:cNvSpPr/>
          <p:nvPr/>
        </p:nvSpPr>
        <p:spPr>
          <a:xfrm>
            <a:off x="5209858" y="104775"/>
            <a:ext cx="2378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ACCEPT</a:t>
            </a:r>
            <a:endParaRPr lang="en-US" sz="54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A9873D4-D46D-9C0F-63D0-EBCD56259D31}"/>
              </a:ext>
            </a:extLst>
          </p:cNvPr>
          <p:cNvSpPr/>
          <p:nvPr/>
        </p:nvSpPr>
        <p:spPr>
          <a:xfrm>
            <a:off x="8602101" y="84533"/>
            <a:ext cx="2347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REFUSE</a:t>
            </a:r>
            <a:endParaRPr lang="en-US" sz="54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&quot;Not Allowed&quot; Symbol 8">
            <a:extLst>
              <a:ext uri="{FF2B5EF4-FFF2-40B4-BE49-F238E27FC236}">
                <a16:creationId xmlns:a16="http://schemas.microsoft.com/office/drawing/2014/main" id="{7383E6BC-20F0-A93F-E249-40E94B76B7E1}"/>
              </a:ext>
            </a:extLst>
          </p:cNvPr>
          <p:cNvSpPr/>
          <p:nvPr/>
        </p:nvSpPr>
        <p:spPr>
          <a:xfrm>
            <a:off x="11009922" y="194223"/>
            <a:ext cx="824649" cy="80091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969676E8-D946-A523-1FF7-FC0359DBC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89" y="185943"/>
            <a:ext cx="760993" cy="760993"/>
          </a:xfrm>
          <a:prstGeom prst="rect">
            <a:avLst/>
          </a:prstGeom>
        </p:spPr>
      </p:pic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1D2F8330-18B9-CB54-7ABF-870989FE2574}"/>
              </a:ext>
            </a:extLst>
          </p:cNvPr>
          <p:cNvCxnSpPr/>
          <p:nvPr/>
        </p:nvCxnSpPr>
        <p:spPr>
          <a:xfrm>
            <a:off x="8220218" y="43674"/>
            <a:ext cx="0" cy="685800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9">
            <a:extLst>
              <a:ext uri="{FF2B5EF4-FFF2-40B4-BE49-F238E27FC236}">
                <a16:creationId xmlns:a16="http://schemas.microsoft.com/office/drawing/2014/main" id="{0EAE22D3-C26A-8AC2-E270-C8C998739FFA}"/>
              </a:ext>
            </a:extLst>
          </p:cNvPr>
          <p:cNvSpPr txBox="1"/>
          <p:nvPr/>
        </p:nvSpPr>
        <p:spPr>
          <a:xfrm>
            <a:off x="4297001" y="1531083"/>
            <a:ext cx="418865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Yes, please. 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(Evet lütfen)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endParaRPr lang="tr-TR" sz="2400" b="1" dirty="0">
              <a:ln>
                <a:solidFill>
                  <a:schemeClr val="tx1"/>
                </a:solidFill>
              </a:ln>
            </a:endParaRPr>
          </a:p>
          <a:p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That’s a good idea. 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(Bu güzel bir fikir)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endParaRPr lang="tr-TR" sz="2400" b="1" dirty="0">
              <a:ln>
                <a:solidFill>
                  <a:schemeClr val="tx1"/>
                </a:solidFill>
              </a:ln>
            </a:endParaRPr>
          </a:p>
          <a:p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That sounds awesome.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(Bu kulağa harika geliyor.)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 </a:t>
            </a:r>
            <a:endParaRPr lang="tr-TR" sz="2400" b="1" dirty="0">
              <a:ln>
                <a:solidFill>
                  <a:schemeClr val="tx1"/>
                </a:solidFill>
              </a:ln>
            </a:endParaRPr>
          </a:p>
          <a:p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Why not? </a:t>
            </a:r>
            <a:br>
              <a:rPr lang="tr-TR" sz="2400" b="1" dirty="0">
                <a:ln>
                  <a:solidFill>
                    <a:schemeClr val="tx1"/>
                  </a:solidFill>
                </a:ln>
              </a:rPr>
            </a:b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(Neden olmasın?)</a:t>
            </a:r>
          </a:p>
          <a:p>
            <a:endParaRPr lang="tr-TR" sz="22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90ABACD3-7DCD-899D-FE58-33011F79AD6C}"/>
              </a:ext>
            </a:extLst>
          </p:cNvPr>
          <p:cNvSpPr txBox="1"/>
          <p:nvPr/>
        </p:nvSpPr>
        <p:spPr>
          <a:xfrm>
            <a:off x="8345126" y="1926119"/>
            <a:ext cx="41775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No, thanks.</a:t>
            </a:r>
            <a:br>
              <a:rPr lang="tr-TR" sz="2800" b="1" dirty="0">
                <a:solidFill>
                  <a:srgbClr val="FF0000"/>
                </a:solidFill>
              </a:rPr>
            </a:br>
            <a:r>
              <a:rPr lang="tr-TR" sz="2800" b="1" dirty="0">
                <a:solidFill>
                  <a:srgbClr val="FF0000"/>
                </a:solidFill>
              </a:rPr>
              <a:t>(Hayır, teşekkürler)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tr-TR" sz="2800" b="1" dirty="0">
                <a:solidFill>
                  <a:srgbClr val="FF0000"/>
                </a:solidFill>
              </a:rPr>
            </a:br>
            <a:endParaRPr lang="tr-TR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I’m sorry, but I can’t.</a:t>
            </a:r>
            <a:br>
              <a:rPr lang="tr-TR" sz="2800" b="1" dirty="0">
                <a:solidFill>
                  <a:srgbClr val="FF0000"/>
                </a:solidFill>
              </a:rPr>
            </a:br>
            <a:r>
              <a:rPr lang="tr-TR" sz="2800" b="1" dirty="0">
                <a:solidFill>
                  <a:srgbClr val="FF0000"/>
                </a:solidFill>
              </a:rPr>
              <a:t>(Üzgünüm yapamam)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tr-TR" sz="2800" b="1" dirty="0">
                <a:solidFill>
                  <a:srgbClr val="FF0000"/>
                </a:solidFill>
              </a:rPr>
            </a:br>
            <a:endParaRPr lang="tr-TR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I’m afraid, </a:t>
            </a:r>
            <a:r>
              <a:rPr lang="tr-TR" sz="2800" b="1" dirty="0">
                <a:solidFill>
                  <a:srgbClr val="FF0000"/>
                </a:solidFill>
              </a:rPr>
              <a:t>I’m </a:t>
            </a:r>
            <a:r>
              <a:rPr lang="tr-TR" sz="2800" b="1" dirty="0" err="1">
                <a:solidFill>
                  <a:srgbClr val="FF0000"/>
                </a:solidFill>
              </a:rPr>
              <a:t>busy</a:t>
            </a:r>
            <a:r>
              <a:rPr lang="en-US" sz="2800" b="1" dirty="0">
                <a:solidFill>
                  <a:srgbClr val="FF0000"/>
                </a:solidFill>
              </a:rPr>
              <a:t>. </a:t>
            </a:r>
            <a:br>
              <a:rPr lang="tr-TR" sz="2800" b="1" dirty="0">
                <a:solidFill>
                  <a:srgbClr val="FF0000"/>
                </a:solidFill>
              </a:rPr>
            </a:br>
            <a:r>
              <a:rPr lang="tr-TR" sz="2800" b="1" dirty="0">
                <a:solidFill>
                  <a:srgbClr val="FF0000"/>
                </a:solidFill>
              </a:rPr>
              <a:t>(Korkarım ki meşgulüm)</a:t>
            </a: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4F816C03-4DA4-3BC3-2820-B8DB84762A20}"/>
              </a:ext>
            </a:extLst>
          </p:cNvPr>
          <p:cNvCxnSpPr/>
          <p:nvPr/>
        </p:nvCxnSpPr>
        <p:spPr>
          <a:xfrm>
            <a:off x="4172093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>
            <a:extLst>
              <a:ext uri="{FF2B5EF4-FFF2-40B4-BE49-F238E27FC236}">
                <a16:creationId xmlns:a16="http://schemas.microsoft.com/office/drawing/2014/main" id="{555AB368-1F13-25D6-7D54-AA599DAC2901}"/>
              </a:ext>
            </a:extLst>
          </p:cNvPr>
          <p:cNvSpPr/>
          <p:nvPr/>
        </p:nvSpPr>
        <p:spPr>
          <a:xfrm>
            <a:off x="803314" y="84533"/>
            <a:ext cx="32624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MAKING </a:t>
            </a:r>
          </a:p>
          <a:p>
            <a:pPr algn="ctr"/>
            <a:r>
              <a:rPr lang="tr-TR" sz="4400" b="1" cap="none" spc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SUGGETIONS</a:t>
            </a:r>
            <a:endParaRPr lang="en-US" sz="44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7880DD7A-C84C-E538-A09F-F1B833CF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4" y="212816"/>
            <a:ext cx="714375" cy="1123950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59C40700-B266-B4C4-7933-A9EE5C4B9BD4}"/>
              </a:ext>
            </a:extLst>
          </p:cNvPr>
          <p:cNvSpPr txBox="1"/>
          <p:nvPr/>
        </p:nvSpPr>
        <p:spPr>
          <a:xfrm>
            <a:off x="141653" y="1955905"/>
            <a:ext cx="4284993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Would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you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like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some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… ?</a:t>
            </a:r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 </a:t>
            </a:r>
            <a:endParaRPr lang="tr-TR" sz="2200" b="1" dirty="0">
              <a:ln>
                <a:solidFill>
                  <a:schemeClr val="tx1"/>
                </a:solidFill>
              </a:ln>
            </a:endParaRPr>
          </a:p>
          <a:p>
            <a:pPr>
              <a:lnSpc>
                <a:spcPct val="150000"/>
              </a:lnSpc>
            </a:pPr>
            <a:r>
              <a:rPr lang="tr-TR" sz="2200" b="1" dirty="0">
                <a:ln>
                  <a:solidFill>
                    <a:schemeClr val="tx1"/>
                  </a:solidFill>
                </a:ln>
              </a:rPr>
              <a:t>(Biraz … ister misin?)</a:t>
            </a:r>
            <a:endParaRPr lang="tr-TR" sz="24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E5B72C-46CA-380A-B243-DD6DF64418B1}"/>
              </a:ext>
            </a:extLst>
          </p:cNvPr>
          <p:cNvSpPr txBox="1"/>
          <p:nvPr/>
        </p:nvSpPr>
        <p:spPr>
          <a:xfrm>
            <a:off x="12009" y="3293292"/>
            <a:ext cx="4284993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 err="1">
                <a:ln>
                  <a:solidFill>
                    <a:schemeClr val="tx1"/>
                  </a:solidFill>
                </a:ln>
              </a:rPr>
              <a:t>What</a:t>
            </a:r>
            <a:r>
              <a:rPr lang="tr-TR" sz="20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000" b="1" dirty="0" err="1">
                <a:ln>
                  <a:solidFill>
                    <a:schemeClr val="tx1"/>
                  </a:solidFill>
                </a:ln>
              </a:rPr>
              <a:t>about</a:t>
            </a:r>
            <a:r>
              <a:rPr lang="tr-TR" sz="20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000" b="1" dirty="0" err="1">
                <a:ln>
                  <a:solidFill>
                    <a:schemeClr val="tx1"/>
                  </a:solidFill>
                </a:ln>
              </a:rPr>
              <a:t>drinking</a:t>
            </a:r>
            <a:r>
              <a:rPr lang="tr-TR" sz="20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000" b="1" dirty="0" err="1">
                <a:ln>
                  <a:solidFill>
                    <a:schemeClr val="tx1"/>
                  </a:solidFill>
                </a:ln>
              </a:rPr>
              <a:t>something</a:t>
            </a:r>
            <a:r>
              <a:rPr lang="tr-TR" sz="2000" b="1" dirty="0">
                <a:ln>
                  <a:solidFill>
                    <a:schemeClr val="tx1"/>
                  </a:solidFill>
                </a:ln>
              </a:rPr>
              <a:t> ?</a:t>
            </a:r>
            <a:r>
              <a:rPr lang="en-US" sz="2000" b="1" dirty="0">
                <a:ln>
                  <a:solidFill>
                    <a:schemeClr val="tx1"/>
                  </a:solidFill>
                </a:ln>
              </a:rPr>
              <a:t> </a:t>
            </a:r>
            <a:endParaRPr lang="tr-TR" sz="2000" b="1" dirty="0">
              <a:ln>
                <a:solidFill>
                  <a:schemeClr val="tx1"/>
                </a:solidFill>
              </a:ln>
            </a:endParaRPr>
          </a:p>
          <a:p>
            <a:pPr>
              <a:lnSpc>
                <a:spcPct val="150000"/>
              </a:lnSpc>
            </a:pPr>
            <a:r>
              <a:rPr lang="tr-TR" sz="2000" b="1" dirty="0">
                <a:ln>
                  <a:solidFill>
                    <a:schemeClr val="tx1"/>
                  </a:solidFill>
                </a:ln>
              </a:rPr>
              <a:t>(Bir şeyler içmeye ne dersin?)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83761F41-4B94-3E11-DB26-458D9ACFB729}"/>
              </a:ext>
            </a:extLst>
          </p:cNvPr>
          <p:cNvSpPr txBox="1"/>
          <p:nvPr/>
        </p:nvSpPr>
        <p:spPr>
          <a:xfrm>
            <a:off x="141654" y="4665623"/>
            <a:ext cx="4284993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Shall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we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eat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the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r-TR" sz="2400" b="1" dirty="0" err="1">
                <a:ln>
                  <a:solidFill>
                    <a:schemeClr val="tx1"/>
                  </a:solidFill>
                </a:ln>
              </a:rPr>
              <a:t>cake</a:t>
            </a:r>
            <a:r>
              <a:rPr lang="tr-TR" sz="2400" b="1" dirty="0">
                <a:ln>
                  <a:solidFill>
                    <a:schemeClr val="tx1"/>
                  </a:solidFill>
                </a:ln>
              </a:rPr>
              <a:t>?</a:t>
            </a:r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 </a:t>
            </a:r>
            <a:endParaRPr lang="tr-TR" sz="2200" b="1" dirty="0">
              <a:ln>
                <a:solidFill>
                  <a:schemeClr val="tx1"/>
                </a:solidFill>
              </a:ln>
            </a:endParaRPr>
          </a:p>
          <a:p>
            <a:pPr>
              <a:lnSpc>
                <a:spcPct val="150000"/>
              </a:lnSpc>
            </a:pPr>
            <a:r>
              <a:rPr lang="tr-TR" sz="2200" b="1" dirty="0">
                <a:ln>
                  <a:solidFill>
                    <a:schemeClr val="tx1"/>
                  </a:solidFill>
                </a:ln>
              </a:rPr>
              <a:t>(Pastayı yiyelim mi?)</a:t>
            </a:r>
            <a:endParaRPr lang="tr-TR" sz="2400" b="1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108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9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E9DC51C-EABE-6D15-2568-1F2955DEE4BA}"/>
              </a:ext>
            </a:extLst>
          </p:cNvPr>
          <p:cNvSpPr txBox="1"/>
          <p:nvPr/>
        </p:nvSpPr>
        <p:spPr>
          <a:xfrm>
            <a:off x="204327" y="2749289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Ünite sonu kelime oyununa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https://www.egetolgayaltinay.com/lessons/164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503D73A5-8AFF-39E7-A209-8233B13661B5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6952B10-791C-35CA-3D46-CF7B343A8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331">
            <a:off x="8368252" y="2942013"/>
            <a:ext cx="29432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61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FE4665B-06C0-E3C5-F20A-1BDB39A7A57B}"/>
              </a:ext>
            </a:extLst>
          </p:cNvPr>
          <p:cNvSpPr txBox="1"/>
          <p:nvPr/>
        </p:nvSpPr>
        <p:spPr>
          <a:xfrm>
            <a:off x="2688736" y="6199532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Diğer oyunlara yukarıdaki linklerden ulaşabilirsiniz.</a:t>
            </a:r>
          </a:p>
          <a:p>
            <a:endParaRPr lang="tr-TR" sz="2400" b="1" i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FC63E5D-BF90-670E-6B18-CA2628AE4DD6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33C1F3D-80F8-0F25-98BB-B840EB124C8F}"/>
              </a:ext>
            </a:extLst>
          </p:cNvPr>
          <p:cNvSpPr txBox="1"/>
          <p:nvPr/>
        </p:nvSpPr>
        <p:spPr>
          <a:xfrm>
            <a:off x="278202" y="3528203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3"/>
              </a:rPr>
              <a:t>https://www.egetolgayaltinay.com/lessons/171</a:t>
            </a:r>
            <a:r>
              <a:rPr lang="tr-TR" sz="2000" b="1" dirty="0"/>
              <a:t>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695DC0-B127-E81D-0198-3DA7B259D3B8}"/>
              </a:ext>
            </a:extLst>
          </p:cNvPr>
          <p:cNvSpPr txBox="1"/>
          <p:nvPr/>
        </p:nvSpPr>
        <p:spPr>
          <a:xfrm>
            <a:off x="4208972" y="5319117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4"/>
              </a:rPr>
              <a:t>https://www.egetolgayaltinay.com/lessons/168</a:t>
            </a:r>
            <a:r>
              <a:rPr lang="tr-TR" sz="2000" b="1" dirty="0"/>
              <a:t>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06B8822-766A-66C5-7F92-299F56CD7E44}"/>
              </a:ext>
            </a:extLst>
          </p:cNvPr>
          <p:cNvSpPr txBox="1"/>
          <p:nvPr/>
        </p:nvSpPr>
        <p:spPr>
          <a:xfrm>
            <a:off x="8463951" y="3429000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5"/>
              </a:rPr>
              <a:t>https://www.egetolgayaltinay.com/lessons/175</a:t>
            </a:r>
            <a:r>
              <a:rPr lang="tr-TR" sz="2000" b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5E06FA4-35ED-C8DB-48EB-33578C797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3" y="548497"/>
            <a:ext cx="2943225" cy="27813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0B420343-3664-8848-EB80-01BDA93E9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72" y="2585442"/>
            <a:ext cx="2905125" cy="273367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8473FDBE-16C5-C5A4-7747-EC565C5C0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589" y="561436"/>
            <a:ext cx="29051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03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3C571B8-BF85-5E99-088B-CF52DA7E4C70}"/>
              </a:ext>
            </a:extLst>
          </p:cNvPr>
          <p:cNvSpPr txBox="1"/>
          <p:nvPr/>
        </p:nvSpPr>
        <p:spPr>
          <a:xfrm>
            <a:off x="1472665" y="952902"/>
            <a:ext cx="87397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SAMPLE</a:t>
            </a:r>
          </a:p>
          <a:p>
            <a:r>
              <a:rPr lang="tr-TR" sz="13800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086634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C53AAC4-553F-6B07-C0BA-F5619F611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04" y="769098"/>
            <a:ext cx="7312325" cy="5121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D1CDA50-4CF1-4126-8144-B4C5774FBCE7}"/>
              </a:ext>
            </a:extLst>
          </p:cNvPr>
          <p:cNvSpPr/>
          <p:nvPr/>
        </p:nvSpPr>
        <p:spPr>
          <a:xfrm>
            <a:off x="2235321" y="5296602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802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0DB9352-992F-585F-1C3B-E3279F550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92" y="1312024"/>
            <a:ext cx="7505324" cy="36567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B5C19A-21E8-5EB2-4258-2843C31BF268}"/>
              </a:ext>
            </a:extLst>
          </p:cNvPr>
          <p:cNvSpPr/>
          <p:nvPr/>
        </p:nvSpPr>
        <p:spPr>
          <a:xfrm>
            <a:off x="2062792" y="2449885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681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C3275E5-ECFD-89C5-0D20-B7E4939C2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74" y="975773"/>
            <a:ext cx="7846825" cy="43122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3F1E173-71F1-0E71-820D-45340941C910}"/>
              </a:ext>
            </a:extLst>
          </p:cNvPr>
          <p:cNvSpPr/>
          <p:nvPr/>
        </p:nvSpPr>
        <p:spPr>
          <a:xfrm>
            <a:off x="2266409" y="3968134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247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749C0B6D-7447-63CB-D8EC-DD260C3882E4}"/>
              </a:ext>
            </a:extLst>
          </p:cNvPr>
          <p:cNvSpPr/>
          <p:nvPr/>
        </p:nvSpPr>
        <p:spPr>
          <a:xfrm>
            <a:off x="218173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Birthday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D77784BB-6A11-6C05-E849-113C7C27BECE}"/>
              </a:ext>
            </a:extLst>
          </p:cNvPr>
          <p:cNvSpPr/>
          <p:nvPr/>
        </p:nvSpPr>
        <p:spPr>
          <a:xfrm>
            <a:off x="218173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err="1">
                <a:solidFill>
                  <a:sysClr val="windowText" lastClr="000000"/>
                </a:solidFill>
              </a:rPr>
              <a:t>Doğumgünü</a:t>
            </a:r>
            <a:r>
              <a:rPr lang="tr-TR" sz="2000" dirty="0">
                <a:solidFill>
                  <a:sysClr val="windowText" lastClr="000000"/>
                </a:solidFill>
              </a:rPr>
              <a:t> Partisi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C7F1B214-A044-0E69-E44A-4FB03BDC2E20}"/>
              </a:ext>
            </a:extLst>
          </p:cNvPr>
          <p:cNvSpPr/>
          <p:nvPr/>
        </p:nvSpPr>
        <p:spPr>
          <a:xfrm>
            <a:off x="3263576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Engagement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E50D6595-40E2-BCF9-E73C-CFC13D8D5A30}"/>
              </a:ext>
            </a:extLst>
          </p:cNvPr>
          <p:cNvSpPr/>
          <p:nvPr/>
        </p:nvSpPr>
        <p:spPr>
          <a:xfrm>
            <a:off x="3263576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Nişan Partisi</a:t>
            </a: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D01C359E-759E-7124-6E15-6E333865B71E}"/>
              </a:ext>
            </a:extLst>
          </p:cNvPr>
          <p:cNvSpPr/>
          <p:nvPr/>
        </p:nvSpPr>
        <p:spPr>
          <a:xfrm>
            <a:off x="6467813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Welcome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D8B2830A-ACD1-C605-93C9-A75D92F88475}"/>
              </a:ext>
            </a:extLst>
          </p:cNvPr>
          <p:cNvSpPr/>
          <p:nvPr/>
        </p:nvSpPr>
        <p:spPr>
          <a:xfrm>
            <a:off x="6467813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Hoş geldin Partisi</a:t>
            </a:r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id="{445578EA-6ACA-59CB-FC90-3B7A45057C6E}"/>
              </a:ext>
            </a:extLst>
          </p:cNvPr>
          <p:cNvSpPr/>
          <p:nvPr/>
        </p:nvSpPr>
        <p:spPr>
          <a:xfrm>
            <a:off x="9513215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Costume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6B897388-B1BC-F89A-FBC9-7065EE948A6A}"/>
              </a:ext>
            </a:extLst>
          </p:cNvPr>
          <p:cNvSpPr/>
          <p:nvPr/>
        </p:nvSpPr>
        <p:spPr>
          <a:xfrm>
            <a:off x="9513215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Kostüm Partisi</a:t>
            </a:r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31A5C4CD-5676-9932-819A-1BE4628AC112}"/>
              </a:ext>
            </a:extLst>
          </p:cNvPr>
          <p:cNvSpPr/>
          <p:nvPr/>
        </p:nvSpPr>
        <p:spPr>
          <a:xfrm>
            <a:off x="1592220" y="5484576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Farewell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7E66500A-37F3-0338-BE7C-813BA5932692}"/>
              </a:ext>
            </a:extLst>
          </p:cNvPr>
          <p:cNvSpPr/>
          <p:nvPr/>
        </p:nvSpPr>
        <p:spPr>
          <a:xfrm>
            <a:off x="1592220" y="6001395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Veda Partisi</a:t>
            </a: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1676272D-E97C-EA32-5F08-78AEC1B97996}"/>
              </a:ext>
            </a:extLst>
          </p:cNvPr>
          <p:cNvSpPr/>
          <p:nvPr/>
        </p:nvSpPr>
        <p:spPr>
          <a:xfrm>
            <a:off x="4865694" y="5366370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Father’s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Day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4EA75E71-10AE-B0C0-CDFF-4F5D78537336}"/>
              </a:ext>
            </a:extLst>
          </p:cNvPr>
          <p:cNvSpPr/>
          <p:nvPr/>
        </p:nvSpPr>
        <p:spPr>
          <a:xfrm>
            <a:off x="4872372" y="5877884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Babalar Günü</a:t>
            </a:r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id="{E4E1DAB2-BC08-459D-D609-9B1AA52DAB34}"/>
              </a:ext>
            </a:extLst>
          </p:cNvPr>
          <p:cNvSpPr/>
          <p:nvPr/>
        </p:nvSpPr>
        <p:spPr>
          <a:xfrm>
            <a:off x="8073521" y="5484576"/>
            <a:ext cx="2597854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Graduation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005D214E-2408-2050-8A17-5532D504E1F1}"/>
              </a:ext>
            </a:extLst>
          </p:cNvPr>
          <p:cNvSpPr/>
          <p:nvPr/>
        </p:nvSpPr>
        <p:spPr>
          <a:xfrm>
            <a:off x="8073521" y="5996090"/>
            <a:ext cx="2597854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Mezuniyet Partisi</a:t>
            </a:r>
          </a:p>
        </p:txBody>
      </p:sp>
    </p:spTree>
    <p:extLst>
      <p:ext uri="{BB962C8B-B14F-4D97-AF65-F5344CB8AC3E}">
        <p14:creationId xmlns:p14="http://schemas.microsoft.com/office/powerpoint/2010/main" val="28402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F2E65AF-94C5-312D-7493-F050387A8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57" y="765684"/>
            <a:ext cx="8058357" cy="4867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73A5F59-C588-49D7-36D8-37A6CD0A8765}"/>
              </a:ext>
            </a:extLst>
          </p:cNvPr>
          <p:cNvSpPr/>
          <p:nvPr/>
        </p:nvSpPr>
        <p:spPr>
          <a:xfrm>
            <a:off x="1929979" y="4037146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730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B54D0FA-0CE0-7F44-7A88-DCC73F9D6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30" y="401578"/>
            <a:ext cx="5266517" cy="58614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5F4D624-B25D-539A-23EC-BAEB162A62AA}"/>
              </a:ext>
            </a:extLst>
          </p:cNvPr>
          <p:cNvSpPr/>
          <p:nvPr/>
        </p:nvSpPr>
        <p:spPr>
          <a:xfrm>
            <a:off x="3094546" y="4917040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25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358630C-8F5F-6712-BD4E-C007BC940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36" y="1120715"/>
            <a:ext cx="7403430" cy="39257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C8573D-6E7A-56E5-0F56-5C9301A92010}"/>
              </a:ext>
            </a:extLst>
          </p:cNvPr>
          <p:cNvSpPr/>
          <p:nvPr/>
        </p:nvSpPr>
        <p:spPr>
          <a:xfrm>
            <a:off x="2128388" y="4313191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479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EF43DB3-D8E2-B06D-00CE-BAA18093D0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91"/>
          <a:stretch/>
        </p:blipFill>
        <p:spPr>
          <a:xfrm>
            <a:off x="741861" y="403247"/>
            <a:ext cx="5555422" cy="3489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9D2247A-B46A-FCE7-1998-6F4CB2226B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4"/>
          <a:stretch/>
        </p:blipFill>
        <p:spPr>
          <a:xfrm>
            <a:off x="5734230" y="1633240"/>
            <a:ext cx="4859008" cy="451887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A74DC4-8556-0827-C000-A9285DD3313A}"/>
              </a:ext>
            </a:extLst>
          </p:cNvPr>
          <p:cNvSpPr/>
          <p:nvPr/>
        </p:nvSpPr>
        <p:spPr>
          <a:xfrm>
            <a:off x="5734230" y="4097530"/>
            <a:ext cx="414068" cy="4054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03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8A7A86F-45F8-A4CB-F5B3-32F53C517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23" y="854965"/>
            <a:ext cx="2913536" cy="451598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0575B70-A9EA-9928-8C77-5B9621096B54}"/>
              </a:ext>
            </a:extLst>
          </p:cNvPr>
          <p:cNvSpPr txBox="1"/>
          <p:nvPr/>
        </p:nvSpPr>
        <p:spPr>
          <a:xfrm>
            <a:off x="5310683" y="1921830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Sunuma katkılarından dolayı</a:t>
            </a:r>
          </a:p>
          <a:p>
            <a:r>
              <a:rPr lang="tr-TR" sz="2800" b="1" dirty="0"/>
              <a:t>İşleyen Zeka ailesine teşekkürler.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9356E43-CBBC-0DB6-DCC0-79D6D8DCB1EC}"/>
              </a:ext>
            </a:extLst>
          </p:cNvPr>
          <p:cNvSpPr txBox="1"/>
          <p:nvPr/>
        </p:nvSpPr>
        <p:spPr>
          <a:xfrm>
            <a:off x="5310683" y="3294076"/>
            <a:ext cx="537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içeriklerine aşağıdaki linkten ulaşabilirsiniz:</a:t>
            </a:r>
          </a:p>
          <a:p>
            <a:br>
              <a:rPr lang="tr-TR" sz="1800" dirty="0"/>
            </a:br>
            <a:r>
              <a:rPr lang="tr-TR" sz="1800" dirty="0">
                <a:hlinkClick r:id="rId3"/>
              </a:rPr>
              <a:t>https://www.egetolgayaltinay.com/contents/31/5</a:t>
            </a:r>
            <a:r>
              <a:rPr lang="tr-T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897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E40A26C-74A8-6BFA-C9ED-43CE3BA79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31" y="548758"/>
            <a:ext cx="4951320" cy="495132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B4CD4FAF-2462-9BAE-ADA3-4F7AD6D1E074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50DA38E-A1D8-02E7-6507-F16448F4CE32}"/>
              </a:ext>
            </a:extLst>
          </p:cNvPr>
          <p:cNvSpPr txBox="1"/>
          <p:nvPr/>
        </p:nvSpPr>
        <p:spPr>
          <a:xfrm>
            <a:off x="4383866" y="5651926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435C15C-62CE-6E20-3657-8783A0F6C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B7A0A14-85BC-80D8-BC03-D6A98A530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8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61927828-9A5C-9F64-D69C-51F61C7C337A}"/>
              </a:ext>
            </a:extLst>
          </p:cNvPr>
          <p:cNvSpPr/>
          <p:nvPr/>
        </p:nvSpPr>
        <p:spPr>
          <a:xfrm>
            <a:off x="241937" y="1966448"/>
            <a:ext cx="2462762" cy="466522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Ramadan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Feast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84954384-0020-CC3F-9610-F802BD8FA152}"/>
              </a:ext>
            </a:extLst>
          </p:cNvPr>
          <p:cNvSpPr/>
          <p:nvPr/>
        </p:nvSpPr>
        <p:spPr>
          <a:xfrm>
            <a:off x="241937" y="2413492"/>
            <a:ext cx="2462762" cy="466523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Ramazan Bayramı</a:t>
            </a:r>
          </a:p>
        </p:txBody>
      </p:sp>
      <p:sp>
        <p:nvSpPr>
          <p:cNvPr id="14" name="Yuvarlatılmış Dikdörtgen 1">
            <a:extLst>
              <a:ext uri="{FF2B5EF4-FFF2-40B4-BE49-F238E27FC236}">
                <a16:creationId xmlns:a16="http://schemas.microsoft.com/office/drawing/2014/main" id="{4E7CE3FB-9017-73F1-4E3A-F6054A78FF07}"/>
              </a:ext>
            </a:extLst>
          </p:cNvPr>
          <p:cNvSpPr/>
          <p:nvPr/>
        </p:nvSpPr>
        <p:spPr>
          <a:xfrm>
            <a:off x="3859432" y="1973624"/>
            <a:ext cx="2462762" cy="466522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Sacrifice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Feast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Yuvarlatılmış Dikdörtgen 2">
            <a:extLst>
              <a:ext uri="{FF2B5EF4-FFF2-40B4-BE49-F238E27FC236}">
                <a16:creationId xmlns:a16="http://schemas.microsoft.com/office/drawing/2014/main" id="{B38692F2-8598-72D3-A504-D9DE9829051E}"/>
              </a:ext>
            </a:extLst>
          </p:cNvPr>
          <p:cNvSpPr/>
          <p:nvPr/>
        </p:nvSpPr>
        <p:spPr>
          <a:xfrm>
            <a:off x="3859432" y="2420668"/>
            <a:ext cx="2462762" cy="466523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Kurban Bayramı</a:t>
            </a:r>
          </a:p>
        </p:txBody>
      </p:sp>
      <p:sp>
        <p:nvSpPr>
          <p:cNvPr id="16" name="Yuvarlatılmış Dikdörtgen 1">
            <a:extLst>
              <a:ext uri="{FF2B5EF4-FFF2-40B4-BE49-F238E27FC236}">
                <a16:creationId xmlns:a16="http://schemas.microsoft.com/office/drawing/2014/main" id="{AA3B4C8C-E3B5-9B71-9E0D-DA4057B3BF59}"/>
              </a:ext>
            </a:extLst>
          </p:cNvPr>
          <p:cNvSpPr/>
          <p:nvPr/>
        </p:nvSpPr>
        <p:spPr>
          <a:xfrm>
            <a:off x="7504199" y="1973624"/>
            <a:ext cx="2462762" cy="466522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Slumber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Yuvarlatılmış Dikdörtgen 2">
            <a:extLst>
              <a:ext uri="{FF2B5EF4-FFF2-40B4-BE49-F238E27FC236}">
                <a16:creationId xmlns:a16="http://schemas.microsoft.com/office/drawing/2014/main" id="{4C0D7678-FEEC-48AD-0B81-51ABDBD00A43}"/>
              </a:ext>
            </a:extLst>
          </p:cNvPr>
          <p:cNvSpPr/>
          <p:nvPr/>
        </p:nvSpPr>
        <p:spPr>
          <a:xfrm>
            <a:off x="7504199" y="2420668"/>
            <a:ext cx="2462762" cy="466523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Pijama Partisi</a:t>
            </a:r>
          </a:p>
        </p:txBody>
      </p:sp>
      <p:sp>
        <p:nvSpPr>
          <p:cNvPr id="18" name="Yuvarlatılmış Dikdörtgen 1">
            <a:extLst>
              <a:ext uri="{FF2B5EF4-FFF2-40B4-BE49-F238E27FC236}">
                <a16:creationId xmlns:a16="http://schemas.microsoft.com/office/drawing/2014/main" id="{CC4DE11D-79CF-20CB-8C1B-A296C18D20FD}"/>
              </a:ext>
            </a:extLst>
          </p:cNvPr>
          <p:cNvSpPr/>
          <p:nvPr/>
        </p:nvSpPr>
        <p:spPr>
          <a:xfrm>
            <a:off x="1169172" y="5456365"/>
            <a:ext cx="2462762" cy="466522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Surprise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Yuvarlatılmış Dikdörtgen 2">
            <a:extLst>
              <a:ext uri="{FF2B5EF4-FFF2-40B4-BE49-F238E27FC236}">
                <a16:creationId xmlns:a16="http://schemas.microsoft.com/office/drawing/2014/main" id="{6C130CB6-BEA5-7F44-A7A7-211884FEEF93}"/>
              </a:ext>
            </a:extLst>
          </p:cNvPr>
          <p:cNvSpPr/>
          <p:nvPr/>
        </p:nvSpPr>
        <p:spPr>
          <a:xfrm>
            <a:off x="1169172" y="5903409"/>
            <a:ext cx="2462762" cy="466523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Sürpriz Parti</a:t>
            </a:r>
          </a:p>
        </p:txBody>
      </p:sp>
      <p:sp>
        <p:nvSpPr>
          <p:cNvPr id="20" name="Yuvarlatılmış Dikdörtgen 1">
            <a:extLst>
              <a:ext uri="{FF2B5EF4-FFF2-40B4-BE49-F238E27FC236}">
                <a16:creationId xmlns:a16="http://schemas.microsoft.com/office/drawing/2014/main" id="{90553A3B-2BDC-DD4B-19B8-E5C9B4F3C835}"/>
              </a:ext>
            </a:extLst>
          </p:cNvPr>
          <p:cNvSpPr/>
          <p:nvPr/>
        </p:nvSpPr>
        <p:spPr>
          <a:xfrm>
            <a:off x="4864619" y="5456365"/>
            <a:ext cx="2720088" cy="466522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Wedding</a:t>
            </a:r>
            <a:r>
              <a:rPr lang="tr-TR" sz="2000" b="1" dirty="0">
                <a:solidFill>
                  <a:sysClr val="windowText" lastClr="000000"/>
                </a:solidFill>
              </a:rPr>
              <a:t> Anniversary</a:t>
            </a:r>
          </a:p>
        </p:txBody>
      </p:sp>
      <p:sp>
        <p:nvSpPr>
          <p:cNvPr id="21" name="Yuvarlatılmış Dikdörtgen 2">
            <a:extLst>
              <a:ext uri="{FF2B5EF4-FFF2-40B4-BE49-F238E27FC236}">
                <a16:creationId xmlns:a16="http://schemas.microsoft.com/office/drawing/2014/main" id="{BF009354-5152-0745-AFB6-B1BC1B2FA6C7}"/>
              </a:ext>
            </a:extLst>
          </p:cNvPr>
          <p:cNvSpPr/>
          <p:nvPr/>
        </p:nvSpPr>
        <p:spPr>
          <a:xfrm>
            <a:off x="4864619" y="5903409"/>
            <a:ext cx="2720088" cy="466523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Evlilik Yıldönümü</a:t>
            </a:r>
          </a:p>
        </p:txBody>
      </p:sp>
      <p:sp>
        <p:nvSpPr>
          <p:cNvPr id="22" name="Yuvarlatılmış Dikdörtgen 1">
            <a:extLst>
              <a:ext uri="{FF2B5EF4-FFF2-40B4-BE49-F238E27FC236}">
                <a16:creationId xmlns:a16="http://schemas.microsoft.com/office/drawing/2014/main" id="{00128A55-02DF-E04C-03DD-4AFA828D3978}"/>
              </a:ext>
            </a:extLst>
          </p:cNvPr>
          <p:cNvSpPr/>
          <p:nvPr/>
        </p:nvSpPr>
        <p:spPr>
          <a:xfrm>
            <a:off x="8735580" y="5551013"/>
            <a:ext cx="2462762" cy="466522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Wedding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Yuvarlatılmış Dikdörtgen 2">
            <a:extLst>
              <a:ext uri="{FF2B5EF4-FFF2-40B4-BE49-F238E27FC236}">
                <a16:creationId xmlns:a16="http://schemas.microsoft.com/office/drawing/2014/main" id="{80F24BC7-1E82-8C90-2F3C-E25ABCF20D3B}"/>
              </a:ext>
            </a:extLst>
          </p:cNvPr>
          <p:cNvSpPr/>
          <p:nvPr/>
        </p:nvSpPr>
        <p:spPr>
          <a:xfrm>
            <a:off x="8735580" y="5998057"/>
            <a:ext cx="2462762" cy="466523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Düğün</a:t>
            </a:r>
          </a:p>
        </p:txBody>
      </p:sp>
    </p:spTree>
    <p:extLst>
      <p:ext uri="{BB962C8B-B14F-4D97-AF65-F5344CB8AC3E}">
        <p14:creationId xmlns:p14="http://schemas.microsoft.com/office/powerpoint/2010/main" val="68996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2FBB8F-E085-F162-3B00-B30D2AAE74A9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https://www.egetolgayaltinay.com/lessons/173</a:t>
            </a:r>
            <a:r>
              <a:rPr lang="tr-TR" sz="2800" b="1" i="1" dirty="0"/>
              <a:t>  </a:t>
            </a:r>
          </a:p>
          <a:p>
            <a:endParaRPr lang="tr-TR" sz="2800" b="1" i="1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CF6714D-7DB1-C690-0945-84357158E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5853">
            <a:off x="8457481" y="3294841"/>
            <a:ext cx="29718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16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2FBB8F-E085-F162-3B00-B30D2AAE74A9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https://www.egetolgayaltinay.com/lessons/174</a:t>
            </a:r>
            <a:r>
              <a:rPr lang="tr-TR" sz="2800" b="1" i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3B04111-A759-28A3-EA89-6920CC1C4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869">
            <a:off x="8369150" y="3370846"/>
            <a:ext cx="292417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4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F204BEB-AC88-CDF0-CB87-070BF39C925A}"/>
              </a:ext>
            </a:extLst>
          </p:cNvPr>
          <p:cNvSpPr txBox="1"/>
          <p:nvPr/>
        </p:nvSpPr>
        <p:spPr>
          <a:xfrm>
            <a:off x="128584" y="1687300"/>
            <a:ext cx="119348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800" b="1" dirty="0" err="1">
                <a:solidFill>
                  <a:srgbClr val="749BE8"/>
                </a:solidFill>
              </a:rPr>
              <a:t>Needs</a:t>
            </a:r>
            <a:r>
              <a:rPr lang="tr-TR" sz="8800" b="1" dirty="0">
                <a:solidFill>
                  <a:srgbClr val="749BE8"/>
                </a:solidFill>
              </a:rPr>
              <a:t> </a:t>
            </a:r>
            <a:r>
              <a:rPr lang="tr-TR" sz="8800" b="1" dirty="0" err="1">
                <a:solidFill>
                  <a:srgbClr val="749BE8"/>
                </a:solidFill>
              </a:rPr>
              <a:t>for</a:t>
            </a:r>
            <a:r>
              <a:rPr lang="tr-TR" sz="8800" b="1" dirty="0">
                <a:solidFill>
                  <a:srgbClr val="749BE8"/>
                </a:solidFill>
              </a:rPr>
              <a:t> </a:t>
            </a:r>
            <a:r>
              <a:rPr lang="tr-TR" sz="8800" b="1" dirty="0" err="1">
                <a:solidFill>
                  <a:srgbClr val="749BE8"/>
                </a:solidFill>
              </a:rPr>
              <a:t>Celebrations</a:t>
            </a:r>
            <a:endParaRPr lang="tr-TR" sz="8800" b="1" dirty="0">
              <a:solidFill>
                <a:srgbClr val="749BE8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EA10AB8-00C4-C4E1-0632-5EC461ED33C2}"/>
              </a:ext>
            </a:extLst>
          </p:cNvPr>
          <p:cNvSpPr txBox="1"/>
          <p:nvPr/>
        </p:nvSpPr>
        <p:spPr>
          <a:xfrm>
            <a:off x="821353" y="2857971"/>
            <a:ext cx="1054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(Kutlama için Gerekli Şeyler)</a:t>
            </a:r>
          </a:p>
        </p:txBody>
      </p:sp>
    </p:spTree>
    <p:extLst>
      <p:ext uri="{BB962C8B-B14F-4D97-AF65-F5344CB8AC3E}">
        <p14:creationId xmlns:p14="http://schemas.microsoft.com/office/powerpoint/2010/main" val="229697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8EF31251-BE14-3BCD-1C2C-2C76C13D8A65}"/>
              </a:ext>
            </a:extLst>
          </p:cNvPr>
          <p:cNvSpPr/>
          <p:nvPr/>
        </p:nvSpPr>
        <p:spPr>
          <a:xfrm>
            <a:off x="218173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Balloons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78DB00B3-7FAA-AC0E-35DC-16CB4F28CD70}"/>
              </a:ext>
            </a:extLst>
          </p:cNvPr>
          <p:cNvSpPr/>
          <p:nvPr/>
        </p:nvSpPr>
        <p:spPr>
          <a:xfrm>
            <a:off x="218173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Balonlar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C4F75645-A505-4DE2-25A5-7DC5D83B627E}"/>
              </a:ext>
            </a:extLst>
          </p:cNvPr>
          <p:cNvSpPr/>
          <p:nvPr/>
        </p:nvSpPr>
        <p:spPr>
          <a:xfrm>
            <a:off x="3263576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Drink</a:t>
            </a:r>
            <a:r>
              <a:rPr lang="tr-TR" sz="2000" b="1" dirty="0">
                <a:solidFill>
                  <a:sysClr val="windowText" lastClr="000000"/>
                </a:solidFill>
              </a:rPr>
              <a:t>/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Beverage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14F13C63-E054-03E1-0C48-A6E424F8AFEF}"/>
              </a:ext>
            </a:extLst>
          </p:cNvPr>
          <p:cNvSpPr/>
          <p:nvPr/>
        </p:nvSpPr>
        <p:spPr>
          <a:xfrm>
            <a:off x="3263576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İçecek</a:t>
            </a: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7DFC2186-2EE7-28CD-6C3F-CDF9B79A69BA}"/>
              </a:ext>
            </a:extLst>
          </p:cNvPr>
          <p:cNvSpPr/>
          <p:nvPr/>
        </p:nvSpPr>
        <p:spPr>
          <a:xfrm>
            <a:off x="6467813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Candle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FD804EEA-29A1-ED37-2ABC-5E72AEF9218B}"/>
              </a:ext>
            </a:extLst>
          </p:cNvPr>
          <p:cNvSpPr/>
          <p:nvPr/>
        </p:nvSpPr>
        <p:spPr>
          <a:xfrm>
            <a:off x="6467813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Mum</a:t>
            </a:r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id="{24A3570A-8AEE-CED2-5D4B-CB4438DF411B}"/>
              </a:ext>
            </a:extLst>
          </p:cNvPr>
          <p:cNvSpPr/>
          <p:nvPr/>
        </p:nvSpPr>
        <p:spPr>
          <a:xfrm>
            <a:off x="9513215" y="2003144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Party</a:t>
            </a:r>
            <a:r>
              <a:rPr lang="tr-TR" sz="2000" b="1" dirty="0">
                <a:solidFill>
                  <a:sysClr val="windowText" lastClr="000000"/>
                </a:solidFill>
              </a:rPr>
              <a:t> Hat</a:t>
            </a: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F5506F99-CDA6-F4DC-5081-0650229A98DE}"/>
              </a:ext>
            </a:extLst>
          </p:cNvPr>
          <p:cNvSpPr/>
          <p:nvPr/>
        </p:nvSpPr>
        <p:spPr>
          <a:xfrm>
            <a:off x="9513215" y="2514658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Parti Şapkası</a:t>
            </a:r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6B50B61A-BB9D-D651-F7EA-2F2F8E370B01}"/>
              </a:ext>
            </a:extLst>
          </p:cNvPr>
          <p:cNvSpPr/>
          <p:nvPr/>
        </p:nvSpPr>
        <p:spPr>
          <a:xfrm>
            <a:off x="71428" y="5320947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Birthday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Cake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C998B7F3-BEF1-86E6-524E-B518A92D8E88}"/>
              </a:ext>
            </a:extLst>
          </p:cNvPr>
          <p:cNvSpPr/>
          <p:nvPr/>
        </p:nvSpPr>
        <p:spPr>
          <a:xfrm>
            <a:off x="71428" y="5837766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err="1">
                <a:solidFill>
                  <a:sysClr val="windowText" lastClr="000000"/>
                </a:solidFill>
              </a:rPr>
              <a:t>Doğumgünü</a:t>
            </a:r>
            <a:r>
              <a:rPr lang="tr-TR" sz="2000" dirty="0">
                <a:solidFill>
                  <a:sysClr val="windowText" lastClr="000000"/>
                </a:solidFill>
              </a:rPr>
              <a:t> Pastası</a:t>
            </a: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40B2F0C6-705B-EBF1-7123-E71A37BC71EA}"/>
              </a:ext>
            </a:extLst>
          </p:cNvPr>
          <p:cNvSpPr/>
          <p:nvPr/>
        </p:nvSpPr>
        <p:spPr>
          <a:xfrm>
            <a:off x="3344902" y="5202741"/>
            <a:ext cx="2460612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Confetti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5C282AF1-7F48-F607-AADF-65F6A0F0BF92}"/>
              </a:ext>
            </a:extLst>
          </p:cNvPr>
          <p:cNvSpPr/>
          <p:nvPr/>
        </p:nvSpPr>
        <p:spPr>
          <a:xfrm>
            <a:off x="3351580" y="5714255"/>
            <a:ext cx="2460612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Konfeti</a:t>
            </a:r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id="{AED3DCE2-1B52-B1A1-D119-1E37B52FE861}"/>
              </a:ext>
            </a:extLst>
          </p:cNvPr>
          <p:cNvSpPr/>
          <p:nvPr/>
        </p:nvSpPr>
        <p:spPr>
          <a:xfrm>
            <a:off x="6552729" y="5320947"/>
            <a:ext cx="2597854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Cookie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247048B9-9094-A81E-0BE2-534FA75A35D6}"/>
              </a:ext>
            </a:extLst>
          </p:cNvPr>
          <p:cNvSpPr/>
          <p:nvPr/>
        </p:nvSpPr>
        <p:spPr>
          <a:xfrm>
            <a:off x="6552729" y="5832461"/>
            <a:ext cx="2597854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Kurabiye</a:t>
            </a:r>
          </a:p>
        </p:txBody>
      </p:sp>
      <p:sp>
        <p:nvSpPr>
          <p:cNvPr id="16" name="Yuvarlatılmış Dikdörtgen 13">
            <a:extLst>
              <a:ext uri="{FF2B5EF4-FFF2-40B4-BE49-F238E27FC236}">
                <a16:creationId xmlns:a16="http://schemas.microsoft.com/office/drawing/2014/main" id="{6A84B70F-91B7-07F8-5FE8-0DC727617241}"/>
              </a:ext>
            </a:extLst>
          </p:cNvPr>
          <p:cNvSpPr/>
          <p:nvPr/>
        </p:nvSpPr>
        <p:spPr>
          <a:xfrm>
            <a:off x="9440308" y="5360375"/>
            <a:ext cx="2597854" cy="511514"/>
          </a:xfrm>
          <a:prstGeom prst="roundRect">
            <a:avLst/>
          </a:prstGeom>
          <a:solidFill>
            <a:srgbClr val="749B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Snack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Yuvarlatılmış Dikdörtgen 14">
            <a:extLst>
              <a:ext uri="{FF2B5EF4-FFF2-40B4-BE49-F238E27FC236}">
                <a16:creationId xmlns:a16="http://schemas.microsoft.com/office/drawing/2014/main" id="{936CC4CD-9EFE-D7D1-9C0F-E4D711741019}"/>
              </a:ext>
            </a:extLst>
          </p:cNvPr>
          <p:cNvSpPr/>
          <p:nvPr/>
        </p:nvSpPr>
        <p:spPr>
          <a:xfrm>
            <a:off x="9440308" y="5871889"/>
            <a:ext cx="2597854" cy="511514"/>
          </a:xfrm>
          <a:prstGeom prst="roundRect">
            <a:avLst/>
          </a:prstGeom>
          <a:solidFill>
            <a:srgbClr val="CDDB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ysClr val="windowText" lastClr="000000"/>
                </a:solidFill>
              </a:rPr>
              <a:t>Atıştırmalık</a:t>
            </a:r>
          </a:p>
        </p:txBody>
      </p:sp>
    </p:spTree>
    <p:extLst>
      <p:ext uri="{BB962C8B-B14F-4D97-AF65-F5344CB8AC3E}">
        <p14:creationId xmlns:p14="http://schemas.microsoft.com/office/powerpoint/2010/main" val="294462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1159</Words>
  <Application>Microsoft Office PowerPoint</Application>
  <PresentationFormat>Geniş ekran</PresentationFormat>
  <Paragraphs>287</Paragraphs>
  <Slides>45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12</cp:revision>
  <dcterms:created xsi:type="dcterms:W3CDTF">2023-02-05T07:26:22Z</dcterms:created>
  <dcterms:modified xsi:type="dcterms:W3CDTF">2024-09-05T03:35:23Z</dcterms:modified>
</cp:coreProperties>
</file>