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3" r:id="rId5"/>
    <p:sldId id="259" r:id="rId6"/>
    <p:sldId id="284" r:id="rId7"/>
    <p:sldId id="288" r:id="rId8"/>
    <p:sldId id="260" r:id="rId9"/>
    <p:sldId id="274" r:id="rId10"/>
    <p:sldId id="287" r:id="rId11"/>
    <p:sldId id="261" r:id="rId12"/>
    <p:sldId id="272" r:id="rId13"/>
    <p:sldId id="273" r:id="rId14"/>
    <p:sldId id="285" r:id="rId15"/>
    <p:sldId id="275" r:id="rId16"/>
    <p:sldId id="276" r:id="rId17"/>
    <p:sldId id="277" r:id="rId18"/>
    <p:sldId id="286" r:id="rId19"/>
    <p:sldId id="262" r:id="rId20"/>
    <p:sldId id="289" r:id="rId21"/>
    <p:sldId id="269" r:id="rId22"/>
    <p:sldId id="278" r:id="rId23"/>
    <p:sldId id="279" r:id="rId24"/>
    <p:sldId id="280" r:id="rId25"/>
    <p:sldId id="281" r:id="rId26"/>
    <p:sldId id="282" r:id="rId27"/>
    <p:sldId id="271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7: DREAMS" id="{E794BC93-7B6F-43C9-9C3C-9567B9477C7D}">
          <p14:sldIdLst>
            <p14:sldId id="256"/>
          </p14:sldIdLst>
        </p14:section>
        <p14:section name="Verbs about Future Predictions" id="{B7103C3A-497A-4585-B8C7-285FF5997A2E}">
          <p14:sldIdLst>
            <p14:sldId id="257"/>
            <p14:sldId id="258"/>
            <p14:sldId id="283"/>
            <p14:sldId id="259"/>
            <p14:sldId id="284"/>
            <p14:sldId id="288"/>
          </p14:sldIdLst>
        </p14:section>
        <p14:section name="Future Tense" id="{5DE756E5-5964-4B11-8D59-5BB0E1D704FC}">
          <p14:sldIdLst>
            <p14:sldId id="260"/>
            <p14:sldId id="274"/>
            <p14:sldId id="287"/>
            <p14:sldId id="261"/>
            <p14:sldId id="272"/>
            <p14:sldId id="273"/>
            <p14:sldId id="285"/>
          </p14:sldIdLst>
        </p14:section>
        <p14:section name="Expressions About Future" id="{2C1238DC-39FA-4EAA-B25C-DB4864853C5B}">
          <p14:sldIdLst>
            <p14:sldId id="275"/>
            <p14:sldId id="276"/>
            <p14:sldId id="277"/>
            <p14:sldId id="286"/>
          </p14:sldIdLst>
        </p14:section>
        <p14:section name="Other Important Words" id="{6FF22783-1DB7-4504-BC72-0667CFE6A5D8}">
          <p14:sldIdLst>
            <p14:sldId id="262"/>
          </p14:sldIdLst>
        </p14:section>
        <p14:section name="Vocabulary Game" id="{2E2439C6-6E79-405E-AF2A-4791ED190F2F}">
          <p14:sldIdLst>
            <p14:sldId id="289"/>
          </p14:sldIdLst>
        </p14:section>
        <p14:section name="Sample Questions" id="{4D67AB72-C209-4787-9598-F8CF5CD25062}">
          <p14:sldIdLst>
            <p14:sldId id="269"/>
            <p14:sldId id="278"/>
            <p14:sldId id="279"/>
            <p14:sldId id="280"/>
            <p14:sldId id="281"/>
            <p14:sldId id="282"/>
          </p14:sldIdLst>
        </p14:section>
        <p14:section name="Thank you! :)" id="{E4846A84-A2EB-4758-A3BE-248E0BCAB046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7A"/>
    <a:srgbClr val="FFCA09"/>
    <a:srgbClr val="F6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33516F-CCCF-8456-D830-89921052E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3E86F4A-1635-E530-9E99-A64A148E4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F33363B-DE4F-0307-6349-A390E8437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B90-4BFB-41C1-9A10-59C09BF108BF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4F6EEE1-DE31-6486-BC94-5A6EE8B33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5718070-5492-70F1-D3D1-D8325B23E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184-73C4-4700-BC79-4E979394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591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49A8D9-C5B0-63A7-66E7-C1EE42028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A858675-2349-97C3-A032-C14D5D732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92E8ED3-82EC-E74C-3372-826D0400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B90-4BFB-41C1-9A10-59C09BF108BF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5AD81B-54E4-1B62-9D26-F4FFD8C10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8B9E2EE-B915-FCE9-9D22-070D64049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184-73C4-4700-BC79-4E979394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802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D0A548B-399C-FC81-4C62-377D82B50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7378871-9684-FA84-D491-BA91863C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F841851-3961-B3E7-023C-24DF87FA6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B90-4BFB-41C1-9A10-59C09BF108BF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E063163-E22E-E949-F505-FD2C55A2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9D5270F-1C3E-F00E-7077-BD5F8580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184-73C4-4700-BC79-4E979394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709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A8B341-BB41-FAF4-FD66-273F9C6D8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057834-2443-BEB8-3890-D7805E2DB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C1E0BD9-037E-7CA5-3571-D468E1C34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B90-4BFB-41C1-9A10-59C09BF108BF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2BBF19-87EF-B8F6-F518-B159C35E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00CBC8A-C16B-1B13-CFED-B5439AFA2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184-73C4-4700-BC79-4E979394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62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FF957F-134E-1582-5F22-0CF4AF7F6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E9D96A9-B1DA-8189-F1A1-85E14FD11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C656C08-1451-C1E6-AA1E-2E22FB218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B90-4BFB-41C1-9A10-59C09BF108BF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A267220-943F-AE32-6157-0A951E903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3D131C-3AF2-CABB-7A04-E1F9902F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184-73C4-4700-BC79-4E979394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454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5CB878-C9B4-9137-335E-E750809E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C4D0D4-30AD-F7FF-97F4-0126B84BC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F5A78C1-8622-BA89-E906-D0AD94BFF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FC09C2B-0A87-A73D-684A-2115B0A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B90-4BFB-41C1-9A10-59C09BF108BF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0B9D3CD-1983-035F-BAB0-291AB5DF5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7B3C240-A132-B84E-E728-E7290DBC8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184-73C4-4700-BC79-4E979394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65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2BAD32-1ADB-2AE9-C750-D72412E5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63759A5-F202-3253-4B4A-F3F048397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160B9A5-B5BD-12E0-6EA3-3AC92F12F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D7A752D-9D64-E2CE-0DB7-3C5BE7450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D662007-1F85-4B2D-ECA7-E1DB6651E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5AFAE26-A13C-53E9-B302-DA478955B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B90-4BFB-41C1-9A10-59C09BF108BF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B227648-34E4-5A86-634B-A12A35C11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75DD0BE-D4A9-ACF1-E69D-62B78D40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184-73C4-4700-BC79-4E979394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762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58D9AF-80DA-8252-1A60-B852227C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164852D-D0F8-FD2F-3A5F-B1787494B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B90-4BFB-41C1-9A10-59C09BF108BF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674EFD1-6CD3-335A-B185-B032C814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7CB81E5-A363-F5F5-E40C-BA0E2CF0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184-73C4-4700-BC79-4E979394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066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B46C2A1-4163-BF6D-7C7A-6FFE15FED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B90-4BFB-41C1-9A10-59C09BF108BF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3F6BA79-7EA3-7539-1673-407D8327E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7CFAA97-344B-6E0E-F5D0-5422D6CA9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184-73C4-4700-BC79-4E979394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19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B7EF16-E859-12B1-4D05-B3B34F56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EAD737-D5DD-76E7-95F7-96E0A404C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E5F32A7-4745-4F9B-A9EB-CA6B38125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81DA4E5-CDE7-E3CF-C7CD-C3C015BB4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B90-4BFB-41C1-9A10-59C09BF108BF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208A74B-F07E-E58E-6009-B1FAF5B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6ED8FC9-B4E2-06B8-0C50-35608189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184-73C4-4700-BC79-4E979394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017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7A55A9-5B23-64BD-E821-68A833BD5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F5B75EA-1DD7-A4FA-E46B-9FED21542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3041627-6C65-0E77-6725-6B0F7DADA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0006890-8F86-6A2E-AF7A-B78AD7A87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B90-4BFB-41C1-9A10-59C09BF108BF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9E1F34A-C767-9938-FE0B-84E59397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0164A68-86CF-1A05-9382-B60F426A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184-73C4-4700-BC79-4E979394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96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2E02F77-4EAE-23F4-06C0-2DBD14CE0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357393-9D15-4657-F051-B3A7BEF0F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830471A-8681-54A5-F0F0-79D81298D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A6B90-4BFB-41C1-9A10-59C09BF108BF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0D600B2-BAEF-00D9-DEFC-183FD061C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0AC0FAF-E42D-8AF7-FF91-23E040FD6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5A184-73C4-4700-BC79-4E979394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858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0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1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0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1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0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0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1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24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B8D0A86-7120-B981-99D4-A73F85C1BCC2}"/>
              </a:ext>
            </a:extLst>
          </p:cNvPr>
          <p:cNvSpPr txBox="1"/>
          <p:nvPr/>
        </p:nvSpPr>
        <p:spPr>
          <a:xfrm>
            <a:off x="191937" y="3196087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https://www.egetolgayaltinay.com/lessons/208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7DFCD18-0583-E910-96AE-5025191A8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187" y="3112651"/>
            <a:ext cx="3102274" cy="294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9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5A87D62-D79A-6674-9E01-578D740856B5}"/>
              </a:ext>
            </a:extLst>
          </p:cNvPr>
          <p:cNvSpPr txBox="1"/>
          <p:nvPr/>
        </p:nvSpPr>
        <p:spPr>
          <a:xfrm>
            <a:off x="454324" y="674985"/>
            <a:ext cx="112833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Gelecekte olacağını düşündüğümüz şeylerden bahsederken «</a:t>
            </a:r>
            <a:r>
              <a:rPr lang="tr-TR" sz="2400" b="1" dirty="0" err="1">
                <a:solidFill>
                  <a:srgbClr val="FF0000"/>
                </a:solidFill>
              </a:rPr>
              <a:t>will</a:t>
            </a:r>
            <a:r>
              <a:rPr lang="tr-TR" sz="2400" b="1" dirty="0"/>
              <a:t>» yapısını kullanırız.</a:t>
            </a:r>
          </a:p>
          <a:p>
            <a:r>
              <a:rPr lang="tr-TR" sz="2800" b="1" dirty="0"/>
              <a:t>(Will = </a:t>
            </a:r>
            <a:r>
              <a:rPr lang="tr-TR" sz="2800" b="1" dirty="0">
                <a:solidFill>
                  <a:srgbClr val="FF0000"/>
                </a:solidFill>
              </a:rPr>
              <a:t>-</a:t>
            </a:r>
            <a:r>
              <a:rPr lang="tr-TR" sz="2800" b="1" dirty="0" err="1">
                <a:solidFill>
                  <a:srgbClr val="FF0000"/>
                </a:solidFill>
              </a:rPr>
              <a:t>acak</a:t>
            </a:r>
            <a:r>
              <a:rPr lang="tr-TR" sz="2800" b="1" dirty="0"/>
              <a:t>, </a:t>
            </a:r>
            <a:r>
              <a:rPr lang="tr-TR" sz="2800" b="1" dirty="0">
                <a:solidFill>
                  <a:srgbClr val="FF0000"/>
                </a:solidFill>
              </a:rPr>
              <a:t>-</a:t>
            </a:r>
            <a:r>
              <a:rPr lang="tr-TR" sz="2800" b="1" dirty="0" err="1">
                <a:solidFill>
                  <a:srgbClr val="FF0000"/>
                </a:solidFill>
              </a:rPr>
              <a:t>ecek</a:t>
            </a:r>
            <a:r>
              <a:rPr lang="tr-TR" sz="2800" b="1" dirty="0"/>
              <a:t>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4FDB5A7-400B-EF54-182A-AB20CBAAC77F}"/>
              </a:ext>
            </a:extLst>
          </p:cNvPr>
          <p:cNvSpPr txBox="1"/>
          <p:nvPr/>
        </p:nvSpPr>
        <p:spPr>
          <a:xfrm>
            <a:off x="373040" y="1730727"/>
            <a:ext cx="11283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u="sng" dirty="0" err="1">
                <a:solidFill>
                  <a:schemeClr val="accent2">
                    <a:lumMod val="75000"/>
                  </a:schemeClr>
                </a:solidFill>
              </a:rPr>
              <a:t>Positive</a:t>
            </a:r>
            <a:r>
              <a:rPr lang="tr-TR" sz="2400" b="1" i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b="1" i="1" u="sng" dirty="0" err="1">
                <a:solidFill>
                  <a:schemeClr val="accent2">
                    <a:lumMod val="75000"/>
                  </a:schemeClr>
                </a:solidFill>
              </a:rPr>
              <a:t>Sentences</a:t>
            </a:r>
            <a:r>
              <a:rPr lang="tr-TR" sz="2400" b="1" i="1" u="sng" dirty="0">
                <a:solidFill>
                  <a:schemeClr val="accent2">
                    <a:lumMod val="75000"/>
                  </a:schemeClr>
                </a:solidFill>
              </a:rPr>
              <a:t> (Olumlu Cümleler):</a:t>
            </a:r>
            <a:endParaRPr lang="tr-TR" sz="28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E158A83-61C8-458E-AC92-7D4E61457C02}"/>
              </a:ext>
            </a:extLst>
          </p:cNvPr>
          <p:cNvSpPr txBox="1"/>
          <p:nvPr/>
        </p:nvSpPr>
        <p:spPr>
          <a:xfrm>
            <a:off x="661358" y="2451665"/>
            <a:ext cx="435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will</a:t>
            </a:r>
            <a:r>
              <a:rPr lang="tr-TR" sz="2400" b="1" dirty="0"/>
              <a:t> </a:t>
            </a:r>
            <a:r>
              <a:rPr lang="tr-TR" sz="2400" b="1" dirty="0" err="1"/>
              <a:t>go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Paris </a:t>
            </a:r>
            <a:r>
              <a:rPr lang="tr-TR" sz="2400" b="1" dirty="0" err="1">
                <a:solidFill>
                  <a:srgbClr val="00B0F0"/>
                </a:solidFill>
              </a:rPr>
              <a:t>tomorrow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CEA8F3A-E702-C89A-5587-5D6733E96E50}"/>
              </a:ext>
            </a:extLst>
          </p:cNvPr>
          <p:cNvSpPr txBox="1"/>
          <p:nvPr/>
        </p:nvSpPr>
        <p:spPr>
          <a:xfrm>
            <a:off x="4410973" y="2458797"/>
            <a:ext cx="435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(Ben </a:t>
            </a:r>
            <a:r>
              <a:rPr lang="tr-TR" sz="2400" b="1" dirty="0">
                <a:solidFill>
                  <a:srgbClr val="00B0F0"/>
                </a:solidFill>
              </a:rPr>
              <a:t>yarın</a:t>
            </a:r>
            <a:r>
              <a:rPr lang="tr-TR" sz="2400" b="1" dirty="0"/>
              <a:t> Paris’e gid</a:t>
            </a:r>
            <a:r>
              <a:rPr lang="tr-TR" sz="2400" b="1" dirty="0">
                <a:solidFill>
                  <a:srgbClr val="FF0000"/>
                </a:solidFill>
              </a:rPr>
              <a:t>eceğ</a:t>
            </a:r>
            <a:r>
              <a:rPr lang="tr-TR" sz="2400" b="1" dirty="0"/>
              <a:t>im.)</a:t>
            </a:r>
            <a:endParaRPr lang="tr-TR" sz="2800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A61E992-5BE8-D1B4-7C19-03C407B0754C}"/>
              </a:ext>
            </a:extLst>
          </p:cNvPr>
          <p:cNvSpPr txBox="1"/>
          <p:nvPr/>
        </p:nvSpPr>
        <p:spPr>
          <a:xfrm>
            <a:off x="660129" y="3176229"/>
            <a:ext cx="5696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Ahmet </a:t>
            </a:r>
            <a:r>
              <a:rPr lang="tr-TR" sz="2400" b="1" dirty="0" err="1">
                <a:solidFill>
                  <a:srgbClr val="FF0000"/>
                </a:solidFill>
              </a:rPr>
              <a:t>will</a:t>
            </a:r>
            <a:r>
              <a:rPr lang="tr-TR" sz="2400" b="1" dirty="0"/>
              <a:t> </a:t>
            </a:r>
            <a:r>
              <a:rPr lang="tr-TR" sz="2400" b="1" dirty="0" err="1"/>
              <a:t>finish</a:t>
            </a:r>
            <a:r>
              <a:rPr lang="tr-TR" sz="2400" b="1" dirty="0"/>
              <a:t> his </a:t>
            </a:r>
            <a:r>
              <a:rPr lang="tr-TR" sz="2400" b="1" dirty="0" err="1"/>
              <a:t>project</a:t>
            </a:r>
            <a:r>
              <a:rPr lang="tr-TR" sz="2400" b="1" dirty="0"/>
              <a:t> </a:t>
            </a:r>
            <a:r>
              <a:rPr lang="tr-TR" sz="2400" b="1" dirty="0" err="1">
                <a:solidFill>
                  <a:srgbClr val="00B0F0"/>
                </a:solidFill>
              </a:rPr>
              <a:t>next</a:t>
            </a:r>
            <a:r>
              <a:rPr lang="tr-TR" sz="2400" b="1" dirty="0">
                <a:solidFill>
                  <a:srgbClr val="00B0F0"/>
                </a:solidFill>
              </a:rPr>
              <a:t> </a:t>
            </a:r>
            <a:r>
              <a:rPr lang="tr-TR" sz="2400" b="1" dirty="0" err="1">
                <a:solidFill>
                  <a:srgbClr val="00B0F0"/>
                </a:solidFill>
              </a:rPr>
              <a:t>week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343493D-3C37-EB13-3C77-38F2080451C7}"/>
              </a:ext>
            </a:extLst>
          </p:cNvPr>
          <p:cNvSpPr txBox="1"/>
          <p:nvPr/>
        </p:nvSpPr>
        <p:spPr>
          <a:xfrm>
            <a:off x="6014720" y="3132316"/>
            <a:ext cx="564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(Ahmet </a:t>
            </a:r>
            <a:r>
              <a:rPr lang="tr-TR" sz="2400" b="1" dirty="0">
                <a:solidFill>
                  <a:srgbClr val="00B0F0"/>
                </a:solidFill>
              </a:rPr>
              <a:t>gelecek hafta</a:t>
            </a:r>
            <a:r>
              <a:rPr lang="tr-TR" sz="2400" b="1" dirty="0"/>
              <a:t> projesini bitir</a:t>
            </a:r>
            <a:r>
              <a:rPr lang="tr-TR" sz="2400" b="1" dirty="0">
                <a:solidFill>
                  <a:srgbClr val="FF0000"/>
                </a:solidFill>
              </a:rPr>
              <a:t>ecek</a:t>
            </a:r>
            <a:r>
              <a:rPr lang="tr-TR" sz="2400" b="1" dirty="0"/>
              <a:t>.)</a:t>
            </a:r>
            <a:endParaRPr lang="tr-TR" sz="28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AB729DF-2954-0E86-52B0-F54D3CC1F0FD}"/>
              </a:ext>
            </a:extLst>
          </p:cNvPr>
          <p:cNvSpPr txBox="1"/>
          <p:nvPr/>
        </p:nvSpPr>
        <p:spPr>
          <a:xfrm>
            <a:off x="454324" y="4059414"/>
            <a:ext cx="7326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We’</a:t>
            </a:r>
            <a:r>
              <a:rPr lang="tr-TR" sz="2400" b="1" dirty="0" err="1">
                <a:solidFill>
                  <a:srgbClr val="FF0000"/>
                </a:solidFill>
              </a:rPr>
              <a:t>ll</a:t>
            </a:r>
            <a:r>
              <a:rPr lang="tr-TR" sz="2400" b="1" dirty="0"/>
              <a:t> </a:t>
            </a:r>
            <a:r>
              <a:rPr lang="tr-TR" sz="2400" b="1" dirty="0" err="1"/>
              <a:t>graduate</a:t>
            </a:r>
            <a:r>
              <a:rPr lang="tr-TR" sz="2400" b="1" dirty="0"/>
              <a:t> </a:t>
            </a:r>
            <a:r>
              <a:rPr lang="tr-TR" sz="2400" b="1" dirty="0" err="1"/>
              <a:t>from</a:t>
            </a:r>
            <a:r>
              <a:rPr lang="tr-TR" sz="2400" b="1" dirty="0"/>
              <a:t> </a:t>
            </a:r>
            <a:r>
              <a:rPr lang="tr-TR" sz="2400" b="1" dirty="0" err="1"/>
              <a:t>secondary</a:t>
            </a:r>
            <a:r>
              <a:rPr lang="tr-TR" sz="2400" b="1" dirty="0"/>
              <a:t> </a:t>
            </a:r>
            <a:r>
              <a:rPr lang="tr-TR" sz="2400" b="1" dirty="0" err="1"/>
              <a:t>school</a:t>
            </a:r>
            <a:r>
              <a:rPr lang="tr-TR" sz="2400" b="1" dirty="0"/>
              <a:t> </a:t>
            </a:r>
            <a:r>
              <a:rPr lang="tr-TR" sz="2400" b="1" dirty="0" err="1">
                <a:solidFill>
                  <a:srgbClr val="00B0F0"/>
                </a:solidFill>
              </a:rPr>
              <a:t>next</a:t>
            </a:r>
            <a:r>
              <a:rPr lang="tr-TR" sz="2400" b="1" dirty="0">
                <a:solidFill>
                  <a:srgbClr val="00B0F0"/>
                </a:solidFill>
              </a:rPr>
              <a:t> </a:t>
            </a:r>
            <a:r>
              <a:rPr lang="tr-TR" sz="2400" b="1" dirty="0" err="1">
                <a:solidFill>
                  <a:srgbClr val="00B0F0"/>
                </a:solidFill>
              </a:rPr>
              <a:t>year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9C29944-F8F3-F40C-E573-D25FD0CE8588}"/>
              </a:ext>
            </a:extLst>
          </p:cNvPr>
          <p:cNvSpPr txBox="1"/>
          <p:nvPr/>
        </p:nvSpPr>
        <p:spPr>
          <a:xfrm>
            <a:off x="5844970" y="3874747"/>
            <a:ext cx="5466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(Biz </a:t>
            </a:r>
            <a:r>
              <a:rPr lang="tr-TR" sz="2400" b="1" dirty="0">
                <a:solidFill>
                  <a:srgbClr val="00B0F0"/>
                </a:solidFill>
              </a:rPr>
              <a:t>gelecek yıl</a:t>
            </a:r>
            <a:r>
              <a:rPr lang="tr-TR" sz="2400" b="1" dirty="0"/>
              <a:t> ortaokuldan </a:t>
            </a:r>
          </a:p>
          <a:p>
            <a:pPr algn="ctr"/>
            <a:r>
              <a:rPr lang="tr-TR" sz="2400" b="1" dirty="0"/>
              <a:t>mezun ol</a:t>
            </a:r>
            <a:r>
              <a:rPr lang="tr-TR" sz="2400" b="1" dirty="0">
                <a:solidFill>
                  <a:srgbClr val="FF0000"/>
                </a:solidFill>
              </a:rPr>
              <a:t>acağ</a:t>
            </a:r>
            <a:r>
              <a:rPr lang="tr-TR" sz="2400" b="1" dirty="0"/>
              <a:t>ız.)</a:t>
            </a:r>
            <a:endParaRPr lang="tr-TR" sz="2800" b="1" dirty="0"/>
          </a:p>
        </p:txBody>
      </p: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05297FDA-438E-99DC-F64C-4BADADD03220}"/>
              </a:ext>
            </a:extLst>
          </p:cNvPr>
          <p:cNvCxnSpPr>
            <a:cxnSpLocks/>
          </p:cNvCxnSpPr>
          <p:nvPr/>
        </p:nvCxnSpPr>
        <p:spPr>
          <a:xfrm>
            <a:off x="373044" y="3023409"/>
            <a:ext cx="11283348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>
            <a:extLst>
              <a:ext uri="{FF2B5EF4-FFF2-40B4-BE49-F238E27FC236}">
                <a16:creationId xmlns:a16="http://schemas.microsoft.com/office/drawing/2014/main" id="{AE8949A6-744D-4811-F588-CF4B36DA571E}"/>
              </a:ext>
            </a:extLst>
          </p:cNvPr>
          <p:cNvCxnSpPr>
            <a:cxnSpLocks/>
          </p:cNvCxnSpPr>
          <p:nvPr/>
        </p:nvCxnSpPr>
        <p:spPr>
          <a:xfrm>
            <a:off x="373044" y="3905463"/>
            <a:ext cx="11283348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EAA8E7CF-F6F4-63ED-C4BE-0B012981C585}"/>
              </a:ext>
            </a:extLst>
          </p:cNvPr>
          <p:cNvCxnSpPr>
            <a:cxnSpLocks/>
          </p:cNvCxnSpPr>
          <p:nvPr/>
        </p:nvCxnSpPr>
        <p:spPr>
          <a:xfrm>
            <a:off x="373044" y="4799504"/>
            <a:ext cx="11283348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kdörtgen 15">
            <a:extLst>
              <a:ext uri="{FF2B5EF4-FFF2-40B4-BE49-F238E27FC236}">
                <a16:creationId xmlns:a16="http://schemas.microsoft.com/office/drawing/2014/main" id="{E359ACC7-EBAF-A450-8F4D-585978EE4467}"/>
              </a:ext>
            </a:extLst>
          </p:cNvPr>
          <p:cNvSpPr/>
          <p:nvPr/>
        </p:nvSpPr>
        <p:spPr>
          <a:xfrm>
            <a:off x="1277437" y="5224307"/>
            <a:ext cx="4088193" cy="76944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S + </a:t>
            </a:r>
            <a:r>
              <a:rPr lang="tr-TR" sz="4400" b="1" dirty="0" err="1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will</a:t>
            </a:r>
            <a:r>
              <a:rPr lang="tr-TR" sz="44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 + V</a:t>
            </a:r>
            <a:r>
              <a:rPr lang="tr-TR" sz="28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1</a:t>
            </a:r>
            <a:endParaRPr lang="tr-TR" sz="4400" b="1" cap="none" spc="0" dirty="0">
              <a:ln w="12700" cmpd="sng">
                <a:solidFill>
                  <a:srgbClr val="CD8937"/>
                </a:solidFill>
                <a:prstDash val="solid"/>
              </a:ln>
              <a:solidFill>
                <a:srgbClr val="C48232"/>
              </a:solidFill>
              <a:effectLst/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81642A9D-5EBB-D6C9-5160-A2491352AD12}"/>
              </a:ext>
            </a:extLst>
          </p:cNvPr>
          <p:cNvSpPr txBox="1"/>
          <p:nvPr/>
        </p:nvSpPr>
        <p:spPr>
          <a:xfrm>
            <a:off x="6718415" y="5193528"/>
            <a:ext cx="4234286" cy="830997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«</a:t>
            </a:r>
            <a:r>
              <a:rPr lang="tr-TR" sz="2400" b="1" dirty="0">
                <a:solidFill>
                  <a:srgbClr val="FF0000"/>
                </a:solidFill>
              </a:rPr>
              <a:t>Will</a:t>
            </a:r>
            <a:r>
              <a:rPr lang="tr-TR" sz="2400" b="1" dirty="0"/>
              <a:t>» yapısı </a:t>
            </a:r>
            <a:r>
              <a:rPr lang="tr-TR" sz="2400" b="1" dirty="0">
                <a:solidFill>
                  <a:srgbClr val="FF0000"/>
                </a:solidFill>
              </a:rPr>
              <a:t>’</a:t>
            </a:r>
            <a:r>
              <a:rPr lang="tr-TR" sz="2400" b="1" dirty="0" err="1">
                <a:solidFill>
                  <a:srgbClr val="FF0000"/>
                </a:solidFill>
              </a:rPr>
              <a:t>ll</a:t>
            </a:r>
            <a:r>
              <a:rPr lang="tr-TR" sz="2400" b="1" dirty="0"/>
              <a:t> olarak da kısaltılabilir. </a:t>
            </a:r>
          </a:p>
        </p:txBody>
      </p:sp>
      <p:cxnSp>
        <p:nvCxnSpPr>
          <p:cNvPr id="20" name="Düz Bağlayıcı 19">
            <a:extLst>
              <a:ext uri="{FF2B5EF4-FFF2-40B4-BE49-F238E27FC236}">
                <a16:creationId xmlns:a16="http://schemas.microsoft.com/office/drawing/2014/main" id="{50E0A6C2-0FF3-9DCC-3BA6-FE6E72AB1716}"/>
              </a:ext>
            </a:extLst>
          </p:cNvPr>
          <p:cNvCxnSpPr/>
          <p:nvPr/>
        </p:nvCxnSpPr>
        <p:spPr>
          <a:xfrm>
            <a:off x="5882783" y="4799504"/>
            <a:ext cx="0" cy="154091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kdörtgen 20">
            <a:extLst>
              <a:ext uri="{FF2B5EF4-FFF2-40B4-BE49-F238E27FC236}">
                <a16:creationId xmlns:a16="http://schemas.microsoft.com/office/drawing/2014/main" id="{EA5A0F07-0298-03F3-C292-C6ED500417A5}"/>
              </a:ext>
            </a:extLst>
          </p:cNvPr>
          <p:cNvSpPr/>
          <p:nvPr/>
        </p:nvSpPr>
        <p:spPr>
          <a:xfrm>
            <a:off x="373043" y="1567537"/>
            <a:ext cx="11283349" cy="475199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2" name="Düz Bağlayıcı 31">
            <a:extLst>
              <a:ext uri="{FF2B5EF4-FFF2-40B4-BE49-F238E27FC236}">
                <a16:creationId xmlns:a16="http://schemas.microsoft.com/office/drawing/2014/main" id="{24A1CBBA-B6A7-B156-3836-05B567A40B77}"/>
              </a:ext>
            </a:extLst>
          </p:cNvPr>
          <p:cNvCxnSpPr>
            <a:cxnSpLocks/>
          </p:cNvCxnSpPr>
          <p:nvPr/>
        </p:nvCxnSpPr>
        <p:spPr>
          <a:xfrm>
            <a:off x="373046" y="2355850"/>
            <a:ext cx="11283348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20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4FDB5A7-400B-EF54-182A-AB20CBAAC77F}"/>
              </a:ext>
            </a:extLst>
          </p:cNvPr>
          <p:cNvSpPr txBox="1"/>
          <p:nvPr/>
        </p:nvSpPr>
        <p:spPr>
          <a:xfrm>
            <a:off x="454326" y="720992"/>
            <a:ext cx="11283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u="sng" dirty="0" err="1">
                <a:solidFill>
                  <a:schemeClr val="accent2">
                    <a:lumMod val="75000"/>
                  </a:schemeClr>
                </a:solidFill>
              </a:rPr>
              <a:t>Negative</a:t>
            </a:r>
            <a:r>
              <a:rPr lang="tr-TR" sz="2400" b="1" i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b="1" i="1" u="sng" dirty="0" err="1">
                <a:solidFill>
                  <a:schemeClr val="accent2">
                    <a:lumMod val="75000"/>
                  </a:schemeClr>
                </a:solidFill>
              </a:rPr>
              <a:t>Sentences</a:t>
            </a:r>
            <a:r>
              <a:rPr lang="tr-TR" sz="2400" b="1" i="1" u="sng" dirty="0">
                <a:solidFill>
                  <a:schemeClr val="accent2">
                    <a:lumMod val="75000"/>
                  </a:schemeClr>
                </a:solidFill>
              </a:rPr>
              <a:t> (Olumsuz Cümleler):</a:t>
            </a:r>
            <a:endParaRPr lang="tr-TR" sz="28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E158A83-61C8-458E-AC92-7D4E61457C02}"/>
              </a:ext>
            </a:extLst>
          </p:cNvPr>
          <p:cNvSpPr txBox="1"/>
          <p:nvPr/>
        </p:nvSpPr>
        <p:spPr>
          <a:xfrm>
            <a:off x="742640" y="1527718"/>
            <a:ext cx="435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will</a:t>
            </a:r>
            <a:r>
              <a:rPr lang="tr-TR" sz="2400" b="1" dirty="0">
                <a:solidFill>
                  <a:srgbClr val="FF0000"/>
                </a:solidFill>
              </a:rPr>
              <a:t> not</a:t>
            </a:r>
            <a:r>
              <a:rPr lang="tr-TR" sz="2400" b="1" dirty="0"/>
              <a:t> </a:t>
            </a:r>
            <a:r>
              <a:rPr lang="tr-TR" sz="2400" b="1" dirty="0" err="1"/>
              <a:t>go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/>
              <a:t>school</a:t>
            </a:r>
            <a:r>
              <a:rPr lang="tr-TR" sz="2400" b="1" dirty="0"/>
              <a:t> </a:t>
            </a:r>
            <a:r>
              <a:rPr lang="tr-TR" sz="2400" b="1" dirty="0" err="1">
                <a:solidFill>
                  <a:srgbClr val="00B0F0"/>
                </a:solidFill>
              </a:rPr>
              <a:t>tomorrow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CEA8F3A-E702-C89A-5587-5D6733E96E50}"/>
              </a:ext>
            </a:extLst>
          </p:cNvPr>
          <p:cNvSpPr txBox="1"/>
          <p:nvPr/>
        </p:nvSpPr>
        <p:spPr>
          <a:xfrm>
            <a:off x="5381544" y="1535196"/>
            <a:ext cx="435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(Ben </a:t>
            </a:r>
            <a:r>
              <a:rPr lang="tr-TR" sz="2400" b="1" dirty="0">
                <a:solidFill>
                  <a:srgbClr val="00B0F0"/>
                </a:solidFill>
              </a:rPr>
              <a:t>yarın</a:t>
            </a:r>
            <a:r>
              <a:rPr lang="tr-TR" sz="2400" b="1" dirty="0"/>
              <a:t> okula git</a:t>
            </a:r>
            <a:r>
              <a:rPr lang="tr-TR" sz="2400" b="1" dirty="0">
                <a:solidFill>
                  <a:srgbClr val="FF0000"/>
                </a:solidFill>
              </a:rPr>
              <a:t>meyeceğ</a:t>
            </a:r>
            <a:r>
              <a:rPr lang="tr-TR" sz="2400" b="1" dirty="0"/>
              <a:t>im.)</a:t>
            </a:r>
            <a:endParaRPr lang="tr-TR" sz="2800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A61E992-5BE8-D1B4-7C19-03C407B0754C}"/>
              </a:ext>
            </a:extLst>
          </p:cNvPr>
          <p:cNvSpPr txBox="1"/>
          <p:nvPr/>
        </p:nvSpPr>
        <p:spPr>
          <a:xfrm>
            <a:off x="661403" y="2727918"/>
            <a:ext cx="5081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Mehmet </a:t>
            </a:r>
            <a:r>
              <a:rPr lang="tr-TR" sz="2400" b="1" dirty="0" err="1">
                <a:solidFill>
                  <a:srgbClr val="FF0000"/>
                </a:solidFill>
              </a:rPr>
              <a:t>won’t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/>
              <a:t>get</a:t>
            </a:r>
            <a:r>
              <a:rPr lang="tr-TR" sz="2400" b="1" dirty="0"/>
              <a:t> </a:t>
            </a:r>
            <a:r>
              <a:rPr lang="tr-TR" sz="2400" b="1" dirty="0" err="1"/>
              <a:t>retired</a:t>
            </a:r>
            <a:r>
              <a:rPr lang="tr-TR" sz="2400" b="1" dirty="0"/>
              <a:t> </a:t>
            </a:r>
            <a:r>
              <a:rPr lang="tr-TR" sz="2400" b="1" dirty="0" err="1">
                <a:solidFill>
                  <a:srgbClr val="00B0F0"/>
                </a:solidFill>
              </a:rPr>
              <a:t>next</a:t>
            </a:r>
            <a:r>
              <a:rPr lang="tr-TR" sz="2400" b="1" dirty="0">
                <a:solidFill>
                  <a:srgbClr val="00B0F0"/>
                </a:solidFill>
              </a:rPr>
              <a:t> </a:t>
            </a:r>
            <a:r>
              <a:rPr lang="tr-TR" sz="2400" b="1" dirty="0" err="1">
                <a:solidFill>
                  <a:srgbClr val="00B0F0"/>
                </a:solidFill>
              </a:rPr>
              <a:t>year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343493D-3C37-EB13-3C77-38F2080451C7}"/>
              </a:ext>
            </a:extLst>
          </p:cNvPr>
          <p:cNvSpPr txBox="1"/>
          <p:nvPr/>
        </p:nvSpPr>
        <p:spPr>
          <a:xfrm>
            <a:off x="5742822" y="2778651"/>
            <a:ext cx="564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(Mehmet </a:t>
            </a:r>
            <a:r>
              <a:rPr lang="tr-TR" sz="2400" b="1" dirty="0">
                <a:solidFill>
                  <a:srgbClr val="00B0F0"/>
                </a:solidFill>
              </a:rPr>
              <a:t>gelecek yıl</a:t>
            </a:r>
            <a:r>
              <a:rPr lang="tr-TR" sz="2400" b="1" dirty="0"/>
              <a:t> emekli ol</a:t>
            </a:r>
            <a:r>
              <a:rPr lang="tr-TR" sz="2400" b="1" dirty="0">
                <a:solidFill>
                  <a:srgbClr val="FF0000"/>
                </a:solidFill>
              </a:rPr>
              <a:t>mayacak</a:t>
            </a:r>
            <a:r>
              <a:rPr lang="tr-TR" sz="2400" b="1" dirty="0"/>
              <a:t>.)</a:t>
            </a:r>
            <a:endParaRPr lang="tr-TR" sz="2800" b="1" dirty="0"/>
          </a:p>
        </p:txBody>
      </p: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05297FDA-438E-99DC-F64C-4BADADD03220}"/>
              </a:ext>
            </a:extLst>
          </p:cNvPr>
          <p:cNvCxnSpPr>
            <a:cxnSpLocks/>
          </p:cNvCxnSpPr>
          <p:nvPr/>
        </p:nvCxnSpPr>
        <p:spPr>
          <a:xfrm>
            <a:off x="454325" y="2350548"/>
            <a:ext cx="11283349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>
            <a:extLst>
              <a:ext uri="{FF2B5EF4-FFF2-40B4-BE49-F238E27FC236}">
                <a16:creationId xmlns:a16="http://schemas.microsoft.com/office/drawing/2014/main" id="{AE8949A6-744D-4811-F588-CF4B36DA571E}"/>
              </a:ext>
            </a:extLst>
          </p:cNvPr>
          <p:cNvCxnSpPr>
            <a:cxnSpLocks/>
          </p:cNvCxnSpPr>
          <p:nvPr/>
        </p:nvCxnSpPr>
        <p:spPr>
          <a:xfrm>
            <a:off x="454326" y="1278472"/>
            <a:ext cx="11283348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EAA8E7CF-F6F4-63ED-C4BE-0B012981C585}"/>
              </a:ext>
            </a:extLst>
          </p:cNvPr>
          <p:cNvCxnSpPr>
            <a:cxnSpLocks/>
          </p:cNvCxnSpPr>
          <p:nvPr/>
        </p:nvCxnSpPr>
        <p:spPr>
          <a:xfrm>
            <a:off x="454326" y="3626311"/>
            <a:ext cx="11283348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kdörtgen 15">
            <a:extLst>
              <a:ext uri="{FF2B5EF4-FFF2-40B4-BE49-F238E27FC236}">
                <a16:creationId xmlns:a16="http://schemas.microsoft.com/office/drawing/2014/main" id="{E359ACC7-EBAF-A450-8F4D-585978EE4467}"/>
              </a:ext>
            </a:extLst>
          </p:cNvPr>
          <p:cNvSpPr/>
          <p:nvPr/>
        </p:nvSpPr>
        <p:spPr>
          <a:xfrm>
            <a:off x="1165099" y="3828041"/>
            <a:ext cx="4088193" cy="64633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S + </a:t>
            </a:r>
            <a:r>
              <a:rPr lang="tr-TR" sz="3600" b="1" dirty="0" err="1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will</a:t>
            </a:r>
            <a:r>
              <a:rPr lang="tr-TR" sz="36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 not + V</a:t>
            </a:r>
            <a:r>
              <a:rPr lang="tr-TR" sz="20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1</a:t>
            </a:r>
            <a:endParaRPr lang="tr-TR" sz="3600" b="1" cap="none" spc="0" dirty="0">
              <a:ln w="12700" cmpd="sng">
                <a:solidFill>
                  <a:srgbClr val="CD8937"/>
                </a:solidFill>
                <a:prstDash val="solid"/>
              </a:ln>
              <a:solidFill>
                <a:srgbClr val="C48232"/>
              </a:solidFill>
              <a:effectLst/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81642A9D-5EBB-D6C9-5160-A2491352AD12}"/>
              </a:ext>
            </a:extLst>
          </p:cNvPr>
          <p:cNvSpPr txBox="1"/>
          <p:nvPr/>
        </p:nvSpPr>
        <p:spPr>
          <a:xfrm>
            <a:off x="6799697" y="4187420"/>
            <a:ext cx="4234286" cy="830997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«</a:t>
            </a:r>
            <a:r>
              <a:rPr lang="tr-TR" sz="2400" b="1" dirty="0">
                <a:solidFill>
                  <a:srgbClr val="FF0000"/>
                </a:solidFill>
              </a:rPr>
              <a:t>Will not</a:t>
            </a:r>
            <a:r>
              <a:rPr lang="tr-TR" sz="2400" b="1" dirty="0"/>
              <a:t>» yapısı </a:t>
            </a:r>
            <a:r>
              <a:rPr lang="tr-TR" sz="2400" b="1" dirty="0" err="1">
                <a:solidFill>
                  <a:srgbClr val="FF0000"/>
                </a:solidFill>
              </a:rPr>
              <a:t>won’t</a:t>
            </a:r>
            <a:r>
              <a:rPr lang="tr-TR" sz="2400" b="1" dirty="0"/>
              <a:t> olarak da kısaltılabilir. </a:t>
            </a:r>
          </a:p>
        </p:txBody>
      </p:sp>
      <p:cxnSp>
        <p:nvCxnSpPr>
          <p:cNvPr id="20" name="Düz Bağlayıcı 19">
            <a:extLst>
              <a:ext uri="{FF2B5EF4-FFF2-40B4-BE49-F238E27FC236}">
                <a16:creationId xmlns:a16="http://schemas.microsoft.com/office/drawing/2014/main" id="{50E0A6C2-0FF3-9DCC-3BA6-FE6E72AB1716}"/>
              </a:ext>
            </a:extLst>
          </p:cNvPr>
          <p:cNvCxnSpPr>
            <a:cxnSpLocks/>
          </p:cNvCxnSpPr>
          <p:nvPr/>
        </p:nvCxnSpPr>
        <p:spPr>
          <a:xfrm>
            <a:off x="5964065" y="3626311"/>
            <a:ext cx="0" cy="195321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kdörtgen 20">
            <a:extLst>
              <a:ext uri="{FF2B5EF4-FFF2-40B4-BE49-F238E27FC236}">
                <a16:creationId xmlns:a16="http://schemas.microsoft.com/office/drawing/2014/main" id="{EA5A0F07-0298-03F3-C292-C6ED500417A5}"/>
              </a:ext>
            </a:extLst>
          </p:cNvPr>
          <p:cNvSpPr/>
          <p:nvPr/>
        </p:nvSpPr>
        <p:spPr>
          <a:xfrm>
            <a:off x="454325" y="626100"/>
            <a:ext cx="11283349" cy="495342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F6474002-222F-B4F4-8303-BF03A5750E37}"/>
              </a:ext>
            </a:extLst>
          </p:cNvPr>
          <p:cNvSpPr/>
          <p:nvPr/>
        </p:nvSpPr>
        <p:spPr>
          <a:xfrm>
            <a:off x="1158017" y="4646056"/>
            <a:ext cx="4088193" cy="64633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S + </a:t>
            </a:r>
            <a:r>
              <a:rPr lang="tr-TR" sz="3600" b="1" dirty="0" err="1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won’t</a:t>
            </a:r>
            <a:r>
              <a:rPr lang="tr-TR" sz="36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 + V</a:t>
            </a:r>
            <a:r>
              <a:rPr lang="tr-TR" sz="20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1</a:t>
            </a:r>
            <a:endParaRPr lang="tr-TR" sz="3600" b="1" cap="none" spc="0" dirty="0">
              <a:ln w="12700" cmpd="sng">
                <a:solidFill>
                  <a:srgbClr val="CD8937"/>
                </a:solidFill>
                <a:prstDash val="solid"/>
              </a:ln>
              <a:solidFill>
                <a:srgbClr val="C4823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509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6" grpId="0" animBg="1"/>
      <p:bldP spid="18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4FDB5A7-400B-EF54-182A-AB20CBAAC77F}"/>
              </a:ext>
            </a:extLst>
          </p:cNvPr>
          <p:cNvSpPr txBox="1"/>
          <p:nvPr/>
        </p:nvSpPr>
        <p:spPr>
          <a:xfrm>
            <a:off x="454326" y="720992"/>
            <a:ext cx="11283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u="sng" dirty="0" err="1">
                <a:solidFill>
                  <a:schemeClr val="accent2">
                    <a:lumMod val="75000"/>
                  </a:schemeClr>
                </a:solidFill>
              </a:rPr>
              <a:t>Questions</a:t>
            </a:r>
            <a:r>
              <a:rPr lang="tr-TR" sz="2400" b="1" i="1" u="sng" dirty="0">
                <a:solidFill>
                  <a:schemeClr val="accent2">
                    <a:lumMod val="75000"/>
                  </a:schemeClr>
                </a:solidFill>
              </a:rPr>
              <a:t> (Soru Cümleleri):</a:t>
            </a:r>
            <a:endParaRPr lang="tr-TR" sz="28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E158A83-61C8-458E-AC92-7D4E61457C02}"/>
              </a:ext>
            </a:extLst>
          </p:cNvPr>
          <p:cNvSpPr txBox="1"/>
          <p:nvPr/>
        </p:nvSpPr>
        <p:spPr>
          <a:xfrm>
            <a:off x="3788770" y="1434184"/>
            <a:ext cx="435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Will</a:t>
            </a:r>
            <a:r>
              <a:rPr lang="tr-TR" sz="2400" b="1" dirty="0"/>
              <a:t> </a:t>
            </a:r>
            <a:r>
              <a:rPr lang="tr-TR" sz="2400" b="1" dirty="0" err="1"/>
              <a:t>you</a:t>
            </a:r>
            <a:r>
              <a:rPr lang="tr-TR" sz="2400" b="1" dirty="0"/>
              <a:t> </a:t>
            </a:r>
            <a:r>
              <a:rPr lang="tr-TR" sz="2400" b="1" dirty="0" err="1"/>
              <a:t>play</a:t>
            </a:r>
            <a:r>
              <a:rPr lang="tr-TR" sz="2400" b="1" dirty="0"/>
              <a:t> </a:t>
            </a:r>
            <a:r>
              <a:rPr lang="tr-TR" sz="2400" b="1" dirty="0" err="1"/>
              <a:t>guitar</a:t>
            </a:r>
            <a:r>
              <a:rPr lang="tr-TR" sz="2400" b="1" dirty="0"/>
              <a:t> </a:t>
            </a:r>
            <a:r>
              <a:rPr lang="tr-TR" sz="2400" b="1" dirty="0" err="1">
                <a:solidFill>
                  <a:srgbClr val="00B0F0"/>
                </a:solidFill>
              </a:rPr>
              <a:t>tomorrow</a:t>
            </a:r>
            <a:r>
              <a:rPr lang="tr-TR" sz="2400" b="1" dirty="0"/>
              <a:t>?</a:t>
            </a:r>
            <a:endParaRPr lang="tr-TR" sz="28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CEA8F3A-E702-C89A-5587-5D6733E96E50}"/>
              </a:ext>
            </a:extLst>
          </p:cNvPr>
          <p:cNvSpPr txBox="1"/>
          <p:nvPr/>
        </p:nvSpPr>
        <p:spPr>
          <a:xfrm>
            <a:off x="3788770" y="1776340"/>
            <a:ext cx="435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(Sen </a:t>
            </a:r>
            <a:r>
              <a:rPr lang="tr-TR" sz="2400" b="1" dirty="0">
                <a:solidFill>
                  <a:srgbClr val="00B0F0"/>
                </a:solidFill>
              </a:rPr>
              <a:t>yarın</a:t>
            </a:r>
            <a:r>
              <a:rPr lang="tr-TR" sz="2400" b="1" dirty="0"/>
              <a:t> gitar çal</a:t>
            </a:r>
            <a:r>
              <a:rPr lang="tr-TR" sz="2400" b="1" dirty="0">
                <a:solidFill>
                  <a:srgbClr val="FF0000"/>
                </a:solidFill>
              </a:rPr>
              <a:t>acak</a:t>
            </a:r>
            <a:r>
              <a:rPr lang="tr-TR" sz="2400" b="1" dirty="0"/>
              <a:t> mısın?)</a:t>
            </a:r>
            <a:endParaRPr lang="tr-TR" sz="2800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A61E992-5BE8-D1B4-7C19-03C407B0754C}"/>
              </a:ext>
            </a:extLst>
          </p:cNvPr>
          <p:cNvSpPr txBox="1"/>
          <p:nvPr/>
        </p:nvSpPr>
        <p:spPr>
          <a:xfrm>
            <a:off x="2467655" y="2467295"/>
            <a:ext cx="207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-</a:t>
            </a:r>
            <a:r>
              <a:rPr lang="tr-TR" sz="2400" b="1" dirty="0" err="1"/>
              <a:t>Yes</a:t>
            </a:r>
            <a:r>
              <a:rPr lang="tr-TR" sz="2400" b="1" dirty="0"/>
              <a:t>, I </a:t>
            </a:r>
            <a:r>
              <a:rPr lang="tr-TR" sz="2400" b="1" dirty="0" err="1">
                <a:solidFill>
                  <a:srgbClr val="FF0000"/>
                </a:solidFill>
              </a:rPr>
              <a:t>will</a:t>
            </a:r>
            <a:r>
              <a:rPr lang="tr-TR" sz="2400" b="1" dirty="0"/>
              <a:t>.</a:t>
            </a:r>
          </a:p>
        </p:txBody>
      </p:sp>
      <p:cxnSp>
        <p:nvCxnSpPr>
          <p:cNvPr id="13" name="Düz Bağlayıcı 12">
            <a:extLst>
              <a:ext uri="{FF2B5EF4-FFF2-40B4-BE49-F238E27FC236}">
                <a16:creationId xmlns:a16="http://schemas.microsoft.com/office/drawing/2014/main" id="{AE8949A6-744D-4811-F588-CF4B36DA571E}"/>
              </a:ext>
            </a:extLst>
          </p:cNvPr>
          <p:cNvCxnSpPr>
            <a:cxnSpLocks/>
          </p:cNvCxnSpPr>
          <p:nvPr/>
        </p:nvCxnSpPr>
        <p:spPr>
          <a:xfrm>
            <a:off x="454326" y="1278472"/>
            <a:ext cx="11283348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EAA8E7CF-F6F4-63ED-C4BE-0B012981C585}"/>
              </a:ext>
            </a:extLst>
          </p:cNvPr>
          <p:cNvCxnSpPr>
            <a:cxnSpLocks/>
          </p:cNvCxnSpPr>
          <p:nvPr/>
        </p:nvCxnSpPr>
        <p:spPr>
          <a:xfrm>
            <a:off x="454326" y="3626311"/>
            <a:ext cx="11283348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81642A9D-5EBB-D6C9-5160-A2491352AD12}"/>
              </a:ext>
            </a:extLst>
          </p:cNvPr>
          <p:cNvSpPr txBox="1"/>
          <p:nvPr/>
        </p:nvSpPr>
        <p:spPr>
          <a:xfrm>
            <a:off x="6799697" y="4187420"/>
            <a:ext cx="4234286" cy="830997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Soru cümlelerinde «</a:t>
            </a:r>
            <a:r>
              <a:rPr lang="tr-TR" sz="2400" b="1" dirty="0">
                <a:solidFill>
                  <a:srgbClr val="FF0000"/>
                </a:solidFill>
              </a:rPr>
              <a:t>Will</a:t>
            </a:r>
            <a:r>
              <a:rPr lang="tr-TR" sz="2400" b="1" dirty="0"/>
              <a:t>» cümle başına getirilir. </a:t>
            </a:r>
          </a:p>
        </p:txBody>
      </p:sp>
      <p:cxnSp>
        <p:nvCxnSpPr>
          <p:cNvPr id="20" name="Düz Bağlayıcı 19">
            <a:extLst>
              <a:ext uri="{FF2B5EF4-FFF2-40B4-BE49-F238E27FC236}">
                <a16:creationId xmlns:a16="http://schemas.microsoft.com/office/drawing/2014/main" id="{50E0A6C2-0FF3-9DCC-3BA6-FE6E72AB1716}"/>
              </a:ext>
            </a:extLst>
          </p:cNvPr>
          <p:cNvCxnSpPr>
            <a:cxnSpLocks/>
          </p:cNvCxnSpPr>
          <p:nvPr/>
        </p:nvCxnSpPr>
        <p:spPr>
          <a:xfrm>
            <a:off x="5964065" y="3626311"/>
            <a:ext cx="0" cy="195321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kdörtgen 20">
            <a:extLst>
              <a:ext uri="{FF2B5EF4-FFF2-40B4-BE49-F238E27FC236}">
                <a16:creationId xmlns:a16="http://schemas.microsoft.com/office/drawing/2014/main" id="{EA5A0F07-0298-03F3-C292-C6ED500417A5}"/>
              </a:ext>
            </a:extLst>
          </p:cNvPr>
          <p:cNvSpPr/>
          <p:nvPr/>
        </p:nvSpPr>
        <p:spPr>
          <a:xfrm>
            <a:off x="454325" y="626100"/>
            <a:ext cx="11283349" cy="495342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F6474002-222F-B4F4-8303-BF03A5750E37}"/>
              </a:ext>
            </a:extLst>
          </p:cNvPr>
          <p:cNvSpPr/>
          <p:nvPr/>
        </p:nvSpPr>
        <p:spPr>
          <a:xfrm>
            <a:off x="1172452" y="4291931"/>
            <a:ext cx="4088193" cy="76944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Will + S + V</a:t>
            </a:r>
            <a:r>
              <a:rPr lang="tr-TR" sz="20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1 </a:t>
            </a:r>
            <a:r>
              <a:rPr lang="tr-TR" sz="44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?</a:t>
            </a:r>
            <a:endParaRPr lang="tr-TR" sz="3600" b="1" cap="none" spc="0" dirty="0">
              <a:ln w="12700" cmpd="sng">
                <a:solidFill>
                  <a:srgbClr val="CD8937"/>
                </a:solidFill>
                <a:prstDash val="solid"/>
              </a:ln>
              <a:solidFill>
                <a:srgbClr val="C48232"/>
              </a:solidFill>
              <a:effectLst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6261C929-F52E-D68E-DC23-556E29796A14}"/>
              </a:ext>
            </a:extLst>
          </p:cNvPr>
          <p:cNvSpPr txBox="1"/>
          <p:nvPr/>
        </p:nvSpPr>
        <p:spPr>
          <a:xfrm>
            <a:off x="2124515" y="2822490"/>
            <a:ext cx="332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(Evet, çal</a:t>
            </a:r>
            <a:r>
              <a:rPr lang="tr-TR" sz="2400" b="1" dirty="0">
                <a:solidFill>
                  <a:srgbClr val="FF0000"/>
                </a:solidFill>
              </a:rPr>
              <a:t>acağ</a:t>
            </a:r>
            <a:r>
              <a:rPr lang="tr-TR" sz="2400" b="1" dirty="0"/>
              <a:t>ım.)</a:t>
            </a:r>
            <a:endParaRPr lang="tr-TR" sz="28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0C0780D-A5E4-6362-49E0-99785259DFC1}"/>
              </a:ext>
            </a:extLst>
          </p:cNvPr>
          <p:cNvSpPr txBox="1"/>
          <p:nvPr/>
        </p:nvSpPr>
        <p:spPr>
          <a:xfrm>
            <a:off x="7880774" y="2549424"/>
            <a:ext cx="207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-No, I </a:t>
            </a:r>
            <a:r>
              <a:rPr lang="tr-TR" sz="2400" b="1" dirty="0" err="1">
                <a:solidFill>
                  <a:srgbClr val="FF0000"/>
                </a:solidFill>
              </a:rPr>
              <a:t>won’t</a:t>
            </a:r>
            <a:r>
              <a:rPr lang="tr-TR" sz="2400" b="1" dirty="0"/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91B4271-D9E7-3A83-2F48-B25E51F138B0}"/>
              </a:ext>
            </a:extLst>
          </p:cNvPr>
          <p:cNvSpPr txBox="1"/>
          <p:nvPr/>
        </p:nvSpPr>
        <p:spPr>
          <a:xfrm>
            <a:off x="7387085" y="2919596"/>
            <a:ext cx="435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(Hayır, çal</a:t>
            </a:r>
            <a:r>
              <a:rPr lang="tr-TR" sz="2400" b="1" dirty="0">
                <a:solidFill>
                  <a:srgbClr val="FF0000"/>
                </a:solidFill>
              </a:rPr>
              <a:t>mayacağ</a:t>
            </a:r>
            <a:r>
              <a:rPr lang="tr-TR" sz="2400" b="1" dirty="0"/>
              <a:t>ım.)</a:t>
            </a:r>
            <a:endParaRPr lang="tr-TR" sz="2800" b="1" dirty="0"/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50E86390-C16E-D30B-A43E-01D4667113E2}"/>
              </a:ext>
            </a:extLst>
          </p:cNvPr>
          <p:cNvSpPr/>
          <p:nvPr/>
        </p:nvSpPr>
        <p:spPr>
          <a:xfrm rot="7908521">
            <a:off x="4340592" y="2281141"/>
            <a:ext cx="542872" cy="46166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A58AA98A-696C-E19C-27A2-CACE8CB2D4F0}"/>
              </a:ext>
            </a:extLst>
          </p:cNvPr>
          <p:cNvSpPr/>
          <p:nvPr/>
        </p:nvSpPr>
        <p:spPr>
          <a:xfrm rot="13691479" flipH="1">
            <a:off x="7161910" y="2290120"/>
            <a:ext cx="542872" cy="46166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303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8" grpId="0" animBg="1"/>
      <p:bldP spid="3" grpId="0" animBg="1"/>
      <p:bldP spid="2" grpId="0"/>
      <p:bldP spid="9" grpId="0"/>
      <p:bldP spid="10" grpId="0"/>
      <p:bldP spid="11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B8D0A86-7120-B981-99D4-A73F85C1BCC2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https://www.egetolgayaltinay.com/lessons/210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9803E2F-CC38-434A-B873-C71A2493F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76" y="2862922"/>
            <a:ext cx="3619860" cy="34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09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02054AB-47D7-9D69-B8FB-CA39AAAB7B6A}"/>
              </a:ext>
            </a:extLst>
          </p:cNvPr>
          <p:cNvSpPr txBox="1"/>
          <p:nvPr/>
        </p:nvSpPr>
        <p:spPr>
          <a:xfrm>
            <a:off x="173252" y="1025273"/>
            <a:ext cx="118454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err="1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Expressions</a:t>
            </a:r>
            <a:r>
              <a:rPr lang="tr-TR" sz="96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tr-TR" sz="9600" b="1" dirty="0" err="1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About</a:t>
            </a:r>
            <a:r>
              <a:rPr lang="tr-TR" sz="96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tr-TR" sz="9600" b="1" dirty="0" err="1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Future</a:t>
            </a:r>
            <a:r>
              <a:rPr lang="tr-TR" sz="96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tr-TR" sz="9600" b="1" dirty="0" err="1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Predictions</a:t>
            </a:r>
            <a:endParaRPr lang="tr-TR" sz="9600" b="1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24FED54-9526-9D67-D8ED-BE7E63BB980F}"/>
              </a:ext>
            </a:extLst>
          </p:cNvPr>
          <p:cNvSpPr txBox="1"/>
          <p:nvPr/>
        </p:nvSpPr>
        <p:spPr>
          <a:xfrm>
            <a:off x="173252" y="3925612"/>
            <a:ext cx="118454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(Gelecek Tahminleri </a:t>
            </a:r>
          </a:p>
          <a:p>
            <a:pPr algn="ctr"/>
            <a:r>
              <a:rPr lang="tr-TR" sz="5400" b="1" dirty="0"/>
              <a:t>Hakkındaki İfadeler)</a:t>
            </a:r>
          </a:p>
        </p:txBody>
      </p:sp>
    </p:spTree>
    <p:extLst>
      <p:ext uri="{BB962C8B-B14F-4D97-AF65-F5344CB8AC3E}">
        <p14:creationId xmlns:p14="http://schemas.microsoft.com/office/powerpoint/2010/main" val="2408410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08F1CD7-696F-CFC5-183B-DAE4C4042AEB}"/>
              </a:ext>
            </a:extLst>
          </p:cNvPr>
          <p:cNvSpPr/>
          <p:nvPr/>
        </p:nvSpPr>
        <p:spPr>
          <a:xfrm>
            <a:off x="2568484" y="753850"/>
            <a:ext cx="2794091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… umuyorum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B2B9930F-93C5-7FE7-18CF-03A441A91533}"/>
              </a:ext>
            </a:extLst>
          </p:cNvPr>
          <p:cNvSpPr/>
          <p:nvPr/>
        </p:nvSpPr>
        <p:spPr>
          <a:xfrm>
            <a:off x="673008" y="753850"/>
            <a:ext cx="1895475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I </a:t>
            </a:r>
            <a:r>
              <a:rPr lang="tr-TR" sz="2400" b="1" dirty="0" err="1">
                <a:solidFill>
                  <a:schemeClr val="tx1"/>
                </a:solidFill>
              </a:rPr>
              <a:t>hope</a:t>
            </a:r>
            <a:r>
              <a:rPr lang="tr-TR" sz="2400" b="1" dirty="0">
                <a:solidFill>
                  <a:schemeClr val="tx1"/>
                </a:solidFill>
              </a:rPr>
              <a:t> …: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C137A954-4457-C203-8BE4-E3D808B74757}"/>
              </a:ext>
            </a:extLst>
          </p:cNvPr>
          <p:cNvSpPr/>
          <p:nvPr/>
        </p:nvSpPr>
        <p:spPr>
          <a:xfrm>
            <a:off x="2733675" y="2064390"/>
            <a:ext cx="2628900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Sanırım …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552D3394-6FEC-465A-7B94-C320F3C89228}"/>
              </a:ext>
            </a:extLst>
          </p:cNvPr>
          <p:cNvSpPr/>
          <p:nvPr/>
        </p:nvSpPr>
        <p:spPr>
          <a:xfrm>
            <a:off x="605791" y="2064390"/>
            <a:ext cx="2127884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I </a:t>
            </a:r>
            <a:r>
              <a:rPr lang="tr-TR" sz="2400" b="1" dirty="0" err="1">
                <a:solidFill>
                  <a:schemeClr val="tx1"/>
                </a:solidFill>
              </a:rPr>
              <a:t>suppose</a:t>
            </a:r>
            <a:r>
              <a:rPr lang="tr-TR" sz="2400" b="1" dirty="0">
                <a:solidFill>
                  <a:schemeClr val="tx1"/>
                </a:solidFill>
              </a:rPr>
              <a:t> … :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971E31C-7064-A6EE-F1E4-4E0F719A2E8B}"/>
              </a:ext>
            </a:extLst>
          </p:cNvPr>
          <p:cNvSpPr/>
          <p:nvPr/>
        </p:nvSpPr>
        <p:spPr>
          <a:xfrm>
            <a:off x="2568483" y="3503102"/>
            <a:ext cx="3359738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… tahmin ediyorum.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857CFD00-010C-2832-E3A0-0756A3EB9D6F}"/>
              </a:ext>
            </a:extLst>
          </p:cNvPr>
          <p:cNvSpPr/>
          <p:nvPr/>
        </p:nvSpPr>
        <p:spPr>
          <a:xfrm>
            <a:off x="605791" y="3503102"/>
            <a:ext cx="1962692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I </a:t>
            </a:r>
            <a:r>
              <a:rPr lang="tr-TR" sz="2400" b="1" dirty="0" err="1">
                <a:solidFill>
                  <a:schemeClr val="tx1"/>
                </a:solidFill>
              </a:rPr>
              <a:t>guess</a:t>
            </a:r>
            <a:r>
              <a:rPr lang="tr-TR" sz="2400" b="1" dirty="0">
                <a:solidFill>
                  <a:schemeClr val="tx1"/>
                </a:solidFill>
              </a:rPr>
              <a:t> …: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859A0755-1116-5F3C-BE6E-C6FA8D36064C}"/>
              </a:ext>
            </a:extLst>
          </p:cNvPr>
          <p:cNvSpPr/>
          <p:nvPr/>
        </p:nvSpPr>
        <p:spPr>
          <a:xfrm>
            <a:off x="2905124" y="4971219"/>
            <a:ext cx="4143375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…’</a:t>
            </a:r>
            <a:r>
              <a:rPr lang="tr-TR" sz="2400" b="1" dirty="0" err="1">
                <a:solidFill>
                  <a:schemeClr val="tx1"/>
                </a:solidFill>
              </a:rPr>
              <a:t>nın</a:t>
            </a:r>
            <a:r>
              <a:rPr lang="tr-TR" sz="2400" b="1" dirty="0">
                <a:solidFill>
                  <a:schemeClr val="tx1"/>
                </a:solidFill>
              </a:rPr>
              <a:t> hayalini kuruyorum.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64E12CF6-87A3-DAA4-7313-D089480B1AFE}"/>
              </a:ext>
            </a:extLst>
          </p:cNvPr>
          <p:cNvSpPr/>
          <p:nvPr/>
        </p:nvSpPr>
        <p:spPr>
          <a:xfrm>
            <a:off x="605791" y="4971220"/>
            <a:ext cx="2299334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I </a:t>
            </a:r>
            <a:r>
              <a:rPr lang="tr-TR" sz="2400" b="1" dirty="0" err="1">
                <a:solidFill>
                  <a:schemeClr val="tx1"/>
                </a:solidFill>
              </a:rPr>
              <a:t>dream</a:t>
            </a:r>
            <a:r>
              <a:rPr lang="tr-TR" sz="2400" b="1" dirty="0">
                <a:solidFill>
                  <a:schemeClr val="tx1"/>
                </a:solidFill>
              </a:rPr>
              <a:t> of … :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8226B185-372E-3501-BA09-9648E8B4DCCD}"/>
              </a:ext>
            </a:extLst>
          </p:cNvPr>
          <p:cNvSpPr txBox="1"/>
          <p:nvPr/>
        </p:nvSpPr>
        <p:spPr>
          <a:xfrm>
            <a:off x="516307" y="1429362"/>
            <a:ext cx="592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hope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/>
              <a:t>I </a:t>
            </a:r>
            <a:r>
              <a:rPr lang="tr-TR" sz="2400" b="1" dirty="0" err="1"/>
              <a:t>will</a:t>
            </a:r>
            <a:r>
              <a:rPr lang="tr-TR" sz="2400" b="1" dirty="0"/>
              <a:t> </a:t>
            </a:r>
            <a:r>
              <a:rPr lang="tr-TR" sz="2400" b="1" dirty="0" err="1"/>
              <a:t>earn</a:t>
            </a:r>
            <a:r>
              <a:rPr lang="tr-TR" sz="2400" b="1" dirty="0"/>
              <a:t> a lot of </a:t>
            </a:r>
            <a:r>
              <a:rPr lang="tr-TR" sz="2400" b="1" dirty="0" err="1"/>
              <a:t>money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7C96529A-80B3-2FB2-5435-E6D1DD8CEA98}"/>
              </a:ext>
            </a:extLst>
          </p:cNvPr>
          <p:cNvSpPr txBox="1"/>
          <p:nvPr/>
        </p:nvSpPr>
        <p:spPr>
          <a:xfrm>
            <a:off x="5119417" y="1421070"/>
            <a:ext cx="592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(Çok fazla para kazanacağımı </a:t>
            </a:r>
            <a:r>
              <a:rPr lang="tr-TR" sz="2400" b="1" dirty="0">
                <a:solidFill>
                  <a:srgbClr val="FF0000"/>
                </a:solidFill>
              </a:rPr>
              <a:t>umuyorum</a:t>
            </a:r>
            <a:r>
              <a:rPr lang="tr-TR" sz="2400" b="1" dirty="0"/>
              <a:t>.)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660227BD-D143-9EFD-48A6-2FAD899FA841}"/>
              </a:ext>
            </a:extLst>
          </p:cNvPr>
          <p:cNvSpPr txBox="1"/>
          <p:nvPr/>
        </p:nvSpPr>
        <p:spPr>
          <a:xfrm>
            <a:off x="516307" y="2814686"/>
            <a:ext cx="592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suppose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/>
              <a:t>you</a:t>
            </a:r>
            <a:r>
              <a:rPr lang="tr-TR" sz="2400" b="1" dirty="0"/>
              <a:t> </a:t>
            </a:r>
            <a:r>
              <a:rPr lang="tr-TR" sz="2400" b="1" dirty="0" err="1"/>
              <a:t>will</a:t>
            </a:r>
            <a:r>
              <a:rPr lang="tr-TR" sz="2400" b="1" dirty="0"/>
              <a:t> </a:t>
            </a:r>
            <a:r>
              <a:rPr lang="tr-TR" sz="2400" b="1" dirty="0" err="1"/>
              <a:t>get</a:t>
            </a:r>
            <a:r>
              <a:rPr lang="tr-TR" sz="2400" b="1" dirty="0"/>
              <a:t> </a:t>
            </a:r>
            <a:r>
              <a:rPr lang="tr-TR" sz="2400" b="1" dirty="0" err="1"/>
              <a:t>married</a:t>
            </a:r>
            <a:r>
              <a:rPr lang="tr-TR" sz="2400" b="1" dirty="0"/>
              <a:t> </a:t>
            </a:r>
            <a:r>
              <a:rPr lang="tr-TR" sz="2400" b="1" dirty="0" err="1"/>
              <a:t>next</a:t>
            </a:r>
            <a:r>
              <a:rPr lang="tr-TR" sz="2400" b="1" dirty="0"/>
              <a:t> </a:t>
            </a:r>
            <a:r>
              <a:rPr lang="tr-TR" sz="2400" b="1" dirty="0" err="1"/>
              <a:t>year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6656300B-F2F2-6EB5-7E8A-84592F56E01C}"/>
              </a:ext>
            </a:extLst>
          </p:cNvPr>
          <p:cNvSpPr txBox="1"/>
          <p:nvPr/>
        </p:nvSpPr>
        <p:spPr>
          <a:xfrm>
            <a:off x="5861648" y="2844906"/>
            <a:ext cx="592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</a:t>
            </a:r>
            <a:r>
              <a:rPr lang="tr-TR" sz="2400" b="1" dirty="0">
                <a:solidFill>
                  <a:srgbClr val="FF0000"/>
                </a:solidFill>
              </a:rPr>
              <a:t>Sanırım</a:t>
            </a:r>
            <a:r>
              <a:rPr lang="tr-TR" sz="2400" b="1" dirty="0"/>
              <a:t> gelecek sene evleneceksin.) 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21DD2BD4-8F24-8240-D597-CBDCEDB7F967}"/>
              </a:ext>
            </a:extLst>
          </p:cNvPr>
          <p:cNvSpPr txBox="1"/>
          <p:nvPr/>
        </p:nvSpPr>
        <p:spPr>
          <a:xfrm>
            <a:off x="516306" y="4282929"/>
            <a:ext cx="592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guess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/>
              <a:t>Beşiktaş </a:t>
            </a:r>
            <a:r>
              <a:rPr lang="tr-TR" sz="2400" b="1" dirty="0" err="1"/>
              <a:t>will</a:t>
            </a:r>
            <a:r>
              <a:rPr lang="tr-TR" sz="2400" b="1" dirty="0"/>
              <a:t> </a:t>
            </a:r>
            <a:r>
              <a:rPr lang="tr-TR" sz="2400" b="1" dirty="0" err="1"/>
              <a:t>win</a:t>
            </a:r>
            <a:r>
              <a:rPr lang="tr-TR" sz="2400" b="1" dirty="0"/>
              <a:t> </a:t>
            </a:r>
            <a:r>
              <a:rPr lang="tr-TR" sz="2400" b="1" dirty="0" err="1"/>
              <a:t>tomorrow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D83DB266-909C-9FAC-D6B1-C4E5F575D0C0}"/>
              </a:ext>
            </a:extLst>
          </p:cNvPr>
          <p:cNvSpPr txBox="1"/>
          <p:nvPr/>
        </p:nvSpPr>
        <p:spPr>
          <a:xfrm>
            <a:off x="5119417" y="4268742"/>
            <a:ext cx="666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(Beşiktaş’ın yarın kazanacağını </a:t>
            </a:r>
            <a:r>
              <a:rPr lang="tr-TR" sz="2400" b="1" dirty="0">
                <a:solidFill>
                  <a:srgbClr val="FF0000"/>
                </a:solidFill>
              </a:rPr>
              <a:t>tahmin ediyorum</a:t>
            </a:r>
            <a:r>
              <a:rPr lang="tr-TR" sz="2400" b="1" dirty="0"/>
              <a:t>.)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EDCAE2AF-9A0B-3D7F-6B1A-3F353DC068C1}"/>
              </a:ext>
            </a:extLst>
          </p:cNvPr>
          <p:cNvSpPr txBox="1"/>
          <p:nvPr/>
        </p:nvSpPr>
        <p:spPr>
          <a:xfrm>
            <a:off x="516308" y="5715063"/>
            <a:ext cx="592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dream</a:t>
            </a:r>
            <a:r>
              <a:rPr lang="tr-TR" sz="2400" b="1" dirty="0">
                <a:solidFill>
                  <a:srgbClr val="FF0000"/>
                </a:solidFill>
              </a:rPr>
              <a:t> of </a:t>
            </a:r>
            <a:r>
              <a:rPr lang="tr-TR" sz="2400" b="1" dirty="0" err="1"/>
              <a:t>becoming</a:t>
            </a:r>
            <a:r>
              <a:rPr lang="tr-TR" sz="2400" b="1" dirty="0"/>
              <a:t> a </a:t>
            </a:r>
            <a:r>
              <a:rPr lang="tr-TR" sz="2400" b="1" dirty="0" err="1"/>
              <a:t>doctor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D62AC517-3B0E-82D2-A67E-D44E5823C2E0}"/>
              </a:ext>
            </a:extLst>
          </p:cNvPr>
          <p:cNvSpPr txBox="1"/>
          <p:nvPr/>
        </p:nvSpPr>
        <p:spPr>
          <a:xfrm>
            <a:off x="4768071" y="5692578"/>
            <a:ext cx="592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(Ben doktor olma</a:t>
            </a:r>
            <a:r>
              <a:rPr lang="tr-TR" sz="2400" b="1" dirty="0">
                <a:solidFill>
                  <a:srgbClr val="FF0000"/>
                </a:solidFill>
              </a:rPr>
              <a:t>nın hayalini kuruyorum</a:t>
            </a:r>
            <a:r>
              <a:rPr lang="tr-TR" sz="2400" b="1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12461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684FCD43-79C8-0672-A985-135E62C0581E}"/>
              </a:ext>
            </a:extLst>
          </p:cNvPr>
          <p:cNvSpPr/>
          <p:nvPr/>
        </p:nvSpPr>
        <p:spPr>
          <a:xfrm>
            <a:off x="2558435" y="420922"/>
            <a:ext cx="2794091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…’a inanıyorum.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C0AD9CF-DC3D-3C1E-95B1-7555BBBC2BB0}"/>
              </a:ext>
            </a:extLst>
          </p:cNvPr>
          <p:cNvSpPr/>
          <p:nvPr/>
        </p:nvSpPr>
        <p:spPr>
          <a:xfrm>
            <a:off x="662959" y="420922"/>
            <a:ext cx="1895475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I </a:t>
            </a:r>
            <a:r>
              <a:rPr lang="tr-TR" sz="2400" b="1" dirty="0" err="1">
                <a:solidFill>
                  <a:schemeClr val="tx1"/>
                </a:solidFill>
              </a:rPr>
              <a:t>believe</a:t>
            </a:r>
            <a:r>
              <a:rPr lang="tr-TR" sz="2400" b="1" dirty="0">
                <a:solidFill>
                  <a:schemeClr val="tx1"/>
                </a:solidFill>
              </a:rPr>
              <a:t> …: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B89BA082-E653-2037-0A7F-A7A3C365781C}"/>
              </a:ext>
            </a:extLst>
          </p:cNvPr>
          <p:cNvSpPr/>
          <p:nvPr/>
        </p:nvSpPr>
        <p:spPr>
          <a:xfrm>
            <a:off x="595741" y="1731462"/>
            <a:ext cx="2861309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I </a:t>
            </a:r>
            <a:r>
              <a:rPr lang="tr-TR" sz="2400" b="1" dirty="0" err="1">
                <a:solidFill>
                  <a:schemeClr val="tx1"/>
                </a:solidFill>
              </a:rPr>
              <a:t>will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probably</a:t>
            </a:r>
            <a:r>
              <a:rPr lang="tr-TR" sz="2400" b="1" dirty="0">
                <a:solidFill>
                  <a:schemeClr val="tx1"/>
                </a:solidFill>
              </a:rPr>
              <a:t>… :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05C2C60F-E560-418A-F453-D4FA71713351}"/>
              </a:ext>
            </a:extLst>
          </p:cNvPr>
          <p:cNvSpPr/>
          <p:nvPr/>
        </p:nvSpPr>
        <p:spPr>
          <a:xfrm>
            <a:off x="2592042" y="3028242"/>
            <a:ext cx="1962692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Belki …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BF1DB22B-99EA-C244-6EDC-23A184DDF3E2}"/>
              </a:ext>
            </a:extLst>
          </p:cNvPr>
          <p:cNvSpPr/>
          <p:nvPr/>
        </p:nvSpPr>
        <p:spPr>
          <a:xfrm>
            <a:off x="629350" y="3028242"/>
            <a:ext cx="1962692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Maybe</a:t>
            </a:r>
            <a:r>
              <a:rPr lang="tr-TR" sz="2400" b="1" dirty="0">
                <a:solidFill>
                  <a:schemeClr val="tx1"/>
                </a:solidFill>
              </a:rPr>
              <a:t> …: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50407B73-3726-E94F-4144-FF77B70BDCAA}"/>
              </a:ext>
            </a:extLst>
          </p:cNvPr>
          <p:cNvSpPr txBox="1"/>
          <p:nvPr/>
        </p:nvSpPr>
        <p:spPr>
          <a:xfrm>
            <a:off x="496841" y="1122605"/>
            <a:ext cx="592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believe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/>
              <a:t>we</a:t>
            </a:r>
            <a:r>
              <a:rPr lang="tr-TR" sz="2400" b="1" dirty="0"/>
              <a:t> </a:t>
            </a:r>
            <a:r>
              <a:rPr lang="tr-TR" sz="2400" b="1" dirty="0" err="1"/>
              <a:t>will</a:t>
            </a:r>
            <a:r>
              <a:rPr lang="tr-TR" sz="2400" b="1" dirty="0"/>
              <a:t> </a:t>
            </a:r>
            <a:r>
              <a:rPr lang="tr-TR" sz="2400" b="1" dirty="0" err="1"/>
              <a:t>meet</a:t>
            </a:r>
            <a:r>
              <a:rPr lang="tr-TR" sz="2400" b="1" dirty="0"/>
              <a:t> </a:t>
            </a:r>
            <a:r>
              <a:rPr lang="tr-TR" sz="2400" b="1" dirty="0" err="1"/>
              <a:t>new</a:t>
            </a:r>
            <a:r>
              <a:rPr lang="tr-TR" sz="2400" b="1" dirty="0"/>
              <a:t> </a:t>
            </a:r>
            <a:r>
              <a:rPr lang="tr-TR" sz="2400" b="1" dirty="0" err="1"/>
              <a:t>people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5D3138F-615A-879E-BE29-EEA429B8B2C2}"/>
              </a:ext>
            </a:extLst>
          </p:cNvPr>
          <p:cNvSpPr txBox="1"/>
          <p:nvPr/>
        </p:nvSpPr>
        <p:spPr>
          <a:xfrm>
            <a:off x="5109368" y="1122605"/>
            <a:ext cx="666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(Yeni insanlarla tanışacağımıza </a:t>
            </a:r>
            <a:r>
              <a:rPr lang="tr-TR" sz="2400" b="1" dirty="0">
                <a:solidFill>
                  <a:srgbClr val="FF0000"/>
                </a:solidFill>
              </a:rPr>
              <a:t>inanıyorum</a:t>
            </a:r>
            <a:r>
              <a:rPr lang="tr-TR" sz="2400" b="1" dirty="0"/>
              <a:t>.)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9E5D1F6-BA46-74F2-6562-557A93154215}"/>
              </a:ext>
            </a:extLst>
          </p:cNvPr>
          <p:cNvSpPr/>
          <p:nvPr/>
        </p:nvSpPr>
        <p:spPr>
          <a:xfrm>
            <a:off x="3457051" y="1743566"/>
            <a:ext cx="5257804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Ben muhtemelen ...-</a:t>
            </a:r>
            <a:r>
              <a:rPr lang="tr-TR" sz="2400" b="1" dirty="0" err="1">
                <a:solidFill>
                  <a:schemeClr val="tx1"/>
                </a:solidFill>
              </a:rPr>
              <a:t>acağım</a:t>
            </a:r>
            <a:r>
              <a:rPr lang="tr-TR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A1B1D8F-11CA-5BCA-153C-83129000FCFE}"/>
              </a:ext>
            </a:extLst>
          </p:cNvPr>
          <p:cNvSpPr txBox="1"/>
          <p:nvPr/>
        </p:nvSpPr>
        <p:spPr>
          <a:xfrm>
            <a:off x="496841" y="2390697"/>
            <a:ext cx="592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will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probably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/>
              <a:t>run</a:t>
            </a:r>
            <a:r>
              <a:rPr lang="tr-TR" sz="2400" b="1" dirty="0"/>
              <a:t> </a:t>
            </a:r>
            <a:r>
              <a:rPr lang="tr-TR" sz="2400" b="1" dirty="0" err="1"/>
              <a:t>my</a:t>
            </a:r>
            <a:r>
              <a:rPr lang="tr-TR" sz="2400" b="1" dirty="0"/>
              <a:t> </a:t>
            </a:r>
            <a:r>
              <a:rPr lang="tr-TR" sz="2400" b="1" dirty="0" err="1"/>
              <a:t>own</a:t>
            </a:r>
            <a:r>
              <a:rPr lang="tr-TR" sz="2400" b="1" dirty="0"/>
              <a:t> </a:t>
            </a:r>
            <a:r>
              <a:rPr lang="tr-TR" sz="2400" b="1" dirty="0" err="1"/>
              <a:t>business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B95C0AF-3313-A526-A0B8-7D744B99C113}"/>
              </a:ext>
            </a:extLst>
          </p:cNvPr>
          <p:cNvSpPr txBox="1"/>
          <p:nvPr/>
        </p:nvSpPr>
        <p:spPr>
          <a:xfrm>
            <a:off x="5613461" y="2364366"/>
            <a:ext cx="666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</a:t>
            </a:r>
            <a:r>
              <a:rPr lang="tr-TR" sz="2400" b="1" dirty="0">
                <a:solidFill>
                  <a:srgbClr val="FF0000"/>
                </a:solidFill>
              </a:rPr>
              <a:t>Ben muhtemelen </a:t>
            </a:r>
            <a:r>
              <a:rPr lang="tr-TR" sz="2400" b="1" dirty="0"/>
              <a:t>kendi işimi yürüt</a:t>
            </a:r>
            <a:r>
              <a:rPr lang="tr-TR" sz="2400" b="1" dirty="0">
                <a:solidFill>
                  <a:srgbClr val="FF0000"/>
                </a:solidFill>
              </a:rPr>
              <a:t>eceğim</a:t>
            </a:r>
            <a:r>
              <a:rPr lang="tr-TR" sz="2400" b="1" dirty="0"/>
              <a:t>.)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F818BE5C-E4E2-C5C4-268C-9B0E946DC581}"/>
              </a:ext>
            </a:extLst>
          </p:cNvPr>
          <p:cNvSpPr txBox="1"/>
          <p:nvPr/>
        </p:nvSpPr>
        <p:spPr>
          <a:xfrm>
            <a:off x="496841" y="3608539"/>
            <a:ext cx="8707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Maybe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/>
              <a:t>I </a:t>
            </a:r>
            <a:r>
              <a:rPr lang="tr-TR" sz="2400" b="1" dirty="0" err="1"/>
              <a:t>will</a:t>
            </a:r>
            <a:r>
              <a:rPr lang="tr-TR" sz="2400" b="1" dirty="0"/>
              <a:t> </a:t>
            </a:r>
            <a:r>
              <a:rPr lang="tr-TR" sz="2400" b="1" dirty="0" err="1"/>
              <a:t>live</a:t>
            </a:r>
            <a:r>
              <a:rPr lang="tr-TR" sz="2400" b="1" dirty="0"/>
              <a:t> in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countryside</a:t>
            </a:r>
            <a:r>
              <a:rPr lang="tr-TR" sz="2400" b="1" dirty="0"/>
              <a:t> </a:t>
            </a:r>
            <a:r>
              <a:rPr lang="tr-TR" sz="2400" b="1" dirty="0">
                <a:solidFill>
                  <a:srgbClr val="00B0F0"/>
                </a:solidFill>
              </a:rPr>
              <a:t>in </a:t>
            </a:r>
            <a:r>
              <a:rPr lang="tr-TR" sz="2400" b="1" dirty="0" err="1">
                <a:solidFill>
                  <a:srgbClr val="00B0F0"/>
                </a:solidFill>
              </a:rPr>
              <a:t>the</a:t>
            </a:r>
            <a:r>
              <a:rPr lang="tr-TR" sz="2400" b="1" dirty="0">
                <a:solidFill>
                  <a:srgbClr val="00B0F0"/>
                </a:solidFill>
              </a:rPr>
              <a:t> </a:t>
            </a:r>
            <a:r>
              <a:rPr lang="tr-TR" sz="2400" b="1" dirty="0" err="1">
                <a:solidFill>
                  <a:srgbClr val="00B0F0"/>
                </a:solidFill>
              </a:rPr>
              <a:t>future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7218C442-6FFF-1A9F-798C-EA62B1C7059D}"/>
              </a:ext>
            </a:extLst>
          </p:cNvPr>
          <p:cNvSpPr txBox="1"/>
          <p:nvPr/>
        </p:nvSpPr>
        <p:spPr>
          <a:xfrm>
            <a:off x="662959" y="4040757"/>
            <a:ext cx="666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</a:t>
            </a:r>
            <a:r>
              <a:rPr lang="tr-TR" sz="2400" b="1" dirty="0">
                <a:solidFill>
                  <a:srgbClr val="FF0000"/>
                </a:solidFill>
              </a:rPr>
              <a:t>Belki</a:t>
            </a:r>
            <a:r>
              <a:rPr lang="tr-TR" sz="2400" b="1" dirty="0"/>
              <a:t> </a:t>
            </a:r>
            <a:r>
              <a:rPr lang="tr-TR" sz="2400" b="1" dirty="0">
                <a:solidFill>
                  <a:srgbClr val="00B0F0"/>
                </a:solidFill>
              </a:rPr>
              <a:t>gelecekte</a:t>
            </a:r>
            <a:r>
              <a:rPr lang="tr-TR" sz="2400" b="1" dirty="0"/>
              <a:t> kırsal bölgede </a:t>
            </a:r>
            <a:r>
              <a:rPr lang="tr-TR" sz="2400" b="1" dirty="0" err="1"/>
              <a:t>yaşacağım</a:t>
            </a:r>
            <a:r>
              <a:rPr lang="tr-TR" sz="2400" b="1" dirty="0"/>
              <a:t>.)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49539D03-BA45-2AD5-6A4A-0F3962D9BC48}"/>
              </a:ext>
            </a:extLst>
          </p:cNvPr>
          <p:cNvSpPr/>
          <p:nvPr/>
        </p:nvSpPr>
        <p:spPr>
          <a:xfrm>
            <a:off x="2666696" y="4900667"/>
            <a:ext cx="1962692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Kesinlikle …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7FE0714D-B71E-ACAA-5937-4287D0861B27}"/>
              </a:ext>
            </a:extLst>
          </p:cNvPr>
          <p:cNvSpPr/>
          <p:nvPr/>
        </p:nvSpPr>
        <p:spPr>
          <a:xfrm>
            <a:off x="704004" y="4900667"/>
            <a:ext cx="1962692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Definitely</a:t>
            </a:r>
            <a:r>
              <a:rPr lang="tr-TR" sz="2400" b="1" dirty="0">
                <a:solidFill>
                  <a:schemeClr val="tx1"/>
                </a:solidFill>
              </a:rPr>
              <a:t> …: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F396FEDB-7143-61D4-1F28-4079FDFFCDD3}"/>
              </a:ext>
            </a:extLst>
          </p:cNvPr>
          <p:cNvSpPr txBox="1"/>
          <p:nvPr/>
        </p:nvSpPr>
        <p:spPr>
          <a:xfrm>
            <a:off x="595741" y="5700365"/>
            <a:ext cx="592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Definitely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/>
              <a:t>I </a:t>
            </a:r>
            <a:r>
              <a:rPr lang="tr-TR" sz="2400" b="1" dirty="0" err="1"/>
              <a:t>will</a:t>
            </a:r>
            <a:r>
              <a:rPr lang="tr-TR" sz="2400" b="1" dirty="0"/>
              <a:t> </a:t>
            </a:r>
            <a:r>
              <a:rPr lang="tr-TR" sz="2400" b="1" dirty="0" err="1"/>
              <a:t>go</a:t>
            </a:r>
            <a:r>
              <a:rPr lang="tr-TR" sz="2400" b="1" dirty="0"/>
              <a:t> </a:t>
            </a:r>
            <a:r>
              <a:rPr lang="tr-TR" sz="2400" b="1" dirty="0" err="1"/>
              <a:t>abroad</a:t>
            </a:r>
            <a:r>
              <a:rPr lang="tr-TR" sz="2400" b="1" dirty="0"/>
              <a:t> </a:t>
            </a:r>
            <a:r>
              <a:rPr lang="tr-TR" sz="2400" b="1" dirty="0">
                <a:solidFill>
                  <a:srgbClr val="00B0F0"/>
                </a:solidFill>
              </a:rPr>
              <a:t>in </a:t>
            </a:r>
            <a:r>
              <a:rPr lang="tr-TR" sz="2400" b="1" dirty="0" err="1">
                <a:solidFill>
                  <a:srgbClr val="00B0F0"/>
                </a:solidFill>
              </a:rPr>
              <a:t>my</a:t>
            </a:r>
            <a:r>
              <a:rPr lang="tr-TR" sz="2400" b="1" dirty="0">
                <a:solidFill>
                  <a:srgbClr val="00B0F0"/>
                </a:solidFill>
              </a:rPr>
              <a:t> 30’s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4CD17CDA-5285-A88D-FE04-54B6CAA119B3}"/>
              </a:ext>
            </a:extLst>
          </p:cNvPr>
          <p:cNvSpPr txBox="1"/>
          <p:nvPr/>
        </p:nvSpPr>
        <p:spPr>
          <a:xfrm>
            <a:off x="5712361" y="5674034"/>
            <a:ext cx="666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</a:t>
            </a:r>
            <a:r>
              <a:rPr lang="tr-TR" sz="2400" b="1" dirty="0" err="1">
                <a:solidFill>
                  <a:srgbClr val="FF0000"/>
                </a:solidFill>
              </a:rPr>
              <a:t>Kesinlike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>
                <a:solidFill>
                  <a:srgbClr val="00B0F0"/>
                </a:solidFill>
              </a:rPr>
              <a:t>otuzlarımda</a:t>
            </a:r>
            <a:r>
              <a:rPr lang="tr-TR" sz="2400" b="1" dirty="0"/>
              <a:t> yurtdışına gideceğim.)</a:t>
            </a:r>
          </a:p>
        </p:txBody>
      </p:sp>
    </p:spTree>
    <p:extLst>
      <p:ext uri="{BB962C8B-B14F-4D97-AF65-F5344CB8AC3E}">
        <p14:creationId xmlns:p14="http://schemas.microsoft.com/office/powerpoint/2010/main" val="151225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" grpId="0"/>
      <p:bldP spid="3" grpId="0"/>
      <p:bldP spid="4" grpId="0" animBg="1"/>
      <p:bldP spid="7" grpId="0"/>
      <p:bldP spid="8" grpId="0"/>
      <p:bldP spid="9" grpId="0"/>
      <p:bldP spid="18" grpId="0"/>
      <p:bldP spid="5" grpId="0" animBg="1"/>
      <p:bldP spid="12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B8D0A86-7120-B981-99D4-A73F85C1BCC2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https://www.egetolgayaltinay.com/lessons/209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926F3B0-7E60-3863-2AE0-58DCB5F14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95" y="3099344"/>
            <a:ext cx="3179913" cy="301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71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F10B37B-2372-A8EC-D9C5-2A6B899CEA13}"/>
              </a:ext>
            </a:extLst>
          </p:cNvPr>
          <p:cNvSpPr txBox="1"/>
          <p:nvPr/>
        </p:nvSpPr>
        <p:spPr>
          <a:xfrm>
            <a:off x="1380605" y="-107309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6BB00"/>
                </a:solidFill>
              </a:rPr>
              <a:t>OTHER IMPORTANT WORDS</a:t>
            </a:r>
          </a:p>
          <a:p>
            <a:pPr algn="ctr"/>
            <a:r>
              <a:rPr lang="tr-TR" sz="2000" b="1" dirty="0">
                <a:solidFill>
                  <a:srgbClr val="F6BB00"/>
                </a:solidFill>
              </a:rPr>
              <a:t>(DİĞER ÖNEMLİ KELİMELER)</a:t>
            </a:r>
            <a:endParaRPr lang="tr-TR" sz="700" b="1" dirty="0">
              <a:solidFill>
                <a:srgbClr val="F6BB00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2164C23-A1BD-C1CC-3233-8FA22B546E14}"/>
              </a:ext>
            </a:extLst>
          </p:cNvPr>
          <p:cNvSpPr/>
          <p:nvPr/>
        </p:nvSpPr>
        <p:spPr>
          <a:xfrm>
            <a:off x="741873" y="1054567"/>
            <a:ext cx="2468760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Dream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BFEE3CBC-9529-885E-97B5-75E1987E566D}"/>
              </a:ext>
            </a:extLst>
          </p:cNvPr>
          <p:cNvSpPr/>
          <p:nvPr/>
        </p:nvSpPr>
        <p:spPr>
          <a:xfrm>
            <a:off x="741873" y="1612831"/>
            <a:ext cx="2468760" cy="55826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Excellent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  <a:endParaRPr lang="tr-TR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01A03DC6-7963-FC2C-4F2E-940DB0F9D19F}"/>
              </a:ext>
            </a:extLst>
          </p:cNvPr>
          <p:cNvSpPr/>
          <p:nvPr/>
        </p:nvSpPr>
        <p:spPr>
          <a:xfrm>
            <a:off x="3207416" y="1053364"/>
            <a:ext cx="2491118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Hayal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9B2F5500-0E81-8358-E101-6B2C29918BAE}"/>
              </a:ext>
            </a:extLst>
          </p:cNvPr>
          <p:cNvSpPr/>
          <p:nvPr/>
        </p:nvSpPr>
        <p:spPr>
          <a:xfrm>
            <a:off x="3209023" y="1612831"/>
            <a:ext cx="2491118" cy="55826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Harika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7F8AA3A-BB5D-58BC-F492-DC1CA8F3B11E}"/>
              </a:ext>
            </a:extLst>
          </p:cNvPr>
          <p:cNvSpPr/>
          <p:nvPr/>
        </p:nvSpPr>
        <p:spPr>
          <a:xfrm>
            <a:off x="741873" y="2171097"/>
            <a:ext cx="2468760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Opinion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AFD64C8-31C1-9731-5D64-34B2224D5ADC}"/>
              </a:ext>
            </a:extLst>
          </p:cNvPr>
          <p:cNvSpPr/>
          <p:nvPr/>
        </p:nvSpPr>
        <p:spPr>
          <a:xfrm>
            <a:off x="738657" y="2729361"/>
            <a:ext cx="2476386" cy="55826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Predict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FA015794-3650-4B12-0138-7763E107231D}"/>
              </a:ext>
            </a:extLst>
          </p:cNvPr>
          <p:cNvSpPr/>
          <p:nvPr/>
        </p:nvSpPr>
        <p:spPr>
          <a:xfrm>
            <a:off x="3209024" y="2171096"/>
            <a:ext cx="2491118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Düşünce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EEF33E95-CB71-BF29-4C40-CA6184E09F3E}"/>
              </a:ext>
            </a:extLst>
          </p:cNvPr>
          <p:cNvSpPr/>
          <p:nvPr/>
        </p:nvSpPr>
        <p:spPr>
          <a:xfrm>
            <a:off x="3218578" y="2728158"/>
            <a:ext cx="2468760" cy="55826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Tahmin etmek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F28C6A0C-D924-428E-57EB-D614B59EFB4D}"/>
              </a:ext>
            </a:extLst>
          </p:cNvPr>
          <p:cNvSpPr/>
          <p:nvPr/>
        </p:nvSpPr>
        <p:spPr>
          <a:xfrm>
            <a:off x="738656" y="3290029"/>
            <a:ext cx="2471564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Get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married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4361FD12-BB89-FA69-DF17-C63A6043B82E}"/>
              </a:ext>
            </a:extLst>
          </p:cNvPr>
          <p:cNvSpPr/>
          <p:nvPr/>
        </p:nvSpPr>
        <p:spPr>
          <a:xfrm>
            <a:off x="733833" y="3848293"/>
            <a:ext cx="2045798" cy="55826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Adopt</a:t>
            </a:r>
            <a:r>
              <a:rPr lang="tr-TR" sz="2400" b="1" dirty="0">
                <a:solidFill>
                  <a:sysClr val="windowText" lastClr="000000"/>
                </a:solidFill>
              </a:rPr>
              <a:t> a pet: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397561CE-4306-634D-8C54-3D1B6702127C}"/>
              </a:ext>
            </a:extLst>
          </p:cNvPr>
          <p:cNvSpPr/>
          <p:nvPr/>
        </p:nvSpPr>
        <p:spPr>
          <a:xfrm>
            <a:off x="3209024" y="3290028"/>
            <a:ext cx="2491118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Evlenmek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1B2B1337-8E4D-5E38-9BA4-9F885BF0C544}"/>
              </a:ext>
            </a:extLst>
          </p:cNvPr>
          <p:cNvSpPr/>
          <p:nvPr/>
        </p:nvSpPr>
        <p:spPr>
          <a:xfrm>
            <a:off x="2779632" y="3848293"/>
            <a:ext cx="2918902" cy="55826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solidFill>
                  <a:sysClr val="windowText" lastClr="000000"/>
                </a:solidFill>
              </a:rPr>
              <a:t>Evcil hayvan sahiplenmek</a:t>
            </a:r>
            <a:endParaRPr lang="tr-TR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5E2644EF-F9D5-45F8-78BD-B3DF784C06B3}"/>
              </a:ext>
            </a:extLst>
          </p:cNvPr>
          <p:cNvSpPr/>
          <p:nvPr/>
        </p:nvSpPr>
        <p:spPr>
          <a:xfrm>
            <a:off x="735441" y="4406559"/>
            <a:ext cx="2474368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Responsibility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1FD74953-08D3-BA43-4EEF-78D3083D8F7E}"/>
              </a:ext>
            </a:extLst>
          </p:cNvPr>
          <p:cNvSpPr/>
          <p:nvPr/>
        </p:nvSpPr>
        <p:spPr>
          <a:xfrm>
            <a:off x="3209024" y="4406558"/>
            <a:ext cx="2491118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Sorumluluk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28F96469-0407-D93A-91B1-581A378CBD57}"/>
              </a:ext>
            </a:extLst>
          </p:cNvPr>
          <p:cNvSpPr/>
          <p:nvPr/>
        </p:nvSpPr>
        <p:spPr>
          <a:xfrm>
            <a:off x="6493468" y="1053365"/>
            <a:ext cx="2361400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Spaceship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41DBBD69-074F-2002-24B6-CFE23EEC9D81}"/>
              </a:ext>
            </a:extLst>
          </p:cNvPr>
          <p:cNvSpPr/>
          <p:nvPr/>
        </p:nvSpPr>
        <p:spPr>
          <a:xfrm>
            <a:off x="6493468" y="1611629"/>
            <a:ext cx="2361400" cy="55826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Peaceful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310B4D46-F87E-3BBD-2EFD-B85B9EB56B19}"/>
              </a:ext>
            </a:extLst>
          </p:cNvPr>
          <p:cNvSpPr/>
          <p:nvPr/>
        </p:nvSpPr>
        <p:spPr>
          <a:xfrm>
            <a:off x="8854867" y="1053364"/>
            <a:ext cx="2457268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Uzay gemisi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2267F505-169C-C386-4207-69DA146F5DBB}"/>
              </a:ext>
            </a:extLst>
          </p:cNvPr>
          <p:cNvSpPr/>
          <p:nvPr/>
        </p:nvSpPr>
        <p:spPr>
          <a:xfrm>
            <a:off x="8854866" y="1611629"/>
            <a:ext cx="2457268" cy="55826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Huzurlu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2D15A0AD-8728-486B-350C-3E0A909D04F1}"/>
              </a:ext>
            </a:extLst>
          </p:cNvPr>
          <p:cNvSpPr/>
          <p:nvPr/>
        </p:nvSpPr>
        <p:spPr>
          <a:xfrm>
            <a:off x="6493468" y="2169895"/>
            <a:ext cx="2361400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Justice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D003C282-229B-BF02-0342-E98E1F791690}"/>
              </a:ext>
            </a:extLst>
          </p:cNvPr>
          <p:cNvSpPr/>
          <p:nvPr/>
        </p:nvSpPr>
        <p:spPr>
          <a:xfrm>
            <a:off x="6493468" y="2728159"/>
            <a:ext cx="2361400" cy="697223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Travel in time: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F6575D14-6C24-9BEB-CAC7-DBB6B7940FF5}"/>
              </a:ext>
            </a:extLst>
          </p:cNvPr>
          <p:cNvSpPr/>
          <p:nvPr/>
        </p:nvSpPr>
        <p:spPr>
          <a:xfrm>
            <a:off x="8854867" y="2169894"/>
            <a:ext cx="2457268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Adalet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C5545125-7BF0-BEB9-090C-A4DBAFE2BA1E}"/>
              </a:ext>
            </a:extLst>
          </p:cNvPr>
          <p:cNvSpPr/>
          <p:nvPr/>
        </p:nvSpPr>
        <p:spPr>
          <a:xfrm>
            <a:off x="8854866" y="2728159"/>
            <a:ext cx="2457268" cy="697223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Zaman yolculuğu yapmak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73F3E974-CA27-621D-F5E0-6D803901DB1D}"/>
              </a:ext>
            </a:extLst>
          </p:cNvPr>
          <p:cNvSpPr/>
          <p:nvPr/>
        </p:nvSpPr>
        <p:spPr>
          <a:xfrm>
            <a:off x="6493467" y="3429001"/>
            <a:ext cx="2361400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Disappear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53F40E8D-F8ED-808D-42AA-ABA8DC951525}"/>
              </a:ext>
            </a:extLst>
          </p:cNvPr>
          <p:cNvSpPr/>
          <p:nvPr/>
        </p:nvSpPr>
        <p:spPr>
          <a:xfrm>
            <a:off x="6493467" y="3987265"/>
            <a:ext cx="2361400" cy="55826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Have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children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31B83E7E-78DF-9E3B-531F-F09F11AD7809}"/>
              </a:ext>
            </a:extLst>
          </p:cNvPr>
          <p:cNvSpPr/>
          <p:nvPr/>
        </p:nvSpPr>
        <p:spPr>
          <a:xfrm>
            <a:off x="8854866" y="3429000"/>
            <a:ext cx="2457268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Ortadan kaybolmak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8F1C0AC7-D89A-0027-A696-703BED60469D}"/>
              </a:ext>
            </a:extLst>
          </p:cNvPr>
          <p:cNvSpPr/>
          <p:nvPr/>
        </p:nvSpPr>
        <p:spPr>
          <a:xfrm>
            <a:off x="8854865" y="3987265"/>
            <a:ext cx="2457268" cy="55826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Çocuk sahibi olmak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7991BE76-93CF-45D7-E7A6-D9AD5A1313A4}"/>
              </a:ext>
            </a:extLst>
          </p:cNvPr>
          <p:cNvSpPr/>
          <p:nvPr/>
        </p:nvSpPr>
        <p:spPr>
          <a:xfrm>
            <a:off x="6493467" y="4545531"/>
            <a:ext cx="2361400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Happen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4CE7F136-3255-4A30-FAFE-A756332D6DE6}"/>
              </a:ext>
            </a:extLst>
          </p:cNvPr>
          <p:cNvSpPr/>
          <p:nvPr/>
        </p:nvSpPr>
        <p:spPr>
          <a:xfrm>
            <a:off x="8854866" y="4545530"/>
            <a:ext cx="2457268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>
                <a:solidFill>
                  <a:schemeClr val="tx1"/>
                </a:solidFill>
              </a:rPr>
              <a:t>Gerçekleşmek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6610BB37-EF91-2FFD-9078-B85AD3EF0243}"/>
              </a:ext>
            </a:extLst>
          </p:cNvPr>
          <p:cNvSpPr/>
          <p:nvPr/>
        </p:nvSpPr>
        <p:spPr>
          <a:xfrm>
            <a:off x="738657" y="4963620"/>
            <a:ext cx="2468760" cy="55826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Benefit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5A18A5D6-6C98-B918-0770-1FAD39A2767F}"/>
              </a:ext>
            </a:extLst>
          </p:cNvPr>
          <p:cNvSpPr/>
          <p:nvPr/>
        </p:nvSpPr>
        <p:spPr>
          <a:xfrm>
            <a:off x="3207417" y="4964822"/>
            <a:ext cx="2491118" cy="55826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Fayda, yarar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CEBBA9A6-13B7-4D7E-6BE7-FC3162FAAA91}"/>
              </a:ext>
            </a:extLst>
          </p:cNvPr>
          <p:cNvSpPr/>
          <p:nvPr/>
        </p:nvSpPr>
        <p:spPr>
          <a:xfrm>
            <a:off x="740267" y="5523088"/>
            <a:ext cx="2468760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Company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6C2E192F-43A9-4DAF-75CF-49FDA62A93A5}"/>
              </a:ext>
            </a:extLst>
          </p:cNvPr>
          <p:cNvSpPr/>
          <p:nvPr/>
        </p:nvSpPr>
        <p:spPr>
          <a:xfrm>
            <a:off x="3207418" y="5523087"/>
            <a:ext cx="2491118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Şirket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46BCEB98-1154-4C00-3E06-080C1E9C4089}"/>
              </a:ext>
            </a:extLst>
          </p:cNvPr>
          <p:cNvSpPr/>
          <p:nvPr/>
        </p:nvSpPr>
        <p:spPr>
          <a:xfrm>
            <a:off x="6491860" y="5103794"/>
            <a:ext cx="2487900" cy="55826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Be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proud</a:t>
            </a:r>
            <a:r>
              <a:rPr lang="tr-TR" sz="2400" b="1" dirty="0">
                <a:solidFill>
                  <a:sysClr val="windowText" lastClr="000000"/>
                </a:solidFill>
              </a:rPr>
              <a:t> of (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sb</a:t>
            </a:r>
            <a:r>
              <a:rPr lang="tr-TR" sz="2400" b="1" dirty="0">
                <a:solidFill>
                  <a:sysClr val="windowText" lastClr="000000"/>
                </a:solidFill>
              </a:rPr>
              <a:t>):</a:t>
            </a: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F0A27B6E-FA5B-1205-CF95-04DEB610425F}"/>
              </a:ext>
            </a:extLst>
          </p:cNvPr>
          <p:cNvSpPr/>
          <p:nvPr/>
        </p:nvSpPr>
        <p:spPr>
          <a:xfrm>
            <a:off x="8981368" y="5103794"/>
            <a:ext cx="2329158" cy="55826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Gurur duymak</a:t>
            </a:r>
          </a:p>
        </p:txBody>
      </p:sp>
      <p:pic>
        <p:nvPicPr>
          <p:cNvPr id="37" name="Resim 36">
            <a:extLst>
              <a:ext uri="{FF2B5EF4-FFF2-40B4-BE49-F238E27FC236}">
                <a16:creationId xmlns:a16="http://schemas.microsoft.com/office/drawing/2014/main" id="{CEC6F06D-36DF-7779-7C10-681D85488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" t="23215" r="-11424" b="24829"/>
          <a:stretch/>
        </p:blipFill>
        <p:spPr>
          <a:xfrm>
            <a:off x="5932751" y="2171096"/>
            <a:ext cx="356135" cy="2711920"/>
          </a:xfrm>
          <a:prstGeom prst="rect">
            <a:avLst/>
          </a:prstGeom>
        </p:spPr>
      </p:pic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1E09C86A-0507-A6BF-45AD-F7753440F797}"/>
              </a:ext>
            </a:extLst>
          </p:cNvPr>
          <p:cNvSpPr/>
          <p:nvPr/>
        </p:nvSpPr>
        <p:spPr>
          <a:xfrm>
            <a:off x="6491859" y="5662058"/>
            <a:ext cx="2361400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4-leaf </a:t>
            </a:r>
            <a:r>
              <a:rPr lang="tr-TR" sz="2400" b="1" dirty="0" err="1">
                <a:solidFill>
                  <a:schemeClr val="tx1"/>
                </a:solidFill>
              </a:rPr>
              <a:t>clover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1" name="Dikdörtgen: Köşeleri Yuvarlatılmış 40">
            <a:extLst>
              <a:ext uri="{FF2B5EF4-FFF2-40B4-BE49-F238E27FC236}">
                <a16:creationId xmlns:a16="http://schemas.microsoft.com/office/drawing/2014/main" id="{7F03287B-FB55-12CE-0FE7-440C1B5648FD}"/>
              </a:ext>
            </a:extLst>
          </p:cNvPr>
          <p:cNvSpPr/>
          <p:nvPr/>
        </p:nvSpPr>
        <p:spPr>
          <a:xfrm>
            <a:off x="8853258" y="5662057"/>
            <a:ext cx="2457268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4 yapraklı yonca</a:t>
            </a:r>
          </a:p>
        </p:txBody>
      </p:sp>
    </p:spTree>
    <p:extLst>
      <p:ext uri="{BB962C8B-B14F-4D97-AF65-F5344CB8AC3E}">
        <p14:creationId xmlns:p14="http://schemas.microsoft.com/office/powerpoint/2010/main" val="304053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9" grpId="0" animBg="1"/>
      <p:bldP spid="20" grpId="0" animBg="1"/>
      <p:bldP spid="23" grpId="0" animBg="1"/>
      <p:bldP spid="24" grpId="0" animBg="1"/>
      <p:bldP spid="27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7FA891E-64D0-7F09-19FC-6E11390E02EB}"/>
              </a:ext>
            </a:extLst>
          </p:cNvPr>
          <p:cNvSpPr txBox="1"/>
          <p:nvPr/>
        </p:nvSpPr>
        <p:spPr>
          <a:xfrm>
            <a:off x="173252" y="1025273"/>
            <a:ext cx="118454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err="1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Verbs</a:t>
            </a:r>
            <a:r>
              <a:rPr lang="tr-TR" sz="96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tr-TR" sz="9600" b="1" dirty="0" err="1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about</a:t>
            </a:r>
            <a:r>
              <a:rPr lang="tr-TR" sz="96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tr-TR" sz="9600" b="1" dirty="0" err="1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Future</a:t>
            </a:r>
            <a:r>
              <a:rPr lang="tr-TR" sz="96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tr-TR" sz="9600" b="1" dirty="0" err="1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Predictions</a:t>
            </a:r>
            <a:endParaRPr lang="tr-TR" sz="9600" b="1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456419C-E785-DD80-C78C-C499DD764008}"/>
              </a:ext>
            </a:extLst>
          </p:cNvPr>
          <p:cNvSpPr txBox="1"/>
          <p:nvPr/>
        </p:nvSpPr>
        <p:spPr>
          <a:xfrm>
            <a:off x="173252" y="3925612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(Gelecek Tahminleri ile ilgili Fiiller)</a:t>
            </a:r>
          </a:p>
        </p:txBody>
      </p:sp>
    </p:spTree>
    <p:extLst>
      <p:ext uri="{BB962C8B-B14F-4D97-AF65-F5344CB8AC3E}">
        <p14:creationId xmlns:p14="http://schemas.microsoft.com/office/powerpoint/2010/main" val="3825635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B8D0A86-7120-B981-99D4-A73F85C1BCC2}"/>
              </a:ext>
            </a:extLst>
          </p:cNvPr>
          <p:cNvSpPr txBox="1"/>
          <p:nvPr/>
        </p:nvSpPr>
        <p:spPr>
          <a:xfrm>
            <a:off x="0" y="3429000"/>
            <a:ext cx="8011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Ünite sonu kelime oyununa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https://www.egetolgayaltinay.com/lessons/212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635EA88-90E0-A321-8D79-E79FADE27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8764">
            <a:off x="8483000" y="3046527"/>
            <a:ext cx="3223045" cy="30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7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832E8EE-B1F2-F002-AB47-B1C85932942E}"/>
              </a:ext>
            </a:extLst>
          </p:cNvPr>
          <p:cNvSpPr txBox="1"/>
          <p:nvPr/>
        </p:nvSpPr>
        <p:spPr>
          <a:xfrm>
            <a:off x="1673525" y="854015"/>
            <a:ext cx="90577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dirty="0"/>
              <a:t>SAMPLE</a:t>
            </a:r>
          </a:p>
          <a:p>
            <a:r>
              <a:rPr lang="tr-TR" sz="138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779559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B0C6245-3A45-7C3F-AC7E-AFC6DDD16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52" y="1584642"/>
            <a:ext cx="7263337" cy="335311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42D1BC3-0039-7C7B-6CD2-48366CF7F2B3}"/>
              </a:ext>
            </a:extLst>
          </p:cNvPr>
          <p:cNvSpPr/>
          <p:nvPr/>
        </p:nvSpPr>
        <p:spPr>
          <a:xfrm>
            <a:off x="2236152" y="2773680"/>
            <a:ext cx="508000" cy="4470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24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804A01A-BDCB-F97F-1F9C-00B43A66D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37" y="1039812"/>
            <a:ext cx="7842978" cy="434498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5F8A10B-EF01-62F4-5C22-5E9E62829481}"/>
              </a:ext>
            </a:extLst>
          </p:cNvPr>
          <p:cNvSpPr/>
          <p:nvPr/>
        </p:nvSpPr>
        <p:spPr>
          <a:xfrm>
            <a:off x="2055085" y="4744720"/>
            <a:ext cx="508000" cy="4470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370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6F85ED0-9240-4032-9D92-5068B1604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169" y="1267142"/>
            <a:ext cx="7247559" cy="416845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F614C2D-FED9-EB7C-6D19-8FD948B7CBAB}"/>
              </a:ext>
            </a:extLst>
          </p:cNvPr>
          <p:cNvSpPr/>
          <p:nvPr/>
        </p:nvSpPr>
        <p:spPr>
          <a:xfrm>
            <a:off x="2249169" y="2712720"/>
            <a:ext cx="508000" cy="4470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94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80442A9-1A59-6044-8F27-FEFC56127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852" y="1243647"/>
            <a:ext cx="7716564" cy="402939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278AA5B-BD49-629D-1D92-145809CEBD35}"/>
              </a:ext>
            </a:extLst>
          </p:cNvPr>
          <p:cNvSpPr/>
          <p:nvPr/>
        </p:nvSpPr>
        <p:spPr>
          <a:xfrm>
            <a:off x="2073592" y="3850640"/>
            <a:ext cx="508000" cy="4470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970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FD91FB8-6592-60A4-54F6-8E0D08D91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97" y="1164272"/>
            <a:ext cx="6801946" cy="416972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ECBCAA6-FBAE-4305-3F48-1700C82D3800}"/>
              </a:ext>
            </a:extLst>
          </p:cNvPr>
          <p:cNvSpPr/>
          <p:nvPr/>
        </p:nvSpPr>
        <p:spPr>
          <a:xfrm>
            <a:off x="2354897" y="2981960"/>
            <a:ext cx="508000" cy="4470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720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8ED4E52-2F74-9CBA-1568-28A242940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F13D94DC-C146-DA95-A111-7D9C5DDDA8B3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65EFE53-22C6-CA9C-F688-F854E48FB747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C9A84B6-78FB-80F2-B64F-794BB6774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9FC3AD2-4EB5-81A7-41E2-7E1416103E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6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10398F9F-F999-25FD-20DD-416F5A93539D}"/>
              </a:ext>
            </a:extLst>
          </p:cNvPr>
          <p:cNvSpPr/>
          <p:nvPr/>
        </p:nvSpPr>
        <p:spPr>
          <a:xfrm>
            <a:off x="171650" y="2568341"/>
            <a:ext cx="2235120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Emekli olmak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6BA7FC84-CDD0-6A85-4E11-5DFC01088E1A}"/>
              </a:ext>
            </a:extLst>
          </p:cNvPr>
          <p:cNvSpPr/>
          <p:nvPr/>
        </p:nvSpPr>
        <p:spPr>
          <a:xfrm>
            <a:off x="171650" y="2029326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Get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retired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834A6B8C-B92B-98DB-BE83-1480E3AB4BC6}"/>
              </a:ext>
            </a:extLst>
          </p:cNvPr>
          <p:cNvSpPr/>
          <p:nvPr/>
        </p:nvSpPr>
        <p:spPr>
          <a:xfrm>
            <a:off x="2592797" y="2568341"/>
            <a:ext cx="2235120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Madalya kazanmak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A2612D61-3648-0A00-819B-EB2ABD65843C}"/>
              </a:ext>
            </a:extLst>
          </p:cNvPr>
          <p:cNvSpPr/>
          <p:nvPr/>
        </p:nvSpPr>
        <p:spPr>
          <a:xfrm>
            <a:off x="2592797" y="2029326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Win a </a:t>
            </a:r>
            <a:r>
              <a:rPr lang="tr-TR" sz="2000" b="1" dirty="0" err="1">
                <a:solidFill>
                  <a:schemeClr val="tx1"/>
                </a:solidFill>
              </a:rPr>
              <a:t>medal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4FF8CC35-5FDA-DEB3-AB97-C182F98F8627}"/>
              </a:ext>
            </a:extLst>
          </p:cNvPr>
          <p:cNvSpPr/>
          <p:nvPr/>
        </p:nvSpPr>
        <p:spPr>
          <a:xfrm>
            <a:off x="5013944" y="2568341"/>
            <a:ext cx="2235120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Seyahat etmek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EB7C8FD1-FF84-78AF-8297-76FFD816333C}"/>
              </a:ext>
            </a:extLst>
          </p:cNvPr>
          <p:cNvSpPr/>
          <p:nvPr/>
        </p:nvSpPr>
        <p:spPr>
          <a:xfrm>
            <a:off x="5013944" y="2029326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Travel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50AC6CB3-6819-9986-2E96-7ADBA5345511}"/>
              </a:ext>
            </a:extLst>
          </p:cNvPr>
          <p:cNvSpPr/>
          <p:nvPr/>
        </p:nvSpPr>
        <p:spPr>
          <a:xfrm>
            <a:off x="7435091" y="2568341"/>
            <a:ext cx="2235120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Şirket kurmak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493F2193-55DE-4C44-43B4-293F96B9AD45}"/>
              </a:ext>
            </a:extLst>
          </p:cNvPr>
          <p:cNvSpPr/>
          <p:nvPr/>
        </p:nvSpPr>
        <p:spPr>
          <a:xfrm>
            <a:off x="7435091" y="2029326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Create</a:t>
            </a:r>
            <a:r>
              <a:rPr lang="tr-TR" sz="2000" b="1" dirty="0">
                <a:solidFill>
                  <a:schemeClr val="tx1"/>
                </a:solidFill>
              </a:rPr>
              <a:t> a </a:t>
            </a:r>
            <a:r>
              <a:rPr lang="tr-TR" sz="2000" b="1" dirty="0" err="1">
                <a:solidFill>
                  <a:schemeClr val="tx1"/>
                </a:solidFill>
              </a:rPr>
              <a:t>company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AA94201D-89E9-7640-45B6-88DF685242B4}"/>
              </a:ext>
            </a:extLst>
          </p:cNvPr>
          <p:cNvSpPr/>
          <p:nvPr/>
        </p:nvSpPr>
        <p:spPr>
          <a:xfrm>
            <a:off x="9785230" y="2568341"/>
            <a:ext cx="2235120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Para kazanmak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6A815FAC-FE8B-4596-5547-013BEE10BF0E}"/>
              </a:ext>
            </a:extLst>
          </p:cNvPr>
          <p:cNvSpPr/>
          <p:nvPr/>
        </p:nvSpPr>
        <p:spPr>
          <a:xfrm>
            <a:off x="9785230" y="2029326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Earn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money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6243712A-C46E-4558-A9AD-F06FB11A7E0D}"/>
              </a:ext>
            </a:extLst>
          </p:cNvPr>
          <p:cNvSpPr/>
          <p:nvPr/>
        </p:nvSpPr>
        <p:spPr>
          <a:xfrm>
            <a:off x="163023" y="5739986"/>
            <a:ext cx="2235120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Üniversiteye gitmek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669B19E6-DB62-92F2-9291-259A1C6E1A55}"/>
              </a:ext>
            </a:extLst>
          </p:cNvPr>
          <p:cNvSpPr/>
          <p:nvPr/>
        </p:nvSpPr>
        <p:spPr>
          <a:xfrm>
            <a:off x="163023" y="5200971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Go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university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DA384CFF-76F8-73C5-B456-3ABDCF97373E}"/>
              </a:ext>
            </a:extLst>
          </p:cNvPr>
          <p:cNvSpPr/>
          <p:nvPr/>
        </p:nvSpPr>
        <p:spPr>
          <a:xfrm>
            <a:off x="2584170" y="5739986"/>
            <a:ext cx="2235120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Mezun olmak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784E0D98-0C8A-C6FB-721F-8BA0CDBB87F1}"/>
              </a:ext>
            </a:extLst>
          </p:cNvPr>
          <p:cNvSpPr/>
          <p:nvPr/>
        </p:nvSpPr>
        <p:spPr>
          <a:xfrm>
            <a:off x="2584170" y="5200971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Graduate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57E29042-A447-2C8D-A991-493CAE87D21B}"/>
              </a:ext>
            </a:extLst>
          </p:cNvPr>
          <p:cNvSpPr/>
          <p:nvPr/>
        </p:nvSpPr>
        <p:spPr>
          <a:xfrm>
            <a:off x="5005317" y="5739986"/>
            <a:ext cx="2235120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Mutlu olmak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85328434-6C4B-62E5-E7DA-1547F41F7CA6}"/>
              </a:ext>
            </a:extLst>
          </p:cNvPr>
          <p:cNvSpPr/>
          <p:nvPr/>
        </p:nvSpPr>
        <p:spPr>
          <a:xfrm>
            <a:off x="5005317" y="5200971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Be </a:t>
            </a:r>
            <a:r>
              <a:rPr lang="tr-TR" sz="2000" b="1" dirty="0" err="1">
                <a:solidFill>
                  <a:schemeClr val="tx1"/>
                </a:solidFill>
              </a:rPr>
              <a:t>happy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C9E145F5-D8AC-D805-D284-9953F9FACD14}"/>
              </a:ext>
            </a:extLst>
          </p:cNvPr>
          <p:cNvSpPr/>
          <p:nvPr/>
        </p:nvSpPr>
        <p:spPr>
          <a:xfrm>
            <a:off x="7426464" y="5739986"/>
            <a:ext cx="2235120" cy="824716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İyi bir kariyere sahip olmak</a:t>
            </a:r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EBBDF154-CA95-EEAF-BA1D-CAE13565018D}"/>
              </a:ext>
            </a:extLst>
          </p:cNvPr>
          <p:cNvSpPr/>
          <p:nvPr/>
        </p:nvSpPr>
        <p:spPr>
          <a:xfrm>
            <a:off x="7426464" y="5200971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</a:rPr>
              <a:t>Have</a:t>
            </a:r>
            <a:r>
              <a:rPr lang="tr-TR" b="1" dirty="0">
                <a:solidFill>
                  <a:schemeClr val="tx1"/>
                </a:solidFill>
              </a:rPr>
              <a:t> a </a:t>
            </a:r>
            <a:r>
              <a:rPr lang="tr-TR" b="1" dirty="0" err="1">
                <a:solidFill>
                  <a:schemeClr val="tx1"/>
                </a:solidFill>
              </a:rPr>
              <a:t>good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career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FF7DD30C-C92B-15B5-E3E2-5036A15B1D4C}"/>
              </a:ext>
            </a:extLst>
          </p:cNvPr>
          <p:cNvSpPr/>
          <p:nvPr/>
        </p:nvSpPr>
        <p:spPr>
          <a:xfrm>
            <a:off x="9776603" y="5739986"/>
            <a:ext cx="2235120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Sağlıklı olmak</a:t>
            </a:r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A5BCD351-0DFA-43EA-CF94-058BD334DDCA}"/>
              </a:ext>
            </a:extLst>
          </p:cNvPr>
          <p:cNvSpPr/>
          <p:nvPr/>
        </p:nvSpPr>
        <p:spPr>
          <a:xfrm>
            <a:off x="9776603" y="5200971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Be </a:t>
            </a:r>
            <a:r>
              <a:rPr lang="tr-TR" sz="2000" b="1" dirty="0" err="1">
                <a:solidFill>
                  <a:schemeClr val="tx1"/>
                </a:solidFill>
              </a:rPr>
              <a:t>healthy</a:t>
            </a:r>
            <a:endParaRPr lang="tr-T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6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B8D0A86-7120-B981-99D4-A73F85C1BCC2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https://www.egetolgayaltinay.com/lessons/206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1FE61EC-B63E-10D6-A150-B9D1371EF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37" y="3200400"/>
            <a:ext cx="3136780" cy="297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47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38B9413-5055-9D61-9A9D-55BC3D67E86E}"/>
              </a:ext>
            </a:extLst>
          </p:cNvPr>
          <p:cNvSpPr/>
          <p:nvPr/>
        </p:nvSpPr>
        <p:spPr>
          <a:xfrm>
            <a:off x="171650" y="2568341"/>
            <a:ext cx="2235120" cy="778708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Büyük şehirde yaşamak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BDFBEAAE-B5AC-88BE-18BA-336E1A088674}"/>
              </a:ext>
            </a:extLst>
          </p:cNvPr>
          <p:cNvSpPr/>
          <p:nvPr/>
        </p:nvSpPr>
        <p:spPr>
          <a:xfrm>
            <a:off x="171650" y="2029326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Live in a </a:t>
            </a:r>
            <a:r>
              <a:rPr lang="tr-TR" sz="2000" b="1" dirty="0" err="1">
                <a:solidFill>
                  <a:schemeClr val="tx1"/>
                </a:solidFill>
              </a:rPr>
              <a:t>big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city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599444E-9822-7544-7D3E-3F3DD814DCAD}"/>
              </a:ext>
            </a:extLst>
          </p:cNvPr>
          <p:cNvSpPr/>
          <p:nvPr/>
        </p:nvSpPr>
        <p:spPr>
          <a:xfrm>
            <a:off x="2521789" y="2568341"/>
            <a:ext cx="2394828" cy="778708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Kırsal bölgede yaşamak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4C01C0CC-A758-CA03-39A5-68FEC5532766}"/>
              </a:ext>
            </a:extLst>
          </p:cNvPr>
          <p:cNvSpPr/>
          <p:nvPr/>
        </p:nvSpPr>
        <p:spPr>
          <a:xfrm>
            <a:off x="2504097" y="2029326"/>
            <a:ext cx="24125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Live in </a:t>
            </a:r>
            <a:r>
              <a:rPr lang="tr-TR" b="1" dirty="0" err="1">
                <a:solidFill>
                  <a:schemeClr val="tx1"/>
                </a:solidFill>
              </a:rPr>
              <a:t>the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countryside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A2DAD2E-0D0B-6561-ED90-9948B95AEE65}"/>
              </a:ext>
            </a:extLst>
          </p:cNvPr>
          <p:cNvSpPr/>
          <p:nvPr/>
        </p:nvSpPr>
        <p:spPr>
          <a:xfrm>
            <a:off x="5013944" y="2568341"/>
            <a:ext cx="2235120" cy="778708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Yeni insanlarla tanışmak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BF0B81F1-1411-68F9-F0B0-70618D2E6453}"/>
              </a:ext>
            </a:extLst>
          </p:cNvPr>
          <p:cNvSpPr/>
          <p:nvPr/>
        </p:nvSpPr>
        <p:spPr>
          <a:xfrm>
            <a:off x="5013944" y="2029326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Meet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new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people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3E16B67-06D3-7084-1BAC-6A65AA5209CE}"/>
              </a:ext>
            </a:extLst>
          </p:cNvPr>
          <p:cNvSpPr/>
          <p:nvPr/>
        </p:nvSpPr>
        <p:spPr>
          <a:xfrm>
            <a:off x="7435091" y="2568341"/>
            <a:ext cx="2235120" cy="778708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Bir enstrüman çalmak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97791DA-9CC4-8533-53D1-B74BCC66924B}"/>
              </a:ext>
            </a:extLst>
          </p:cNvPr>
          <p:cNvSpPr/>
          <p:nvPr/>
        </p:nvSpPr>
        <p:spPr>
          <a:xfrm>
            <a:off x="7435091" y="2029326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Play an </a:t>
            </a:r>
            <a:r>
              <a:rPr lang="tr-TR" sz="2000" b="1" dirty="0" err="1">
                <a:solidFill>
                  <a:schemeClr val="tx1"/>
                </a:solidFill>
              </a:rPr>
              <a:t>instrument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39852183-6B34-D115-BC93-8D632D52F26A}"/>
              </a:ext>
            </a:extLst>
          </p:cNvPr>
          <p:cNvSpPr/>
          <p:nvPr/>
        </p:nvSpPr>
        <p:spPr>
          <a:xfrm>
            <a:off x="9785230" y="2568341"/>
            <a:ext cx="2235120" cy="778708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Burs kazanmak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8893EFE9-4D91-FE22-C589-E41D853DCFE8}"/>
              </a:ext>
            </a:extLst>
          </p:cNvPr>
          <p:cNvSpPr/>
          <p:nvPr/>
        </p:nvSpPr>
        <p:spPr>
          <a:xfrm>
            <a:off x="9785230" y="2029326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Get</a:t>
            </a:r>
            <a:r>
              <a:rPr lang="tr-TR" sz="2000" b="1" dirty="0">
                <a:solidFill>
                  <a:schemeClr val="tx1"/>
                </a:solidFill>
              </a:rPr>
              <a:t> a </a:t>
            </a:r>
            <a:r>
              <a:rPr lang="tr-TR" sz="2000" b="1" dirty="0" err="1">
                <a:solidFill>
                  <a:schemeClr val="tx1"/>
                </a:solidFill>
              </a:rPr>
              <a:t>scholarship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10C0D3AC-433F-F90F-50FF-83430215BFF6}"/>
              </a:ext>
            </a:extLst>
          </p:cNvPr>
          <p:cNvSpPr/>
          <p:nvPr/>
        </p:nvSpPr>
        <p:spPr>
          <a:xfrm>
            <a:off x="171650" y="5882836"/>
            <a:ext cx="2235120" cy="68186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Kendi işini yürütmek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194B7221-BF49-62F2-1D68-A68C613EBD80}"/>
              </a:ext>
            </a:extLst>
          </p:cNvPr>
          <p:cNvSpPr/>
          <p:nvPr/>
        </p:nvSpPr>
        <p:spPr>
          <a:xfrm>
            <a:off x="163023" y="5200971"/>
            <a:ext cx="2235120" cy="6818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Run </a:t>
            </a:r>
            <a:r>
              <a:rPr lang="tr-TR" sz="2000" b="1" dirty="0" err="1">
                <a:solidFill>
                  <a:schemeClr val="tx1"/>
                </a:solidFill>
              </a:rPr>
              <a:t>your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own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business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FAC5D28E-5E17-5B66-40E4-D7D2076C969B}"/>
              </a:ext>
            </a:extLst>
          </p:cNvPr>
          <p:cNvSpPr/>
          <p:nvPr/>
        </p:nvSpPr>
        <p:spPr>
          <a:xfrm>
            <a:off x="2584170" y="5739986"/>
            <a:ext cx="2235120" cy="747078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Yurt dışına gitmek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EBBD9D73-FFD4-CB82-79F6-C9907FBA20D2}"/>
              </a:ext>
            </a:extLst>
          </p:cNvPr>
          <p:cNvSpPr/>
          <p:nvPr/>
        </p:nvSpPr>
        <p:spPr>
          <a:xfrm>
            <a:off x="2584170" y="5200971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Go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abroad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C473843D-8941-B120-9E4C-BD03B3AAADC8}"/>
              </a:ext>
            </a:extLst>
          </p:cNvPr>
          <p:cNvSpPr/>
          <p:nvPr/>
        </p:nvSpPr>
        <p:spPr>
          <a:xfrm>
            <a:off x="5005317" y="5739986"/>
            <a:ext cx="2235120" cy="747078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Bir müzik grubu kurmak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C79A11D2-0575-9893-E890-D0F9992B38E4}"/>
              </a:ext>
            </a:extLst>
          </p:cNvPr>
          <p:cNvSpPr/>
          <p:nvPr/>
        </p:nvSpPr>
        <p:spPr>
          <a:xfrm>
            <a:off x="5005317" y="5200971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Start a </a:t>
            </a:r>
            <a:r>
              <a:rPr lang="tr-TR" sz="2000" b="1" dirty="0" err="1">
                <a:solidFill>
                  <a:schemeClr val="tx1"/>
                </a:solidFill>
              </a:rPr>
              <a:t>band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CCDDE0ED-C38C-7ED3-9192-6E5F5F9E7AB7}"/>
              </a:ext>
            </a:extLst>
          </p:cNvPr>
          <p:cNvSpPr/>
          <p:nvPr/>
        </p:nvSpPr>
        <p:spPr>
          <a:xfrm>
            <a:off x="7426464" y="5739986"/>
            <a:ext cx="2235120" cy="747078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Bir araba satın almak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BAAB89E4-5887-2BEB-8AE3-1B97C62DB0A3}"/>
              </a:ext>
            </a:extLst>
          </p:cNvPr>
          <p:cNvSpPr/>
          <p:nvPr/>
        </p:nvSpPr>
        <p:spPr>
          <a:xfrm>
            <a:off x="7426464" y="5200971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Buy a car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6CFB3050-6223-2236-A308-97CE56A3C5C5}"/>
              </a:ext>
            </a:extLst>
          </p:cNvPr>
          <p:cNvSpPr/>
          <p:nvPr/>
        </p:nvSpPr>
        <p:spPr>
          <a:xfrm>
            <a:off x="9776603" y="5739986"/>
            <a:ext cx="2235120" cy="747078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Ünlü olmak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4E4DB5D0-6802-4AC3-251E-60BFB9A0B93E}"/>
              </a:ext>
            </a:extLst>
          </p:cNvPr>
          <p:cNvSpPr/>
          <p:nvPr/>
        </p:nvSpPr>
        <p:spPr>
          <a:xfrm>
            <a:off x="9776603" y="5200971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Be </a:t>
            </a:r>
            <a:r>
              <a:rPr lang="tr-TR" sz="2000" b="1" dirty="0" err="1">
                <a:solidFill>
                  <a:schemeClr val="tx1"/>
                </a:solidFill>
              </a:rPr>
              <a:t>famous</a:t>
            </a:r>
            <a:endParaRPr lang="tr-T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3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B8D0A86-7120-B981-99D4-A73F85C1BCC2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https://www.egetolgayaltinay.com/lessons/207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CAA611D-98DC-6084-902C-84ED26CBD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12" y="3030331"/>
            <a:ext cx="3243533" cy="307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5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B8D0A86-7120-B981-99D4-A73F85C1BCC2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https://www.egetolgayaltinay.com/lessons/211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B5DA31D-07BF-13D7-A8D5-554844E33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1793">
            <a:off x="8005312" y="2806460"/>
            <a:ext cx="3347050" cy="334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7263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C067B8-21B2-1469-A809-0203F2AC3E0F}"/>
              </a:ext>
            </a:extLst>
          </p:cNvPr>
          <p:cNvSpPr txBox="1"/>
          <p:nvPr/>
        </p:nvSpPr>
        <p:spPr>
          <a:xfrm>
            <a:off x="173248" y="1566041"/>
            <a:ext cx="118454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38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FUTURE TENSE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8CB6867-C89E-0B12-9AD9-1CDC7DA184B1}"/>
              </a:ext>
            </a:extLst>
          </p:cNvPr>
          <p:cNvSpPr txBox="1"/>
          <p:nvPr/>
        </p:nvSpPr>
        <p:spPr>
          <a:xfrm>
            <a:off x="173248" y="3351363"/>
            <a:ext cx="11845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(Gelecek Zaman)</a:t>
            </a:r>
          </a:p>
        </p:txBody>
      </p:sp>
    </p:spTree>
    <p:extLst>
      <p:ext uri="{BB962C8B-B14F-4D97-AF65-F5344CB8AC3E}">
        <p14:creationId xmlns:p14="http://schemas.microsoft.com/office/powerpoint/2010/main" val="2795120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781A5ABC-C31F-E910-FF3B-8951D9D15DB3}"/>
              </a:ext>
            </a:extLst>
          </p:cNvPr>
          <p:cNvSpPr txBox="1"/>
          <p:nvPr/>
        </p:nvSpPr>
        <p:spPr>
          <a:xfrm>
            <a:off x="286545" y="916649"/>
            <a:ext cx="11283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>
                <a:solidFill>
                  <a:schemeClr val="accent2">
                    <a:lumMod val="75000"/>
                  </a:schemeClr>
                </a:solidFill>
              </a:rPr>
              <a:t>Important</a:t>
            </a:r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 Time </a:t>
            </a:r>
            <a:r>
              <a:rPr lang="tr-TR" sz="4000" b="1" dirty="0" err="1">
                <a:solidFill>
                  <a:schemeClr val="accent2">
                    <a:lumMod val="75000"/>
                  </a:schemeClr>
                </a:solidFill>
              </a:rPr>
              <a:t>Expressions</a:t>
            </a:r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5654660-0BB0-F1FB-2F46-D718BCDDAF3D}"/>
              </a:ext>
            </a:extLst>
          </p:cNvPr>
          <p:cNvSpPr/>
          <p:nvPr/>
        </p:nvSpPr>
        <p:spPr>
          <a:xfrm>
            <a:off x="5928221" y="2163550"/>
            <a:ext cx="3359738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Yarın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1E991A1-8147-426A-8115-A74166F7FBDA}"/>
              </a:ext>
            </a:extLst>
          </p:cNvPr>
          <p:cNvSpPr/>
          <p:nvPr/>
        </p:nvSpPr>
        <p:spPr>
          <a:xfrm>
            <a:off x="2568483" y="2163550"/>
            <a:ext cx="3359738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Tomorrow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F59D2E1-F6D9-C048-FED9-082774D38F46}"/>
              </a:ext>
            </a:extLst>
          </p:cNvPr>
          <p:cNvSpPr/>
          <p:nvPr/>
        </p:nvSpPr>
        <p:spPr>
          <a:xfrm>
            <a:off x="5928221" y="2702565"/>
            <a:ext cx="3359738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Gelecek hafta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027BC39-C5BE-5A29-43DF-9769813E5A89}"/>
              </a:ext>
            </a:extLst>
          </p:cNvPr>
          <p:cNvSpPr/>
          <p:nvPr/>
        </p:nvSpPr>
        <p:spPr>
          <a:xfrm>
            <a:off x="2568483" y="2702565"/>
            <a:ext cx="3359738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Next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week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2766DCD-21B0-A9A9-A7EF-9A23E093D763}"/>
              </a:ext>
            </a:extLst>
          </p:cNvPr>
          <p:cNvSpPr/>
          <p:nvPr/>
        </p:nvSpPr>
        <p:spPr>
          <a:xfrm>
            <a:off x="5928221" y="3241580"/>
            <a:ext cx="3359738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Gelecek ay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69009CE-1332-B5C7-8C86-B086A2ACBBEF}"/>
              </a:ext>
            </a:extLst>
          </p:cNvPr>
          <p:cNvSpPr/>
          <p:nvPr/>
        </p:nvSpPr>
        <p:spPr>
          <a:xfrm>
            <a:off x="2568483" y="3241580"/>
            <a:ext cx="3359738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Next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month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398221B-7F05-2630-1584-D2875AD7EEDA}"/>
              </a:ext>
            </a:extLst>
          </p:cNvPr>
          <p:cNvSpPr/>
          <p:nvPr/>
        </p:nvSpPr>
        <p:spPr>
          <a:xfrm>
            <a:off x="5928221" y="3780595"/>
            <a:ext cx="3359738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Gelecek sene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D5BF293D-24CA-BF71-907F-7E2F6B6E7A14}"/>
              </a:ext>
            </a:extLst>
          </p:cNvPr>
          <p:cNvSpPr/>
          <p:nvPr/>
        </p:nvSpPr>
        <p:spPr>
          <a:xfrm>
            <a:off x="2568483" y="3780595"/>
            <a:ext cx="3359738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Next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year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FCC74B4E-1536-C7FD-4065-BA4491F9F605}"/>
              </a:ext>
            </a:extLst>
          </p:cNvPr>
          <p:cNvSpPr/>
          <p:nvPr/>
        </p:nvSpPr>
        <p:spPr>
          <a:xfrm>
            <a:off x="5928221" y="4319610"/>
            <a:ext cx="3359738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Gelecekte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99665D64-2A57-F7AA-0620-42FD0E7EBEF1}"/>
              </a:ext>
            </a:extLst>
          </p:cNvPr>
          <p:cNvSpPr/>
          <p:nvPr/>
        </p:nvSpPr>
        <p:spPr>
          <a:xfrm>
            <a:off x="2568483" y="4319610"/>
            <a:ext cx="3359738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In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future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C906D443-B4E2-B604-85C0-EC9F933188F1}"/>
              </a:ext>
            </a:extLst>
          </p:cNvPr>
          <p:cNvSpPr/>
          <p:nvPr/>
        </p:nvSpPr>
        <p:spPr>
          <a:xfrm>
            <a:off x="5928221" y="4858625"/>
            <a:ext cx="3359738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Ellili yaşlarımda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2E01A9F8-F2AD-0283-81D5-4F7117ED75A6}"/>
              </a:ext>
            </a:extLst>
          </p:cNvPr>
          <p:cNvSpPr/>
          <p:nvPr/>
        </p:nvSpPr>
        <p:spPr>
          <a:xfrm>
            <a:off x="2568483" y="4858625"/>
            <a:ext cx="3359738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In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my</a:t>
            </a:r>
            <a:r>
              <a:rPr lang="tr-TR" sz="2400" b="1" dirty="0">
                <a:solidFill>
                  <a:schemeClr val="tx1"/>
                </a:solidFill>
              </a:rPr>
              <a:t> 50’s: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53897217-6C4B-73A4-D283-12CC98DFA6FC}"/>
              </a:ext>
            </a:extLst>
          </p:cNvPr>
          <p:cNvSpPr txBox="1"/>
          <p:nvPr/>
        </p:nvSpPr>
        <p:spPr>
          <a:xfrm>
            <a:off x="3893891" y="1438512"/>
            <a:ext cx="4068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(Önemli Zaman İfadeleri)</a:t>
            </a:r>
          </a:p>
        </p:txBody>
      </p:sp>
    </p:spTree>
    <p:extLst>
      <p:ext uri="{BB962C8B-B14F-4D97-AF65-F5344CB8AC3E}">
        <p14:creationId xmlns:p14="http://schemas.microsoft.com/office/powerpoint/2010/main" val="415054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791</Words>
  <Application>Microsoft Office PowerPoint</Application>
  <PresentationFormat>Geniş ekran</PresentationFormat>
  <Paragraphs>186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</cp:lastModifiedBy>
  <cp:revision>21</cp:revision>
  <dcterms:created xsi:type="dcterms:W3CDTF">2023-03-11T10:02:29Z</dcterms:created>
  <dcterms:modified xsi:type="dcterms:W3CDTF">2025-08-09T11:13:58Z</dcterms:modified>
</cp:coreProperties>
</file>