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257" r:id="rId4"/>
    <p:sldId id="258" r:id="rId5"/>
    <p:sldId id="259" r:id="rId6"/>
    <p:sldId id="260" r:id="rId7"/>
    <p:sldId id="263" r:id="rId8"/>
    <p:sldId id="310" r:id="rId9"/>
    <p:sldId id="295" r:id="rId10"/>
    <p:sldId id="262" r:id="rId11"/>
    <p:sldId id="261" r:id="rId12"/>
    <p:sldId id="265" r:id="rId13"/>
    <p:sldId id="266" r:id="rId14"/>
    <p:sldId id="306" r:id="rId15"/>
    <p:sldId id="267" r:id="rId16"/>
    <p:sldId id="268" r:id="rId17"/>
    <p:sldId id="269" r:id="rId18"/>
    <p:sldId id="297" r:id="rId19"/>
    <p:sldId id="308" r:id="rId20"/>
    <p:sldId id="307" r:id="rId21"/>
    <p:sldId id="301" r:id="rId22"/>
    <p:sldId id="296" r:id="rId23"/>
    <p:sldId id="270" r:id="rId24"/>
    <p:sldId id="300" r:id="rId25"/>
    <p:sldId id="272" r:id="rId26"/>
    <p:sldId id="303" r:id="rId27"/>
    <p:sldId id="302" r:id="rId28"/>
    <p:sldId id="309" r:id="rId29"/>
    <p:sldId id="298" r:id="rId30"/>
    <p:sldId id="311" r:id="rId31"/>
    <p:sldId id="299" r:id="rId32"/>
    <p:sldId id="271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304" r:id="rId41"/>
    <p:sldId id="305" r:id="rId42"/>
    <p:sldId id="313" r:id="rId43"/>
    <p:sldId id="287" r:id="rId4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9: Environment" id="{1416D5E3-3186-42F0-89AC-1B9A2625B578}">
          <p14:sldIdLst>
            <p14:sldId id="256"/>
            <p14:sldId id="312"/>
          </p14:sldIdLst>
        </p14:section>
        <p14:section name="Environmental Problems" id="{B364BE2A-0EB9-4E24-82A8-1B5A90F4BA03}">
          <p14:sldIdLst>
            <p14:sldId id="257"/>
            <p14:sldId id="258"/>
            <p14:sldId id="259"/>
            <p14:sldId id="260"/>
            <p14:sldId id="263"/>
            <p14:sldId id="310"/>
            <p14:sldId id="295"/>
            <p14:sldId id="262"/>
          </p14:sldIdLst>
        </p14:section>
        <p14:section name="Good Things for Environment" id="{A2282FF0-FCFE-482D-BEFA-C117A0FCC042}">
          <p14:sldIdLst>
            <p14:sldId id="261"/>
            <p14:sldId id="265"/>
            <p14:sldId id="266"/>
            <p14:sldId id="306"/>
          </p14:sldIdLst>
        </p14:section>
        <p14:section name="Bad Things for the Environment" id="{41495CBF-0143-4354-905A-C31413C56426}">
          <p14:sldIdLst>
            <p14:sldId id="267"/>
            <p14:sldId id="268"/>
            <p14:sldId id="269"/>
            <p14:sldId id="297"/>
            <p14:sldId id="308"/>
          </p14:sldIdLst>
        </p14:section>
        <p14:section name="Other Important Words" id="{793456DB-073B-4213-9FC2-FCB5F076E4EE}">
          <p14:sldIdLst>
            <p14:sldId id="307"/>
            <p14:sldId id="301"/>
            <p14:sldId id="296"/>
          </p14:sldIdLst>
        </p14:section>
        <p14:section name="Expressing Obligations" id="{414890BC-CDED-47FD-8716-4CC13AB3EABD}">
          <p14:sldIdLst>
            <p14:sldId id="270"/>
            <p14:sldId id="300"/>
          </p14:sldIdLst>
        </p14:section>
        <p14:section name="Expressing Advice" id="{6C5876D4-5D9B-47B0-9EA6-854444DB63D4}">
          <p14:sldIdLst>
            <p14:sldId id="272"/>
          </p14:sldIdLst>
        </p14:section>
        <p14:section name="Telling the Sequence" id="{19C08EAB-E5CF-4A96-B61C-EA17D2426DAF}">
          <p14:sldIdLst>
            <p14:sldId id="303"/>
          </p14:sldIdLst>
        </p14:section>
        <p14:section name="Linking Words (Bağlaçlar)" id="{A5971792-E1FA-4035-8985-4387CE14FA52}">
          <p14:sldIdLst>
            <p14:sldId id="302"/>
            <p14:sldId id="309"/>
          </p14:sldIdLst>
        </p14:section>
        <p14:section name="Other Games" id="{D2BBCA1B-420E-4DA3-8884-2B80968EBB76}">
          <p14:sldIdLst>
            <p14:sldId id="298"/>
            <p14:sldId id="311"/>
          </p14:sldIdLst>
        </p14:section>
        <p14:section name="Vocabulary Games" id="{7A828871-3705-4F11-9E42-CFBA6CD35023}">
          <p14:sldIdLst>
            <p14:sldId id="299"/>
          </p14:sldIdLst>
        </p14:section>
        <p14:section name="Sample Questions" id="{EAA1A68C-4514-4EBB-BE43-69FA022948D2}">
          <p14:sldIdLst>
            <p14:sldId id="271"/>
            <p14:sldId id="288"/>
            <p14:sldId id="289"/>
            <p14:sldId id="290"/>
            <p14:sldId id="291"/>
            <p14:sldId id="292"/>
            <p14:sldId id="293"/>
            <p14:sldId id="294"/>
            <p14:sldId id="304"/>
            <p14:sldId id="305"/>
            <p14:sldId id="313"/>
          </p14:sldIdLst>
        </p14:section>
        <p14:section name="Thank you! :)" id="{B9BCD996-23AC-41D4-93DC-EFE1C344EA3F}">
          <p14:sldIdLst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BC3"/>
    <a:srgbClr val="CCE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8446F6-6DA9-67B2-3E44-FB901FE48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1EA25C0-83C0-DC6F-D396-9266B9D9B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62EFEB-E090-2A74-BF4F-2DE97E4B1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9242-7702-4BEB-899D-1380F58119A7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607581C-9387-B23E-68BC-0AC6C0C47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361EDDE-A36A-7BE1-963E-ADB2CE2A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86FF-EB4A-4A19-8369-7F0DE39A8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238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1D7168-C3EA-2B9F-2014-230F67C8D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E2D6928-8672-7A14-296E-2857B20E9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DEE3C20-2B77-079D-D5F7-AEC4F7628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9242-7702-4BEB-899D-1380F58119A7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66F9C3-CF8F-FD07-071D-891529F0C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88F5397-1275-E468-A0BC-97517A641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86FF-EB4A-4A19-8369-7F0DE39A8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76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514CF3B-E0BB-7600-39E6-69D2E63686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8274A0A-C3BB-5BEF-82B1-96FAF4416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2C83470-985E-3018-A3D7-B327C736D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9242-7702-4BEB-899D-1380F58119A7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CDE992D-EDA3-7452-25DB-3C590415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3EFFAF-719E-BB81-A573-2C25CABA3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86FF-EB4A-4A19-8369-7F0DE39A8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600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941B8E-1FC0-23D1-5425-198C21FA2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80F4B68-4977-ADA1-FF30-E5CC72086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4F1D21E-D60E-0B82-FCE2-68A72C5B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9242-7702-4BEB-899D-1380F58119A7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D4B2494-4721-9E37-ABB7-B0925E722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CC39260-14D9-CCFB-7A1F-3A954A4CF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86FF-EB4A-4A19-8369-7F0DE39A8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289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2B01C8-3983-7E30-ED40-C8CBDC397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30A74B6-983D-79EB-F016-C28F18203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94B4192-CCF7-4704-985C-DBF363A11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9242-7702-4BEB-899D-1380F58119A7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9216388-30DC-1A9E-56DB-FD1EF9059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C7CB251-753D-D162-A6FD-3C704D5F1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86FF-EB4A-4A19-8369-7F0DE39A8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386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2EC2C9-8257-A062-22E2-12EC2C0C8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747070-5AEC-0A01-8A9B-41D559701F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0CEB06D-46F0-00FC-9197-39215BEB2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EC7A30B-FD9C-2FA1-4E75-D770F8BCC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9242-7702-4BEB-899D-1380F58119A7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7C3B275-55D4-2195-3CC1-F376E88F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3FCCC07-6027-8F36-DAEA-AAB16B26D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86FF-EB4A-4A19-8369-7F0DE39A8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977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EA9FC3-A621-52C3-4EDA-51E930D7A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6B33671-CAE0-7FE8-493C-6D3A8CB97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9633AB2-CB79-A75A-6766-F53898880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11A0DD7-0F4E-3266-BB32-619EE0DB6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5F3DE1D-A27F-7D17-373F-E64011C5A9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E3AE092-CD15-682E-5E89-D015D98FB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9242-7702-4BEB-899D-1380F58119A7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2AF0F98-529A-1035-F899-829F2D624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1BCE0A0-3742-8502-4330-5B4F6F9A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86FF-EB4A-4A19-8369-7F0DE39A8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693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5CE179-6692-935D-5C0D-404EA1965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2C8E73B-8D82-56C6-F85B-B0924A925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9242-7702-4BEB-899D-1380F58119A7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960D5DD-1AA0-8AB7-022E-0E0855D0F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B517DAA-86E8-53BE-173D-8CEA26F5B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86FF-EB4A-4A19-8369-7F0DE39A8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942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E08A33A-B3F8-F018-7D2B-4C88B3135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9242-7702-4BEB-899D-1380F58119A7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7144FEA-6F99-9EA6-6E0D-53E7766AC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DA48AAF-354F-67E4-3AD9-7083B6F3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86FF-EB4A-4A19-8369-7F0DE39A8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614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ABC35F-B1B6-DA21-AEDC-42DC6F014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5A88BF-AF83-0D90-08EB-BE96DE176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01B2590-A6D2-F7C9-771F-0479A3D53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F46440A-6F55-6A0B-6CB8-B5EFFEEC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9242-7702-4BEB-899D-1380F58119A7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934B8A5-80B7-61A5-00C4-48C5320FE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E478F22-9185-BDD4-720C-29A2F56B0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86FF-EB4A-4A19-8369-7F0DE39A8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906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D616A8-6D1A-321A-5069-1EBBC2B01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790705B-5354-84E9-19AB-37447F84B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5FD2D49-EAA1-54B8-A157-A3900ECBA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726E5D4-0B23-96F8-A7BF-4AB20D05B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9242-7702-4BEB-899D-1380F58119A7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F633CDC-4611-8ACF-9D6C-A96A8B9C7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555BF12-55C4-A499-09D1-E632CB6F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86FF-EB4A-4A19-8369-7F0DE39A8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613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247698C-8C13-415E-33A7-2681D277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AC32888-5A1E-C2DA-BB36-580A135C3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B76A369-623E-2447-58D1-CA3A8B56D9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59242-7702-4BEB-899D-1380F58119A7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7C0C715-4848-6781-F636-E64B69BF3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2E3D0DD-43CC-FD31-4360-E88E2DA04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686FF-EB4A-4A19-8369-7F0DE39A8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254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4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4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3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contents/31/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4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4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www.egetolgayaltinay.com/lessons/246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hyperlink" Target="https://www.egetolgayaltinay.com/lessons/247" TargetMode="External"/><Relationship Id="rId4" Type="http://schemas.openxmlformats.org/officeDocument/2006/relationships/hyperlink" Target="https://www.egetolgayaltinay.com/lessons/24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2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4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contents/31/5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3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2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4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02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617BE03-BAE9-B3C6-6136-201098AA4149}"/>
              </a:ext>
            </a:extLst>
          </p:cNvPr>
          <p:cNvSpPr txBox="1"/>
          <p:nvPr/>
        </p:nvSpPr>
        <p:spPr>
          <a:xfrm>
            <a:off x="1071113" y="315772"/>
            <a:ext cx="100497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err="1"/>
              <a:t>What</a:t>
            </a:r>
            <a:r>
              <a:rPr lang="tr-TR" sz="5400" b="1" dirty="0"/>
              <a:t> is </a:t>
            </a:r>
            <a:r>
              <a:rPr lang="tr-TR" sz="5400" b="1" dirty="0" err="1">
                <a:solidFill>
                  <a:srgbClr val="00B050"/>
                </a:solidFill>
              </a:rPr>
              <a:t>good</a:t>
            </a:r>
            <a:r>
              <a:rPr lang="tr-TR" sz="5400" b="1" dirty="0"/>
              <a:t>/</a:t>
            </a:r>
            <a:r>
              <a:rPr lang="tr-TR" sz="5400" b="1" dirty="0" err="1">
                <a:solidFill>
                  <a:srgbClr val="FF0000"/>
                </a:solidFill>
              </a:rPr>
              <a:t>bad</a:t>
            </a:r>
            <a:r>
              <a:rPr lang="tr-TR" sz="5400" b="1" dirty="0"/>
              <a:t> </a:t>
            </a:r>
            <a:r>
              <a:rPr lang="tr-TR" sz="5400" b="1" dirty="0" err="1"/>
              <a:t>for</a:t>
            </a:r>
            <a:r>
              <a:rPr lang="tr-TR" sz="5400" b="1" dirty="0"/>
              <a:t> </a:t>
            </a:r>
            <a:r>
              <a:rPr lang="tr-TR" sz="5400" b="1" dirty="0" err="1"/>
              <a:t>the</a:t>
            </a:r>
            <a:r>
              <a:rPr lang="tr-TR" sz="5400" b="1" dirty="0"/>
              <a:t> </a:t>
            </a:r>
            <a:r>
              <a:rPr lang="tr-TR" sz="5400" b="1" dirty="0" err="1"/>
              <a:t>environment</a:t>
            </a:r>
            <a:r>
              <a:rPr lang="tr-TR" sz="5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2339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58179FC-5A76-30F0-54A8-8E1E76AB7AA2}"/>
              </a:ext>
            </a:extLst>
          </p:cNvPr>
          <p:cNvSpPr txBox="1"/>
          <p:nvPr/>
        </p:nvSpPr>
        <p:spPr>
          <a:xfrm>
            <a:off x="0" y="1085287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7CB953"/>
                </a:solidFill>
              </a:rPr>
              <a:t>Good</a:t>
            </a:r>
            <a:r>
              <a:rPr lang="tr-TR" sz="8000" b="1" dirty="0">
                <a:solidFill>
                  <a:srgbClr val="7CB953"/>
                </a:solidFill>
              </a:rPr>
              <a:t> </a:t>
            </a:r>
            <a:r>
              <a:rPr lang="tr-TR" sz="8000" b="1" dirty="0" err="1">
                <a:solidFill>
                  <a:srgbClr val="7CB953"/>
                </a:solidFill>
              </a:rPr>
              <a:t>Things</a:t>
            </a:r>
            <a:r>
              <a:rPr lang="tr-TR" sz="8000" b="1" dirty="0">
                <a:solidFill>
                  <a:srgbClr val="7CB953"/>
                </a:solidFill>
              </a:rPr>
              <a:t> </a:t>
            </a:r>
            <a:r>
              <a:rPr lang="tr-TR" sz="8000" b="1" dirty="0" err="1">
                <a:solidFill>
                  <a:srgbClr val="7CB953"/>
                </a:solidFill>
              </a:rPr>
              <a:t>for</a:t>
            </a:r>
            <a:r>
              <a:rPr lang="tr-TR" sz="8000" b="1" dirty="0">
                <a:solidFill>
                  <a:srgbClr val="7CB953"/>
                </a:solidFill>
              </a:rPr>
              <a:t> Environment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FCA9D6B-01DE-9864-A3EF-E88C09354BA9}"/>
              </a:ext>
            </a:extLst>
          </p:cNvPr>
          <p:cNvSpPr txBox="1"/>
          <p:nvPr/>
        </p:nvSpPr>
        <p:spPr>
          <a:xfrm>
            <a:off x="1071113" y="3540872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(Çevre için İyi Şeyler)</a:t>
            </a:r>
          </a:p>
        </p:txBody>
      </p:sp>
    </p:spTree>
    <p:extLst>
      <p:ext uri="{BB962C8B-B14F-4D97-AF65-F5344CB8AC3E}">
        <p14:creationId xmlns:p14="http://schemas.microsoft.com/office/powerpoint/2010/main" val="2996718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6A0F7CC-C23C-E560-6879-7460223EB8C4}"/>
              </a:ext>
            </a:extLst>
          </p:cNvPr>
          <p:cNvSpPr/>
          <p:nvPr/>
        </p:nvSpPr>
        <p:spPr>
          <a:xfrm>
            <a:off x="343876" y="1826668"/>
            <a:ext cx="3157087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Eco-friendly</a:t>
            </a:r>
            <a:r>
              <a:rPr lang="tr-TR" sz="2400" b="1" dirty="0">
                <a:solidFill>
                  <a:schemeClr val="tx1"/>
                </a:solidFill>
              </a:rPr>
              <a:t> Product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966DBD65-9C3D-9EA0-0420-C1ED49A0875C}"/>
              </a:ext>
            </a:extLst>
          </p:cNvPr>
          <p:cNvSpPr/>
          <p:nvPr/>
        </p:nvSpPr>
        <p:spPr>
          <a:xfrm>
            <a:off x="343876" y="2481185"/>
            <a:ext cx="3157087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Çevre dostu ürünler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9A41F7D-7534-9D6F-6E3F-BCBA8FC35AF4}"/>
              </a:ext>
            </a:extLst>
          </p:cNvPr>
          <p:cNvSpPr/>
          <p:nvPr/>
        </p:nvSpPr>
        <p:spPr>
          <a:xfrm>
            <a:off x="4395416" y="2013573"/>
            <a:ext cx="3157087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Plant</a:t>
            </a:r>
            <a:r>
              <a:rPr lang="tr-TR" sz="2800" b="1" dirty="0">
                <a:solidFill>
                  <a:schemeClr val="tx1"/>
                </a:solidFill>
              </a:rPr>
              <a:t> a </a:t>
            </a:r>
            <a:r>
              <a:rPr lang="tr-TR" sz="2800" b="1" dirty="0" err="1">
                <a:solidFill>
                  <a:schemeClr val="tx1"/>
                </a:solidFill>
              </a:rPr>
              <a:t>tree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C6AF3751-ABD0-BC24-7361-A9C03CBF7593}"/>
              </a:ext>
            </a:extLst>
          </p:cNvPr>
          <p:cNvSpPr/>
          <p:nvPr/>
        </p:nvSpPr>
        <p:spPr>
          <a:xfrm>
            <a:off x="4395416" y="2668090"/>
            <a:ext cx="3157087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Ağaç dikmek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106BD3E-00C1-E605-843E-9BB876816EC7}"/>
              </a:ext>
            </a:extLst>
          </p:cNvPr>
          <p:cNvSpPr/>
          <p:nvPr/>
        </p:nvSpPr>
        <p:spPr>
          <a:xfrm>
            <a:off x="8550473" y="2108117"/>
            <a:ext cx="3157087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Recycle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E6D4707-0C8B-2216-8AF1-917ED5798AAC}"/>
              </a:ext>
            </a:extLst>
          </p:cNvPr>
          <p:cNvSpPr/>
          <p:nvPr/>
        </p:nvSpPr>
        <p:spPr>
          <a:xfrm>
            <a:off x="8550473" y="2762634"/>
            <a:ext cx="3157087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Geri dönüştürmek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03A3091-F109-572D-CFFB-1CAF156DA48D}"/>
              </a:ext>
            </a:extLst>
          </p:cNvPr>
          <p:cNvSpPr/>
          <p:nvPr/>
        </p:nvSpPr>
        <p:spPr>
          <a:xfrm>
            <a:off x="343876" y="3606238"/>
            <a:ext cx="3157087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Reuse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CD12FD2A-C169-178F-F596-4492E99DEBB2}"/>
              </a:ext>
            </a:extLst>
          </p:cNvPr>
          <p:cNvSpPr/>
          <p:nvPr/>
        </p:nvSpPr>
        <p:spPr>
          <a:xfrm>
            <a:off x="343876" y="4260755"/>
            <a:ext cx="3157087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Tekrar kullanmak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E15E8B4-D657-996C-9C09-A2FFB22D6914}"/>
              </a:ext>
            </a:extLst>
          </p:cNvPr>
          <p:cNvSpPr/>
          <p:nvPr/>
        </p:nvSpPr>
        <p:spPr>
          <a:xfrm>
            <a:off x="343876" y="5112986"/>
            <a:ext cx="3157087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Renewable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Energy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9E67BE61-58D7-8CAC-30E6-3DF965634179}"/>
              </a:ext>
            </a:extLst>
          </p:cNvPr>
          <p:cNvSpPr/>
          <p:nvPr/>
        </p:nvSpPr>
        <p:spPr>
          <a:xfrm>
            <a:off x="343876" y="5767503"/>
            <a:ext cx="3157087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Yenilenebilir Enerji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382490FD-2887-65C8-09BE-B222CEC930B5}"/>
              </a:ext>
            </a:extLst>
          </p:cNvPr>
          <p:cNvSpPr/>
          <p:nvPr/>
        </p:nvSpPr>
        <p:spPr>
          <a:xfrm>
            <a:off x="4395416" y="5213627"/>
            <a:ext cx="3157087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Solar </a:t>
            </a:r>
            <a:r>
              <a:rPr lang="tr-TR" sz="2800" b="1" dirty="0" err="1">
                <a:solidFill>
                  <a:schemeClr val="tx1"/>
                </a:solidFill>
              </a:rPr>
              <a:t>Energy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88F8ED73-EEA5-E9DD-AEE6-078517A99847}"/>
              </a:ext>
            </a:extLst>
          </p:cNvPr>
          <p:cNvSpPr/>
          <p:nvPr/>
        </p:nvSpPr>
        <p:spPr>
          <a:xfrm>
            <a:off x="4395416" y="5868144"/>
            <a:ext cx="3157087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Güneş Enerjisi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284E0B6A-66C6-4F99-5C35-7118A712005D}"/>
              </a:ext>
            </a:extLst>
          </p:cNvPr>
          <p:cNvSpPr/>
          <p:nvPr/>
        </p:nvSpPr>
        <p:spPr>
          <a:xfrm>
            <a:off x="8550473" y="5213627"/>
            <a:ext cx="3157087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Wind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Energy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9821B276-B499-C864-AE5A-04B6F54D2B09}"/>
              </a:ext>
            </a:extLst>
          </p:cNvPr>
          <p:cNvSpPr/>
          <p:nvPr/>
        </p:nvSpPr>
        <p:spPr>
          <a:xfrm>
            <a:off x="8550473" y="5868144"/>
            <a:ext cx="3157087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Rüzgar Enerjisi</a:t>
            </a:r>
          </a:p>
        </p:txBody>
      </p:sp>
    </p:spTree>
    <p:extLst>
      <p:ext uri="{BB962C8B-B14F-4D97-AF65-F5344CB8AC3E}">
        <p14:creationId xmlns:p14="http://schemas.microsoft.com/office/powerpoint/2010/main" val="139702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633965D-C790-96A0-5A40-297A18D3D148}"/>
              </a:ext>
            </a:extLst>
          </p:cNvPr>
          <p:cNvSpPr/>
          <p:nvPr/>
        </p:nvSpPr>
        <p:spPr>
          <a:xfrm>
            <a:off x="522156" y="2188978"/>
            <a:ext cx="3247587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Public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Transportation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265F3AA-C060-EBD9-C769-EE019F7E110E}"/>
              </a:ext>
            </a:extLst>
          </p:cNvPr>
          <p:cNvSpPr/>
          <p:nvPr/>
        </p:nvSpPr>
        <p:spPr>
          <a:xfrm>
            <a:off x="522156" y="2727038"/>
            <a:ext cx="3247587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Toplu Taşıma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9F69F236-4399-761C-6612-0F5AE8752C32}"/>
              </a:ext>
            </a:extLst>
          </p:cNvPr>
          <p:cNvSpPr/>
          <p:nvPr/>
        </p:nvSpPr>
        <p:spPr>
          <a:xfrm>
            <a:off x="4435673" y="2188978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Turn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off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lights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25FA1E9-F25D-A8C2-E1A2-6C1E2A4C1147}"/>
              </a:ext>
            </a:extLst>
          </p:cNvPr>
          <p:cNvSpPr/>
          <p:nvPr/>
        </p:nvSpPr>
        <p:spPr>
          <a:xfrm>
            <a:off x="4435673" y="2727038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Işıkları Kapatmak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387355FD-3D85-D411-7127-93D363C89C38}"/>
              </a:ext>
            </a:extLst>
          </p:cNvPr>
          <p:cNvSpPr/>
          <p:nvPr/>
        </p:nvSpPr>
        <p:spPr>
          <a:xfrm>
            <a:off x="8780511" y="2188978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Protect</a:t>
            </a:r>
            <a:r>
              <a:rPr lang="tr-TR" sz="2400" b="1" dirty="0">
                <a:solidFill>
                  <a:schemeClr val="tx1"/>
                </a:solidFill>
              </a:rPr>
              <a:t> Nature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39D73AB6-600D-C20A-C3FF-ADB6258FF718}"/>
              </a:ext>
            </a:extLst>
          </p:cNvPr>
          <p:cNvSpPr/>
          <p:nvPr/>
        </p:nvSpPr>
        <p:spPr>
          <a:xfrm>
            <a:off x="8780511" y="2727038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Doğayı Korumak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65EF1F8-6F05-F090-9E18-022B5D996A26}"/>
              </a:ext>
            </a:extLst>
          </p:cNvPr>
          <p:cNvSpPr/>
          <p:nvPr/>
        </p:nvSpPr>
        <p:spPr>
          <a:xfrm>
            <a:off x="522156" y="5446887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Seperate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Garbage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E445610A-BD45-91B9-7F03-7B173AF791C4}"/>
              </a:ext>
            </a:extLst>
          </p:cNvPr>
          <p:cNvSpPr/>
          <p:nvPr/>
        </p:nvSpPr>
        <p:spPr>
          <a:xfrm>
            <a:off x="522156" y="5984947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Çöpleri Ayırmak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2CED0322-27CB-9ED4-10F3-F3869AAE6E40}"/>
              </a:ext>
            </a:extLst>
          </p:cNvPr>
          <p:cNvSpPr/>
          <p:nvPr/>
        </p:nvSpPr>
        <p:spPr>
          <a:xfrm>
            <a:off x="4268047" y="5286951"/>
            <a:ext cx="3655905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Rechargeable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Batteries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27AA0836-28C5-7D3A-4D4A-758065FEC2F4}"/>
              </a:ext>
            </a:extLst>
          </p:cNvPr>
          <p:cNvSpPr/>
          <p:nvPr/>
        </p:nvSpPr>
        <p:spPr>
          <a:xfrm>
            <a:off x="4268048" y="5825011"/>
            <a:ext cx="3655904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Tekrar şarj edilebilir piller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9D2AE4E6-8C48-A847-E417-511F53223F75}"/>
              </a:ext>
            </a:extLst>
          </p:cNvPr>
          <p:cNvSpPr/>
          <p:nvPr/>
        </p:nvSpPr>
        <p:spPr>
          <a:xfrm>
            <a:off x="8620663" y="3971027"/>
            <a:ext cx="3349925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Use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filters</a:t>
            </a:r>
            <a:r>
              <a:rPr lang="tr-TR" sz="2400" b="1" dirty="0">
                <a:solidFill>
                  <a:schemeClr val="tx1"/>
                </a:solidFill>
              </a:rPr>
              <a:t> in </a:t>
            </a:r>
            <a:r>
              <a:rPr lang="tr-TR" sz="2400" b="1" dirty="0" err="1">
                <a:solidFill>
                  <a:schemeClr val="tx1"/>
                </a:solidFill>
              </a:rPr>
              <a:t>factories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A3EA27EA-C851-58CF-048B-F72D9FCCE1E6}"/>
              </a:ext>
            </a:extLst>
          </p:cNvPr>
          <p:cNvSpPr/>
          <p:nvPr/>
        </p:nvSpPr>
        <p:spPr>
          <a:xfrm>
            <a:off x="8620663" y="4509087"/>
            <a:ext cx="3349925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Fabrikalarda filtre kullanmak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007115B2-DBED-002A-E220-FE2131A76BC8}"/>
              </a:ext>
            </a:extLst>
          </p:cNvPr>
          <p:cNvSpPr/>
          <p:nvPr/>
        </p:nvSpPr>
        <p:spPr>
          <a:xfrm>
            <a:off x="8620663" y="5286951"/>
            <a:ext cx="3349925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Electric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Cars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368540B2-DD93-06F7-383A-ADB98984DE80}"/>
              </a:ext>
            </a:extLst>
          </p:cNvPr>
          <p:cNvSpPr/>
          <p:nvPr/>
        </p:nvSpPr>
        <p:spPr>
          <a:xfrm>
            <a:off x="8620663" y="5825011"/>
            <a:ext cx="3349925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Elektrikli Arabalar</a:t>
            </a:r>
          </a:p>
        </p:txBody>
      </p:sp>
    </p:spTree>
    <p:extLst>
      <p:ext uri="{BB962C8B-B14F-4D97-AF65-F5344CB8AC3E}">
        <p14:creationId xmlns:p14="http://schemas.microsoft.com/office/powerpoint/2010/main" val="189960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D78C72A-0876-ABAB-2EE0-C1C09B1B9C64}"/>
              </a:ext>
            </a:extLst>
          </p:cNvPr>
          <p:cNvSpPr txBox="1"/>
          <p:nvPr/>
        </p:nvSpPr>
        <p:spPr>
          <a:xfrm>
            <a:off x="234070" y="3429000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https://www.egetolgayaltinay.com/lessons/240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7B43520-E4E4-8968-1B83-77A9F81325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1753">
            <a:off x="7955882" y="3305612"/>
            <a:ext cx="3142046" cy="298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08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A2F352B-2308-9BF5-7FFB-06007BEDFCDF}"/>
              </a:ext>
            </a:extLst>
          </p:cNvPr>
          <p:cNvSpPr txBox="1"/>
          <p:nvPr/>
        </p:nvSpPr>
        <p:spPr>
          <a:xfrm>
            <a:off x="0" y="1085287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7CB953"/>
                </a:solidFill>
              </a:rPr>
              <a:t>Bad</a:t>
            </a:r>
            <a:r>
              <a:rPr lang="tr-TR" sz="8000" b="1" dirty="0">
                <a:solidFill>
                  <a:srgbClr val="7CB953"/>
                </a:solidFill>
              </a:rPr>
              <a:t> </a:t>
            </a:r>
            <a:r>
              <a:rPr lang="tr-TR" sz="8000" b="1" dirty="0" err="1">
                <a:solidFill>
                  <a:srgbClr val="7CB953"/>
                </a:solidFill>
              </a:rPr>
              <a:t>Things</a:t>
            </a:r>
            <a:r>
              <a:rPr lang="tr-TR" sz="8000" b="1" dirty="0">
                <a:solidFill>
                  <a:srgbClr val="7CB953"/>
                </a:solidFill>
              </a:rPr>
              <a:t> </a:t>
            </a:r>
          </a:p>
          <a:p>
            <a:pPr algn="ctr"/>
            <a:r>
              <a:rPr lang="tr-TR" sz="8000" b="1" dirty="0" err="1">
                <a:solidFill>
                  <a:srgbClr val="7CB953"/>
                </a:solidFill>
              </a:rPr>
              <a:t>for</a:t>
            </a:r>
            <a:r>
              <a:rPr lang="tr-TR" sz="8000" b="1" dirty="0">
                <a:solidFill>
                  <a:srgbClr val="7CB953"/>
                </a:solidFill>
              </a:rPr>
              <a:t> Environment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685D502-148C-634B-2467-C0350858009E}"/>
              </a:ext>
            </a:extLst>
          </p:cNvPr>
          <p:cNvSpPr txBox="1"/>
          <p:nvPr/>
        </p:nvSpPr>
        <p:spPr>
          <a:xfrm>
            <a:off x="1071113" y="3540872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(Çevre için Kötü Şeyler)</a:t>
            </a:r>
          </a:p>
        </p:txBody>
      </p:sp>
    </p:spTree>
    <p:extLst>
      <p:ext uri="{BB962C8B-B14F-4D97-AF65-F5344CB8AC3E}">
        <p14:creationId xmlns:p14="http://schemas.microsoft.com/office/powerpoint/2010/main" val="2287325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9E4BE7DF-5F51-C096-82C3-D5F92231943B}"/>
              </a:ext>
            </a:extLst>
          </p:cNvPr>
          <p:cNvSpPr/>
          <p:nvPr/>
        </p:nvSpPr>
        <p:spPr>
          <a:xfrm>
            <a:off x="369757" y="2257419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Cut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down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trees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0F51C583-DE72-A23A-BCA1-463D5F5381E3}"/>
              </a:ext>
            </a:extLst>
          </p:cNvPr>
          <p:cNvSpPr/>
          <p:nvPr/>
        </p:nvSpPr>
        <p:spPr>
          <a:xfrm>
            <a:off x="369757" y="2795479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Ağaçları kesmek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8045BAC-9EA0-6758-32EE-9034C32FE559}"/>
              </a:ext>
            </a:extLst>
          </p:cNvPr>
          <p:cNvSpPr/>
          <p:nvPr/>
        </p:nvSpPr>
        <p:spPr>
          <a:xfrm>
            <a:off x="4571410" y="2257419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Pollute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0D4C0E68-F5C9-1DE6-7073-82FC56C4BE75}"/>
              </a:ext>
            </a:extLst>
          </p:cNvPr>
          <p:cNvSpPr/>
          <p:nvPr/>
        </p:nvSpPr>
        <p:spPr>
          <a:xfrm>
            <a:off x="4571410" y="2795479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Kirletmek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1E8CB688-F8D1-3E65-1B20-CEF6607B89E0}"/>
              </a:ext>
            </a:extLst>
          </p:cNvPr>
          <p:cNvSpPr/>
          <p:nvPr/>
        </p:nvSpPr>
        <p:spPr>
          <a:xfrm>
            <a:off x="8683335" y="1988389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Plactic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Bags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F22977A1-62F4-DDBB-F939-CEDCA4C11AD1}"/>
              </a:ext>
            </a:extLst>
          </p:cNvPr>
          <p:cNvSpPr/>
          <p:nvPr/>
        </p:nvSpPr>
        <p:spPr>
          <a:xfrm>
            <a:off x="8683335" y="2526449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Plastik Torbalar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B994FBB-0C76-16D0-1700-92F57E4D78DE}"/>
              </a:ext>
            </a:extLst>
          </p:cNvPr>
          <p:cNvSpPr/>
          <p:nvPr/>
        </p:nvSpPr>
        <p:spPr>
          <a:xfrm>
            <a:off x="276645" y="5156451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Drive </a:t>
            </a:r>
            <a:r>
              <a:rPr lang="tr-TR" sz="2400" b="1" dirty="0" err="1">
                <a:solidFill>
                  <a:schemeClr val="tx1"/>
                </a:solidFill>
              </a:rPr>
              <a:t>your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own</a:t>
            </a:r>
            <a:r>
              <a:rPr lang="tr-TR" sz="2400" b="1" dirty="0">
                <a:solidFill>
                  <a:schemeClr val="tx1"/>
                </a:solidFill>
              </a:rPr>
              <a:t> car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FF676F1E-739B-623F-76B7-4CA6E0D52776}"/>
              </a:ext>
            </a:extLst>
          </p:cNvPr>
          <p:cNvSpPr/>
          <p:nvPr/>
        </p:nvSpPr>
        <p:spPr>
          <a:xfrm>
            <a:off x="276645" y="5694511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Kendi arabanı kullanmak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A2852004-8110-3208-9199-0333B7B1499D}"/>
              </a:ext>
            </a:extLst>
          </p:cNvPr>
          <p:cNvSpPr/>
          <p:nvPr/>
        </p:nvSpPr>
        <p:spPr>
          <a:xfrm>
            <a:off x="4148716" y="5142781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Exhaust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fumes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F16FF453-BBA8-9BDA-BEEB-0C57350968A6}"/>
              </a:ext>
            </a:extLst>
          </p:cNvPr>
          <p:cNvSpPr/>
          <p:nvPr/>
        </p:nvSpPr>
        <p:spPr>
          <a:xfrm>
            <a:off x="4148716" y="5680841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Egzoz Dumanı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4910F14D-C9C7-43CF-B011-B1B3E6ADF0D5}"/>
              </a:ext>
            </a:extLst>
          </p:cNvPr>
          <p:cNvSpPr/>
          <p:nvPr/>
        </p:nvSpPr>
        <p:spPr>
          <a:xfrm>
            <a:off x="8683335" y="4873751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Pesticide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61BAF1F5-DADF-F897-DF00-BD0480F843BE}"/>
              </a:ext>
            </a:extLst>
          </p:cNvPr>
          <p:cNvSpPr/>
          <p:nvPr/>
        </p:nvSpPr>
        <p:spPr>
          <a:xfrm>
            <a:off x="8683335" y="5411811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Böcek İlacı</a:t>
            </a:r>
          </a:p>
        </p:txBody>
      </p:sp>
      <p:sp>
        <p:nvSpPr>
          <p:cNvPr id="14" name="Ok: Aşağı 13">
            <a:extLst>
              <a:ext uri="{FF2B5EF4-FFF2-40B4-BE49-F238E27FC236}">
                <a16:creationId xmlns:a16="http://schemas.microsoft.com/office/drawing/2014/main" id="{FE84AF0A-8FE7-E202-E667-93B7D9C3FB9A}"/>
              </a:ext>
            </a:extLst>
          </p:cNvPr>
          <p:cNvSpPr/>
          <p:nvPr/>
        </p:nvSpPr>
        <p:spPr>
          <a:xfrm rot="20623453">
            <a:off x="4753679" y="4347592"/>
            <a:ext cx="534837" cy="81331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Aşağı 14">
            <a:extLst>
              <a:ext uri="{FF2B5EF4-FFF2-40B4-BE49-F238E27FC236}">
                <a16:creationId xmlns:a16="http://schemas.microsoft.com/office/drawing/2014/main" id="{E108FAD6-0C0B-91AB-683E-1C0049DAC9BA}"/>
              </a:ext>
            </a:extLst>
          </p:cNvPr>
          <p:cNvSpPr/>
          <p:nvPr/>
        </p:nvSpPr>
        <p:spPr>
          <a:xfrm rot="2505209">
            <a:off x="1765211" y="4465307"/>
            <a:ext cx="534837" cy="81331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421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5E5FCACA-1E5A-1790-D40E-EF2DCCE78A14}"/>
              </a:ext>
            </a:extLst>
          </p:cNvPr>
          <p:cNvSpPr/>
          <p:nvPr/>
        </p:nvSpPr>
        <p:spPr>
          <a:xfrm>
            <a:off x="732066" y="2015879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Fossil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Fuels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080A5554-F44A-245C-78AF-68E766AA9196}"/>
              </a:ext>
            </a:extLst>
          </p:cNvPr>
          <p:cNvSpPr/>
          <p:nvPr/>
        </p:nvSpPr>
        <p:spPr>
          <a:xfrm>
            <a:off x="732066" y="2553939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Fosil Yakıtlar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3DBBB67-872F-71E0-9D46-0959E7EA9D6C}"/>
              </a:ext>
            </a:extLst>
          </p:cNvPr>
          <p:cNvSpPr/>
          <p:nvPr/>
        </p:nvSpPr>
        <p:spPr>
          <a:xfrm>
            <a:off x="4571410" y="2015879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Poisonous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Chemicals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DBDBF9B8-EA58-9F19-CAFE-88F469A13204}"/>
              </a:ext>
            </a:extLst>
          </p:cNvPr>
          <p:cNvSpPr/>
          <p:nvPr/>
        </p:nvSpPr>
        <p:spPr>
          <a:xfrm>
            <a:off x="4571410" y="2553939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Zehirli Kimyasallar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C1B3FBB7-0CC3-7940-7ABB-7A8C6309FA5A}"/>
              </a:ext>
            </a:extLst>
          </p:cNvPr>
          <p:cNvSpPr/>
          <p:nvPr/>
        </p:nvSpPr>
        <p:spPr>
          <a:xfrm>
            <a:off x="8492964" y="2370653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100" b="1" dirty="0" err="1">
                <a:solidFill>
                  <a:schemeClr val="tx1"/>
                </a:solidFill>
              </a:rPr>
              <a:t>Throw</a:t>
            </a:r>
            <a:r>
              <a:rPr lang="tr-TR" sz="2100" b="1" dirty="0">
                <a:solidFill>
                  <a:schemeClr val="tx1"/>
                </a:solidFill>
              </a:rPr>
              <a:t> </a:t>
            </a:r>
            <a:r>
              <a:rPr lang="tr-TR" sz="2100" b="1" dirty="0" err="1">
                <a:solidFill>
                  <a:schemeClr val="tx1"/>
                </a:solidFill>
              </a:rPr>
              <a:t>Rubbish</a:t>
            </a:r>
            <a:r>
              <a:rPr lang="tr-TR" sz="2100" b="1" dirty="0">
                <a:solidFill>
                  <a:schemeClr val="tx1"/>
                </a:solidFill>
              </a:rPr>
              <a:t> </a:t>
            </a:r>
            <a:r>
              <a:rPr lang="tr-TR" sz="2100" b="1" dirty="0" err="1">
                <a:solidFill>
                  <a:schemeClr val="tx1"/>
                </a:solidFill>
              </a:rPr>
              <a:t>Around</a:t>
            </a:r>
            <a:endParaRPr lang="tr-TR" sz="21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CB8F3E6-5357-4DD7-3E7C-583602FBD245}"/>
              </a:ext>
            </a:extLst>
          </p:cNvPr>
          <p:cNvSpPr/>
          <p:nvPr/>
        </p:nvSpPr>
        <p:spPr>
          <a:xfrm>
            <a:off x="8492964" y="2908713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Yere Çöp Atmak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51C2C951-28AC-B9A7-D5AA-B3D4B91B5911}"/>
              </a:ext>
            </a:extLst>
          </p:cNvPr>
          <p:cNvSpPr/>
          <p:nvPr/>
        </p:nvSpPr>
        <p:spPr>
          <a:xfrm>
            <a:off x="841333" y="5584339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Waste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Water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7A451B7D-3A7E-392D-0373-A6CBD7DB3681}"/>
              </a:ext>
            </a:extLst>
          </p:cNvPr>
          <p:cNvSpPr/>
          <p:nvPr/>
        </p:nvSpPr>
        <p:spPr>
          <a:xfrm>
            <a:off x="841333" y="6122399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Su israf etmek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B8C3D89E-E4C8-E53A-97C2-57CACB8D9CA3}"/>
              </a:ext>
            </a:extLst>
          </p:cNvPr>
          <p:cNvSpPr/>
          <p:nvPr/>
        </p:nvSpPr>
        <p:spPr>
          <a:xfrm>
            <a:off x="4569714" y="4534618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Waste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B04B60FF-5C8F-C041-CDBA-E51447078221}"/>
              </a:ext>
            </a:extLst>
          </p:cNvPr>
          <p:cNvSpPr/>
          <p:nvPr/>
        </p:nvSpPr>
        <p:spPr>
          <a:xfrm>
            <a:off x="4569714" y="5072678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Atık / İsraf etmek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02054E45-AB35-7E5C-414E-11942FF1E52E}"/>
              </a:ext>
            </a:extLst>
          </p:cNvPr>
          <p:cNvSpPr/>
          <p:nvPr/>
        </p:nvSpPr>
        <p:spPr>
          <a:xfrm>
            <a:off x="8492964" y="4534618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Hunt</a:t>
            </a:r>
            <a:r>
              <a:rPr lang="tr-TR" sz="2400" b="1" dirty="0">
                <a:solidFill>
                  <a:schemeClr val="tx1"/>
                </a:solidFill>
              </a:rPr>
              <a:t> Animals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48914BF8-FB0D-9F1D-1314-56A6D73BE977}"/>
              </a:ext>
            </a:extLst>
          </p:cNvPr>
          <p:cNvSpPr/>
          <p:nvPr/>
        </p:nvSpPr>
        <p:spPr>
          <a:xfrm>
            <a:off x="8492964" y="5072678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Hayvanları Avlamak</a:t>
            </a:r>
          </a:p>
        </p:txBody>
      </p:sp>
    </p:spTree>
    <p:extLst>
      <p:ext uri="{BB962C8B-B14F-4D97-AF65-F5344CB8AC3E}">
        <p14:creationId xmlns:p14="http://schemas.microsoft.com/office/powerpoint/2010/main" val="312778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13" grpId="0" animBg="1"/>
      <p:bldP spid="15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0AF649B-E954-A2AC-13CF-5285471F3864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https://www.egetolgayaltinay.com/lessons/241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89A3D9E-1872-FBBE-83FA-10F409B0D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7896">
            <a:off x="7907754" y="3246066"/>
            <a:ext cx="3142047" cy="298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81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0AF649B-E954-A2AC-13CF-5285471F3864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https://www.egetolgayaltinay.com/lessons/239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B8F56BA-2C9C-EE42-BD0B-A3D866F3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0332">
            <a:off x="7907756" y="3072973"/>
            <a:ext cx="3334552" cy="316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55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DC4531CB-CBC3-7319-9331-1978DCFA1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B9164456-E001-C975-9E8C-6442BAC3CAAC}"/>
              </a:ext>
            </a:extLst>
          </p:cNvPr>
          <p:cNvSpPr txBox="1"/>
          <p:nvPr/>
        </p:nvSpPr>
        <p:spPr>
          <a:xfrm>
            <a:off x="253466" y="1677314"/>
            <a:ext cx="7226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Bu sunum </a:t>
            </a:r>
            <a:r>
              <a:rPr lang="tr-TR" sz="2800" b="1" i="1" dirty="0"/>
              <a:t>İşleyen </a:t>
            </a:r>
            <a:r>
              <a:rPr lang="tr-TR" sz="2800" b="1" i="1" dirty="0" err="1"/>
              <a:t>Zeka’</a:t>
            </a:r>
            <a:r>
              <a:rPr lang="tr-TR" sz="2800" b="1" dirty="0" err="1"/>
              <a:t>nın</a:t>
            </a:r>
            <a:r>
              <a:rPr lang="tr-TR" sz="2800" b="1" dirty="0"/>
              <a:t> katkılarıyla hazırlanmıştır.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8F3D2EA-852A-FF96-71A5-39010543D9D1}"/>
              </a:ext>
            </a:extLst>
          </p:cNvPr>
          <p:cNvSpPr txBox="1"/>
          <p:nvPr/>
        </p:nvSpPr>
        <p:spPr>
          <a:xfrm>
            <a:off x="253466" y="2968373"/>
            <a:ext cx="5372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örnek içeriklerine aşağıdaki linkten ulaşabilirsiniz:</a:t>
            </a:r>
          </a:p>
          <a:p>
            <a:endParaRPr lang="tr-TR" sz="1800" dirty="0"/>
          </a:p>
          <a:p>
            <a:r>
              <a:rPr lang="tr-TR" sz="1800" dirty="0">
                <a:hlinkClick r:id="rId3"/>
              </a:rPr>
              <a:t>https://www.egetolgayaltinay.com/contents/31/5</a:t>
            </a:r>
            <a:r>
              <a:rPr lang="tr-TR" sz="1800" dirty="0"/>
              <a:t> </a:t>
            </a:r>
            <a:br>
              <a:rPr lang="tr-TR" sz="1800" dirty="0"/>
            </a:br>
            <a:endParaRPr lang="tr-TR" sz="18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E0BECCD-E8CA-BD9E-23EE-CE0E2A052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051" y="956565"/>
            <a:ext cx="2913536" cy="451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12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23780D56-FC0D-EDE2-9B4D-64DC4FA4395E}"/>
              </a:ext>
            </a:extLst>
          </p:cNvPr>
          <p:cNvSpPr/>
          <p:nvPr/>
        </p:nvSpPr>
        <p:spPr>
          <a:xfrm>
            <a:off x="116049" y="2179508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Earth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15D1E7C-7205-D546-C5C9-103E2EE3FA6F}"/>
              </a:ext>
            </a:extLst>
          </p:cNvPr>
          <p:cNvSpPr/>
          <p:nvPr/>
        </p:nvSpPr>
        <p:spPr>
          <a:xfrm>
            <a:off x="116049" y="2717568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Dünya, yeryüzü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E4A8187-F2EA-AED5-40F6-1FA536DF39C1}"/>
              </a:ext>
            </a:extLst>
          </p:cNvPr>
          <p:cNvSpPr/>
          <p:nvPr/>
        </p:nvSpPr>
        <p:spPr>
          <a:xfrm>
            <a:off x="4484314" y="2179508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Lake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7752DE29-4207-E297-1608-C9F2F2221878}"/>
              </a:ext>
            </a:extLst>
          </p:cNvPr>
          <p:cNvSpPr/>
          <p:nvPr/>
        </p:nvSpPr>
        <p:spPr>
          <a:xfrm>
            <a:off x="4484314" y="2717568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Göl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4DF620DF-53BB-D6CE-8018-FB8FCFC6C254}"/>
              </a:ext>
            </a:extLst>
          </p:cNvPr>
          <p:cNvSpPr/>
          <p:nvPr/>
        </p:nvSpPr>
        <p:spPr>
          <a:xfrm>
            <a:off x="8948832" y="2179508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Sea</a:t>
            </a:r>
            <a:r>
              <a:rPr lang="tr-TR" sz="2400" b="1" dirty="0">
                <a:solidFill>
                  <a:schemeClr val="tx1"/>
                </a:solidFill>
              </a:rPr>
              <a:t> / Ocean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689FED3-006A-6368-0108-D781F1C0ADDB}"/>
              </a:ext>
            </a:extLst>
          </p:cNvPr>
          <p:cNvSpPr/>
          <p:nvPr/>
        </p:nvSpPr>
        <p:spPr>
          <a:xfrm>
            <a:off x="8948832" y="2717568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Deniz / Okyanus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56F11580-B73C-446E-378B-E38F35E051E0}"/>
              </a:ext>
            </a:extLst>
          </p:cNvPr>
          <p:cNvSpPr/>
          <p:nvPr/>
        </p:nvSpPr>
        <p:spPr>
          <a:xfrm>
            <a:off x="116049" y="5325365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River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9FB771E-67B5-FB0E-1821-E8A9EBB1ED1C}"/>
              </a:ext>
            </a:extLst>
          </p:cNvPr>
          <p:cNvSpPr/>
          <p:nvPr/>
        </p:nvSpPr>
        <p:spPr>
          <a:xfrm>
            <a:off x="116049" y="5863425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Nehir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DB41DF9C-1564-566B-3072-084B9A64BC44}"/>
              </a:ext>
            </a:extLst>
          </p:cNvPr>
          <p:cNvSpPr/>
          <p:nvPr/>
        </p:nvSpPr>
        <p:spPr>
          <a:xfrm>
            <a:off x="4484314" y="5256384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Rainforests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81A66031-7493-82A1-9329-04F075839E26}"/>
              </a:ext>
            </a:extLst>
          </p:cNvPr>
          <p:cNvSpPr/>
          <p:nvPr/>
        </p:nvSpPr>
        <p:spPr>
          <a:xfrm>
            <a:off x="4484314" y="5794444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Yağmur ormanları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79D5F4A0-D62A-8C17-6FF6-944E967B5006}"/>
              </a:ext>
            </a:extLst>
          </p:cNvPr>
          <p:cNvSpPr/>
          <p:nvPr/>
        </p:nvSpPr>
        <p:spPr>
          <a:xfrm>
            <a:off x="8948832" y="5256384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Factory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E699FFF4-217F-31D6-A73F-F5C36784F952}"/>
              </a:ext>
            </a:extLst>
          </p:cNvPr>
          <p:cNvSpPr/>
          <p:nvPr/>
        </p:nvSpPr>
        <p:spPr>
          <a:xfrm>
            <a:off x="8948832" y="5794444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Fabrika</a:t>
            </a:r>
          </a:p>
        </p:txBody>
      </p:sp>
    </p:spTree>
    <p:extLst>
      <p:ext uri="{BB962C8B-B14F-4D97-AF65-F5344CB8AC3E}">
        <p14:creationId xmlns:p14="http://schemas.microsoft.com/office/powerpoint/2010/main" val="33395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080BAA05-786A-FD2B-DF16-88967C6D3A2B}"/>
              </a:ext>
            </a:extLst>
          </p:cNvPr>
          <p:cNvSpPr txBox="1"/>
          <p:nvPr/>
        </p:nvSpPr>
        <p:spPr>
          <a:xfrm>
            <a:off x="1419225" y="41700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7CB953"/>
                </a:solidFill>
              </a:rPr>
              <a:t>OTHER IMPORTANT WORDS</a:t>
            </a:r>
          </a:p>
          <a:p>
            <a:pPr algn="ctr"/>
            <a:r>
              <a:rPr lang="tr-TR" sz="2000" b="1" dirty="0"/>
              <a:t>(DİĞER ÖNEMLİ KELİMELER)</a:t>
            </a:r>
            <a:endParaRPr lang="tr-TR" sz="7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3773A70E-2288-A0AB-B122-1FF861694301}"/>
              </a:ext>
            </a:extLst>
          </p:cNvPr>
          <p:cNvSpPr/>
          <p:nvPr/>
        </p:nvSpPr>
        <p:spPr>
          <a:xfrm>
            <a:off x="891396" y="1131294"/>
            <a:ext cx="2473858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Harm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5DC3F8A-4745-86D5-7188-6D176E664FB2}"/>
              </a:ext>
            </a:extLst>
          </p:cNvPr>
          <p:cNvSpPr/>
          <p:nvPr/>
        </p:nvSpPr>
        <p:spPr>
          <a:xfrm>
            <a:off x="891396" y="1689558"/>
            <a:ext cx="2473858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Harmful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DB52CCBD-B8CA-BD4C-220A-5DEA722919E5}"/>
              </a:ext>
            </a:extLst>
          </p:cNvPr>
          <p:cNvSpPr/>
          <p:nvPr/>
        </p:nvSpPr>
        <p:spPr>
          <a:xfrm>
            <a:off x="3363645" y="1130091"/>
            <a:ext cx="2127183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Zarar vermek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69182C1-AF32-EF23-AEC3-4B7571CB06A3}"/>
              </a:ext>
            </a:extLst>
          </p:cNvPr>
          <p:cNvSpPr/>
          <p:nvPr/>
        </p:nvSpPr>
        <p:spPr>
          <a:xfrm>
            <a:off x="3365252" y="1689558"/>
            <a:ext cx="2127183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Zararlı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DB3F28E6-D8D3-909B-79BC-FA7520989CB7}"/>
              </a:ext>
            </a:extLst>
          </p:cNvPr>
          <p:cNvSpPr/>
          <p:nvPr/>
        </p:nvSpPr>
        <p:spPr>
          <a:xfrm>
            <a:off x="891396" y="2247824"/>
            <a:ext cx="2473858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Temperature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1C5B68E0-3DA7-1B90-CC14-AFF98C4A9366}"/>
              </a:ext>
            </a:extLst>
          </p:cNvPr>
          <p:cNvSpPr/>
          <p:nvPr/>
        </p:nvSpPr>
        <p:spPr>
          <a:xfrm>
            <a:off x="891396" y="2806088"/>
            <a:ext cx="2473858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Increase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1BBB33ED-7027-7DBB-48A2-772621AF4D47}"/>
              </a:ext>
            </a:extLst>
          </p:cNvPr>
          <p:cNvSpPr/>
          <p:nvPr/>
        </p:nvSpPr>
        <p:spPr>
          <a:xfrm>
            <a:off x="3365253" y="2247823"/>
            <a:ext cx="2127183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Sıcaklık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565E589-CF52-D5FC-F7D4-2453B4051D19}"/>
              </a:ext>
            </a:extLst>
          </p:cNvPr>
          <p:cNvSpPr/>
          <p:nvPr/>
        </p:nvSpPr>
        <p:spPr>
          <a:xfrm>
            <a:off x="3365252" y="2806088"/>
            <a:ext cx="2127183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Artmak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2755E6EB-EF48-C95D-7FD8-1FD71CDA0F89}"/>
              </a:ext>
            </a:extLst>
          </p:cNvPr>
          <p:cNvSpPr/>
          <p:nvPr/>
        </p:nvSpPr>
        <p:spPr>
          <a:xfrm>
            <a:off x="891396" y="3366756"/>
            <a:ext cx="2473858" cy="702443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Decrease</a:t>
            </a:r>
            <a:r>
              <a:rPr lang="tr-TR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B69EC5F8-4464-E1C3-5D60-51C102932A89}"/>
              </a:ext>
            </a:extLst>
          </p:cNvPr>
          <p:cNvSpPr/>
          <p:nvPr/>
        </p:nvSpPr>
        <p:spPr>
          <a:xfrm>
            <a:off x="891397" y="4069201"/>
            <a:ext cx="2473858" cy="558264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Destroy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1C1EFCF6-0763-ED28-AB2B-FB33889BB95B}"/>
              </a:ext>
            </a:extLst>
          </p:cNvPr>
          <p:cNvSpPr/>
          <p:nvPr/>
        </p:nvSpPr>
        <p:spPr>
          <a:xfrm>
            <a:off x="3365253" y="3366755"/>
            <a:ext cx="2127183" cy="702443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Azalmak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30D334C1-A6B2-16E5-0787-54E49A6884CC}"/>
              </a:ext>
            </a:extLst>
          </p:cNvPr>
          <p:cNvSpPr/>
          <p:nvPr/>
        </p:nvSpPr>
        <p:spPr>
          <a:xfrm>
            <a:off x="3365253" y="4069200"/>
            <a:ext cx="2127183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Yok etmek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2F25BF3E-2C0D-7326-721F-4D9FE351EA0D}"/>
              </a:ext>
            </a:extLst>
          </p:cNvPr>
          <p:cNvSpPr/>
          <p:nvPr/>
        </p:nvSpPr>
        <p:spPr>
          <a:xfrm>
            <a:off x="891396" y="4627465"/>
            <a:ext cx="2473858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Necessary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51F5754E-F2A8-4F40-FC4C-EAD4AA9079EE}"/>
              </a:ext>
            </a:extLst>
          </p:cNvPr>
          <p:cNvSpPr/>
          <p:nvPr/>
        </p:nvSpPr>
        <p:spPr>
          <a:xfrm>
            <a:off x="3365253" y="4627464"/>
            <a:ext cx="2127183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Gerekli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90DE6330-4BFC-A235-6E79-430E2E7E00B9}"/>
              </a:ext>
            </a:extLst>
          </p:cNvPr>
          <p:cNvSpPr/>
          <p:nvPr/>
        </p:nvSpPr>
        <p:spPr>
          <a:xfrm>
            <a:off x="891397" y="5183326"/>
            <a:ext cx="2473858" cy="560666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Cause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45F50B16-AE4D-AE1E-FB75-AAA300758506}"/>
              </a:ext>
            </a:extLst>
          </p:cNvPr>
          <p:cNvSpPr/>
          <p:nvPr/>
        </p:nvSpPr>
        <p:spPr>
          <a:xfrm>
            <a:off x="3365253" y="5183326"/>
            <a:ext cx="2127183" cy="560666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Sebep olmak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A8118BC8-AEAC-EC73-D4DF-8AD3CA67AC4B}"/>
              </a:ext>
            </a:extLst>
          </p:cNvPr>
          <p:cNvSpPr/>
          <p:nvPr/>
        </p:nvSpPr>
        <p:spPr>
          <a:xfrm>
            <a:off x="891396" y="5743994"/>
            <a:ext cx="2473858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Reason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77CADE6E-FAE0-AFE6-D3C6-39FE48D8832E}"/>
              </a:ext>
            </a:extLst>
          </p:cNvPr>
          <p:cNvSpPr/>
          <p:nvPr/>
        </p:nvSpPr>
        <p:spPr>
          <a:xfrm>
            <a:off x="3365253" y="5743993"/>
            <a:ext cx="2127183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Sebep</a:t>
            </a:r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id="{FAA704E1-ED03-505F-0F0D-F791295E1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" t="23215" r="-11424" b="24829"/>
          <a:stretch/>
        </p:blipFill>
        <p:spPr>
          <a:xfrm>
            <a:off x="5767063" y="2362016"/>
            <a:ext cx="356135" cy="2711920"/>
          </a:xfrm>
          <a:prstGeom prst="rect">
            <a:avLst/>
          </a:prstGeom>
        </p:spPr>
      </p:pic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0565EC05-577C-C30F-0912-9956C5F7E52B}"/>
              </a:ext>
            </a:extLst>
          </p:cNvPr>
          <p:cNvSpPr/>
          <p:nvPr/>
        </p:nvSpPr>
        <p:spPr>
          <a:xfrm>
            <a:off x="6301275" y="1126488"/>
            <a:ext cx="2579886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Take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precautions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046598C4-A4A2-2F86-077C-324BB80C0842}"/>
              </a:ext>
            </a:extLst>
          </p:cNvPr>
          <p:cNvSpPr/>
          <p:nvPr/>
        </p:nvSpPr>
        <p:spPr>
          <a:xfrm>
            <a:off x="8881159" y="1126488"/>
            <a:ext cx="2419448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Önlem almak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A767583F-FF56-280A-C711-F6C02A91C520}"/>
              </a:ext>
            </a:extLst>
          </p:cNvPr>
          <p:cNvSpPr/>
          <p:nvPr/>
        </p:nvSpPr>
        <p:spPr>
          <a:xfrm>
            <a:off x="6301275" y="1687156"/>
            <a:ext cx="2579886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Take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action</a:t>
            </a:r>
            <a:r>
              <a:rPr lang="tr-TR" sz="28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947D0EF5-19E9-A7AF-F3D3-4A8A2010B06B}"/>
              </a:ext>
            </a:extLst>
          </p:cNvPr>
          <p:cNvSpPr/>
          <p:nvPr/>
        </p:nvSpPr>
        <p:spPr>
          <a:xfrm>
            <a:off x="6301271" y="2243019"/>
            <a:ext cx="2579886" cy="558264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Agriculture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F85F5080-3DA0-7F53-67C5-6CB4ACDAE3F7}"/>
              </a:ext>
            </a:extLst>
          </p:cNvPr>
          <p:cNvSpPr/>
          <p:nvPr/>
        </p:nvSpPr>
        <p:spPr>
          <a:xfrm>
            <a:off x="8881160" y="1687155"/>
            <a:ext cx="2419448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Harekete geçmek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6B6DF9C3-5C9F-9CF7-B60E-55FE40EA5FBE}"/>
              </a:ext>
            </a:extLst>
          </p:cNvPr>
          <p:cNvSpPr/>
          <p:nvPr/>
        </p:nvSpPr>
        <p:spPr>
          <a:xfrm>
            <a:off x="8881160" y="2243018"/>
            <a:ext cx="2419448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Tarım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415EF261-2BFA-DE29-64A5-4C27289A77F9}"/>
              </a:ext>
            </a:extLst>
          </p:cNvPr>
          <p:cNvSpPr/>
          <p:nvPr/>
        </p:nvSpPr>
        <p:spPr>
          <a:xfrm>
            <a:off x="6301272" y="2806089"/>
            <a:ext cx="2579888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Prevent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6AE06564-81DA-A44B-864A-0ABFB127B400}"/>
              </a:ext>
            </a:extLst>
          </p:cNvPr>
          <p:cNvSpPr/>
          <p:nvPr/>
        </p:nvSpPr>
        <p:spPr>
          <a:xfrm>
            <a:off x="8881159" y="2806088"/>
            <a:ext cx="2419448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Önlemek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3550193E-10E0-AD50-2D19-527A4255CB05}"/>
              </a:ext>
            </a:extLst>
          </p:cNvPr>
          <p:cNvSpPr/>
          <p:nvPr/>
        </p:nvSpPr>
        <p:spPr>
          <a:xfrm>
            <a:off x="6301270" y="3357145"/>
            <a:ext cx="2579888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Treathen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8C84BD61-EDAA-86B5-9DA8-18B660B6120A}"/>
              </a:ext>
            </a:extLst>
          </p:cNvPr>
          <p:cNvSpPr/>
          <p:nvPr/>
        </p:nvSpPr>
        <p:spPr>
          <a:xfrm>
            <a:off x="8881156" y="3357145"/>
            <a:ext cx="2419448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Tehdit etmek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E8C6A2EC-999A-30FE-39AC-975BB24B9038}"/>
              </a:ext>
            </a:extLst>
          </p:cNvPr>
          <p:cNvSpPr/>
          <p:nvPr/>
        </p:nvSpPr>
        <p:spPr>
          <a:xfrm>
            <a:off x="6301268" y="3917813"/>
            <a:ext cx="2579890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Because</a:t>
            </a:r>
            <a:r>
              <a:rPr lang="tr-TR" sz="2400" b="1" dirty="0">
                <a:solidFill>
                  <a:schemeClr val="tx1"/>
                </a:solidFill>
              </a:rPr>
              <a:t> of …: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4CF37713-788C-51A4-F843-59E6C44169CA}"/>
              </a:ext>
            </a:extLst>
          </p:cNvPr>
          <p:cNvSpPr/>
          <p:nvPr/>
        </p:nvSpPr>
        <p:spPr>
          <a:xfrm>
            <a:off x="6301267" y="4473676"/>
            <a:ext cx="2579891" cy="558264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Solution:</a:t>
            </a: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3C6A2577-EB2A-F653-0547-9E9874F584C0}"/>
              </a:ext>
            </a:extLst>
          </p:cNvPr>
          <p:cNvSpPr/>
          <p:nvPr/>
        </p:nvSpPr>
        <p:spPr>
          <a:xfrm>
            <a:off x="8881157" y="3917812"/>
            <a:ext cx="2419448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… yüzünden</a:t>
            </a:r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B7850EB8-C889-30D6-3B99-2A90EBA73FDB}"/>
              </a:ext>
            </a:extLst>
          </p:cNvPr>
          <p:cNvSpPr/>
          <p:nvPr/>
        </p:nvSpPr>
        <p:spPr>
          <a:xfrm>
            <a:off x="8881157" y="4473675"/>
            <a:ext cx="2419448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Çözüm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862503F2-0F6E-690C-3EAE-762BE68B03DB}"/>
              </a:ext>
            </a:extLst>
          </p:cNvPr>
          <p:cNvSpPr/>
          <p:nvPr/>
        </p:nvSpPr>
        <p:spPr>
          <a:xfrm>
            <a:off x="6301267" y="5036746"/>
            <a:ext cx="2579890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Save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9" name="Dikdörtgen: Köşeleri Yuvarlatılmış 38">
            <a:extLst>
              <a:ext uri="{FF2B5EF4-FFF2-40B4-BE49-F238E27FC236}">
                <a16:creationId xmlns:a16="http://schemas.microsoft.com/office/drawing/2014/main" id="{A4AC1A29-F00A-A4BB-1252-E00D887AF3C6}"/>
              </a:ext>
            </a:extLst>
          </p:cNvPr>
          <p:cNvSpPr/>
          <p:nvPr/>
        </p:nvSpPr>
        <p:spPr>
          <a:xfrm>
            <a:off x="8881156" y="5036745"/>
            <a:ext cx="2419448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Korumak</a:t>
            </a:r>
          </a:p>
        </p:txBody>
      </p:sp>
      <p:sp>
        <p:nvSpPr>
          <p:cNvPr id="40" name="Dikdörtgen: Köşeleri Yuvarlatılmış 39">
            <a:extLst>
              <a:ext uri="{FF2B5EF4-FFF2-40B4-BE49-F238E27FC236}">
                <a16:creationId xmlns:a16="http://schemas.microsoft.com/office/drawing/2014/main" id="{AA358C93-59C4-8D24-043C-4FCEFC088F16}"/>
              </a:ext>
            </a:extLst>
          </p:cNvPr>
          <p:cNvSpPr/>
          <p:nvPr/>
        </p:nvSpPr>
        <p:spPr>
          <a:xfrm>
            <a:off x="6301266" y="5587802"/>
            <a:ext cx="2579891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Appear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41" name="Dikdörtgen: Köşeleri Yuvarlatılmış 40">
            <a:extLst>
              <a:ext uri="{FF2B5EF4-FFF2-40B4-BE49-F238E27FC236}">
                <a16:creationId xmlns:a16="http://schemas.microsoft.com/office/drawing/2014/main" id="{5B830806-5536-80E0-32E6-1030A930D55E}"/>
              </a:ext>
            </a:extLst>
          </p:cNvPr>
          <p:cNvSpPr/>
          <p:nvPr/>
        </p:nvSpPr>
        <p:spPr>
          <a:xfrm>
            <a:off x="8881156" y="5587802"/>
            <a:ext cx="2419448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Ortaya çıkmak</a:t>
            </a:r>
          </a:p>
        </p:txBody>
      </p:sp>
      <p:sp>
        <p:nvSpPr>
          <p:cNvPr id="2" name="Ok: Aşağı 1">
            <a:extLst>
              <a:ext uri="{FF2B5EF4-FFF2-40B4-BE49-F238E27FC236}">
                <a16:creationId xmlns:a16="http://schemas.microsoft.com/office/drawing/2014/main" id="{03DB7D7B-1ACF-5057-2C5B-92905D93F8C8}"/>
              </a:ext>
            </a:extLst>
          </p:cNvPr>
          <p:cNvSpPr/>
          <p:nvPr/>
        </p:nvSpPr>
        <p:spPr>
          <a:xfrm>
            <a:off x="1531844" y="3591661"/>
            <a:ext cx="370936" cy="34407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Ok: Aşağı 2">
            <a:extLst>
              <a:ext uri="{FF2B5EF4-FFF2-40B4-BE49-F238E27FC236}">
                <a16:creationId xmlns:a16="http://schemas.microsoft.com/office/drawing/2014/main" id="{18467162-AA1F-0878-FB80-F5408495A1F8}"/>
              </a:ext>
            </a:extLst>
          </p:cNvPr>
          <p:cNvSpPr/>
          <p:nvPr/>
        </p:nvSpPr>
        <p:spPr>
          <a:xfrm rot="10800000">
            <a:off x="1607944" y="2910230"/>
            <a:ext cx="370936" cy="34407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676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8" grpId="0" animBg="1"/>
      <p:bldP spid="20" grpId="0" animBg="1"/>
      <p:bldP spid="22" grpId="0" animBg="1"/>
      <p:bldP spid="25" grpId="0" animBg="1"/>
      <p:bldP spid="28" grpId="0" animBg="1"/>
      <p:bldP spid="29" grpId="0" animBg="1"/>
      <p:bldP spid="31" grpId="0" animBg="1"/>
      <p:bldP spid="33" grpId="0" animBg="1"/>
      <p:bldP spid="36" grpId="0" animBg="1"/>
      <p:bldP spid="37" grpId="0" animBg="1"/>
      <p:bldP spid="39" grpId="0" animBg="1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5E25F01-5BE0-5522-2AC8-413429DDA4F5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https://www.egetolgayaltinay.com/lessons/242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70ABB50-885C-AE17-969A-DB52AA7F5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3279">
            <a:off x="8146567" y="2856046"/>
            <a:ext cx="3209423" cy="30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4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65BAE47-0CC8-EB62-1511-412C973B5FDB}"/>
              </a:ext>
            </a:extLst>
          </p:cNvPr>
          <p:cNvSpPr txBox="1"/>
          <p:nvPr/>
        </p:nvSpPr>
        <p:spPr>
          <a:xfrm>
            <a:off x="458729" y="0"/>
            <a:ext cx="1069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>
                <a:solidFill>
                  <a:srgbClr val="00B050"/>
                </a:solidFill>
              </a:rPr>
              <a:t>Expressing</a:t>
            </a:r>
            <a:r>
              <a:rPr lang="tr-TR" sz="4000" b="1" dirty="0">
                <a:solidFill>
                  <a:srgbClr val="00B050"/>
                </a:solidFill>
              </a:rPr>
              <a:t> </a:t>
            </a:r>
            <a:r>
              <a:rPr lang="tr-TR" sz="4000" b="1" dirty="0" err="1">
                <a:solidFill>
                  <a:srgbClr val="00B050"/>
                </a:solidFill>
              </a:rPr>
              <a:t>Obligations</a:t>
            </a:r>
            <a:endParaRPr lang="tr-TR" sz="4000" b="1" dirty="0">
              <a:solidFill>
                <a:srgbClr val="00B05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279619E-F712-C00B-3ED1-0334D10F28B4}"/>
              </a:ext>
            </a:extLst>
          </p:cNvPr>
          <p:cNvSpPr txBox="1"/>
          <p:nvPr/>
        </p:nvSpPr>
        <p:spPr>
          <a:xfrm>
            <a:off x="1533084" y="582295"/>
            <a:ext cx="854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00B050"/>
                </a:solidFill>
              </a:rPr>
              <a:t>(Zorunluluk İfadeleri)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B04DFD4-6314-3370-68D9-E9902D34172C}"/>
              </a:ext>
            </a:extLst>
          </p:cNvPr>
          <p:cNvSpPr/>
          <p:nvPr/>
        </p:nvSpPr>
        <p:spPr>
          <a:xfrm>
            <a:off x="717648" y="1098947"/>
            <a:ext cx="962526" cy="76944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/>
              <a:t>1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113E0CD-8601-3F12-3429-0D4A40090351}"/>
              </a:ext>
            </a:extLst>
          </p:cNvPr>
          <p:cNvSpPr txBox="1"/>
          <p:nvPr/>
        </p:nvSpPr>
        <p:spPr>
          <a:xfrm>
            <a:off x="1810681" y="1222057"/>
            <a:ext cx="5011459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MUST / HAVE TO / HAS TO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0C69025-7C27-5BD6-C110-44DFB418EA0C}"/>
              </a:ext>
            </a:extLst>
          </p:cNvPr>
          <p:cNvSpPr txBox="1"/>
          <p:nvPr/>
        </p:nvSpPr>
        <p:spPr>
          <a:xfrm>
            <a:off x="458729" y="1984929"/>
            <a:ext cx="1054096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/>
              <a:t>«</a:t>
            </a:r>
            <a:r>
              <a:rPr lang="tr-TR" sz="2000" b="1" dirty="0" err="1"/>
              <a:t>Must</a:t>
            </a:r>
            <a:r>
              <a:rPr lang="tr-TR" sz="2000" b="1" dirty="0"/>
              <a:t>, </a:t>
            </a:r>
            <a:r>
              <a:rPr lang="tr-TR" sz="2000" b="1" dirty="0" err="1"/>
              <a:t>have</a:t>
            </a:r>
            <a:r>
              <a:rPr lang="tr-TR" sz="2000" b="1" dirty="0"/>
              <a:t> </a:t>
            </a:r>
            <a:r>
              <a:rPr lang="tr-TR" sz="2000" b="1" dirty="0" err="1"/>
              <a:t>to</a:t>
            </a:r>
            <a:r>
              <a:rPr lang="tr-TR" sz="2000" b="1" dirty="0"/>
              <a:t>, has </a:t>
            </a:r>
            <a:r>
              <a:rPr lang="tr-TR" sz="2000" b="1" dirty="0" err="1"/>
              <a:t>to</a:t>
            </a:r>
            <a:r>
              <a:rPr lang="tr-TR" sz="2000" b="1" dirty="0"/>
              <a:t>» kalıpları bir eylemin kesinlikle gerçekleşmesi gerektiğini ifade eder. Türkçeye «-</a:t>
            </a:r>
            <a:r>
              <a:rPr lang="tr-TR" sz="2000" b="1" dirty="0" err="1"/>
              <a:t>mek</a:t>
            </a:r>
            <a:r>
              <a:rPr lang="tr-TR" sz="2000" b="1" dirty="0"/>
              <a:t> zorunda» veya «-malı, -</a:t>
            </a:r>
            <a:r>
              <a:rPr lang="tr-TR" sz="2000" b="1" dirty="0" err="1"/>
              <a:t>meli</a:t>
            </a:r>
            <a:r>
              <a:rPr lang="tr-TR" sz="2000" b="1" dirty="0"/>
              <a:t>» diye çevrilir.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A48384D-3CAC-1D1A-7E5B-E85AD5CC7D47}"/>
              </a:ext>
            </a:extLst>
          </p:cNvPr>
          <p:cNvSpPr txBox="1"/>
          <p:nvPr/>
        </p:nvSpPr>
        <p:spPr>
          <a:xfrm>
            <a:off x="637178" y="3145431"/>
            <a:ext cx="46805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People </a:t>
            </a:r>
            <a:r>
              <a:rPr lang="en-US" sz="2000" b="1" dirty="0">
                <a:solidFill>
                  <a:srgbClr val="FF0000"/>
                </a:solidFill>
              </a:rPr>
              <a:t>must</a:t>
            </a:r>
            <a:r>
              <a:rPr lang="en-US" sz="2000" b="1" dirty="0"/>
              <a:t> </a:t>
            </a:r>
            <a:r>
              <a:rPr lang="tr-TR" sz="2000" b="1" dirty="0" err="1"/>
              <a:t>recycle</a:t>
            </a:r>
            <a:r>
              <a:rPr lang="tr-TR" sz="2000" b="1" dirty="0"/>
              <a:t> </a:t>
            </a:r>
            <a:r>
              <a:rPr lang="tr-TR" sz="2000" b="1" dirty="0" err="1"/>
              <a:t>their</a:t>
            </a:r>
            <a:r>
              <a:rPr lang="tr-TR" sz="2000" b="1" dirty="0"/>
              <a:t> </a:t>
            </a:r>
            <a:r>
              <a:rPr lang="tr-TR" sz="2000" b="1" dirty="0" err="1"/>
              <a:t>garbage</a:t>
            </a:r>
            <a:r>
              <a:rPr lang="tr-TR" sz="2000" b="1" dirty="0"/>
              <a:t>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78A04E3-40D8-C7A4-06AE-AEE63161FC00}"/>
              </a:ext>
            </a:extLst>
          </p:cNvPr>
          <p:cNvSpPr txBox="1"/>
          <p:nvPr/>
        </p:nvSpPr>
        <p:spPr>
          <a:xfrm>
            <a:off x="637179" y="3784886"/>
            <a:ext cx="46805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We </a:t>
            </a:r>
            <a:r>
              <a:rPr lang="en-US" sz="2000" b="1" dirty="0">
                <a:solidFill>
                  <a:srgbClr val="FF0000"/>
                </a:solidFill>
              </a:rPr>
              <a:t>have to </a:t>
            </a:r>
            <a:r>
              <a:rPr lang="en-US" sz="2000" b="1" dirty="0"/>
              <a:t>wear a uniform at school.</a:t>
            </a:r>
            <a:endParaRPr lang="tr-TR" sz="2000" b="1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DC1B9E8-B908-5D0D-16F4-36CE37CA7ECD}"/>
              </a:ext>
            </a:extLst>
          </p:cNvPr>
          <p:cNvSpPr txBox="1"/>
          <p:nvPr/>
        </p:nvSpPr>
        <p:spPr>
          <a:xfrm>
            <a:off x="5417254" y="3145431"/>
            <a:ext cx="580016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İnsanlar çöplerini geri dönüştür</a:t>
            </a:r>
            <a:r>
              <a:rPr lang="tr-TR" sz="2000" b="1" dirty="0">
                <a:solidFill>
                  <a:srgbClr val="FF0000"/>
                </a:solidFill>
              </a:rPr>
              <a:t>mek zorundadır</a:t>
            </a:r>
            <a:r>
              <a:rPr lang="tr-TR" sz="20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0AC55AF-1A27-EEE1-9488-A4D1D3E7F440}"/>
              </a:ext>
            </a:extLst>
          </p:cNvPr>
          <p:cNvSpPr txBox="1"/>
          <p:nvPr/>
        </p:nvSpPr>
        <p:spPr>
          <a:xfrm>
            <a:off x="5417253" y="3782712"/>
            <a:ext cx="580016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Biz okulda üniforma giy</a:t>
            </a:r>
            <a:r>
              <a:rPr lang="tr-TR" sz="2000" b="1" dirty="0">
                <a:solidFill>
                  <a:srgbClr val="FF0000"/>
                </a:solidFill>
              </a:rPr>
              <a:t>mek zorundayız</a:t>
            </a:r>
            <a:r>
              <a:rPr lang="tr-TR" sz="20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568F8F60-605C-6977-B8C4-3C9F8A010A74}"/>
              </a:ext>
            </a:extLst>
          </p:cNvPr>
          <p:cNvSpPr txBox="1"/>
          <p:nvPr/>
        </p:nvSpPr>
        <p:spPr>
          <a:xfrm>
            <a:off x="637178" y="4637612"/>
            <a:ext cx="46805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Burak </a:t>
            </a:r>
            <a:r>
              <a:rPr lang="tr-TR" sz="2000" b="1" dirty="0">
                <a:solidFill>
                  <a:srgbClr val="FF0000"/>
                </a:solidFill>
              </a:rPr>
              <a:t>has </a:t>
            </a:r>
            <a:r>
              <a:rPr lang="tr-TR" sz="2000" b="1" dirty="0" err="1">
                <a:solidFill>
                  <a:srgbClr val="FF0000"/>
                </a:solidFill>
              </a:rPr>
              <a:t>to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/>
              <a:t>use</a:t>
            </a:r>
            <a:r>
              <a:rPr lang="tr-TR" sz="2000" b="1" dirty="0"/>
              <a:t> </a:t>
            </a:r>
            <a:r>
              <a:rPr lang="tr-TR" sz="2000" b="1" dirty="0" err="1"/>
              <a:t>eco-friendly</a:t>
            </a:r>
            <a:r>
              <a:rPr lang="tr-TR" sz="2000" b="1" dirty="0"/>
              <a:t> </a:t>
            </a:r>
            <a:r>
              <a:rPr lang="tr-TR" sz="2000" b="1" dirty="0" err="1"/>
              <a:t>products</a:t>
            </a:r>
            <a:endParaRPr lang="tr-TR" sz="2000" b="1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3170B0A5-4992-E2D5-F535-909F1283331C}"/>
              </a:ext>
            </a:extLst>
          </p:cNvPr>
          <p:cNvSpPr txBox="1"/>
          <p:nvPr/>
        </p:nvSpPr>
        <p:spPr>
          <a:xfrm>
            <a:off x="5417253" y="4688820"/>
            <a:ext cx="580016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Burak çevre dostu ürünler kullan</a:t>
            </a:r>
            <a:r>
              <a:rPr lang="tr-TR" sz="2000" b="1" dirty="0">
                <a:solidFill>
                  <a:srgbClr val="FF0000"/>
                </a:solidFill>
              </a:rPr>
              <a:t>mak zorunda</a:t>
            </a:r>
            <a:r>
              <a:rPr lang="tr-TR" sz="20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937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746C3BA-55CE-AF41-6E1A-3F8A4F5D08D3}"/>
              </a:ext>
            </a:extLst>
          </p:cNvPr>
          <p:cNvSpPr txBox="1"/>
          <p:nvPr/>
        </p:nvSpPr>
        <p:spPr>
          <a:xfrm>
            <a:off x="458729" y="0"/>
            <a:ext cx="1069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>
                <a:solidFill>
                  <a:srgbClr val="00B050"/>
                </a:solidFill>
              </a:rPr>
              <a:t>Expressing</a:t>
            </a:r>
            <a:r>
              <a:rPr lang="tr-TR" sz="4000" b="1" dirty="0">
                <a:solidFill>
                  <a:srgbClr val="00B050"/>
                </a:solidFill>
              </a:rPr>
              <a:t> </a:t>
            </a:r>
            <a:r>
              <a:rPr lang="tr-TR" sz="4000" b="1" dirty="0" err="1">
                <a:solidFill>
                  <a:srgbClr val="00B050"/>
                </a:solidFill>
              </a:rPr>
              <a:t>Obligations</a:t>
            </a:r>
            <a:endParaRPr lang="tr-TR" sz="4000" b="1" dirty="0">
              <a:solidFill>
                <a:srgbClr val="00B05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B8C8988-380D-9D93-DEC4-C709D681C702}"/>
              </a:ext>
            </a:extLst>
          </p:cNvPr>
          <p:cNvSpPr txBox="1"/>
          <p:nvPr/>
        </p:nvSpPr>
        <p:spPr>
          <a:xfrm>
            <a:off x="1533084" y="582295"/>
            <a:ext cx="854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00B050"/>
                </a:solidFill>
              </a:rPr>
              <a:t>(Zorunluluk İfadeleri)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3D35BA2-6BDB-68B0-CBDD-8447CD6149D4}"/>
              </a:ext>
            </a:extLst>
          </p:cNvPr>
          <p:cNvSpPr/>
          <p:nvPr/>
        </p:nvSpPr>
        <p:spPr>
          <a:xfrm>
            <a:off x="708683" y="918370"/>
            <a:ext cx="962526" cy="76944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/>
              <a:t>2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BB25071-F39C-C5D6-D34F-0A6D1E925AD1}"/>
              </a:ext>
            </a:extLst>
          </p:cNvPr>
          <p:cNvSpPr txBox="1"/>
          <p:nvPr/>
        </p:nvSpPr>
        <p:spPr>
          <a:xfrm>
            <a:off x="1801716" y="1041480"/>
            <a:ext cx="5011459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MUSTN’T (MUST NOT)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2A8A6E0-3A22-95EF-8D2B-C3FA2EDD1A7D}"/>
              </a:ext>
            </a:extLst>
          </p:cNvPr>
          <p:cNvSpPr txBox="1"/>
          <p:nvPr/>
        </p:nvSpPr>
        <p:spPr>
          <a:xfrm>
            <a:off x="385006" y="1794690"/>
            <a:ext cx="1054096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/>
              <a:t>«</a:t>
            </a:r>
            <a:r>
              <a:rPr lang="tr-TR" sz="2000" b="1" dirty="0" err="1"/>
              <a:t>Mustn’t</a:t>
            </a:r>
            <a:r>
              <a:rPr lang="tr-TR" sz="2000" b="1" dirty="0"/>
              <a:t>» yasaklar için kullanılır. Bir şeyi yapmamak zorunda olduğumuzda kullanırız. </a:t>
            </a:r>
          </a:p>
          <a:p>
            <a:r>
              <a:rPr lang="tr-TR" sz="2000" b="1" dirty="0"/>
              <a:t>Türkçeye «… yapmamak zorunda» ya da «… yapmak yasak» şeklinde çevrilir.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AC37895-39B5-233C-E801-AEE38B5ADA4A}"/>
              </a:ext>
            </a:extLst>
          </p:cNvPr>
          <p:cNvSpPr txBox="1"/>
          <p:nvPr/>
        </p:nvSpPr>
        <p:spPr>
          <a:xfrm>
            <a:off x="708683" y="2939517"/>
            <a:ext cx="46805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You </a:t>
            </a:r>
            <a:r>
              <a:rPr lang="en-US" sz="2000" b="1" dirty="0">
                <a:solidFill>
                  <a:srgbClr val="FF0000"/>
                </a:solidFill>
              </a:rPr>
              <a:t>must</a:t>
            </a:r>
            <a:r>
              <a:rPr lang="tr-TR" sz="2000" b="1" dirty="0">
                <a:solidFill>
                  <a:srgbClr val="FF0000"/>
                </a:solidFill>
              </a:rPr>
              <a:t>n’</a:t>
            </a:r>
            <a:r>
              <a:rPr lang="en-US" sz="2000" b="1" dirty="0">
                <a:solidFill>
                  <a:srgbClr val="FF0000"/>
                </a:solidFill>
              </a:rPr>
              <a:t>t </a:t>
            </a:r>
            <a:r>
              <a:rPr lang="en-US" sz="2000" b="1" dirty="0"/>
              <a:t>smoke on a train</a:t>
            </a:r>
            <a:endParaRPr lang="tr-TR" sz="20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D3CB7B2-A581-1255-4DD8-B3A514DA0C4F}"/>
              </a:ext>
            </a:extLst>
          </p:cNvPr>
          <p:cNvSpPr txBox="1"/>
          <p:nvPr/>
        </p:nvSpPr>
        <p:spPr>
          <a:xfrm>
            <a:off x="761234" y="3884027"/>
            <a:ext cx="46805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err="1"/>
              <a:t>We</a:t>
            </a:r>
            <a:r>
              <a:rPr lang="tr-TR" sz="2000" b="1" dirty="0"/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mustn’t</a:t>
            </a:r>
            <a:r>
              <a:rPr lang="tr-TR" sz="2000" b="1" dirty="0"/>
              <a:t> </a:t>
            </a:r>
            <a:r>
              <a:rPr lang="tr-TR" sz="2000" b="1" dirty="0" err="1"/>
              <a:t>throw</a:t>
            </a:r>
            <a:r>
              <a:rPr lang="tr-TR" sz="2000" b="1" dirty="0"/>
              <a:t> </a:t>
            </a:r>
            <a:r>
              <a:rPr lang="tr-TR" sz="2000" b="1" dirty="0" err="1"/>
              <a:t>rubbish</a:t>
            </a:r>
            <a:r>
              <a:rPr lang="tr-TR" sz="2000" b="1" dirty="0"/>
              <a:t> </a:t>
            </a:r>
            <a:r>
              <a:rPr lang="tr-TR" sz="2000" b="1" dirty="0" err="1"/>
              <a:t>around</a:t>
            </a:r>
            <a:r>
              <a:rPr lang="tr-TR" sz="2000" b="1" dirty="0"/>
              <a:t>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20720C6-EA62-C8A4-D7E1-0F7C1B72E602}"/>
              </a:ext>
            </a:extLst>
          </p:cNvPr>
          <p:cNvSpPr txBox="1"/>
          <p:nvPr/>
        </p:nvSpPr>
        <p:spPr>
          <a:xfrm>
            <a:off x="5713229" y="2774615"/>
            <a:ext cx="580016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Trende sigara içmemek zorundasın. </a:t>
            </a:r>
          </a:p>
          <a:p>
            <a:pPr algn="ctr"/>
            <a:r>
              <a:rPr lang="tr-TR" sz="2000" b="1" dirty="0">
                <a:solidFill>
                  <a:srgbClr val="FFFF00"/>
                </a:solidFill>
              </a:rPr>
              <a:t>(Sigara içmek yasak.)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BB97524-B6BD-F73D-CCBD-1D962A807EA6}"/>
              </a:ext>
            </a:extLst>
          </p:cNvPr>
          <p:cNvSpPr txBox="1"/>
          <p:nvPr/>
        </p:nvSpPr>
        <p:spPr>
          <a:xfrm>
            <a:off x="5713227" y="3754540"/>
            <a:ext cx="580016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Etrafa çöp atmamak zorundayız.</a:t>
            </a:r>
          </a:p>
          <a:p>
            <a:pPr algn="ctr"/>
            <a:r>
              <a:rPr lang="tr-TR" sz="2000" b="1" dirty="0">
                <a:solidFill>
                  <a:srgbClr val="FFFF00"/>
                </a:solidFill>
              </a:rPr>
              <a:t>(Etrafa çöp atmak yasak.)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422C507-9A18-9C74-833B-E9DF80CF13C5}"/>
              </a:ext>
            </a:extLst>
          </p:cNvPr>
          <p:cNvSpPr txBox="1"/>
          <p:nvPr/>
        </p:nvSpPr>
        <p:spPr>
          <a:xfrm>
            <a:off x="806821" y="4757105"/>
            <a:ext cx="46805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/>
              <a:t>People </a:t>
            </a:r>
            <a:r>
              <a:rPr lang="tr-TR" sz="2000" b="1" dirty="0" err="1">
                <a:solidFill>
                  <a:srgbClr val="FF0000"/>
                </a:solidFill>
              </a:rPr>
              <a:t>mustn’t</a:t>
            </a:r>
            <a:r>
              <a:rPr lang="tr-TR" sz="2000" b="1" dirty="0"/>
              <a:t> </a:t>
            </a:r>
            <a:r>
              <a:rPr lang="tr-TR" sz="2000" b="1" dirty="0" err="1"/>
              <a:t>take</a:t>
            </a:r>
            <a:r>
              <a:rPr lang="tr-TR" sz="2000" b="1" dirty="0"/>
              <a:t> </a:t>
            </a:r>
            <a:r>
              <a:rPr lang="tr-TR" sz="2000" b="1" dirty="0" err="1"/>
              <a:t>photo</a:t>
            </a:r>
            <a:r>
              <a:rPr lang="tr-TR" sz="2000" b="1" dirty="0"/>
              <a:t> in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museum</a:t>
            </a:r>
            <a:r>
              <a:rPr lang="tr-TR" sz="2000" b="1" dirty="0"/>
              <a:t>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AE13043A-1EC0-AE7F-014E-EF92E8863ACD}"/>
              </a:ext>
            </a:extLst>
          </p:cNvPr>
          <p:cNvSpPr txBox="1"/>
          <p:nvPr/>
        </p:nvSpPr>
        <p:spPr>
          <a:xfrm>
            <a:off x="5713228" y="4757105"/>
            <a:ext cx="580016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İnsanlar müzede fotoğraf çekmemek zorunda.</a:t>
            </a:r>
            <a:br>
              <a:rPr lang="tr-TR" sz="2000" b="1" dirty="0">
                <a:solidFill>
                  <a:srgbClr val="FFFF00"/>
                </a:solidFill>
              </a:rPr>
            </a:br>
            <a:r>
              <a:rPr lang="tr-TR" sz="2000" b="1" dirty="0">
                <a:solidFill>
                  <a:srgbClr val="FFFF00"/>
                </a:solidFill>
              </a:rPr>
              <a:t>(Fotoğraf çekmek yasak.)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345E37FB-256A-919B-E9E9-292CFA65E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1" t="1451" r="59883" b="79781"/>
          <a:stretch/>
        </p:blipFill>
        <p:spPr bwMode="auto">
          <a:xfrm>
            <a:off x="574254" y="2842172"/>
            <a:ext cx="639022" cy="597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B8663D44-3494-013E-C4C5-AFD036DD3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1" t="21665" r="1570" b="60556"/>
          <a:stretch/>
        </p:blipFill>
        <p:spPr bwMode="auto">
          <a:xfrm>
            <a:off x="563286" y="4652551"/>
            <a:ext cx="649990" cy="614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D3D160E4-EFC5-4BB8-0569-157CA2686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59" y="3779472"/>
            <a:ext cx="615487" cy="609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970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49B5C89-A0B9-36E8-BBD7-08E877B83EF4}"/>
              </a:ext>
            </a:extLst>
          </p:cNvPr>
          <p:cNvSpPr txBox="1"/>
          <p:nvPr/>
        </p:nvSpPr>
        <p:spPr>
          <a:xfrm>
            <a:off x="458729" y="0"/>
            <a:ext cx="1069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>
                <a:solidFill>
                  <a:srgbClr val="00B050"/>
                </a:solidFill>
              </a:rPr>
              <a:t>Expressing</a:t>
            </a:r>
            <a:r>
              <a:rPr lang="tr-TR" sz="4000" b="1" dirty="0">
                <a:solidFill>
                  <a:srgbClr val="00B050"/>
                </a:solidFill>
              </a:rPr>
              <a:t> </a:t>
            </a:r>
            <a:r>
              <a:rPr lang="tr-TR" sz="4000" b="1" dirty="0" err="1">
                <a:solidFill>
                  <a:srgbClr val="00B050"/>
                </a:solidFill>
              </a:rPr>
              <a:t>Advice</a:t>
            </a:r>
            <a:endParaRPr lang="tr-TR" sz="4000" b="1" dirty="0">
              <a:solidFill>
                <a:srgbClr val="00B05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48917CC-DC59-45AD-652A-4EB4AA6F4B5C}"/>
              </a:ext>
            </a:extLst>
          </p:cNvPr>
          <p:cNvSpPr txBox="1"/>
          <p:nvPr/>
        </p:nvSpPr>
        <p:spPr>
          <a:xfrm>
            <a:off x="1533084" y="582295"/>
            <a:ext cx="854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00B050"/>
                </a:solidFill>
              </a:rPr>
              <a:t>(Tavsiye İfadeleri)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83E03A-54C2-473C-8B59-C133BE5874D2}"/>
              </a:ext>
            </a:extLst>
          </p:cNvPr>
          <p:cNvSpPr/>
          <p:nvPr/>
        </p:nvSpPr>
        <p:spPr>
          <a:xfrm>
            <a:off x="717648" y="1098947"/>
            <a:ext cx="962526" cy="76944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/>
              <a:t>3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D350F0B-1D49-FE2E-0FF5-5EE7C744EAC0}"/>
              </a:ext>
            </a:extLst>
          </p:cNvPr>
          <p:cNvSpPr txBox="1"/>
          <p:nvPr/>
        </p:nvSpPr>
        <p:spPr>
          <a:xfrm>
            <a:off x="1810681" y="1222057"/>
            <a:ext cx="5011459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SHOULD / SHOULDN’T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EC6FB97-F9B1-779D-1BF2-7744FF0C36AE}"/>
              </a:ext>
            </a:extLst>
          </p:cNvPr>
          <p:cNvSpPr txBox="1"/>
          <p:nvPr/>
        </p:nvSpPr>
        <p:spPr>
          <a:xfrm>
            <a:off x="458729" y="1968467"/>
            <a:ext cx="1054096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/>
              <a:t>«</a:t>
            </a:r>
            <a:r>
              <a:rPr lang="tr-TR" sz="2000" b="1" dirty="0" err="1"/>
              <a:t>Should</a:t>
            </a:r>
            <a:r>
              <a:rPr lang="tr-TR" sz="2000" b="1" dirty="0"/>
              <a:t> / </a:t>
            </a:r>
            <a:r>
              <a:rPr lang="tr-TR" sz="2000" b="1" dirty="0" err="1"/>
              <a:t>Shouldn’t</a:t>
            </a:r>
            <a:r>
              <a:rPr lang="tr-TR" sz="2000" b="1" dirty="0"/>
              <a:t>» kalıpları bir konuda tavsiye verirken kullanılır. </a:t>
            </a:r>
          </a:p>
          <a:p>
            <a:r>
              <a:rPr lang="tr-TR" sz="2000" b="1" dirty="0"/>
              <a:t>Türkçeye </a:t>
            </a:r>
            <a:r>
              <a:rPr lang="tr-TR" sz="2000" b="1" dirty="0">
                <a:solidFill>
                  <a:srgbClr val="00B050"/>
                </a:solidFill>
              </a:rPr>
              <a:t>«-malı, -</a:t>
            </a:r>
            <a:r>
              <a:rPr lang="tr-TR" sz="2000" b="1" dirty="0" err="1">
                <a:solidFill>
                  <a:srgbClr val="00B050"/>
                </a:solidFill>
              </a:rPr>
              <a:t>meli</a:t>
            </a:r>
            <a:r>
              <a:rPr lang="tr-TR" sz="2000" b="1" dirty="0">
                <a:solidFill>
                  <a:srgbClr val="00B050"/>
                </a:solidFill>
              </a:rPr>
              <a:t>»</a:t>
            </a:r>
            <a:r>
              <a:rPr lang="tr-TR" sz="2000" b="1" dirty="0"/>
              <a:t> diye çevrilir.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B5F4E2A-000C-9872-099C-310AC23E77DA}"/>
              </a:ext>
            </a:extLst>
          </p:cNvPr>
          <p:cNvSpPr txBox="1"/>
          <p:nvPr/>
        </p:nvSpPr>
        <p:spPr>
          <a:xfrm>
            <a:off x="637178" y="3145431"/>
            <a:ext cx="46805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err="1"/>
              <a:t>You</a:t>
            </a:r>
            <a:r>
              <a:rPr lang="tr-TR" sz="2000" b="1" dirty="0"/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should</a:t>
            </a:r>
            <a:r>
              <a:rPr lang="tr-TR" sz="2000" b="1" dirty="0"/>
              <a:t> </a:t>
            </a:r>
            <a:r>
              <a:rPr lang="tr-TR" sz="2000" b="1" dirty="0" err="1"/>
              <a:t>use</a:t>
            </a:r>
            <a:r>
              <a:rPr lang="tr-TR" sz="2000" b="1" dirty="0"/>
              <a:t> </a:t>
            </a:r>
            <a:r>
              <a:rPr lang="tr-TR" sz="2000" b="1" dirty="0" err="1"/>
              <a:t>public</a:t>
            </a:r>
            <a:r>
              <a:rPr lang="tr-TR" sz="2000" b="1" dirty="0"/>
              <a:t> </a:t>
            </a:r>
            <a:r>
              <a:rPr lang="tr-TR" sz="2000" b="1" dirty="0" err="1"/>
              <a:t>transportation</a:t>
            </a:r>
            <a:r>
              <a:rPr lang="tr-TR" sz="2000" b="1" dirty="0"/>
              <a:t>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7A16925-D199-6D09-9BCA-D44F9F6D4338}"/>
              </a:ext>
            </a:extLst>
          </p:cNvPr>
          <p:cNvSpPr txBox="1"/>
          <p:nvPr/>
        </p:nvSpPr>
        <p:spPr>
          <a:xfrm>
            <a:off x="571766" y="4572537"/>
            <a:ext cx="46805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err="1"/>
              <a:t>We</a:t>
            </a:r>
            <a:r>
              <a:rPr lang="tr-TR" sz="2000" b="1" dirty="0"/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shouldn’t</a:t>
            </a:r>
            <a:r>
              <a:rPr lang="tr-TR" sz="2000" b="1" dirty="0"/>
              <a:t> </a:t>
            </a:r>
            <a:r>
              <a:rPr lang="tr-TR" sz="2000" b="1" dirty="0" err="1"/>
              <a:t>drive</a:t>
            </a:r>
            <a:r>
              <a:rPr lang="tr-TR" sz="2000" b="1" dirty="0"/>
              <a:t> </a:t>
            </a:r>
            <a:r>
              <a:rPr lang="tr-TR" sz="2000" b="1" dirty="0" err="1"/>
              <a:t>our</a:t>
            </a:r>
            <a:r>
              <a:rPr lang="tr-TR" sz="2000" b="1" dirty="0"/>
              <a:t> </a:t>
            </a:r>
            <a:r>
              <a:rPr lang="tr-TR" sz="2000" b="1" dirty="0" err="1"/>
              <a:t>own</a:t>
            </a:r>
            <a:r>
              <a:rPr lang="tr-TR" sz="2000" b="1" dirty="0"/>
              <a:t> car.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E4A38B9-B903-1844-197D-7324C1012F7F}"/>
              </a:ext>
            </a:extLst>
          </p:cNvPr>
          <p:cNvSpPr txBox="1"/>
          <p:nvPr/>
        </p:nvSpPr>
        <p:spPr>
          <a:xfrm>
            <a:off x="5417254" y="3145431"/>
            <a:ext cx="580016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Toplu taşıma kullan</a:t>
            </a:r>
            <a:r>
              <a:rPr lang="tr-TR" sz="2000" b="1" dirty="0">
                <a:solidFill>
                  <a:srgbClr val="FF0000"/>
                </a:solidFill>
              </a:rPr>
              <a:t>malı</a:t>
            </a:r>
            <a:r>
              <a:rPr lang="tr-TR" sz="2000" b="1" dirty="0">
                <a:solidFill>
                  <a:srgbClr val="FFFF00"/>
                </a:solidFill>
              </a:rPr>
              <a:t>sın.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73085B40-8F74-3939-6BCB-090E97E8179F}"/>
              </a:ext>
            </a:extLst>
          </p:cNvPr>
          <p:cNvSpPr txBox="1"/>
          <p:nvPr/>
        </p:nvSpPr>
        <p:spPr>
          <a:xfrm>
            <a:off x="5351840" y="4570363"/>
            <a:ext cx="580016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Kendi arabamızı kullan</a:t>
            </a:r>
            <a:r>
              <a:rPr lang="tr-TR" sz="2000" b="1" dirty="0">
                <a:solidFill>
                  <a:srgbClr val="FF0000"/>
                </a:solidFill>
              </a:rPr>
              <a:t>mamalı</a:t>
            </a:r>
            <a:r>
              <a:rPr lang="tr-TR" sz="2000" b="1" dirty="0">
                <a:solidFill>
                  <a:srgbClr val="FFFF00"/>
                </a:solidFill>
              </a:rPr>
              <a:t>yız.</a:t>
            </a:r>
          </a:p>
        </p:txBody>
      </p:sp>
    </p:spTree>
    <p:extLst>
      <p:ext uri="{BB962C8B-B14F-4D97-AF65-F5344CB8AC3E}">
        <p14:creationId xmlns:p14="http://schemas.microsoft.com/office/powerpoint/2010/main" val="44268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E4F9BD11-5FAB-7BAB-3415-2B9F7E459B42}"/>
              </a:ext>
            </a:extLst>
          </p:cNvPr>
          <p:cNvSpPr txBox="1"/>
          <p:nvPr/>
        </p:nvSpPr>
        <p:spPr>
          <a:xfrm>
            <a:off x="7350213" y="1706471"/>
            <a:ext cx="4318437" cy="18158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First, </a:t>
            </a:r>
          </a:p>
          <a:p>
            <a:pPr algn="ctr"/>
            <a:r>
              <a:rPr lang="tr-TR" sz="2800" b="1" dirty="0">
                <a:solidFill>
                  <a:srgbClr val="FF0000"/>
                </a:solidFill>
              </a:rPr>
              <a:t>Second,</a:t>
            </a:r>
          </a:p>
          <a:p>
            <a:pPr algn="ctr"/>
            <a:r>
              <a:rPr lang="tr-TR" sz="2800" b="1" dirty="0" err="1">
                <a:solidFill>
                  <a:srgbClr val="FF0000"/>
                </a:solidFill>
              </a:rPr>
              <a:t>Finally</a:t>
            </a:r>
            <a:r>
              <a:rPr lang="tr-TR" sz="2800" b="1" dirty="0">
                <a:solidFill>
                  <a:srgbClr val="FF0000"/>
                </a:solidFill>
              </a:rPr>
              <a:t>,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Sıralamada yer değiştirmez.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8A554A-C99E-C593-E2CC-DF0272BB8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96" y="18255"/>
            <a:ext cx="10515600" cy="1325563"/>
          </a:xfrm>
        </p:spPr>
        <p:txBody>
          <a:bodyPr/>
          <a:lstStyle/>
          <a:p>
            <a:r>
              <a:rPr lang="tr-TR" sz="44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Telling The Sequence:</a:t>
            </a:r>
            <a:endParaRPr lang="tr-T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5B251C-4ADA-947D-3C76-5E45F27A8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62" y="1005717"/>
            <a:ext cx="10836964" cy="1063349"/>
          </a:xfrm>
        </p:spPr>
        <p:txBody>
          <a:bodyPr/>
          <a:lstStyle/>
          <a:p>
            <a:r>
              <a:rPr lang="tr-TR" dirty="0"/>
              <a:t>Bir dizi eylemin yapılış sırasını anlatırken bazı ifadeler kullanırız, bunlar: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8A819-A181-AFF3-6A59-E126B088F4C1}"/>
              </a:ext>
            </a:extLst>
          </p:cNvPr>
          <p:cNvSpPr txBox="1">
            <a:spLocks/>
          </p:cNvSpPr>
          <p:nvPr/>
        </p:nvSpPr>
        <p:spPr>
          <a:xfrm>
            <a:off x="708991" y="1914941"/>
            <a:ext cx="10515600" cy="411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First: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Second: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tr-TR" sz="3200" b="1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Next: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Then: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After that: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Later: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tr-TR" sz="3200" b="1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Finally:</a:t>
            </a:r>
            <a:r>
              <a:rPr lang="tr-TR" sz="3200" b="1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</a:t>
            </a:r>
            <a:endParaRPr lang="tr-TR" sz="3200" dirty="0"/>
          </a:p>
        </p:txBody>
      </p:sp>
      <p:sp>
        <p:nvSpPr>
          <p:cNvPr id="8" name="Right Brace 5">
            <a:extLst>
              <a:ext uri="{FF2B5EF4-FFF2-40B4-BE49-F238E27FC236}">
                <a16:creationId xmlns:a16="http://schemas.microsoft.com/office/drawing/2014/main" id="{D28B08F3-58A6-D180-2C93-A432982C23B6}"/>
              </a:ext>
            </a:extLst>
          </p:cNvPr>
          <p:cNvSpPr/>
          <p:nvPr/>
        </p:nvSpPr>
        <p:spPr>
          <a:xfrm>
            <a:off x="3379306" y="3286539"/>
            <a:ext cx="1113182" cy="1961322"/>
          </a:xfrm>
          <a:prstGeom prst="rightBrace">
            <a:avLst>
              <a:gd name="adj1" fmla="val 22747"/>
              <a:gd name="adj2" fmla="val 5180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8631ECA3-D0D3-9589-0E40-8FEA472C59B1}"/>
              </a:ext>
            </a:extLst>
          </p:cNvPr>
          <p:cNvSpPr txBox="1"/>
          <p:nvPr/>
        </p:nvSpPr>
        <p:spPr>
          <a:xfrm>
            <a:off x="2438400" y="1981286"/>
            <a:ext cx="3021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ilk olarak</a:t>
            </a:r>
            <a:endParaRPr lang="tr-TR" sz="3200" b="1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85661CC6-1BA8-E193-991A-81084CA15F80}"/>
              </a:ext>
            </a:extLst>
          </p:cNvPr>
          <p:cNvSpPr txBox="1"/>
          <p:nvPr/>
        </p:nvSpPr>
        <p:spPr>
          <a:xfrm>
            <a:off x="3071415" y="2427421"/>
            <a:ext cx="3021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ikinci olarak</a:t>
            </a:r>
            <a:endParaRPr lang="tr-TR" sz="3200" b="1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99BFC2-6C3F-4667-3376-5173B0C7C475}"/>
              </a:ext>
            </a:extLst>
          </p:cNvPr>
          <p:cNvSpPr txBox="1"/>
          <p:nvPr/>
        </p:nvSpPr>
        <p:spPr>
          <a:xfrm>
            <a:off x="4837042" y="3988715"/>
            <a:ext cx="5880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Sonra / Daha sonra</a:t>
            </a:r>
            <a:endParaRPr lang="tr-TR" sz="3200" b="1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DF5A6039-34E2-558E-11BB-5B77625FD2AE}"/>
              </a:ext>
            </a:extLst>
          </p:cNvPr>
          <p:cNvSpPr txBox="1"/>
          <p:nvPr/>
        </p:nvSpPr>
        <p:spPr>
          <a:xfrm>
            <a:off x="2849217" y="5483390"/>
            <a:ext cx="5880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Son olarak</a:t>
            </a:r>
            <a:endParaRPr lang="tr-TR" sz="3200" b="1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3" name="Yıldız: 5 Nokta 12">
            <a:extLst>
              <a:ext uri="{FF2B5EF4-FFF2-40B4-BE49-F238E27FC236}">
                <a16:creationId xmlns:a16="http://schemas.microsoft.com/office/drawing/2014/main" id="{8835A4FC-A6FC-6952-C648-10E9257AEFC3}"/>
              </a:ext>
            </a:extLst>
          </p:cNvPr>
          <p:cNvSpPr/>
          <p:nvPr/>
        </p:nvSpPr>
        <p:spPr>
          <a:xfrm>
            <a:off x="7777368" y="2028962"/>
            <a:ext cx="586408" cy="5465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05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10" grpId="0"/>
      <p:bldP spid="11" grpId="0"/>
      <p:bldP spid="12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565EBD-68C7-C51D-3CAA-1D662B08709B}"/>
              </a:ext>
            </a:extLst>
          </p:cNvPr>
          <p:cNvSpPr txBox="1">
            <a:spLocks/>
          </p:cNvSpPr>
          <p:nvPr/>
        </p:nvSpPr>
        <p:spPr>
          <a:xfrm>
            <a:off x="202096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Linking</a:t>
            </a:r>
            <a:r>
              <a:rPr lang="tr-TR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tr-TR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Words</a:t>
            </a:r>
            <a:r>
              <a:rPr lang="tr-TR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(Bağlaçlar)</a:t>
            </a:r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6DF88E4-1648-1348-4D83-3293437566B7}"/>
              </a:ext>
            </a:extLst>
          </p:cNvPr>
          <p:cNvSpPr txBox="1"/>
          <p:nvPr/>
        </p:nvSpPr>
        <p:spPr>
          <a:xfrm>
            <a:off x="291637" y="934890"/>
            <a:ext cx="363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u="sng" dirty="0"/>
              <a:t>AND: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C988AD6-594A-FB30-A3F3-2CB43340E02E}"/>
              </a:ext>
            </a:extLst>
          </p:cNvPr>
          <p:cNvSpPr txBox="1"/>
          <p:nvPr/>
        </p:nvSpPr>
        <p:spPr>
          <a:xfrm>
            <a:off x="1569554" y="1058000"/>
            <a:ext cx="179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ve</a:t>
            </a:r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D6FF0837-B082-9325-5E4E-577A73C01B3C}"/>
              </a:ext>
            </a:extLst>
          </p:cNvPr>
          <p:cNvSpPr/>
          <p:nvPr/>
        </p:nvSpPr>
        <p:spPr>
          <a:xfrm>
            <a:off x="2184834" y="1138233"/>
            <a:ext cx="729816" cy="319877"/>
          </a:xfrm>
          <a:prstGeom prst="rightArrow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35032DFD-DAE1-6327-86D5-40B0CB1288A0}"/>
              </a:ext>
            </a:extLst>
          </p:cNvPr>
          <p:cNvSpPr txBox="1"/>
          <p:nvPr/>
        </p:nvSpPr>
        <p:spPr>
          <a:xfrm>
            <a:off x="3074503" y="1096178"/>
            <a:ext cx="5469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İki benzer fikri, sıralı eylemleri birbirine bağlar.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848ED5E-FEEE-63EF-F10F-29D76ED1AE18}"/>
              </a:ext>
            </a:extLst>
          </p:cNvPr>
          <p:cNvSpPr txBox="1"/>
          <p:nvPr/>
        </p:nvSpPr>
        <p:spPr>
          <a:xfrm>
            <a:off x="322283" y="2297801"/>
            <a:ext cx="363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u="sng" dirty="0"/>
              <a:t>BUT: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61039BD2-58F8-A02A-FA81-D705DAE17613}"/>
              </a:ext>
            </a:extLst>
          </p:cNvPr>
          <p:cNvSpPr txBox="1"/>
          <p:nvPr/>
        </p:nvSpPr>
        <p:spPr>
          <a:xfrm>
            <a:off x="1466850" y="2451185"/>
            <a:ext cx="179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ama</a:t>
            </a:r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B177932B-F864-9512-942C-A12F8B4651CD}"/>
              </a:ext>
            </a:extLst>
          </p:cNvPr>
          <p:cNvSpPr/>
          <p:nvPr/>
        </p:nvSpPr>
        <p:spPr>
          <a:xfrm>
            <a:off x="2215480" y="2501144"/>
            <a:ext cx="729816" cy="319877"/>
          </a:xfrm>
          <a:prstGeom prst="rightArrow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4FB38A66-5F4B-30D3-068E-5E893A6A7036}"/>
              </a:ext>
            </a:extLst>
          </p:cNvPr>
          <p:cNvSpPr txBox="1"/>
          <p:nvPr/>
        </p:nvSpPr>
        <p:spPr>
          <a:xfrm>
            <a:off x="3074503" y="2382734"/>
            <a:ext cx="6871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İki zıt fikri birbirine bağlar. Cümlelerden biri olumlu, diğeri olumsuzdur.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592A6EBA-1362-DBAA-0344-EFAE48CCBD86}"/>
              </a:ext>
            </a:extLst>
          </p:cNvPr>
          <p:cNvSpPr txBox="1"/>
          <p:nvPr/>
        </p:nvSpPr>
        <p:spPr>
          <a:xfrm>
            <a:off x="1047750" y="3228975"/>
            <a:ext cx="4657725" cy="400110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I can </a:t>
            </a:r>
            <a:r>
              <a:rPr lang="tr-TR" dirty="0" err="1"/>
              <a:t>play</a:t>
            </a:r>
            <a:r>
              <a:rPr lang="tr-TR" dirty="0"/>
              <a:t> </a:t>
            </a:r>
            <a:r>
              <a:rPr lang="tr-TR" dirty="0" err="1"/>
              <a:t>football</a:t>
            </a:r>
            <a:r>
              <a:rPr lang="tr-TR" dirty="0"/>
              <a:t> </a:t>
            </a:r>
            <a:r>
              <a:rPr lang="tr-TR" sz="2000" b="1" dirty="0"/>
              <a:t>but </a:t>
            </a:r>
            <a:r>
              <a:rPr lang="tr-TR" dirty="0"/>
              <a:t>I </a:t>
            </a:r>
            <a:r>
              <a:rPr lang="tr-TR" dirty="0" err="1"/>
              <a:t>can’t</a:t>
            </a:r>
            <a:r>
              <a:rPr lang="tr-TR" dirty="0"/>
              <a:t> </a:t>
            </a:r>
            <a:r>
              <a:rPr lang="tr-TR" dirty="0" err="1"/>
              <a:t>play</a:t>
            </a:r>
            <a:r>
              <a:rPr lang="tr-TR" dirty="0"/>
              <a:t> </a:t>
            </a:r>
            <a:r>
              <a:rPr lang="tr-TR" dirty="0" err="1"/>
              <a:t>basketball</a:t>
            </a:r>
            <a:r>
              <a:rPr lang="tr-TR" dirty="0"/>
              <a:t>.</a:t>
            </a:r>
            <a:endParaRPr lang="tr-TR" b="1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6450FC9-8470-98C9-4424-9DD48E131BC8}"/>
              </a:ext>
            </a:extLst>
          </p:cNvPr>
          <p:cNvSpPr txBox="1"/>
          <p:nvPr/>
        </p:nvSpPr>
        <p:spPr>
          <a:xfrm>
            <a:off x="1033462" y="1742509"/>
            <a:ext cx="4657725" cy="400110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I </a:t>
            </a:r>
            <a:r>
              <a:rPr lang="tr-TR" dirty="0" err="1"/>
              <a:t>like</a:t>
            </a:r>
            <a:r>
              <a:rPr lang="tr-TR" dirty="0"/>
              <a:t> </a:t>
            </a:r>
            <a:r>
              <a:rPr lang="tr-TR" dirty="0" err="1"/>
              <a:t>apple</a:t>
            </a:r>
            <a:r>
              <a:rPr lang="tr-TR" dirty="0"/>
              <a:t> </a:t>
            </a:r>
            <a:r>
              <a:rPr lang="tr-TR" sz="2000" b="1" dirty="0" err="1"/>
              <a:t>and</a:t>
            </a:r>
            <a:r>
              <a:rPr lang="tr-TR" sz="2000" b="1" dirty="0"/>
              <a:t> </a:t>
            </a:r>
            <a:r>
              <a:rPr lang="tr-TR" dirty="0" err="1"/>
              <a:t>orange</a:t>
            </a:r>
            <a:r>
              <a:rPr lang="tr-TR" dirty="0"/>
              <a:t>.</a:t>
            </a:r>
            <a:endParaRPr lang="tr-TR" b="1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0CF4DD08-DB67-8113-047E-A035EB1A500A}"/>
              </a:ext>
            </a:extLst>
          </p:cNvPr>
          <p:cNvSpPr txBox="1"/>
          <p:nvPr/>
        </p:nvSpPr>
        <p:spPr>
          <a:xfrm>
            <a:off x="322283" y="3776906"/>
            <a:ext cx="363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u="sng" dirty="0"/>
              <a:t>BECAUSE: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E2D05D6B-4F1A-D57A-983B-A69DCD20F166}"/>
              </a:ext>
            </a:extLst>
          </p:cNvPr>
          <p:cNvSpPr txBox="1"/>
          <p:nvPr/>
        </p:nvSpPr>
        <p:spPr>
          <a:xfrm>
            <a:off x="2504592" y="3907666"/>
            <a:ext cx="179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çünkü</a:t>
            </a:r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F129AD7A-BD39-1524-FD60-497FA8BD08F8}"/>
              </a:ext>
            </a:extLst>
          </p:cNvPr>
          <p:cNvSpPr/>
          <p:nvPr/>
        </p:nvSpPr>
        <p:spPr>
          <a:xfrm>
            <a:off x="3706260" y="3978318"/>
            <a:ext cx="729816" cy="319877"/>
          </a:xfrm>
          <a:prstGeom prst="rightArrow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A20B0F64-85FA-420B-EF88-B3829E392BEA}"/>
              </a:ext>
            </a:extLst>
          </p:cNvPr>
          <p:cNvSpPr txBox="1"/>
          <p:nvPr/>
        </p:nvSpPr>
        <p:spPr>
          <a:xfrm>
            <a:off x="4565282" y="3938201"/>
            <a:ext cx="6871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Bir şeyin nedenini açıklarken kullanılır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7E26562C-E64D-2414-D032-CCBE398B4A7F}"/>
              </a:ext>
            </a:extLst>
          </p:cNvPr>
          <p:cNvSpPr txBox="1"/>
          <p:nvPr/>
        </p:nvSpPr>
        <p:spPr>
          <a:xfrm>
            <a:off x="1047749" y="4503467"/>
            <a:ext cx="6871371" cy="369332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shouldn’t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fossil</a:t>
            </a:r>
            <a:r>
              <a:rPr lang="tr-TR" dirty="0"/>
              <a:t> </a:t>
            </a:r>
            <a:r>
              <a:rPr lang="tr-TR" dirty="0" err="1"/>
              <a:t>fuels</a:t>
            </a:r>
            <a:r>
              <a:rPr lang="tr-TR" dirty="0"/>
              <a:t> </a:t>
            </a:r>
            <a:r>
              <a:rPr lang="tr-TR" b="1" dirty="0" err="1"/>
              <a:t>because</a:t>
            </a:r>
            <a:r>
              <a:rPr lang="tr-TR" dirty="0"/>
              <a:t> they </a:t>
            </a:r>
            <a:r>
              <a:rPr lang="tr-TR" dirty="0" err="1"/>
              <a:t>harm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environment</a:t>
            </a:r>
            <a:r>
              <a:rPr lang="tr-TR" dirty="0"/>
              <a:t>.</a:t>
            </a:r>
            <a:endParaRPr lang="tr-TR" b="1" dirty="0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93FDAD7A-3841-7991-2034-729B1B52E536}"/>
              </a:ext>
            </a:extLst>
          </p:cNvPr>
          <p:cNvSpPr txBox="1"/>
          <p:nvPr/>
        </p:nvSpPr>
        <p:spPr>
          <a:xfrm>
            <a:off x="291637" y="5073438"/>
            <a:ext cx="363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u="sng" dirty="0"/>
              <a:t>SO: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9E779210-043D-D7B4-53C3-10985B179DA1}"/>
              </a:ext>
            </a:extLst>
          </p:cNvPr>
          <p:cNvSpPr txBox="1"/>
          <p:nvPr/>
        </p:nvSpPr>
        <p:spPr>
          <a:xfrm>
            <a:off x="1047749" y="5234726"/>
            <a:ext cx="179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bu yüzden</a:t>
            </a:r>
          </a:p>
        </p:txBody>
      </p:sp>
      <p:sp>
        <p:nvSpPr>
          <p:cNvPr id="22" name="Ok: Sağ 21">
            <a:extLst>
              <a:ext uri="{FF2B5EF4-FFF2-40B4-BE49-F238E27FC236}">
                <a16:creationId xmlns:a16="http://schemas.microsoft.com/office/drawing/2014/main" id="{20AA8076-DEBB-600F-2205-614C094EF228}"/>
              </a:ext>
            </a:extLst>
          </p:cNvPr>
          <p:cNvSpPr/>
          <p:nvPr/>
        </p:nvSpPr>
        <p:spPr>
          <a:xfrm>
            <a:off x="2840520" y="5270819"/>
            <a:ext cx="729816" cy="319877"/>
          </a:xfrm>
          <a:prstGeom prst="rightArrow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B113F3AE-A58E-0FD5-6824-06B38534EF5C}"/>
              </a:ext>
            </a:extLst>
          </p:cNvPr>
          <p:cNvSpPr txBox="1"/>
          <p:nvPr/>
        </p:nvSpPr>
        <p:spPr>
          <a:xfrm>
            <a:off x="3699542" y="5230702"/>
            <a:ext cx="6871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Sebep-sonuç ilişkisi belirtirken kullanılır.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E20308A8-028C-FA4A-AB1D-603C7CE8D411}"/>
              </a:ext>
            </a:extLst>
          </p:cNvPr>
          <p:cNvSpPr txBox="1"/>
          <p:nvPr/>
        </p:nvSpPr>
        <p:spPr>
          <a:xfrm>
            <a:off x="1017103" y="5800000"/>
            <a:ext cx="6345722" cy="369332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Sam </a:t>
            </a:r>
            <a:r>
              <a:rPr lang="tr-TR" dirty="0" err="1"/>
              <a:t>went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Paris, </a:t>
            </a:r>
            <a:r>
              <a:rPr lang="tr-TR" dirty="0" err="1"/>
              <a:t>so</a:t>
            </a:r>
            <a:r>
              <a:rPr lang="tr-TR" dirty="0"/>
              <a:t> he </a:t>
            </a:r>
            <a:r>
              <a:rPr lang="tr-TR" dirty="0" err="1"/>
              <a:t>didn’t</a:t>
            </a:r>
            <a:r>
              <a:rPr lang="tr-TR" dirty="0"/>
              <a:t> </a:t>
            </a:r>
            <a:r>
              <a:rPr lang="tr-TR" dirty="0" err="1"/>
              <a:t>come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my</a:t>
            </a:r>
            <a:r>
              <a:rPr lang="tr-TR" dirty="0"/>
              <a:t> </a:t>
            </a:r>
            <a:r>
              <a:rPr lang="tr-TR" dirty="0" err="1"/>
              <a:t>birthday</a:t>
            </a:r>
            <a:r>
              <a:rPr lang="tr-TR" dirty="0"/>
              <a:t>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75623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/>
      <p:bldP spid="13" grpId="0" animBg="1"/>
      <p:bldP spid="14" grpId="0" animBg="1"/>
      <p:bldP spid="15" grpId="0"/>
      <p:bldP spid="16" grpId="0"/>
      <p:bldP spid="18" grpId="0"/>
      <p:bldP spid="19" grpId="0" animBg="1"/>
      <p:bldP spid="20" grpId="0"/>
      <p:bldP spid="21" grpId="0"/>
      <p:bldP spid="23" grpId="0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5E25F01-5BE0-5522-2AC8-413429DDA4F5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https://www.egetolgayaltinay.com/lessons/243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95C1D21-F125-7C5B-1B29-3FBF6CEAC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6894">
            <a:off x="7936630" y="3070037"/>
            <a:ext cx="3276801" cy="31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95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05201C8-0D0C-593D-D58C-7B97AC8DDC7D}"/>
              </a:ext>
            </a:extLst>
          </p:cNvPr>
          <p:cNvSpPr txBox="1"/>
          <p:nvPr/>
        </p:nvSpPr>
        <p:spPr>
          <a:xfrm>
            <a:off x="2800879" y="604147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Diğer oyunlara yukarıdaki linklerden ulaşabilirsiniz.</a:t>
            </a:r>
          </a:p>
          <a:p>
            <a:endParaRPr lang="tr-TR" sz="2400" b="1" i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4C9D68A-F1D0-4963-EAAE-B8650B2AEB3F}"/>
              </a:ext>
            </a:extLst>
          </p:cNvPr>
          <p:cNvSpPr txBox="1"/>
          <p:nvPr/>
        </p:nvSpPr>
        <p:spPr>
          <a:xfrm>
            <a:off x="3972975" y="6456973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E4C2462-0190-6C53-3099-F7D6D378DD4B}"/>
              </a:ext>
            </a:extLst>
          </p:cNvPr>
          <p:cNvSpPr txBox="1"/>
          <p:nvPr/>
        </p:nvSpPr>
        <p:spPr>
          <a:xfrm>
            <a:off x="382439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3"/>
              </a:rPr>
              <a:t>https://www.egetolgayaltinay.com/lessons/246</a:t>
            </a:r>
            <a:r>
              <a:rPr lang="tr-TR" sz="2000" b="1" dirty="0"/>
              <a:t>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C8F58D3-DCEE-3E1D-EC46-A09C4BBF56D0}"/>
              </a:ext>
            </a:extLst>
          </p:cNvPr>
          <p:cNvSpPr txBox="1"/>
          <p:nvPr/>
        </p:nvSpPr>
        <p:spPr>
          <a:xfrm>
            <a:off x="4382359" y="533358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4"/>
              </a:rPr>
              <a:t>https://www.egetolgayaltinay.com/lessons/245</a:t>
            </a:r>
            <a:r>
              <a:rPr lang="tr-TR" sz="2000" b="1" dirty="0"/>
              <a:t>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D60C54C-BDB7-D511-E36C-61A1E3437FCC}"/>
              </a:ext>
            </a:extLst>
          </p:cNvPr>
          <p:cNvSpPr txBox="1"/>
          <p:nvPr/>
        </p:nvSpPr>
        <p:spPr>
          <a:xfrm>
            <a:off x="8576095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5"/>
              </a:rPr>
              <a:t>https://www.egetolgayaltinay.com/lessons/247</a:t>
            </a:r>
            <a:r>
              <a:rPr lang="tr-TR" sz="2000" b="1" dirty="0"/>
              <a:t>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8E80687-B1F7-4BEE-6595-6B19079779E0}"/>
              </a:ext>
            </a:extLst>
          </p:cNvPr>
          <p:cNvSpPr txBox="1"/>
          <p:nvPr/>
        </p:nvSpPr>
        <p:spPr>
          <a:xfrm>
            <a:off x="4985419" y="4802674"/>
            <a:ext cx="2311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</a:t>
            </a:r>
            <a:r>
              <a:rPr lang="tr-TR" sz="2400" b="1" dirty="0">
                <a:solidFill>
                  <a:schemeClr val="bg1"/>
                </a:solidFill>
              </a:rPr>
              <a:t>- </a:t>
            </a:r>
            <a:r>
              <a:rPr lang="tr-TR" sz="2400" b="1" dirty="0" err="1">
                <a:solidFill>
                  <a:schemeClr val="bg1"/>
                </a:solidFill>
              </a:rPr>
              <a:t>Questions</a:t>
            </a:r>
            <a:endParaRPr lang="tr-TR" sz="2400" b="1" dirty="0">
              <a:solidFill>
                <a:schemeClr val="bg1"/>
              </a:solidFill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118F5743-B215-0553-7B1A-7CFE495A91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795" y="3165364"/>
            <a:ext cx="2247900" cy="21336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87DEF56C-89E6-25D5-4C25-B22E2566ED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34" y="693556"/>
            <a:ext cx="2247900" cy="2133600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3B93A6C1-B7E1-3BD1-426A-A44AA92DD9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785" y="693556"/>
            <a:ext cx="22479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78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6B2F77A-52EB-1B30-9E4C-E5C3BDCC4A9F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7CB953"/>
                </a:solidFill>
              </a:rPr>
              <a:t>Environmental</a:t>
            </a:r>
            <a:r>
              <a:rPr lang="tr-TR" sz="8000" b="1" dirty="0">
                <a:solidFill>
                  <a:srgbClr val="7CB953"/>
                </a:solidFill>
              </a:rPr>
              <a:t> </a:t>
            </a:r>
            <a:r>
              <a:rPr lang="tr-TR" sz="8000" b="1" dirty="0" err="1">
                <a:solidFill>
                  <a:srgbClr val="7CB953"/>
                </a:solidFill>
              </a:rPr>
              <a:t>Problems</a:t>
            </a:r>
            <a:endParaRPr lang="tr-TR" sz="8000" b="1" dirty="0">
              <a:solidFill>
                <a:srgbClr val="7CB953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FAC3CF6-85CA-CE1D-626E-B9A5B66AA76E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(Çevresel Problemler)</a:t>
            </a:r>
          </a:p>
        </p:txBody>
      </p:sp>
    </p:spTree>
    <p:extLst>
      <p:ext uri="{BB962C8B-B14F-4D97-AF65-F5344CB8AC3E}">
        <p14:creationId xmlns:p14="http://schemas.microsoft.com/office/powerpoint/2010/main" val="1532780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D498B88-B9FE-BAA4-114D-A4B938B3845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https://www.egetolgayaltinay.com/lessons/423</a:t>
            </a:r>
            <a:r>
              <a:rPr lang="tr-TR" sz="2400" b="1" i="1" dirty="0"/>
              <a:t>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0C3FBE6-FEC1-8613-51E8-6EB411226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609">
            <a:off x="8005311" y="3019151"/>
            <a:ext cx="3498711" cy="335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93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1802D91-BA70-2891-1981-3E0BC1E6D2CF}"/>
              </a:ext>
            </a:extLst>
          </p:cNvPr>
          <p:cNvSpPr txBox="1"/>
          <p:nvPr/>
        </p:nvSpPr>
        <p:spPr>
          <a:xfrm>
            <a:off x="243695" y="3178834"/>
            <a:ext cx="97377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Ünite sonu kelime oyununa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https://www.egetolgayaltinay.com/lessons/248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EE6BE32-9E9A-DE84-4848-8200333C2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736">
            <a:off x="8478185" y="3285796"/>
            <a:ext cx="3006424" cy="30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7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FC88E1CA-2788-F112-71EB-FE9A227187A8}"/>
              </a:ext>
            </a:extLst>
          </p:cNvPr>
          <p:cNvSpPr txBox="1"/>
          <p:nvPr/>
        </p:nvSpPr>
        <p:spPr>
          <a:xfrm>
            <a:off x="2219145" y="1425635"/>
            <a:ext cx="756321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1500" b="1" dirty="0"/>
              <a:t>SAMPLE</a:t>
            </a:r>
          </a:p>
          <a:p>
            <a:r>
              <a:rPr lang="tr-TR" sz="115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645126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5D87E7C-ED3D-AE11-4D5D-AC5A95898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31" y="374530"/>
            <a:ext cx="5688042" cy="58524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EAD5B2F-20BF-E838-CD84-07FEA293C2DC}"/>
              </a:ext>
            </a:extLst>
          </p:cNvPr>
          <p:cNvSpPr/>
          <p:nvPr/>
        </p:nvSpPr>
        <p:spPr>
          <a:xfrm>
            <a:off x="2990131" y="3806225"/>
            <a:ext cx="517585" cy="48307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042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A3CE417-1CFB-5675-3A74-7BB60DE14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56" y="1048917"/>
            <a:ext cx="7189108" cy="42822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1ECCA60-3E6E-9C00-E3F5-70BFD6ED6437}"/>
              </a:ext>
            </a:extLst>
          </p:cNvPr>
          <p:cNvSpPr/>
          <p:nvPr/>
        </p:nvSpPr>
        <p:spPr>
          <a:xfrm>
            <a:off x="2085256" y="4848046"/>
            <a:ext cx="517585" cy="48307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947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1FCB700-C029-2EB6-51D4-505998471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133" y="516234"/>
            <a:ext cx="6447619" cy="57047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3CB2A9B-5889-C7A0-EBC7-9251C4AA0E78}"/>
              </a:ext>
            </a:extLst>
          </p:cNvPr>
          <p:cNvSpPr/>
          <p:nvPr/>
        </p:nvSpPr>
        <p:spPr>
          <a:xfrm>
            <a:off x="2442085" y="5609146"/>
            <a:ext cx="517585" cy="48307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04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625107C-401C-AA65-DDE6-354F96DCE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42" y="1508365"/>
            <a:ext cx="6093484" cy="3284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972851A-3EF5-08ED-421A-E61E0D3460FE}"/>
              </a:ext>
            </a:extLst>
          </p:cNvPr>
          <p:cNvSpPr/>
          <p:nvPr/>
        </p:nvSpPr>
        <p:spPr>
          <a:xfrm>
            <a:off x="2519722" y="3314520"/>
            <a:ext cx="517585" cy="48307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693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9AA5FA3-6014-3E40-C603-B8F2DF365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16" y="301445"/>
            <a:ext cx="6644316" cy="62551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1268A7E-EEEE-C066-0120-AE7F05ED7967}"/>
              </a:ext>
            </a:extLst>
          </p:cNvPr>
          <p:cNvSpPr/>
          <p:nvPr/>
        </p:nvSpPr>
        <p:spPr>
          <a:xfrm>
            <a:off x="2706716" y="5039802"/>
            <a:ext cx="517585" cy="48307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756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AD3448C-D805-F25A-5548-3B46416D5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68" y="1729956"/>
            <a:ext cx="7362075" cy="29714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B0FFFAC-892A-2AA7-6CD7-DB7D65BDF4DC}"/>
              </a:ext>
            </a:extLst>
          </p:cNvPr>
          <p:cNvSpPr/>
          <p:nvPr/>
        </p:nvSpPr>
        <p:spPr>
          <a:xfrm>
            <a:off x="2249910" y="3055727"/>
            <a:ext cx="517585" cy="48307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114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025C304-4617-81E1-9D3C-5D4DD031C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269" y="1450315"/>
            <a:ext cx="7499688" cy="32597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19A04B0-D525-F976-7418-7B1AD4A6BFBE}"/>
              </a:ext>
            </a:extLst>
          </p:cNvPr>
          <p:cNvSpPr/>
          <p:nvPr/>
        </p:nvSpPr>
        <p:spPr>
          <a:xfrm>
            <a:off x="2045269" y="3512927"/>
            <a:ext cx="517585" cy="48307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189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ED25A38-76C8-1328-BF82-5BC024322264}"/>
              </a:ext>
            </a:extLst>
          </p:cNvPr>
          <p:cNvSpPr/>
          <p:nvPr/>
        </p:nvSpPr>
        <p:spPr>
          <a:xfrm>
            <a:off x="683393" y="2069431"/>
            <a:ext cx="2704699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Air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Pollution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252B6BF5-76B7-7443-C922-FA1B1EB79B35}"/>
              </a:ext>
            </a:extLst>
          </p:cNvPr>
          <p:cNvSpPr/>
          <p:nvPr/>
        </p:nvSpPr>
        <p:spPr>
          <a:xfrm>
            <a:off x="683393" y="2723948"/>
            <a:ext cx="2704699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Hava Kirliliği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6716D10-B246-70F4-2074-79EA3825092A}"/>
              </a:ext>
            </a:extLst>
          </p:cNvPr>
          <p:cNvSpPr/>
          <p:nvPr/>
        </p:nvSpPr>
        <p:spPr>
          <a:xfrm>
            <a:off x="4487775" y="1905801"/>
            <a:ext cx="3216444" cy="981776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Climate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Change</a:t>
            </a:r>
            <a:endParaRPr lang="tr-TR" sz="2800" b="1" dirty="0">
              <a:solidFill>
                <a:schemeClr val="tx1"/>
              </a:solidFill>
            </a:endParaRPr>
          </a:p>
          <a:p>
            <a:pPr algn="ctr"/>
            <a:r>
              <a:rPr lang="tr-TR" sz="2800" b="1" dirty="0">
                <a:solidFill>
                  <a:schemeClr val="tx1"/>
                </a:solidFill>
              </a:rPr>
              <a:t>Global </a:t>
            </a:r>
            <a:r>
              <a:rPr lang="tr-TR" sz="2800" b="1" dirty="0" err="1">
                <a:solidFill>
                  <a:schemeClr val="tx1"/>
                </a:solidFill>
              </a:rPr>
              <a:t>Warming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A4301807-8342-1BA0-6031-09AE67F429B8}"/>
              </a:ext>
            </a:extLst>
          </p:cNvPr>
          <p:cNvSpPr/>
          <p:nvPr/>
        </p:nvSpPr>
        <p:spPr>
          <a:xfrm>
            <a:off x="4487775" y="2887577"/>
            <a:ext cx="3216444" cy="866276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İklim Değişikliği / Küresel Isınma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98AE0B4B-D454-2214-860D-5C0F06A9BABC}"/>
              </a:ext>
            </a:extLst>
          </p:cNvPr>
          <p:cNvSpPr/>
          <p:nvPr/>
        </p:nvSpPr>
        <p:spPr>
          <a:xfrm>
            <a:off x="8917805" y="2069431"/>
            <a:ext cx="2704699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Deforestation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59561164-D620-C9E6-99D9-FC41754F191E}"/>
              </a:ext>
            </a:extLst>
          </p:cNvPr>
          <p:cNvSpPr/>
          <p:nvPr/>
        </p:nvSpPr>
        <p:spPr>
          <a:xfrm>
            <a:off x="8917805" y="2723948"/>
            <a:ext cx="2704699" cy="866276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Ormanların yok edilmesi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D7D8ED0-49FA-4033-B323-60475F48AEFF}"/>
              </a:ext>
            </a:extLst>
          </p:cNvPr>
          <p:cNvSpPr/>
          <p:nvPr/>
        </p:nvSpPr>
        <p:spPr>
          <a:xfrm>
            <a:off x="683393" y="5548966"/>
            <a:ext cx="2704699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Disease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71E31DAB-E7B6-759D-8450-5D0850F5D19F}"/>
              </a:ext>
            </a:extLst>
          </p:cNvPr>
          <p:cNvSpPr/>
          <p:nvPr/>
        </p:nvSpPr>
        <p:spPr>
          <a:xfrm>
            <a:off x="683393" y="6203483"/>
            <a:ext cx="2704699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Hastalık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9EA32FCC-6FDC-F66A-8979-AF8A26F87130}"/>
              </a:ext>
            </a:extLst>
          </p:cNvPr>
          <p:cNvSpPr/>
          <p:nvPr/>
        </p:nvSpPr>
        <p:spPr>
          <a:xfrm>
            <a:off x="4487776" y="5221707"/>
            <a:ext cx="3216444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Become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Extinct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52893D2-2BE5-8EFB-880D-FE126B9C53EC}"/>
              </a:ext>
            </a:extLst>
          </p:cNvPr>
          <p:cNvSpPr/>
          <p:nvPr/>
        </p:nvSpPr>
        <p:spPr>
          <a:xfrm>
            <a:off x="4487776" y="5876224"/>
            <a:ext cx="3216444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Neslinin Tükenmesi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AB8439B-25EF-9007-B945-05EB4E03F7FA}"/>
              </a:ext>
            </a:extLst>
          </p:cNvPr>
          <p:cNvSpPr/>
          <p:nvPr/>
        </p:nvSpPr>
        <p:spPr>
          <a:xfrm>
            <a:off x="8547235" y="5548965"/>
            <a:ext cx="3388092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Greenhouse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Gases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0048752E-A5F0-3707-BF23-EFFBE26A1E70}"/>
              </a:ext>
            </a:extLst>
          </p:cNvPr>
          <p:cNvSpPr/>
          <p:nvPr/>
        </p:nvSpPr>
        <p:spPr>
          <a:xfrm>
            <a:off x="8547235" y="6203482"/>
            <a:ext cx="3388092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Sera Gazları</a:t>
            </a:r>
          </a:p>
        </p:txBody>
      </p:sp>
    </p:spTree>
    <p:extLst>
      <p:ext uri="{BB962C8B-B14F-4D97-AF65-F5344CB8AC3E}">
        <p14:creationId xmlns:p14="http://schemas.microsoft.com/office/powerpoint/2010/main" val="104020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061A701-21E2-DB3D-B88B-266FFC2AE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87" y="1272036"/>
            <a:ext cx="7615176" cy="36363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D9A76E2-15F8-E62A-9EC2-C53B5349E88A}"/>
              </a:ext>
            </a:extLst>
          </p:cNvPr>
          <p:cNvSpPr/>
          <p:nvPr/>
        </p:nvSpPr>
        <p:spPr>
          <a:xfrm>
            <a:off x="2045627" y="2848693"/>
            <a:ext cx="517585" cy="48307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300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79BAE2C-30AC-63B4-1FF5-5A3613DD2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2"/>
          <a:stretch/>
        </p:blipFill>
        <p:spPr>
          <a:xfrm>
            <a:off x="2028374" y="1290997"/>
            <a:ext cx="7736727" cy="36605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894C113-8EDC-2F79-5D1F-D81B2DB331FB}"/>
              </a:ext>
            </a:extLst>
          </p:cNvPr>
          <p:cNvSpPr/>
          <p:nvPr/>
        </p:nvSpPr>
        <p:spPr>
          <a:xfrm>
            <a:off x="2028374" y="4356340"/>
            <a:ext cx="517585" cy="48307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147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35F4D9B3-1C72-D0B2-9743-4D42A6DA0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123" y="854965"/>
            <a:ext cx="2913536" cy="4515981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85004EA7-62A3-0023-0C96-490A6B27BF8A}"/>
              </a:ext>
            </a:extLst>
          </p:cNvPr>
          <p:cNvSpPr txBox="1"/>
          <p:nvPr/>
        </p:nvSpPr>
        <p:spPr>
          <a:xfrm>
            <a:off x="5310683" y="1921830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Sunuma katkılarından dolayı</a:t>
            </a:r>
          </a:p>
          <a:p>
            <a:r>
              <a:rPr lang="tr-TR" sz="2800" b="1" dirty="0"/>
              <a:t>İşleyen Zeka ailesine teşekkürler.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79FA8FA-4229-848A-1C09-56016DA4D7FB}"/>
              </a:ext>
            </a:extLst>
          </p:cNvPr>
          <p:cNvSpPr txBox="1"/>
          <p:nvPr/>
        </p:nvSpPr>
        <p:spPr>
          <a:xfrm>
            <a:off x="5310683" y="3294076"/>
            <a:ext cx="537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içeriklerine aşağıdaki linkten ulaşabilirsiniz:</a:t>
            </a:r>
          </a:p>
          <a:p>
            <a:br>
              <a:rPr lang="tr-TR" sz="1800" dirty="0"/>
            </a:br>
            <a:r>
              <a:rPr lang="tr-TR" sz="1800" dirty="0">
                <a:hlinkClick r:id="rId3"/>
              </a:rPr>
              <a:t>https://www.egetolgayaltinay.com/contents/31/5</a:t>
            </a:r>
            <a:r>
              <a:rPr lang="tr-T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42841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1D6ACC9-EABC-F1F2-F5F1-197530467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" y="555466"/>
            <a:ext cx="4855893" cy="4855893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FE7A7962-1A75-AFEC-9C4A-59712089D740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9040D71-BE95-5303-3FF6-E6F2CF493422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6A87108-D266-5010-2C1F-788CDA2A7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873B6BE-D26F-BBA7-61EB-FFC1E36884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0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595962B4-6895-9617-13F8-2144B6F87CFA}"/>
              </a:ext>
            </a:extLst>
          </p:cNvPr>
          <p:cNvSpPr/>
          <p:nvPr/>
        </p:nvSpPr>
        <p:spPr>
          <a:xfrm>
            <a:off x="404261" y="2119966"/>
            <a:ext cx="3157087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Industrial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Wastes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33CA744-050F-852D-73E3-40D79AB70EAA}"/>
              </a:ext>
            </a:extLst>
          </p:cNvPr>
          <p:cNvSpPr/>
          <p:nvPr/>
        </p:nvSpPr>
        <p:spPr>
          <a:xfrm>
            <a:off x="404261" y="2774483"/>
            <a:ext cx="3157087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Fabrika Atıkları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C89AE6E-5180-02AC-B979-7D0CB9227018}"/>
              </a:ext>
            </a:extLst>
          </p:cNvPr>
          <p:cNvSpPr/>
          <p:nvPr/>
        </p:nvSpPr>
        <p:spPr>
          <a:xfrm>
            <a:off x="4570395" y="2272366"/>
            <a:ext cx="3157087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Melting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Glaciers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F81DCF9B-CA1F-7D6E-6860-D714821D92C2}"/>
              </a:ext>
            </a:extLst>
          </p:cNvPr>
          <p:cNvSpPr/>
          <p:nvPr/>
        </p:nvSpPr>
        <p:spPr>
          <a:xfrm>
            <a:off x="4570395" y="2926883"/>
            <a:ext cx="3157087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Buzulların Erimesi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ED0D4C4-12B7-D502-C1D2-A37CF8699D38}"/>
              </a:ext>
            </a:extLst>
          </p:cNvPr>
          <p:cNvSpPr/>
          <p:nvPr/>
        </p:nvSpPr>
        <p:spPr>
          <a:xfrm>
            <a:off x="8630654" y="2119966"/>
            <a:ext cx="3051209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Noise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Pollution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7D4F19E-42DD-E807-AA9A-F5CDCDA4B4FB}"/>
              </a:ext>
            </a:extLst>
          </p:cNvPr>
          <p:cNvSpPr/>
          <p:nvPr/>
        </p:nvSpPr>
        <p:spPr>
          <a:xfrm>
            <a:off x="8630654" y="2774483"/>
            <a:ext cx="3051209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Gürültü Kirliliği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04460F6-3074-78F3-7E3F-81BFA5634C31}"/>
              </a:ext>
            </a:extLst>
          </p:cNvPr>
          <p:cNvSpPr/>
          <p:nvPr/>
        </p:nvSpPr>
        <p:spPr>
          <a:xfrm>
            <a:off x="505326" y="5477577"/>
            <a:ext cx="2979019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Nuclear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Wastes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DDFDAA58-5601-7068-9D03-0752352C80AA}"/>
              </a:ext>
            </a:extLst>
          </p:cNvPr>
          <p:cNvSpPr/>
          <p:nvPr/>
        </p:nvSpPr>
        <p:spPr>
          <a:xfrm>
            <a:off x="505326" y="6132094"/>
            <a:ext cx="2979019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Nükleer Atıklar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F0B6A063-29A7-9E00-D16F-96BE679D2263}"/>
              </a:ext>
            </a:extLst>
          </p:cNvPr>
          <p:cNvSpPr/>
          <p:nvPr/>
        </p:nvSpPr>
        <p:spPr>
          <a:xfrm>
            <a:off x="4743650" y="5150319"/>
            <a:ext cx="2704699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Plastic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Wastes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6CC181B9-EFAD-738C-ACF5-ADB00BA98AB6}"/>
              </a:ext>
            </a:extLst>
          </p:cNvPr>
          <p:cNvSpPr/>
          <p:nvPr/>
        </p:nvSpPr>
        <p:spPr>
          <a:xfrm>
            <a:off x="4743650" y="5804836"/>
            <a:ext cx="2704699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Plastik Atıklar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8D7DADE0-A734-5254-166A-AC8977DED2CA}"/>
              </a:ext>
            </a:extLst>
          </p:cNvPr>
          <p:cNvSpPr/>
          <p:nvPr/>
        </p:nvSpPr>
        <p:spPr>
          <a:xfrm>
            <a:off x="8422104" y="5273843"/>
            <a:ext cx="3333550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Rubbish</a:t>
            </a:r>
            <a:r>
              <a:rPr lang="tr-TR" sz="2800" b="1" dirty="0">
                <a:solidFill>
                  <a:schemeClr val="tx1"/>
                </a:solidFill>
              </a:rPr>
              <a:t> / </a:t>
            </a:r>
            <a:r>
              <a:rPr lang="tr-TR" sz="2800" b="1" dirty="0" err="1">
                <a:solidFill>
                  <a:schemeClr val="tx1"/>
                </a:solidFill>
              </a:rPr>
              <a:t>Garbage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B1594E1F-1905-7BC4-A04E-B9EC3ED15D79}"/>
              </a:ext>
            </a:extLst>
          </p:cNvPr>
          <p:cNvSpPr/>
          <p:nvPr/>
        </p:nvSpPr>
        <p:spPr>
          <a:xfrm>
            <a:off x="8422104" y="5928360"/>
            <a:ext cx="3333550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Çöp</a:t>
            </a:r>
          </a:p>
        </p:txBody>
      </p:sp>
    </p:spTree>
    <p:extLst>
      <p:ext uri="{BB962C8B-B14F-4D97-AF65-F5344CB8AC3E}">
        <p14:creationId xmlns:p14="http://schemas.microsoft.com/office/powerpoint/2010/main" val="313702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40CDEED6-1809-EBB6-39C9-D2F21F3051C3}"/>
              </a:ext>
            </a:extLst>
          </p:cNvPr>
          <p:cNvSpPr/>
          <p:nvPr/>
        </p:nvSpPr>
        <p:spPr>
          <a:xfrm>
            <a:off x="3391301" y="1092469"/>
            <a:ext cx="2704699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Soil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Pollution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B7F4134-F8D0-3938-01F2-CEBD2022FD72}"/>
              </a:ext>
            </a:extLst>
          </p:cNvPr>
          <p:cNvSpPr/>
          <p:nvPr/>
        </p:nvSpPr>
        <p:spPr>
          <a:xfrm>
            <a:off x="3391301" y="1746986"/>
            <a:ext cx="2704699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Toprak Kirliliği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1F811C7-EE76-7063-8E2C-62D685E45E0C}"/>
              </a:ext>
            </a:extLst>
          </p:cNvPr>
          <p:cNvSpPr/>
          <p:nvPr/>
        </p:nvSpPr>
        <p:spPr>
          <a:xfrm>
            <a:off x="9164854" y="1092469"/>
            <a:ext cx="2704699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Traffic</a:t>
            </a:r>
            <a:r>
              <a:rPr lang="tr-TR" sz="2800" b="1" dirty="0">
                <a:solidFill>
                  <a:schemeClr val="tx1"/>
                </a:solidFill>
              </a:rPr>
              <a:t> Jam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EE85D31-F2D7-A3DE-07AC-2AAEE2302E22}"/>
              </a:ext>
            </a:extLst>
          </p:cNvPr>
          <p:cNvSpPr/>
          <p:nvPr/>
        </p:nvSpPr>
        <p:spPr>
          <a:xfrm>
            <a:off x="9164854" y="1746986"/>
            <a:ext cx="2704699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Trafik Sıkışıklığı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0F330BC5-3B50-87BE-238A-E4D682992BF1}"/>
              </a:ext>
            </a:extLst>
          </p:cNvPr>
          <p:cNvSpPr/>
          <p:nvPr/>
        </p:nvSpPr>
        <p:spPr>
          <a:xfrm>
            <a:off x="3391301" y="4129239"/>
            <a:ext cx="2704699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Waste</a:t>
            </a:r>
            <a:r>
              <a:rPr lang="tr-TR" sz="2800" b="1" dirty="0">
                <a:solidFill>
                  <a:schemeClr val="tx1"/>
                </a:solidFill>
              </a:rPr>
              <a:t> of </a:t>
            </a:r>
            <a:r>
              <a:rPr lang="tr-TR" sz="2800" b="1" dirty="0" err="1">
                <a:solidFill>
                  <a:schemeClr val="tx1"/>
                </a:solidFill>
              </a:rPr>
              <a:t>Energy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8D62D41-CF93-AED2-E18B-E65C2A90FEDB}"/>
              </a:ext>
            </a:extLst>
          </p:cNvPr>
          <p:cNvSpPr/>
          <p:nvPr/>
        </p:nvSpPr>
        <p:spPr>
          <a:xfrm>
            <a:off x="3391301" y="4783756"/>
            <a:ext cx="2704699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Enerji İsrafı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573925B-D2B9-E725-A7B0-81FB4009589E}"/>
              </a:ext>
            </a:extLst>
          </p:cNvPr>
          <p:cNvSpPr/>
          <p:nvPr/>
        </p:nvSpPr>
        <p:spPr>
          <a:xfrm>
            <a:off x="9164854" y="4129239"/>
            <a:ext cx="2704699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Water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Pollution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CE16B1E9-917F-FA85-E018-99E8F0D0138D}"/>
              </a:ext>
            </a:extLst>
          </p:cNvPr>
          <p:cNvSpPr/>
          <p:nvPr/>
        </p:nvSpPr>
        <p:spPr>
          <a:xfrm>
            <a:off x="9164854" y="4783756"/>
            <a:ext cx="2704699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Su Kirliliği</a:t>
            </a:r>
          </a:p>
        </p:txBody>
      </p:sp>
    </p:spTree>
    <p:extLst>
      <p:ext uri="{BB962C8B-B14F-4D97-AF65-F5344CB8AC3E}">
        <p14:creationId xmlns:p14="http://schemas.microsoft.com/office/powerpoint/2010/main" val="132497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D498B88-B9FE-BAA4-114D-A4B938B3845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https://www.egetolgayaltinay.com/lessons/238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DFC82B7-E120-874C-6E42-9FBB495DB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622">
            <a:off x="7889809" y="3339966"/>
            <a:ext cx="3296639" cy="31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1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D498B88-B9FE-BAA4-114D-A4B938B3845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https://www.egetolgayaltinay.com/lessons/422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CDC4379-A44A-A088-A0CE-1C4587F00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6705">
            <a:off x="7793490" y="3196045"/>
            <a:ext cx="3124501" cy="296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72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8EBF6C0-A341-752F-8FE1-11E7CA87816B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https://www.egetolgayaltinay.com/lessons/244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819D079-2B5C-82A2-BD96-55F3EBA4D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2710">
            <a:off x="7871352" y="3252515"/>
            <a:ext cx="3316032" cy="314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76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1006</Words>
  <Application>Microsoft Office PowerPoint</Application>
  <PresentationFormat>Geniş ekran</PresentationFormat>
  <Paragraphs>263</Paragraphs>
  <Slides>43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9" baseType="lpstr">
      <vt:lpstr>Adobe Gothic Std B</vt:lpstr>
      <vt:lpstr>Arial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Telling The Sequence: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25</cp:revision>
  <dcterms:created xsi:type="dcterms:W3CDTF">2023-04-21T10:34:40Z</dcterms:created>
  <dcterms:modified xsi:type="dcterms:W3CDTF">2024-09-05T03:37:08Z</dcterms:modified>
</cp:coreProperties>
</file>