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80" r:id="rId5"/>
    <p:sldId id="261" r:id="rId6"/>
    <p:sldId id="258" r:id="rId7"/>
    <p:sldId id="262" r:id="rId8"/>
    <p:sldId id="263" r:id="rId9"/>
    <p:sldId id="281" r:id="rId10"/>
    <p:sldId id="264" r:id="rId11"/>
    <p:sldId id="265" r:id="rId12"/>
    <p:sldId id="282" r:id="rId13"/>
    <p:sldId id="266" r:id="rId14"/>
    <p:sldId id="283" r:id="rId15"/>
    <p:sldId id="277" r:id="rId16"/>
    <p:sldId id="284" r:id="rId17"/>
    <p:sldId id="267" r:id="rId18"/>
    <p:sldId id="268" r:id="rId19"/>
    <p:sldId id="285" r:id="rId20"/>
    <p:sldId id="286" r:id="rId21"/>
    <p:sldId id="269" r:id="rId22"/>
    <p:sldId id="287" r:id="rId23"/>
    <p:sldId id="270" r:id="rId24"/>
    <p:sldId id="288" r:id="rId25"/>
    <p:sldId id="279" r:id="rId26"/>
    <p:sldId id="271" r:id="rId27"/>
    <p:sldId id="272" r:id="rId28"/>
    <p:sldId id="276" r:id="rId29"/>
    <p:sldId id="273" r:id="rId30"/>
    <p:sldId id="274" r:id="rId31"/>
    <p:sldId id="275" r:id="rId32"/>
    <p:sldId id="292" r:id="rId33"/>
    <p:sldId id="293" r:id="rId34"/>
    <p:sldId id="289" r:id="rId35"/>
    <p:sldId id="290" r:id="rId36"/>
    <p:sldId id="291" r:id="rId37"/>
    <p:sldId id="294" r:id="rId38"/>
    <p:sldId id="297" r:id="rId39"/>
    <p:sldId id="278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: FRIENDSHIP" id="{62F289EE-CD3D-44C3-A932-A8E7D9271885}">
          <p14:sldIdLst>
            <p14:sldId id="256"/>
            <p14:sldId id="295"/>
          </p14:sldIdLst>
        </p14:section>
        <p14:section name="Event Types &amp; At the Restaurant" id="{370F1226-2064-4F1B-8AC7-77027A83DE5F}">
          <p14:sldIdLst>
            <p14:sldId id="257"/>
            <p14:sldId id="280"/>
          </p14:sldIdLst>
        </p14:section>
        <p14:section name="Making Suggestions" id="{C5F65B64-289E-442D-8289-180908BC1464}">
          <p14:sldIdLst>
            <p14:sldId id="261"/>
            <p14:sldId id="258"/>
            <p14:sldId id="262"/>
            <p14:sldId id="263"/>
            <p14:sldId id="281"/>
            <p14:sldId id="264"/>
            <p14:sldId id="265"/>
            <p14:sldId id="282"/>
          </p14:sldIdLst>
        </p14:section>
        <p14:section name="Invitation Card" id="{7BD3E3E4-9283-44A7-916B-378D7B22A3D4}">
          <p14:sldIdLst>
            <p14:sldId id="266"/>
            <p14:sldId id="283"/>
          </p14:sldIdLst>
        </p14:section>
        <p14:section name="Wh- Questions" id="{332914CF-F87C-4354-9B64-9E7B09D8504C}">
          <p14:sldIdLst>
            <p14:sldId id="277"/>
            <p14:sldId id="284"/>
          </p14:sldIdLst>
        </p14:section>
        <p14:section name="Personal Traits" id="{A8F6D56D-38F0-4DBE-B930-7D93A5F263FB}">
          <p14:sldIdLst>
            <p14:sldId id="267"/>
            <p14:sldId id="268"/>
            <p14:sldId id="285"/>
            <p14:sldId id="286"/>
          </p14:sldIdLst>
        </p14:section>
        <p14:section name="Important Structures" id="{17DA732A-4730-42B2-858C-7A800C85FE55}">
          <p14:sldIdLst>
            <p14:sldId id="269"/>
            <p14:sldId id="287"/>
            <p14:sldId id="270"/>
          </p14:sldIdLst>
        </p14:section>
        <p14:section name="Other Games" id="{A1B7F992-B929-407F-9BA6-6D460298A3EF}">
          <p14:sldIdLst>
            <p14:sldId id="288"/>
          </p14:sldIdLst>
        </p14:section>
        <p14:section name="Vocabulary Game" id="{309DFC4A-F02B-436B-85AF-AB20ED01C54C}">
          <p14:sldIdLst>
            <p14:sldId id="279"/>
          </p14:sldIdLst>
        </p14:section>
        <p14:section name="Sample Questions" id="{EB2B778C-7AA2-4B82-B71B-74296A3A4E95}">
          <p14:sldIdLst>
            <p14:sldId id="271"/>
            <p14:sldId id="272"/>
            <p14:sldId id="276"/>
            <p14:sldId id="273"/>
            <p14:sldId id="274"/>
            <p14:sldId id="275"/>
            <p14:sldId id="292"/>
            <p14:sldId id="293"/>
            <p14:sldId id="289"/>
            <p14:sldId id="290"/>
            <p14:sldId id="291"/>
            <p14:sldId id="294"/>
            <p14:sldId id="297"/>
          </p14:sldIdLst>
        </p14:section>
        <p14:section name="Thank you :)" id="{F1EFB39D-9BF8-44A2-8DBB-A3E1287CBCB5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BC20D7-57CD-1665-339B-0ED686219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FE10A51-D6C0-A55A-EFDD-17C043753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6470EB-92F8-95C0-91B5-C69D9E41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83CBC3-9BDF-3AC9-B028-EFFAF7F0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6E8A88-29A8-4625-C1E1-E9F5F82F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9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DF4588-50B7-0A59-F6A7-545929D3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B8B549F-4B5D-85E1-52E1-E4BCB815F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C816E0-D3F7-9027-3770-DF4870E0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4BE016-C5C7-0C35-239F-FBD20CAA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12894F-19CA-BC97-3509-D1255DCD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34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87B75DA-C017-BAC5-0D7A-63D81A95E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F43C08-D0CE-9BC6-76FB-5E14C28ED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A835B1-1A61-BE6B-948E-324E7A07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EADE8A-F2C8-FDFE-6BB5-5AB9877D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EC3BB4-1E5C-94A5-27C3-8240E009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22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DB07D6-D11B-8B4E-5EAA-5F4D3264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E87AC3-0568-1397-6B02-7403E20F8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DC8E6C-E9BF-E64D-4A1F-AE02EA25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C67E22-4930-EC1D-6407-182AF25C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47AB26-F084-ED0D-79DB-0F571652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9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052840-FF31-E034-3672-41404BE4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FBD2B5D-34F2-7CB0-A0AA-880C30D3B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A4546D-3BA7-B9BE-F7BC-B0941C41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550088-74BF-69F7-912B-67A7A148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47D876-8960-AFD6-7869-A254EFEA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41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B4C31F-B116-0D78-E4E7-6613D427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F0F1E5-CD40-2B08-233C-BBF59FB9E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C895E03-017E-1BEB-4F27-E9405DF30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7AB1BA-A689-6766-9EF0-00CB85D1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58D1F7-C46B-E5C1-0BF7-AF6A842B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675354-877A-5635-2F4B-D1B8C9A2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37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4D777C-CD57-AD78-09BB-137F7E8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637E10-BC5D-79AE-EE31-AABD29257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6A1F8F-BC8F-7224-1C04-4AFC08CF0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84A8AB9-914E-971D-E2FE-67820DE0D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BBE0DC3-F6B4-E4F5-CCC9-169AB8DE5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C6B5613-2CA8-4FFA-7B90-2CD13F0E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508DB5-9CA9-4A02-E4EB-50090ED2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8C180CC-3E05-8F68-6094-E0E4A77C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17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28C168-8329-35B4-4949-BD4A0E4E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64FCC04-B078-3AB3-64FB-1ACF7EB0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D7A14E6-C60C-4B83-6ACA-839B657E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5E37555-8C1F-B4C9-EF84-EE244CC1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26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4F7C5A5-6A62-FDDF-767A-35A3976C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AA0A263-AF73-DAB4-F353-54D84149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1E4968B-B107-5B3F-059C-7572EAA1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04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7E6950-EC45-B6BB-0CD0-CD022A1C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63F997-D66F-A388-E77D-DBB8B092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E21979-7109-2EC6-849B-EC824F029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3BDC21-8C74-11C3-9B17-6FA3B9CB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7DC2BAD-B365-B959-F47B-3A59E24D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41844B5-AA71-A826-F2F0-BD81F694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77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A4FAA8-9078-472A-5762-AE8CEBA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AF9554C-BEF5-EAAF-C647-CFFCEAE90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907BD1-AAB5-ED20-8E02-C1F8F0295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16FD64E-412F-2994-29A9-A85AE895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7F17B2-E8DA-BB26-413D-61F20ADA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686BAA9-BAD4-9EA4-50B4-C4B9873E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95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D789191-9B6C-0BA9-FAB7-7280212F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21D8AE-710C-7F28-B61D-4A72F3C68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EFBA18-D492-7150-8B74-1A16C0AEC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80C6-8B84-4684-870B-F37725F4EC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6C14A2-232C-515F-F436-CF9C4A971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F88C98-D588-AE64-A432-5419803DE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02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egetolgayaltinay.com/lessons/309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www.egetolgayaltinay.com/lessons/310" TargetMode="External"/><Relationship Id="rId4" Type="http://schemas.openxmlformats.org/officeDocument/2006/relationships/hyperlink" Target="https://www.egetolgayaltinay.com/lessons/31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7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eb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0253F89-70F8-16AB-6A80-9B2B2F1D6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85" y="2205116"/>
            <a:ext cx="2112158" cy="21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>
            <a:extLst>
              <a:ext uri="{FF2B5EF4-FFF2-40B4-BE49-F238E27FC236}">
                <a16:creationId xmlns:a16="http://schemas.microsoft.com/office/drawing/2014/main" id="{B24CF3A1-3943-0EC9-D699-66C6F1F1CA1C}"/>
              </a:ext>
            </a:extLst>
          </p:cNvPr>
          <p:cNvSpPr txBox="1"/>
          <p:nvPr/>
        </p:nvSpPr>
        <p:spPr>
          <a:xfrm>
            <a:off x="171926" y="372161"/>
            <a:ext cx="772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Teklif cümlelerine dört farklı şekilde yanıt verebiliriz: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14A623-29AB-BF3B-4CC7-F9D36BC22D43}"/>
              </a:ext>
            </a:extLst>
          </p:cNvPr>
          <p:cNvSpPr/>
          <p:nvPr/>
        </p:nvSpPr>
        <p:spPr>
          <a:xfrm>
            <a:off x="1856728" y="1078025"/>
            <a:ext cx="2378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ACCEPT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B7FF6250-7B4E-EFBD-2CC3-D0A971707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54" y="1150014"/>
            <a:ext cx="820499" cy="820499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2F8AA102-20B5-AC8C-DE61-3EDB1C3A9986}"/>
              </a:ext>
            </a:extLst>
          </p:cNvPr>
          <p:cNvSpPr/>
          <p:nvPr/>
        </p:nvSpPr>
        <p:spPr>
          <a:xfrm>
            <a:off x="1942453" y="2306121"/>
            <a:ext cx="23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REFUSE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&quot;Not Allowed&quot; Symbol 11">
            <a:extLst>
              <a:ext uri="{FF2B5EF4-FFF2-40B4-BE49-F238E27FC236}">
                <a16:creationId xmlns:a16="http://schemas.microsoft.com/office/drawing/2014/main" id="{88761858-F0BE-7404-2C25-798404D05B62}"/>
              </a:ext>
            </a:extLst>
          </p:cNvPr>
          <p:cNvSpPr/>
          <p:nvPr/>
        </p:nvSpPr>
        <p:spPr>
          <a:xfrm>
            <a:off x="1032079" y="2324382"/>
            <a:ext cx="824649" cy="80091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4F5B664-61D8-A419-88B7-055313AD202A}"/>
              </a:ext>
            </a:extLst>
          </p:cNvPr>
          <p:cNvSpPr/>
          <p:nvPr/>
        </p:nvSpPr>
        <p:spPr>
          <a:xfrm>
            <a:off x="1444403" y="3631475"/>
            <a:ext cx="59161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AN EXCUSE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C10C2B18-02EB-7C94-BA40-CAC45DEC0ED6}"/>
              </a:ext>
            </a:extLst>
          </p:cNvPr>
          <p:cNvSpPr txBox="1"/>
          <p:nvPr/>
        </p:nvSpPr>
        <p:spPr>
          <a:xfrm>
            <a:off x="4502202" y="1298653"/>
            <a:ext cx="2452924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KABUL ETMEK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1C2E416E-EA6B-44A5-E7EF-960F48ECC326}"/>
              </a:ext>
            </a:extLst>
          </p:cNvPr>
          <p:cNvSpPr txBox="1"/>
          <p:nvPr/>
        </p:nvSpPr>
        <p:spPr>
          <a:xfrm>
            <a:off x="4502202" y="2506176"/>
            <a:ext cx="2452924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REDDETMEK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524622FC-576F-6F98-2CFC-122DFD4804D2}"/>
              </a:ext>
            </a:extLst>
          </p:cNvPr>
          <p:cNvSpPr txBox="1"/>
          <p:nvPr/>
        </p:nvSpPr>
        <p:spPr>
          <a:xfrm>
            <a:off x="6850350" y="3785363"/>
            <a:ext cx="3679727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BAHANE ÜRETMEK</a:t>
            </a: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AA3D34D0-DFFB-0EBD-83E7-0F4C71F6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9" y="4793587"/>
            <a:ext cx="952576" cy="923330"/>
          </a:xfrm>
          <a:prstGeom prst="rect">
            <a:avLst/>
          </a:prstGeom>
        </p:spPr>
      </p:pic>
      <p:sp>
        <p:nvSpPr>
          <p:cNvPr id="16" name="Rectangle 19">
            <a:extLst>
              <a:ext uri="{FF2B5EF4-FFF2-40B4-BE49-F238E27FC236}">
                <a16:creationId xmlns:a16="http://schemas.microsoft.com/office/drawing/2014/main" id="{919A3ECA-86A3-CAD4-B800-FFFD999C412F}"/>
              </a:ext>
            </a:extLst>
          </p:cNvPr>
          <p:cNvSpPr/>
          <p:nvPr/>
        </p:nvSpPr>
        <p:spPr>
          <a:xfrm>
            <a:off x="1444403" y="4885165"/>
            <a:ext cx="59161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ASK FOR DETAILS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5716E8C0-C6DC-5225-BA0B-774A359E57CC}"/>
              </a:ext>
            </a:extLst>
          </p:cNvPr>
          <p:cNvSpPr txBox="1"/>
          <p:nvPr/>
        </p:nvSpPr>
        <p:spPr>
          <a:xfrm>
            <a:off x="6850350" y="4822369"/>
            <a:ext cx="3679727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DETAYLAR HAKKINDA SORU SORMAK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500F2AEB-B5D5-A5A7-0642-910811376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28" y="3583320"/>
            <a:ext cx="1002153" cy="1002153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C2DC2EF-CDBD-1283-B56A-BE9FDB044E2F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4451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1C174390-A3FC-0F82-9C47-F6CA6AA38575}"/>
              </a:ext>
            </a:extLst>
          </p:cNvPr>
          <p:cNvSpPr/>
          <p:nvPr/>
        </p:nvSpPr>
        <p:spPr>
          <a:xfrm>
            <a:off x="971233" y="0"/>
            <a:ext cx="2378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ACCEPT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0D9682-71FD-B972-2F0F-149361BAE63B}"/>
              </a:ext>
            </a:extLst>
          </p:cNvPr>
          <p:cNvSpPr/>
          <p:nvPr/>
        </p:nvSpPr>
        <p:spPr>
          <a:xfrm>
            <a:off x="4363476" y="-20242"/>
            <a:ext cx="23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REFUSE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&quot;Not Allowed&quot; Symbol 8">
            <a:extLst>
              <a:ext uri="{FF2B5EF4-FFF2-40B4-BE49-F238E27FC236}">
                <a16:creationId xmlns:a16="http://schemas.microsoft.com/office/drawing/2014/main" id="{EF77ADF2-EDDF-4481-6973-927719521D1C}"/>
              </a:ext>
            </a:extLst>
          </p:cNvPr>
          <p:cNvSpPr/>
          <p:nvPr/>
        </p:nvSpPr>
        <p:spPr>
          <a:xfrm>
            <a:off x="6771297" y="89448"/>
            <a:ext cx="824649" cy="80091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184ECC1E-7E3B-14C2-37E1-0C6C30656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4" y="81168"/>
            <a:ext cx="760993" cy="760993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D9638919-3145-64D4-DDE8-ADD93037D25F}"/>
              </a:ext>
            </a:extLst>
          </p:cNvPr>
          <p:cNvSpPr/>
          <p:nvPr/>
        </p:nvSpPr>
        <p:spPr>
          <a:xfrm>
            <a:off x="8410702" y="-61101"/>
            <a:ext cx="28287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AN EXCUSE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D5357F95-D762-CB56-E00D-A768FBDD91D0}"/>
              </a:ext>
            </a:extLst>
          </p:cNvPr>
          <p:cNvCxnSpPr/>
          <p:nvPr/>
        </p:nvCxnSpPr>
        <p:spPr>
          <a:xfrm>
            <a:off x="3981593" y="-61101"/>
            <a:ext cx="0" cy="685800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494EEBCA-EEAC-73ED-8E1C-CF928FA70CBE}"/>
              </a:ext>
            </a:extLst>
          </p:cNvPr>
          <p:cNvCxnSpPr>
            <a:cxnSpLocks/>
          </p:cNvCxnSpPr>
          <p:nvPr/>
        </p:nvCxnSpPr>
        <p:spPr>
          <a:xfrm>
            <a:off x="8044375" y="-61101"/>
            <a:ext cx="0" cy="685800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9">
            <a:extLst>
              <a:ext uri="{FF2B5EF4-FFF2-40B4-BE49-F238E27FC236}">
                <a16:creationId xmlns:a16="http://schemas.microsoft.com/office/drawing/2014/main" id="{8B49D40A-9C07-9B26-5C4B-14B660521698}"/>
              </a:ext>
            </a:extLst>
          </p:cNvPr>
          <p:cNvSpPr txBox="1"/>
          <p:nvPr/>
        </p:nvSpPr>
        <p:spPr>
          <a:xfrm>
            <a:off x="17779" y="841251"/>
            <a:ext cx="4284993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Yes, please.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Yeah, I’d love to.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That’s a good idea.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 sounds awesome.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 sounds fun.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 would be great.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Why not?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n>
                  <a:solidFill>
                    <a:schemeClr val="tx1"/>
                  </a:solidFill>
                </a:ln>
              </a:rPr>
              <a:t>I can’t refuse your invitation.</a:t>
            </a:r>
            <a:endParaRPr lang="tr-TR" sz="2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3C552E37-DB3D-ADA8-A44A-411C0311D1CF}"/>
              </a:ext>
            </a:extLst>
          </p:cNvPr>
          <p:cNvSpPr txBox="1"/>
          <p:nvPr/>
        </p:nvSpPr>
        <p:spPr>
          <a:xfrm>
            <a:off x="4060466" y="1231991"/>
            <a:ext cx="4177545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No, thanks.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No, thank you.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I’m sorry, but I can’t.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I’m afraid, but I can’t.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That is not a good idea.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 can’t accept your invitation.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A2582EE-1E0E-1FF2-0DC7-9F1F8363170B}"/>
              </a:ext>
            </a:extLst>
          </p:cNvPr>
          <p:cNvSpPr txBox="1"/>
          <p:nvPr/>
        </p:nvSpPr>
        <p:spPr>
          <a:xfrm>
            <a:off x="8141346" y="1508559"/>
            <a:ext cx="4177545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I’m too busy.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must finish my project.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must study for Math exam.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My cousin is coming on Sunday.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am going on vacation.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am going to visit my grandparents.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000F243-A42C-E3C9-9059-59C325744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004" y="229838"/>
            <a:ext cx="1002153" cy="1002153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9AF9D8D2-8C71-9CA8-6AAB-C6E686F6C50B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5442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https://www.egetolgayaltinay.com/lessons/301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D22953-B713-CD38-A4AC-DE878D7E7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749">
            <a:off x="8088147" y="2801625"/>
            <a:ext cx="3260684" cy="31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0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9370973-57C5-714E-0357-D5A1B81B0C51}"/>
              </a:ext>
            </a:extLst>
          </p:cNvPr>
          <p:cNvSpPr txBox="1"/>
          <p:nvPr/>
        </p:nvSpPr>
        <p:spPr>
          <a:xfrm>
            <a:off x="4134339" y="6568921"/>
            <a:ext cx="351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www.egetolgayaltinay.com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41D09C7-B185-59BE-B6FB-9C1DE3777BE6}"/>
              </a:ext>
            </a:extLst>
          </p:cNvPr>
          <p:cNvSpPr txBox="1"/>
          <p:nvPr/>
        </p:nvSpPr>
        <p:spPr>
          <a:xfrm>
            <a:off x="3514724" y="264557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INVITATION CARD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5786D56-0D4B-66DC-471A-C60134B76DCC}"/>
              </a:ext>
            </a:extLst>
          </p:cNvPr>
          <p:cNvSpPr txBox="1"/>
          <p:nvPr/>
        </p:nvSpPr>
        <p:spPr>
          <a:xfrm>
            <a:off x="3514724" y="661719"/>
            <a:ext cx="496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(DAVET KARTI)</a:t>
            </a:r>
          </a:p>
        </p:txBody>
      </p:sp>
      <p:sp>
        <p:nvSpPr>
          <p:cNvPr id="8" name="Scroll: Vertical 8">
            <a:extLst>
              <a:ext uri="{FF2B5EF4-FFF2-40B4-BE49-F238E27FC236}">
                <a16:creationId xmlns:a16="http://schemas.microsoft.com/office/drawing/2014/main" id="{494FBF13-E1E0-9E46-5E15-DF2C7716E750}"/>
              </a:ext>
            </a:extLst>
          </p:cNvPr>
          <p:cNvSpPr/>
          <p:nvPr/>
        </p:nvSpPr>
        <p:spPr>
          <a:xfrm>
            <a:off x="1842868" y="1365317"/>
            <a:ext cx="9282332" cy="4127365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Dear Tancan,</a:t>
            </a:r>
          </a:p>
          <a:p>
            <a:endParaRPr lang="tr-TR" sz="2400" b="1" dirty="0"/>
          </a:p>
          <a:p>
            <a:r>
              <a:rPr lang="tr-TR" sz="2400" b="1" dirty="0"/>
              <a:t>I am having a birthday party on 23rd August. It’s in Green Cafe at 8 p.m. Don’t forget to bring your party hat. I hope you can come.</a:t>
            </a:r>
          </a:p>
          <a:p>
            <a:endParaRPr lang="tr-TR" sz="2400" b="1" dirty="0"/>
          </a:p>
          <a:p>
            <a:r>
              <a:rPr lang="tr-TR" sz="2400" b="1" i="1" dirty="0"/>
              <a:t>Ps: Please inform us until 20th August.</a:t>
            </a:r>
          </a:p>
          <a:p>
            <a:r>
              <a:rPr lang="tr-TR" sz="2400" b="1" dirty="0"/>
              <a:t>Can</a:t>
            </a:r>
          </a:p>
          <a:p>
            <a:pPr algn="ctr"/>
            <a:endParaRPr lang="tr-TR" sz="2400" dirty="0"/>
          </a:p>
        </p:txBody>
      </p:sp>
      <p:sp>
        <p:nvSpPr>
          <p:cNvPr id="9" name="Speech Bubble: Rectangle 9">
            <a:extLst>
              <a:ext uri="{FF2B5EF4-FFF2-40B4-BE49-F238E27FC236}">
                <a16:creationId xmlns:a16="http://schemas.microsoft.com/office/drawing/2014/main" id="{A8EEC16B-4133-4D10-3A71-5C06FF726E68}"/>
              </a:ext>
            </a:extLst>
          </p:cNvPr>
          <p:cNvSpPr/>
          <p:nvPr/>
        </p:nvSpPr>
        <p:spPr>
          <a:xfrm>
            <a:off x="98474" y="1924050"/>
            <a:ext cx="2127859" cy="1361404"/>
          </a:xfrm>
          <a:prstGeom prst="wedgeRectCallout">
            <a:avLst>
              <a:gd name="adj1" fmla="val 85819"/>
              <a:gd name="adj2" fmla="val -33119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Tancan:</a:t>
            </a:r>
          </a:p>
          <a:p>
            <a:pPr algn="ctr"/>
            <a:r>
              <a:rPr lang="tr-TR" sz="2400" b="1" dirty="0"/>
              <a:t>Receiver: Alıcı</a:t>
            </a:r>
          </a:p>
          <a:p>
            <a:pPr algn="ctr"/>
            <a:r>
              <a:rPr lang="tr-TR" sz="2400" b="1" dirty="0"/>
              <a:t>Invitee: Davetli</a:t>
            </a:r>
          </a:p>
        </p:txBody>
      </p:sp>
      <p:sp>
        <p:nvSpPr>
          <p:cNvPr id="10" name="Speech Bubble: Rectangle 11">
            <a:extLst>
              <a:ext uri="{FF2B5EF4-FFF2-40B4-BE49-F238E27FC236}">
                <a16:creationId xmlns:a16="http://schemas.microsoft.com/office/drawing/2014/main" id="{D018822C-9D85-5A2A-7733-08732DB992EB}"/>
              </a:ext>
            </a:extLst>
          </p:cNvPr>
          <p:cNvSpPr/>
          <p:nvPr/>
        </p:nvSpPr>
        <p:spPr>
          <a:xfrm>
            <a:off x="1842868" y="5539243"/>
            <a:ext cx="3224431" cy="1054199"/>
          </a:xfrm>
          <a:prstGeom prst="wedgeRectCallout">
            <a:avLst>
              <a:gd name="adj1" fmla="val -25097"/>
              <a:gd name="adj2" fmla="val -10973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Can:</a:t>
            </a:r>
          </a:p>
          <a:p>
            <a:pPr algn="ctr"/>
            <a:r>
              <a:rPr lang="tr-TR" sz="2400" b="1" dirty="0"/>
              <a:t>Sender: Gönderici</a:t>
            </a:r>
          </a:p>
          <a:p>
            <a:pPr algn="ctr"/>
            <a:r>
              <a:rPr lang="tr-TR" sz="2400" b="1" dirty="0"/>
              <a:t>Invitor: Davet eden</a:t>
            </a:r>
          </a:p>
        </p:txBody>
      </p:sp>
      <p:sp>
        <p:nvSpPr>
          <p:cNvPr id="11" name="Speech Bubble: Rectangle 12">
            <a:extLst>
              <a:ext uri="{FF2B5EF4-FFF2-40B4-BE49-F238E27FC236}">
                <a16:creationId xmlns:a16="http://schemas.microsoft.com/office/drawing/2014/main" id="{C54A2A87-9961-CA2E-F9F7-7FA793C49FF6}"/>
              </a:ext>
            </a:extLst>
          </p:cNvPr>
          <p:cNvSpPr/>
          <p:nvPr/>
        </p:nvSpPr>
        <p:spPr>
          <a:xfrm>
            <a:off x="4626975" y="1305591"/>
            <a:ext cx="2127859" cy="1005434"/>
          </a:xfrm>
          <a:prstGeom prst="wedgeRectCallout">
            <a:avLst>
              <a:gd name="adj1" fmla="val -34508"/>
              <a:gd name="adj2" fmla="val 8677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Birthday Party:</a:t>
            </a:r>
          </a:p>
          <a:p>
            <a:pPr algn="ctr"/>
            <a:r>
              <a:rPr lang="tr-TR" sz="2400" b="1" dirty="0"/>
              <a:t>Event: Etkinlik</a:t>
            </a:r>
          </a:p>
        </p:txBody>
      </p:sp>
      <p:sp>
        <p:nvSpPr>
          <p:cNvPr id="12" name="Speech Bubble: Rectangle 13">
            <a:extLst>
              <a:ext uri="{FF2B5EF4-FFF2-40B4-BE49-F238E27FC236}">
                <a16:creationId xmlns:a16="http://schemas.microsoft.com/office/drawing/2014/main" id="{13D05838-4708-4695-B1A9-0E0F7DD01CC8}"/>
              </a:ext>
            </a:extLst>
          </p:cNvPr>
          <p:cNvSpPr/>
          <p:nvPr/>
        </p:nvSpPr>
        <p:spPr>
          <a:xfrm>
            <a:off x="9256543" y="575346"/>
            <a:ext cx="2127859" cy="1005434"/>
          </a:xfrm>
          <a:prstGeom prst="wedgeRectCallout">
            <a:avLst>
              <a:gd name="adj1" fmla="val -150056"/>
              <a:gd name="adj2" fmla="val 165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23rd August:</a:t>
            </a:r>
          </a:p>
          <a:p>
            <a:pPr algn="ctr"/>
            <a:r>
              <a:rPr lang="tr-TR" sz="2400" b="1" dirty="0"/>
              <a:t>Date: Tarih</a:t>
            </a:r>
          </a:p>
        </p:txBody>
      </p:sp>
      <p:sp>
        <p:nvSpPr>
          <p:cNvPr id="13" name="Speech Bubble: Rectangle 14">
            <a:extLst>
              <a:ext uri="{FF2B5EF4-FFF2-40B4-BE49-F238E27FC236}">
                <a16:creationId xmlns:a16="http://schemas.microsoft.com/office/drawing/2014/main" id="{05E5BB58-864E-C7E3-4558-146E5CA43337}"/>
              </a:ext>
            </a:extLst>
          </p:cNvPr>
          <p:cNvSpPr/>
          <p:nvPr/>
        </p:nvSpPr>
        <p:spPr>
          <a:xfrm>
            <a:off x="8553450" y="3572134"/>
            <a:ext cx="3065957" cy="1005434"/>
          </a:xfrm>
          <a:prstGeom prst="wedgeRectCallout">
            <a:avLst>
              <a:gd name="adj1" fmla="val -17278"/>
              <a:gd name="adj2" fmla="val -102751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Green Cafe:</a:t>
            </a:r>
          </a:p>
          <a:p>
            <a:pPr algn="ctr"/>
            <a:r>
              <a:rPr lang="tr-TR" sz="2400" b="1" dirty="0"/>
              <a:t>Place: Yer/Mekan</a:t>
            </a:r>
          </a:p>
        </p:txBody>
      </p:sp>
      <p:sp>
        <p:nvSpPr>
          <p:cNvPr id="14" name="Speech Bubble: Rectangle 15">
            <a:extLst>
              <a:ext uri="{FF2B5EF4-FFF2-40B4-BE49-F238E27FC236}">
                <a16:creationId xmlns:a16="http://schemas.microsoft.com/office/drawing/2014/main" id="{89B7A435-5A68-66AC-10BA-17525301846B}"/>
              </a:ext>
            </a:extLst>
          </p:cNvPr>
          <p:cNvSpPr/>
          <p:nvPr/>
        </p:nvSpPr>
        <p:spPr>
          <a:xfrm>
            <a:off x="5891432" y="5060908"/>
            <a:ext cx="2793349" cy="1005434"/>
          </a:xfrm>
          <a:prstGeom prst="wedgeRectCallout">
            <a:avLst>
              <a:gd name="adj1" fmla="val -33728"/>
              <a:gd name="adj2" fmla="val -92608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20th August:</a:t>
            </a:r>
          </a:p>
          <a:p>
            <a:pPr algn="ctr"/>
            <a:r>
              <a:rPr lang="tr-TR" sz="2400" b="1" dirty="0">
                <a:solidFill>
                  <a:schemeClr val="tx1"/>
                </a:solidFill>
              </a:rPr>
              <a:t>Deadline: Son Tarih</a:t>
            </a:r>
          </a:p>
        </p:txBody>
      </p:sp>
      <p:sp>
        <p:nvSpPr>
          <p:cNvPr id="15" name="Speech Bubble: Rectangle 16">
            <a:extLst>
              <a:ext uri="{FF2B5EF4-FFF2-40B4-BE49-F238E27FC236}">
                <a16:creationId xmlns:a16="http://schemas.microsoft.com/office/drawing/2014/main" id="{F472369A-F790-21DB-7937-AAB211D8EE13}"/>
              </a:ext>
            </a:extLst>
          </p:cNvPr>
          <p:cNvSpPr/>
          <p:nvPr/>
        </p:nvSpPr>
        <p:spPr>
          <a:xfrm>
            <a:off x="98474" y="3572134"/>
            <a:ext cx="2127859" cy="1005434"/>
          </a:xfrm>
          <a:prstGeom prst="wedgeRectCallout">
            <a:avLst>
              <a:gd name="adj1" fmla="val 92090"/>
              <a:gd name="adj2" fmla="val -70190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At 8 pm:</a:t>
            </a:r>
          </a:p>
          <a:p>
            <a:pPr algn="ctr"/>
            <a:r>
              <a:rPr lang="tr-TR" sz="2400" b="1" dirty="0"/>
              <a:t>Time: Saat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F79A788-0200-7349-640F-E70FF63D2D08}"/>
              </a:ext>
            </a:extLst>
          </p:cNvPr>
          <p:cNvSpPr/>
          <p:nvPr/>
        </p:nvSpPr>
        <p:spPr>
          <a:xfrm>
            <a:off x="8952457" y="5231634"/>
            <a:ext cx="2793349" cy="133728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Reason</a:t>
            </a:r>
            <a:r>
              <a:rPr lang="tr-TR" sz="2400" b="1" dirty="0">
                <a:solidFill>
                  <a:schemeClr val="tx1"/>
                </a:solidFill>
              </a:rPr>
              <a:t>: Sebep</a:t>
            </a:r>
          </a:p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Fee</a:t>
            </a:r>
            <a:r>
              <a:rPr lang="tr-TR" sz="2400" b="1" dirty="0">
                <a:solidFill>
                  <a:schemeClr val="tx1"/>
                </a:solidFill>
              </a:rPr>
              <a:t>: Ücret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F9B3337-2FD4-90E1-E379-394EF68C4E83}"/>
              </a:ext>
            </a:extLst>
          </p:cNvPr>
          <p:cNvSpPr txBox="1"/>
          <p:nvPr/>
        </p:nvSpPr>
        <p:spPr>
          <a:xfrm>
            <a:off x="9256543" y="5060908"/>
            <a:ext cx="1102936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FF0000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26126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https://www.egetolgayaltinay.com/lessons/304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F5440A-AE90-4520-EA17-9D036BD5B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964">
            <a:off x="8281987" y="2899991"/>
            <a:ext cx="2995613" cy="28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3B1B1128-5081-74E0-8253-79376C7002C1}"/>
              </a:ext>
            </a:extLst>
          </p:cNvPr>
          <p:cNvSpPr txBox="1"/>
          <p:nvPr/>
        </p:nvSpPr>
        <p:spPr>
          <a:xfrm>
            <a:off x="9820275" y="1724025"/>
            <a:ext cx="261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 tür …?)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66B8792-2702-A112-7BE5-44E0BF8B05F2}"/>
              </a:ext>
            </a:extLst>
          </p:cNvPr>
          <p:cNvSpPr txBox="1"/>
          <p:nvPr/>
        </p:nvSpPr>
        <p:spPr>
          <a:xfrm>
            <a:off x="7372350" y="250507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(Nerede/Nereye?)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1DAC2BB-49B3-A346-DE0B-EF36F0184D31}"/>
              </a:ext>
            </a:extLst>
          </p:cNvPr>
          <p:cNvSpPr txBox="1"/>
          <p:nvPr/>
        </p:nvSpPr>
        <p:spPr>
          <a:xfrm>
            <a:off x="7300912" y="328612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 zaman?)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8FC6D98-411C-59B0-B964-2988EC381A56}"/>
              </a:ext>
            </a:extLst>
          </p:cNvPr>
          <p:cNvSpPr txBox="1"/>
          <p:nvPr/>
        </p:nvSpPr>
        <p:spPr>
          <a:xfrm>
            <a:off x="8091487" y="406717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(Saat kaçta?)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CBDBD23-62FB-44CD-530E-3F2A015B830B}"/>
              </a:ext>
            </a:extLst>
          </p:cNvPr>
          <p:cNvSpPr txBox="1"/>
          <p:nvPr/>
        </p:nvSpPr>
        <p:spPr>
          <a:xfrm>
            <a:off x="7081837" y="484822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(Neden?)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6C71F3C-3D91-2C39-8064-75959249CBF1}"/>
              </a:ext>
            </a:extLst>
          </p:cNvPr>
          <p:cNvSpPr txBox="1"/>
          <p:nvPr/>
        </p:nvSpPr>
        <p:spPr>
          <a:xfrm>
            <a:off x="7081837" y="561022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(Kim?)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8A8917C-296F-4059-C9B7-0E85A99205CD}"/>
              </a:ext>
            </a:extLst>
          </p:cNvPr>
          <p:cNvSpPr txBox="1"/>
          <p:nvPr/>
        </p:nvSpPr>
        <p:spPr>
          <a:xfrm>
            <a:off x="7905750" y="6214050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(Başka kim?)</a:t>
            </a:r>
          </a:p>
        </p:txBody>
      </p:sp>
    </p:spTree>
    <p:extLst>
      <p:ext uri="{BB962C8B-B14F-4D97-AF65-F5344CB8AC3E}">
        <p14:creationId xmlns:p14="http://schemas.microsoft.com/office/powerpoint/2010/main" val="34983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https://www.egetolgayaltinay.com/lessons/305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8DDBF2F-BEBC-E8A0-9AF3-1048F5799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22">
            <a:off x="8229599" y="3013843"/>
            <a:ext cx="3381375" cy="32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088A9E-0925-AD66-2D41-C73AEC0A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80" y="2374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>
                <a:latin typeface="Arial Black" panose="020B0A04020102020204" pitchFamily="34" charset="0"/>
              </a:rPr>
              <a:t>PERSONAL TRAITS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54ADC-CB24-C796-D26A-A37A694A9DED}"/>
              </a:ext>
            </a:extLst>
          </p:cNvPr>
          <p:cNvSpPr txBox="1">
            <a:spLocks/>
          </p:cNvSpPr>
          <p:nvPr/>
        </p:nvSpPr>
        <p:spPr>
          <a:xfrm>
            <a:off x="838200" y="3174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latin typeface="Arial Black" panose="020B0A04020102020204" pitchFamily="34" charset="0"/>
              </a:rPr>
              <a:t>(KİŞİLİK ÖZELLİKLERİ)</a:t>
            </a:r>
          </a:p>
        </p:txBody>
      </p:sp>
    </p:spTree>
    <p:extLst>
      <p:ext uri="{BB962C8B-B14F-4D97-AF65-F5344CB8AC3E}">
        <p14:creationId xmlns:p14="http://schemas.microsoft.com/office/powerpoint/2010/main" val="5510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Dikdörtgen 110">
            <a:extLst>
              <a:ext uri="{FF2B5EF4-FFF2-40B4-BE49-F238E27FC236}">
                <a16:creationId xmlns:a16="http://schemas.microsoft.com/office/drawing/2014/main" id="{68F264DD-55B2-D836-B137-EC9DB7A3947C}"/>
              </a:ext>
            </a:extLst>
          </p:cNvPr>
          <p:cNvSpPr/>
          <p:nvPr/>
        </p:nvSpPr>
        <p:spPr>
          <a:xfrm>
            <a:off x="4324664" y="4748059"/>
            <a:ext cx="1249937" cy="492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E9270BE-B16C-A7C2-0894-79F5E39380F7}"/>
              </a:ext>
            </a:extLst>
          </p:cNvPr>
          <p:cNvSpPr txBox="1"/>
          <p:nvPr/>
        </p:nvSpPr>
        <p:spPr>
          <a:xfrm>
            <a:off x="152400" y="143321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Truthful</a:t>
            </a:r>
            <a:r>
              <a:rPr lang="tr-TR" sz="2400" b="1" dirty="0"/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87EB84-A984-AB02-1321-2A328BBD821D}"/>
              </a:ext>
            </a:extLst>
          </p:cNvPr>
          <p:cNvSpPr txBox="1"/>
          <p:nvPr/>
        </p:nvSpPr>
        <p:spPr>
          <a:xfrm>
            <a:off x="152400" y="189488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Honest</a:t>
            </a:r>
            <a:r>
              <a:rPr lang="tr-TR" sz="2400" b="1" dirty="0"/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0AF315A4-78F8-BEC0-66AA-904F527FF5EB}"/>
              </a:ext>
            </a:extLst>
          </p:cNvPr>
          <p:cNvSpPr txBox="1"/>
          <p:nvPr/>
        </p:nvSpPr>
        <p:spPr>
          <a:xfrm>
            <a:off x="152400" y="235654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Generous</a:t>
            </a:r>
            <a:r>
              <a:rPr lang="tr-TR" sz="2400" b="1" dirty="0"/>
              <a:t>: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F82B72F-DB2E-E361-60B0-89364F9829F3}"/>
              </a:ext>
            </a:extLst>
          </p:cNvPr>
          <p:cNvSpPr txBox="1"/>
          <p:nvPr/>
        </p:nvSpPr>
        <p:spPr>
          <a:xfrm>
            <a:off x="152399" y="281821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Loyal</a:t>
            </a:r>
            <a:r>
              <a:rPr lang="tr-TR" sz="2400" b="1" dirty="0"/>
              <a:t>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205AAD2-9656-8989-88F1-F83D1328951A}"/>
              </a:ext>
            </a:extLst>
          </p:cNvPr>
          <p:cNvSpPr txBox="1"/>
          <p:nvPr/>
        </p:nvSpPr>
        <p:spPr>
          <a:xfrm>
            <a:off x="152399" y="3296840"/>
            <a:ext cx="234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Adventurous</a:t>
            </a:r>
            <a:r>
              <a:rPr lang="tr-TR" sz="2400" b="1" dirty="0"/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869C679-D9FC-335A-D1C8-40545F9F3ED9}"/>
              </a:ext>
            </a:extLst>
          </p:cNvPr>
          <p:cNvSpPr txBox="1"/>
          <p:nvPr/>
        </p:nvSpPr>
        <p:spPr>
          <a:xfrm>
            <a:off x="152399" y="378380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Reliable</a:t>
            </a:r>
            <a:r>
              <a:rPr lang="tr-TR" sz="2400" b="1" dirty="0"/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00E0606-2DF0-9E90-269F-712BA999D915}"/>
              </a:ext>
            </a:extLst>
          </p:cNvPr>
          <p:cNvSpPr txBox="1"/>
          <p:nvPr/>
        </p:nvSpPr>
        <p:spPr>
          <a:xfrm>
            <a:off x="152399" y="427077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Amusing</a:t>
            </a:r>
            <a:r>
              <a:rPr lang="tr-TR" sz="2400" b="1" dirty="0"/>
              <a:t>: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65878AE1-8FD1-238A-A015-3FA9E0F21B84}"/>
              </a:ext>
            </a:extLst>
          </p:cNvPr>
          <p:cNvSpPr txBox="1"/>
          <p:nvPr/>
        </p:nvSpPr>
        <p:spPr>
          <a:xfrm>
            <a:off x="152399" y="4760122"/>
            <a:ext cx="2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Determined</a:t>
            </a:r>
            <a:r>
              <a:rPr lang="tr-TR" sz="2400" b="1" dirty="0"/>
              <a:t>: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97C32B42-DC9A-1FB6-94AE-B913C2A7CB3B}"/>
              </a:ext>
            </a:extLst>
          </p:cNvPr>
          <p:cNvSpPr txBox="1"/>
          <p:nvPr/>
        </p:nvSpPr>
        <p:spPr>
          <a:xfrm>
            <a:off x="152399" y="526494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Relaxing</a:t>
            </a:r>
            <a:r>
              <a:rPr lang="tr-TR" sz="2400" b="1" dirty="0"/>
              <a:t>: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647CEF98-4EEE-5AEE-036B-BF70A2C8F5BC}"/>
              </a:ext>
            </a:extLst>
          </p:cNvPr>
          <p:cNvSpPr txBox="1"/>
          <p:nvPr/>
        </p:nvSpPr>
        <p:spPr>
          <a:xfrm>
            <a:off x="2888817" y="234136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Exciting</a:t>
            </a:r>
            <a:r>
              <a:rPr lang="tr-TR" sz="2400" b="1" dirty="0"/>
              <a:t>: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D9806FFE-FB78-0D03-4123-15F4828C8F93}"/>
              </a:ext>
            </a:extLst>
          </p:cNvPr>
          <p:cNvSpPr txBox="1"/>
          <p:nvPr/>
        </p:nvSpPr>
        <p:spPr>
          <a:xfrm>
            <a:off x="152399" y="624126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Helpful</a:t>
            </a:r>
            <a:r>
              <a:rPr lang="tr-TR" sz="2400" b="1" dirty="0"/>
              <a:t>: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AC9FE6B1-2B0D-38E2-2B1A-EF13041AF2C5}"/>
              </a:ext>
            </a:extLst>
          </p:cNvPr>
          <p:cNvSpPr txBox="1"/>
          <p:nvPr/>
        </p:nvSpPr>
        <p:spPr>
          <a:xfrm>
            <a:off x="3000374" y="143321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Awesome</a:t>
            </a:r>
            <a:r>
              <a:rPr lang="tr-TR" sz="2400" b="1" dirty="0"/>
              <a:t>: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434B96D6-F813-0BC4-3E0B-E5003064E33C}"/>
              </a:ext>
            </a:extLst>
          </p:cNvPr>
          <p:cNvSpPr txBox="1"/>
          <p:nvPr/>
        </p:nvSpPr>
        <p:spPr>
          <a:xfrm>
            <a:off x="3000374" y="189488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Interesting</a:t>
            </a:r>
            <a:r>
              <a:rPr lang="tr-TR" sz="2400" b="1" dirty="0"/>
              <a:t>: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492D8682-A62F-9B88-8794-A6034B4DA52A}"/>
              </a:ext>
            </a:extLst>
          </p:cNvPr>
          <p:cNvSpPr txBox="1"/>
          <p:nvPr/>
        </p:nvSpPr>
        <p:spPr>
          <a:xfrm>
            <a:off x="152399" y="577959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Fair</a:t>
            </a:r>
            <a:r>
              <a:rPr lang="tr-TR" sz="2400" b="1" dirty="0"/>
              <a:t>: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8EEEE10F-9EEE-AA1E-6995-7D6BA10D342D}"/>
              </a:ext>
            </a:extLst>
          </p:cNvPr>
          <p:cNvSpPr txBox="1"/>
          <p:nvPr/>
        </p:nvSpPr>
        <p:spPr>
          <a:xfrm>
            <a:off x="3289352" y="481746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Caring</a:t>
            </a:r>
            <a:r>
              <a:rPr lang="tr-TR" sz="2400" b="1" dirty="0"/>
              <a:t>: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84502084-CC6B-71BA-DDE0-86181EFA1F57}"/>
              </a:ext>
            </a:extLst>
          </p:cNvPr>
          <p:cNvSpPr txBox="1"/>
          <p:nvPr/>
        </p:nvSpPr>
        <p:spPr>
          <a:xfrm>
            <a:off x="2835638" y="529288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Supportive</a:t>
            </a:r>
            <a:r>
              <a:rPr lang="tr-TR" sz="2400" b="1" dirty="0"/>
              <a:t>: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995F565C-3FEA-D87D-DEC6-B100ED359984}"/>
              </a:ext>
            </a:extLst>
          </p:cNvPr>
          <p:cNvSpPr txBox="1"/>
          <p:nvPr/>
        </p:nvSpPr>
        <p:spPr>
          <a:xfrm>
            <a:off x="2331678" y="5865251"/>
            <a:ext cx="208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 err="1"/>
              <a:t>Tactful</a:t>
            </a:r>
            <a:r>
              <a:rPr lang="tr-TR" sz="2400" b="1" dirty="0"/>
              <a:t>:</a:t>
            </a:r>
          </a:p>
          <a:p>
            <a:pPr algn="r"/>
            <a:r>
              <a:rPr lang="tr-TR" sz="2400" b="1" dirty="0"/>
              <a:t>    </a:t>
            </a:r>
            <a:r>
              <a:rPr lang="tr-TR" sz="2400" b="1" dirty="0" err="1"/>
              <a:t>Kind</a:t>
            </a:r>
            <a:r>
              <a:rPr lang="tr-TR" sz="2400" b="1" dirty="0"/>
              <a:t>: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7346C219-1381-9701-AA07-5D4F30FBE2D7}"/>
              </a:ext>
            </a:extLst>
          </p:cNvPr>
          <p:cNvSpPr txBox="1"/>
          <p:nvPr/>
        </p:nvSpPr>
        <p:spPr>
          <a:xfrm>
            <a:off x="1323974" y="142711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Dürüst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DDC28D25-1F3C-E84C-AA18-7F36755A9FF1}"/>
              </a:ext>
            </a:extLst>
          </p:cNvPr>
          <p:cNvSpPr txBox="1"/>
          <p:nvPr/>
        </p:nvSpPr>
        <p:spPr>
          <a:xfrm>
            <a:off x="1196625" y="189487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Dürüst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FC06A993-7F6A-2431-24D4-A1D1890D3EC2}"/>
              </a:ext>
            </a:extLst>
          </p:cNvPr>
          <p:cNvSpPr txBox="1"/>
          <p:nvPr/>
        </p:nvSpPr>
        <p:spPr>
          <a:xfrm>
            <a:off x="1576387" y="235445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Cömert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15592EEE-946D-83BF-56F3-0AC89E7B8CAD}"/>
              </a:ext>
            </a:extLst>
          </p:cNvPr>
          <p:cNvSpPr txBox="1"/>
          <p:nvPr/>
        </p:nvSpPr>
        <p:spPr>
          <a:xfrm>
            <a:off x="1004887" y="283086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Sadık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7E8DE322-FAA5-D451-D1ED-BD040BC2F6BF}"/>
              </a:ext>
            </a:extLst>
          </p:cNvPr>
          <p:cNvSpPr txBox="1"/>
          <p:nvPr/>
        </p:nvSpPr>
        <p:spPr>
          <a:xfrm>
            <a:off x="1956148" y="329683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Maceracı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CC259205-2055-C143-58F6-097CA7922C15}"/>
              </a:ext>
            </a:extLst>
          </p:cNvPr>
          <p:cNvSpPr txBox="1"/>
          <p:nvPr/>
        </p:nvSpPr>
        <p:spPr>
          <a:xfrm>
            <a:off x="1323974" y="376281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Güvenilir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543071B2-A7B1-B392-A276-8AF35890D3F8}"/>
              </a:ext>
            </a:extLst>
          </p:cNvPr>
          <p:cNvSpPr txBox="1"/>
          <p:nvPr/>
        </p:nvSpPr>
        <p:spPr>
          <a:xfrm>
            <a:off x="1451324" y="427746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Eğlenceli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069FCBCB-27DD-17C6-0E1A-9EDFD6CA5BEB}"/>
              </a:ext>
            </a:extLst>
          </p:cNvPr>
          <p:cNvSpPr txBox="1"/>
          <p:nvPr/>
        </p:nvSpPr>
        <p:spPr>
          <a:xfrm>
            <a:off x="1844591" y="476905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Kararlı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7F39CE33-9B9D-C62B-F244-13A7A5F4FD29}"/>
              </a:ext>
            </a:extLst>
          </p:cNvPr>
          <p:cNvSpPr txBox="1"/>
          <p:nvPr/>
        </p:nvSpPr>
        <p:spPr>
          <a:xfrm>
            <a:off x="1358550" y="525601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Rahatlatıcı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E0ABAB06-9E9C-11E8-389F-9E8539D8A7EA}"/>
              </a:ext>
            </a:extLst>
          </p:cNvPr>
          <p:cNvSpPr txBox="1"/>
          <p:nvPr/>
        </p:nvSpPr>
        <p:spPr>
          <a:xfrm>
            <a:off x="3988822" y="2377767"/>
            <a:ext cx="208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Heyecan verici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C7634462-8164-E1E0-6A0D-121806D72750}"/>
              </a:ext>
            </a:extLst>
          </p:cNvPr>
          <p:cNvSpPr txBox="1"/>
          <p:nvPr/>
        </p:nvSpPr>
        <p:spPr>
          <a:xfrm>
            <a:off x="801862" y="577959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Adaletli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0DB0E68A-5257-A937-962F-4A7BCA553CCC}"/>
              </a:ext>
            </a:extLst>
          </p:cNvPr>
          <p:cNvSpPr txBox="1"/>
          <p:nvPr/>
        </p:nvSpPr>
        <p:spPr>
          <a:xfrm>
            <a:off x="1266824" y="624126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Yardımsever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2ECA3B5F-245C-27F2-4FD6-C5B4D973B31B}"/>
              </a:ext>
            </a:extLst>
          </p:cNvPr>
          <p:cNvSpPr txBox="1"/>
          <p:nvPr/>
        </p:nvSpPr>
        <p:spPr>
          <a:xfrm>
            <a:off x="4456651" y="141803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Harika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10BFBA81-02E8-1D80-1CAE-B5A2A3C2909E}"/>
              </a:ext>
            </a:extLst>
          </p:cNvPr>
          <p:cNvSpPr txBox="1"/>
          <p:nvPr/>
        </p:nvSpPr>
        <p:spPr>
          <a:xfrm>
            <a:off x="4483046" y="191610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İlginç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DB3BA701-B55E-6046-FF62-3119F2163ADA}"/>
              </a:ext>
            </a:extLst>
          </p:cNvPr>
          <p:cNvSpPr txBox="1"/>
          <p:nvPr/>
        </p:nvSpPr>
        <p:spPr>
          <a:xfrm>
            <a:off x="4277800" y="481746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Şefkatli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11F7B884-FDE6-F8F2-4DEC-AD4B18BE0B00}"/>
              </a:ext>
            </a:extLst>
          </p:cNvPr>
          <p:cNvSpPr txBox="1"/>
          <p:nvPr/>
        </p:nvSpPr>
        <p:spPr>
          <a:xfrm>
            <a:off x="4393204" y="530795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Destekleyici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553136E5-0B25-C98A-55DE-921091DFCC34}"/>
              </a:ext>
            </a:extLst>
          </p:cNvPr>
          <p:cNvSpPr txBox="1"/>
          <p:nvPr/>
        </p:nvSpPr>
        <p:spPr>
          <a:xfrm>
            <a:off x="4360100" y="604991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Nazik</a:t>
            </a: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2E45B28D-735F-B14B-3D6E-C7A2E31403E9}"/>
              </a:ext>
            </a:extLst>
          </p:cNvPr>
          <p:cNvSpPr txBox="1"/>
          <p:nvPr/>
        </p:nvSpPr>
        <p:spPr>
          <a:xfrm>
            <a:off x="7612570" y="143321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Dishonest</a:t>
            </a:r>
            <a:r>
              <a:rPr lang="tr-TR" sz="2400" b="1" dirty="0"/>
              <a:t>:</a:t>
            </a: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29698059-4ABC-D004-3C9D-41ABFB4E3F9D}"/>
              </a:ext>
            </a:extLst>
          </p:cNvPr>
          <p:cNvSpPr txBox="1"/>
          <p:nvPr/>
        </p:nvSpPr>
        <p:spPr>
          <a:xfrm>
            <a:off x="7612570" y="189488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Mean</a:t>
            </a:r>
            <a:r>
              <a:rPr lang="tr-TR" sz="2400" b="1" dirty="0"/>
              <a:t>:</a:t>
            </a:r>
          </a:p>
        </p:txBody>
      </p:sp>
      <p:sp>
        <p:nvSpPr>
          <p:cNvPr id="71" name="Metin kutusu 70">
            <a:extLst>
              <a:ext uri="{FF2B5EF4-FFF2-40B4-BE49-F238E27FC236}">
                <a16:creationId xmlns:a16="http://schemas.microsoft.com/office/drawing/2014/main" id="{3A600F33-F626-6105-1451-F21214206F9F}"/>
              </a:ext>
            </a:extLst>
          </p:cNvPr>
          <p:cNvSpPr txBox="1"/>
          <p:nvPr/>
        </p:nvSpPr>
        <p:spPr>
          <a:xfrm>
            <a:off x="7612570" y="235654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Jealous</a:t>
            </a:r>
            <a:r>
              <a:rPr lang="tr-TR" sz="2400" b="1" dirty="0"/>
              <a:t>:</a:t>
            </a:r>
          </a:p>
        </p:txBody>
      </p:sp>
      <p:sp>
        <p:nvSpPr>
          <p:cNvPr id="72" name="Metin kutusu 71">
            <a:extLst>
              <a:ext uri="{FF2B5EF4-FFF2-40B4-BE49-F238E27FC236}">
                <a16:creationId xmlns:a16="http://schemas.microsoft.com/office/drawing/2014/main" id="{AAE95511-5A9D-E6F8-8AA4-EE434096539F}"/>
              </a:ext>
            </a:extLst>
          </p:cNvPr>
          <p:cNvSpPr txBox="1"/>
          <p:nvPr/>
        </p:nvSpPr>
        <p:spPr>
          <a:xfrm>
            <a:off x="7595627" y="283105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Sneaky</a:t>
            </a:r>
            <a:r>
              <a:rPr lang="tr-TR" sz="2400" b="1" dirty="0"/>
              <a:t>:</a:t>
            </a:r>
          </a:p>
        </p:txBody>
      </p:sp>
      <p:sp>
        <p:nvSpPr>
          <p:cNvPr id="73" name="Metin kutusu 72">
            <a:extLst>
              <a:ext uri="{FF2B5EF4-FFF2-40B4-BE49-F238E27FC236}">
                <a16:creationId xmlns:a16="http://schemas.microsoft.com/office/drawing/2014/main" id="{A2080BB4-2B3B-67F3-FE9E-DF94A9CFDDC5}"/>
              </a:ext>
            </a:extLst>
          </p:cNvPr>
          <p:cNvSpPr txBox="1"/>
          <p:nvPr/>
        </p:nvSpPr>
        <p:spPr>
          <a:xfrm>
            <a:off x="7691134" y="3334707"/>
            <a:ext cx="2538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Self-</a:t>
            </a:r>
            <a:r>
              <a:rPr lang="tr-TR" sz="2400" b="1" dirty="0" err="1"/>
              <a:t>centered</a:t>
            </a:r>
            <a:r>
              <a:rPr lang="tr-TR" sz="2400" b="1" dirty="0"/>
              <a:t>:</a:t>
            </a:r>
          </a:p>
        </p:txBody>
      </p:sp>
      <p:sp>
        <p:nvSpPr>
          <p:cNvPr id="74" name="Metin kutusu 73">
            <a:extLst>
              <a:ext uri="{FF2B5EF4-FFF2-40B4-BE49-F238E27FC236}">
                <a16:creationId xmlns:a16="http://schemas.microsoft.com/office/drawing/2014/main" id="{9C52FDD9-9273-913C-1222-C75C6933F859}"/>
              </a:ext>
            </a:extLst>
          </p:cNvPr>
          <p:cNvSpPr txBox="1"/>
          <p:nvPr/>
        </p:nvSpPr>
        <p:spPr>
          <a:xfrm>
            <a:off x="7756024" y="379626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Unreliable</a:t>
            </a:r>
            <a:r>
              <a:rPr lang="tr-TR" sz="2400" b="1" dirty="0"/>
              <a:t>:</a:t>
            </a:r>
          </a:p>
        </p:txBody>
      </p:sp>
      <p:sp>
        <p:nvSpPr>
          <p:cNvPr id="75" name="Metin kutusu 74">
            <a:extLst>
              <a:ext uri="{FF2B5EF4-FFF2-40B4-BE49-F238E27FC236}">
                <a16:creationId xmlns:a16="http://schemas.microsoft.com/office/drawing/2014/main" id="{24E14FF8-B9A5-CE1C-A064-7EFAE5250E45}"/>
              </a:ext>
            </a:extLst>
          </p:cNvPr>
          <p:cNvSpPr txBox="1"/>
          <p:nvPr/>
        </p:nvSpPr>
        <p:spPr>
          <a:xfrm>
            <a:off x="7630171" y="424744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Boring</a:t>
            </a:r>
            <a:r>
              <a:rPr lang="tr-TR" sz="2400" b="1" dirty="0"/>
              <a:t>:</a:t>
            </a:r>
          </a:p>
        </p:txBody>
      </p:sp>
      <p:sp>
        <p:nvSpPr>
          <p:cNvPr id="76" name="Metin kutusu 75">
            <a:extLst>
              <a:ext uri="{FF2B5EF4-FFF2-40B4-BE49-F238E27FC236}">
                <a16:creationId xmlns:a16="http://schemas.microsoft.com/office/drawing/2014/main" id="{FFB2FD68-07B8-A0D1-4644-D21450D18FB0}"/>
              </a:ext>
            </a:extLst>
          </p:cNvPr>
          <p:cNvSpPr txBox="1"/>
          <p:nvPr/>
        </p:nvSpPr>
        <p:spPr>
          <a:xfrm>
            <a:off x="7630170" y="4748060"/>
            <a:ext cx="2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Bad-tempered</a:t>
            </a:r>
            <a:r>
              <a:rPr lang="tr-TR" sz="2400" b="1" dirty="0"/>
              <a:t>:</a:t>
            </a:r>
          </a:p>
        </p:txBody>
      </p:sp>
      <p:sp>
        <p:nvSpPr>
          <p:cNvPr id="77" name="Metin kutusu 76">
            <a:extLst>
              <a:ext uri="{FF2B5EF4-FFF2-40B4-BE49-F238E27FC236}">
                <a16:creationId xmlns:a16="http://schemas.microsoft.com/office/drawing/2014/main" id="{539BB395-B5A5-E2C8-2CE3-AB45A8ECCA7F}"/>
              </a:ext>
            </a:extLst>
          </p:cNvPr>
          <p:cNvSpPr txBox="1"/>
          <p:nvPr/>
        </p:nvSpPr>
        <p:spPr>
          <a:xfrm>
            <a:off x="6290225" y="532216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Aggresive</a:t>
            </a:r>
            <a:r>
              <a:rPr lang="tr-TR" sz="2400" b="1" dirty="0"/>
              <a:t>:</a:t>
            </a:r>
          </a:p>
        </p:txBody>
      </p:sp>
      <p:sp>
        <p:nvSpPr>
          <p:cNvPr id="78" name="Metin kutusu 77">
            <a:extLst>
              <a:ext uri="{FF2B5EF4-FFF2-40B4-BE49-F238E27FC236}">
                <a16:creationId xmlns:a16="http://schemas.microsoft.com/office/drawing/2014/main" id="{6882F665-D9B5-D4B4-7F54-4503ECD13954}"/>
              </a:ext>
            </a:extLst>
          </p:cNvPr>
          <p:cNvSpPr txBox="1"/>
          <p:nvPr/>
        </p:nvSpPr>
        <p:spPr>
          <a:xfrm>
            <a:off x="9127547" y="580658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Busy</a:t>
            </a:r>
            <a:r>
              <a:rPr lang="tr-TR" sz="2400" b="1" dirty="0"/>
              <a:t>:</a:t>
            </a:r>
          </a:p>
        </p:txBody>
      </p:sp>
      <p:sp>
        <p:nvSpPr>
          <p:cNvPr id="79" name="Metin kutusu 78">
            <a:extLst>
              <a:ext uri="{FF2B5EF4-FFF2-40B4-BE49-F238E27FC236}">
                <a16:creationId xmlns:a16="http://schemas.microsoft.com/office/drawing/2014/main" id="{DF595651-044C-F423-C01F-4D96D70A95D9}"/>
              </a:ext>
            </a:extLst>
          </p:cNvPr>
          <p:cNvSpPr txBox="1"/>
          <p:nvPr/>
        </p:nvSpPr>
        <p:spPr>
          <a:xfrm>
            <a:off x="6290225" y="629848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Stubborn</a:t>
            </a:r>
            <a:r>
              <a:rPr lang="tr-TR" sz="2400" b="1" dirty="0"/>
              <a:t>:</a:t>
            </a:r>
          </a:p>
        </p:txBody>
      </p:sp>
      <p:sp>
        <p:nvSpPr>
          <p:cNvPr id="81" name="Metin kutusu 80">
            <a:extLst>
              <a:ext uri="{FF2B5EF4-FFF2-40B4-BE49-F238E27FC236}">
                <a16:creationId xmlns:a16="http://schemas.microsoft.com/office/drawing/2014/main" id="{4BA911C1-23D2-F604-EE35-48C853C52792}"/>
              </a:ext>
            </a:extLst>
          </p:cNvPr>
          <p:cNvSpPr txBox="1"/>
          <p:nvPr/>
        </p:nvSpPr>
        <p:spPr>
          <a:xfrm>
            <a:off x="9101511" y="527010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Laid-back</a:t>
            </a:r>
            <a:r>
              <a:rPr lang="tr-TR" sz="2400" b="1" dirty="0"/>
              <a:t>:</a:t>
            </a:r>
          </a:p>
        </p:txBody>
      </p:sp>
      <p:sp>
        <p:nvSpPr>
          <p:cNvPr id="82" name="Metin kutusu 81">
            <a:extLst>
              <a:ext uri="{FF2B5EF4-FFF2-40B4-BE49-F238E27FC236}">
                <a16:creationId xmlns:a16="http://schemas.microsoft.com/office/drawing/2014/main" id="{6C052578-436C-AE7D-5AAA-9A542993E83B}"/>
              </a:ext>
            </a:extLst>
          </p:cNvPr>
          <p:cNvSpPr txBox="1"/>
          <p:nvPr/>
        </p:nvSpPr>
        <p:spPr>
          <a:xfrm>
            <a:off x="6290225" y="583681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Arrogant:</a:t>
            </a:r>
          </a:p>
        </p:txBody>
      </p:sp>
      <p:sp>
        <p:nvSpPr>
          <p:cNvPr id="86" name="Metin kutusu 85">
            <a:extLst>
              <a:ext uri="{FF2B5EF4-FFF2-40B4-BE49-F238E27FC236}">
                <a16:creationId xmlns:a16="http://schemas.microsoft.com/office/drawing/2014/main" id="{58446A7E-CC05-7D7E-F924-B97A679BE6FC}"/>
              </a:ext>
            </a:extLst>
          </p:cNvPr>
          <p:cNvSpPr txBox="1"/>
          <p:nvPr/>
        </p:nvSpPr>
        <p:spPr>
          <a:xfrm>
            <a:off x="9112660" y="1401305"/>
            <a:ext cx="296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Dürüst olmayan</a:t>
            </a:r>
          </a:p>
        </p:txBody>
      </p:sp>
      <p:sp>
        <p:nvSpPr>
          <p:cNvPr id="87" name="Metin kutusu 86">
            <a:extLst>
              <a:ext uri="{FF2B5EF4-FFF2-40B4-BE49-F238E27FC236}">
                <a16:creationId xmlns:a16="http://schemas.microsoft.com/office/drawing/2014/main" id="{A98FECAC-30A7-0429-D4D6-B726600D1B91}"/>
              </a:ext>
            </a:extLst>
          </p:cNvPr>
          <p:cNvSpPr txBox="1"/>
          <p:nvPr/>
        </p:nvSpPr>
        <p:spPr>
          <a:xfrm>
            <a:off x="8618026" y="189951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Cimri</a:t>
            </a:r>
          </a:p>
        </p:txBody>
      </p:sp>
      <p:sp>
        <p:nvSpPr>
          <p:cNvPr id="88" name="Metin kutusu 87">
            <a:extLst>
              <a:ext uri="{FF2B5EF4-FFF2-40B4-BE49-F238E27FC236}">
                <a16:creationId xmlns:a16="http://schemas.microsoft.com/office/drawing/2014/main" id="{0E6A765E-774B-DC57-6152-9D867185C119}"/>
              </a:ext>
            </a:extLst>
          </p:cNvPr>
          <p:cNvSpPr txBox="1"/>
          <p:nvPr/>
        </p:nvSpPr>
        <p:spPr>
          <a:xfrm>
            <a:off x="8618026" y="235445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Kıskanç</a:t>
            </a:r>
          </a:p>
        </p:txBody>
      </p:sp>
      <p:sp>
        <p:nvSpPr>
          <p:cNvPr id="89" name="Metin kutusu 88">
            <a:extLst>
              <a:ext uri="{FF2B5EF4-FFF2-40B4-BE49-F238E27FC236}">
                <a16:creationId xmlns:a16="http://schemas.microsoft.com/office/drawing/2014/main" id="{906467F5-0822-1209-B9C8-313E9B04161F}"/>
              </a:ext>
            </a:extLst>
          </p:cNvPr>
          <p:cNvSpPr txBox="1"/>
          <p:nvPr/>
        </p:nvSpPr>
        <p:spPr>
          <a:xfrm>
            <a:off x="8674397" y="284031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Sinsi</a:t>
            </a:r>
          </a:p>
        </p:txBody>
      </p:sp>
      <p:sp>
        <p:nvSpPr>
          <p:cNvPr id="90" name="Metin kutusu 89">
            <a:extLst>
              <a:ext uri="{FF2B5EF4-FFF2-40B4-BE49-F238E27FC236}">
                <a16:creationId xmlns:a16="http://schemas.microsoft.com/office/drawing/2014/main" id="{1E6253D9-CC62-6A33-2A56-5A5015CFC53B}"/>
              </a:ext>
            </a:extLst>
          </p:cNvPr>
          <p:cNvSpPr txBox="1"/>
          <p:nvPr/>
        </p:nvSpPr>
        <p:spPr>
          <a:xfrm>
            <a:off x="9494883" y="333470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Bencil</a:t>
            </a:r>
          </a:p>
        </p:txBody>
      </p:sp>
      <p:sp>
        <p:nvSpPr>
          <p:cNvPr id="91" name="Metin kutusu 90">
            <a:extLst>
              <a:ext uri="{FF2B5EF4-FFF2-40B4-BE49-F238E27FC236}">
                <a16:creationId xmlns:a16="http://schemas.microsoft.com/office/drawing/2014/main" id="{4847A0CB-3DA4-88E8-F539-95AD13A563DD}"/>
              </a:ext>
            </a:extLst>
          </p:cNvPr>
          <p:cNvSpPr txBox="1"/>
          <p:nvPr/>
        </p:nvSpPr>
        <p:spPr>
          <a:xfrm>
            <a:off x="9216607" y="379910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Güvenilmez</a:t>
            </a:r>
          </a:p>
        </p:txBody>
      </p:sp>
      <p:sp>
        <p:nvSpPr>
          <p:cNvPr id="92" name="Metin kutusu 91">
            <a:extLst>
              <a:ext uri="{FF2B5EF4-FFF2-40B4-BE49-F238E27FC236}">
                <a16:creationId xmlns:a16="http://schemas.microsoft.com/office/drawing/2014/main" id="{82A315A9-C7F5-D71E-2FE1-C3A74CFF7C01}"/>
              </a:ext>
            </a:extLst>
          </p:cNvPr>
          <p:cNvSpPr txBox="1"/>
          <p:nvPr/>
        </p:nvSpPr>
        <p:spPr>
          <a:xfrm>
            <a:off x="8929096" y="425413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Sıkıcı</a:t>
            </a:r>
          </a:p>
        </p:txBody>
      </p:sp>
      <p:sp>
        <p:nvSpPr>
          <p:cNvPr id="93" name="Metin kutusu 92">
            <a:extLst>
              <a:ext uri="{FF2B5EF4-FFF2-40B4-BE49-F238E27FC236}">
                <a16:creationId xmlns:a16="http://schemas.microsoft.com/office/drawing/2014/main" id="{06F138AE-E258-E8D4-2CFF-C1CEA6CD287E}"/>
              </a:ext>
            </a:extLst>
          </p:cNvPr>
          <p:cNvSpPr txBox="1"/>
          <p:nvPr/>
        </p:nvSpPr>
        <p:spPr>
          <a:xfrm>
            <a:off x="9718623" y="472955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Kötü huylu</a:t>
            </a:r>
          </a:p>
        </p:txBody>
      </p:sp>
      <p:sp>
        <p:nvSpPr>
          <p:cNvPr id="94" name="Metin kutusu 93">
            <a:extLst>
              <a:ext uri="{FF2B5EF4-FFF2-40B4-BE49-F238E27FC236}">
                <a16:creationId xmlns:a16="http://schemas.microsoft.com/office/drawing/2014/main" id="{65196E4C-16EC-08FC-05C3-F42097FBE3CB}"/>
              </a:ext>
            </a:extLst>
          </p:cNvPr>
          <p:cNvSpPr txBox="1"/>
          <p:nvPr/>
        </p:nvSpPr>
        <p:spPr>
          <a:xfrm>
            <a:off x="7650611" y="532712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Agresif</a:t>
            </a:r>
          </a:p>
        </p:txBody>
      </p:sp>
      <p:sp>
        <p:nvSpPr>
          <p:cNvPr id="96" name="Metin kutusu 95">
            <a:extLst>
              <a:ext uri="{FF2B5EF4-FFF2-40B4-BE49-F238E27FC236}">
                <a16:creationId xmlns:a16="http://schemas.microsoft.com/office/drawing/2014/main" id="{091B6AAE-E3D3-1BF9-D1A6-286CCACA6F17}"/>
              </a:ext>
            </a:extLst>
          </p:cNvPr>
          <p:cNvSpPr txBox="1"/>
          <p:nvPr/>
        </p:nvSpPr>
        <p:spPr>
          <a:xfrm>
            <a:off x="7583605" y="584778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Kibirli</a:t>
            </a:r>
          </a:p>
        </p:txBody>
      </p:sp>
      <p:sp>
        <p:nvSpPr>
          <p:cNvPr id="97" name="Metin kutusu 96">
            <a:extLst>
              <a:ext uri="{FF2B5EF4-FFF2-40B4-BE49-F238E27FC236}">
                <a16:creationId xmlns:a16="http://schemas.microsoft.com/office/drawing/2014/main" id="{0EB79DD8-FA0C-3EE0-3E8F-82F80E0DDE36}"/>
              </a:ext>
            </a:extLst>
          </p:cNvPr>
          <p:cNvSpPr txBox="1"/>
          <p:nvPr/>
        </p:nvSpPr>
        <p:spPr>
          <a:xfrm>
            <a:off x="7671940" y="629990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İnatçı</a:t>
            </a:r>
          </a:p>
        </p:txBody>
      </p:sp>
      <p:sp>
        <p:nvSpPr>
          <p:cNvPr id="99" name="Metin kutusu 98">
            <a:extLst>
              <a:ext uri="{FF2B5EF4-FFF2-40B4-BE49-F238E27FC236}">
                <a16:creationId xmlns:a16="http://schemas.microsoft.com/office/drawing/2014/main" id="{E1776A79-1EB1-58FF-2711-8A3B6E6590C1}"/>
              </a:ext>
            </a:extLst>
          </p:cNvPr>
          <p:cNvSpPr txBox="1"/>
          <p:nvPr/>
        </p:nvSpPr>
        <p:spPr>
          <a:xfrm>
            <a:off x="10433950" y="526679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Umursamaz</a:t>
            </a:r>
          </a:p>
        </p:txBody>
      </p:sp>
      <p:sp>
        <p:nvSpPr>
          <p:cNvPr id="100" name="Metin kutusu 99">
            <a:extLst>
              <a:ext uri="{FF2B5EF4-FFF2-40B4-BE49-F238E27FC236}">
                <a16:creationId xmlns:a16="http://schemas.microsoft.com/office/drawing/2014/main" id="{4D5EF468-0442-C680-D852-3EA741E6E8A4}"/>
              </a:ext>
            </a:extLst>
          </p:cNvPr>
          <p:cNvSpPr txBox="1"/>
          <p:nvPr/>
        </p:nvSpPr>
        <p:spPr>
          <a:xfrm>
            <a:off x="9992918" y="581968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Meşgul</a:t>
            </a:r>
          </a:p>
        </p:txBody>
      </p:sp>
      <p:sp>
        <p:nvSpPr>
          <p:cNvPr id="104" name="Metin kutusu 103">
            <a:extLst>
              <a:ext uri="{FF2B5EF4-FFF2-40B4-BE49-F238E27FC236}">
                <a16:creationId xmlns:a16="http://schemas.microsoft.com/office/drawing/2014/main" id="{40E732A3-CAE5-81EA-C7FF-A59AA349065F}"/>
              </a:ext>
            </a:extLst>
          </p:cNvPr>
          <p:cNvSpPr txBox="1"/>
          <p:nvPr/>
        </p:nvSpPr>
        <p:spPr>
          <a:xfrm>
            <a:off x="612076" y="130718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GOOD TRAITS</a:t>
            </a:r>
          </a:p>
        </p:txBody>
      </p:sp>
      <p:sp>
        <p:nvSpPr>
          <p:cNvPr id="106" name="Metin kutusu 105">
            <a:extLst>
              <a:ext uri="{FF2B5EF4-FFF2-40B4-BE49-F238E27FC236}">
                <a16:creationId xmlns:a16="http://schemas.microsoft.com/office/drawing/2014/main" id="{8336F9FA-C4D7-39DF-2522-36BA0863E187}"/>
              </a:ext>
            </a:extLst>
          </p:cNvPr>
          <p:cNvSpPr txBox="1"/>
          <p:nvPr/>
        </p:nvSpPr>
        <p:spPr>
          <a:xfrm>
            <a:off x="6890526" y="122805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BAD TRAITS</a:t>
            </a:r>
          </a:p>
        </p:txBody>
      </p:sp>
      <p:sp>
        <p:nvSpPr>
          <p:cNvPr id="108" name="Metin kutusu 107">
            <a:extLst>
              <a:ext uri="{FF2B5EF4-FFF2-40B4-BE49-F238E27FC236}">
                <a16:creationId xmlns:a16="http://schemas.microsoft.com/office/drawing/2014/main" id="{BFC6FDA1-B0B9-A5DE-E1EF-DE34BBBC7295}"/>
              </a:ext>
            </a:extLst>
          </p:cNvPr>
          <p:cNvSpPr txBox="1"/>
          <p:nvPr/>
        </p:nvSpPr>
        <p:spPr>
          <a:xfrm>
            <a:off x="612076" y="576371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(İyi Özellikler)</a:t>
            </a:r>
          </a:p>
        </p:txBody>
      </p:sp>
      <p:sp>
        <p:nvSpPr>
          <p:cNvPr id="110" name="Metin kutusu 109">
            <a:extLst>
              <a:ext uri="{FF2B5EF4-FFF2-40B4-BE49-F238E27FC236}">
                <a16:creationId xmlns:a16="http://schemas.microsoft.com/office/drawing/2014/main" id="{229F7100-2899-DACC-FD97-9A13F9C0BD8B}"/>
              </a:ext>
            </a:extLst>
          </p:cNvPr>
          <p:cNvSpPr txBox="1"/>
          <p:nvPr/>
        </p:nvSpPr>
        <p:spPr>
          <a:xfrm>
            <a:off x="6890526" y="577837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(Kötü Özellikler)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6FBB75F-A769-6B17-C2D8-B91BD838351E}"/>
              </a:ext>
            </a:extLst>
          </p:cNvPr>
          <p:cNvSpPr txBox="1"/>
          <p:nvPr/>
        </p:nvSpPr>
        <p:spPr>
          <a:xfrm>
            <a:off x="9127547" y="627746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Stingy</a:t>
            </a:r>
            <a:r>
              <a:rPr lang="tr-TR" sz="2400" b="1" dirty="0"/>
              <a:t>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368A2A6-8BE1-CE9A-232B-269D7064AAF3}"/>
              </a:ext>
            </a:extLst>
          </p:cNvPr>
          <p:cNvSpPr txBox="1"/>
          <p:nvPr/>
        </p:nvSpPr>
        <p:spPr>
          <a:xfrm>
            <a:off x="9992918" y="629056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 Cimri</a:t>
            </a:r>
          </a:p>
        </p:txBody>
      </p:sp>
    </p:spTree>
    <p:extLst>
      <p:ext uri="{BB962C8B-B14F-4D97-AF65-F5344CB8AC3E}">
        <p14:creationId xmlns:p14="http://schemas.microsoft.com/office/powerpoint/2010/main" val="16820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32" grpId="0"/>
      <p:bldP spid="34" grpId="0"/>
      <p:bldP spid="36" grpId="0"/>
      <p:bldP spid="38" grpId="0"/>
      <p:bldP spid="40" grpId="0"/>
      <p:bldP spid="44" grpId="0"/>
      <p:bldP spid="46" grpId="0"/>
      <p:bldP spid="48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82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6" grpId="0"/>
      <p:bldP spid="97" grpId="0"/>
      <p:bldP spid="99" grpId="0"/>
      <p:bldP spid="100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https://www.egetolgayaltinay.com/lessons/306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8B68F0-3D33-4AC3-D0DB-BBA7F1B80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330">
            <a:off x="8005312" y="3064534"/>
            <a:ext cx="3343275" cy="31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AB17562-EB47-EF3B-124F-0B67448D6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07" y="110573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B733150-5A4E-DA5F-8C83-33C8E309D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23FCA29-DB0A-8964-DC09-DC974C155D1D}"/>
              </a:ext>
            </a:extLst>
          </p:cNvPr>
          <p:cNvSpPr txBox="1"/>
          <p:nvPr/>
        </p:nvSpPr>
        <p:spPr>
          <a:xfrm>
            <a:off x="863066" y="1747490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6F34223-0E64-8170-1635-AD648A53AB7B}"/>
              </a:ext>
            </a:extLst>
          </p:cNvPr>
          <p:cNvSpPr txBox="1"/>
          <p:nvPr/>
        </p:nvSpPr>
        <p:spPr>
          <a:xfrm>
            <a:off x="863066" y="301191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102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https://www.egetolgayaltinay.com/lessons/307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C858914-E9E2-539A-A2B0-7BC6846C7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921">
            <a:off x="8045431" y="2959526"/>
            <a:ext cx="3466856" cy="32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4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C89D56-3E22-3B3B-039F-B54EA7A9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50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latin typeface="Arial Black" panose="020B0A04020102020204" pitchFamily="34" charset="0"/>
              </a:rPr>
              <a:t>IMPORTANT STRUCTURES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573479-AF65-43D8-66AC-4D2A46C53C6A}"/>
              </a:ext>
            </a:extLst>
          </p:cNvPr>
          <p:cNvSpPr txBox="1">
            <a:spLocks/>
          </p:cNvSpPr>
          <p:nvPr/>
        </p:nvSpPr>
        <p:spPr>
          <a:xfrm>
            <a:off x="715652" y="507068"/>
            <a:ext cx="10515600" cy="661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latin typeface="Arial Black" panose="020B0A04020102020204" pitchFamily="34" charset="0"/>
              </a:rPr>
              <a:t>(ÖNEMLİ YAPILAR)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1F0C6BA-D70A-8BD5-FF0E-B7E3E9D5574D}"/>
              </a:ext>
            </a:extLst>
          </p:cNvPr>
          <p:cNvSpPr txBox="1"/>
          <p:nvPr/>
        </p:nvSpPr>
        <p:spPr>
          <a:xfrm>
            <a:off x="320511" y="1593130"/>
            <a:ext cx="296001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Doğruyu söylemek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32E625-441B-F441-5958-BEA6265866B6}"/>
              </a:ext>
            </a:extLst>
          </p:cNvPr>
          <p:cNvSpPr txBox="1"/>
          <p:nvPr/>
        </p:nvSpPr>
        <p:spPr>
          <a:xfrm>
            <a:off x="160253" y="2631649"/>
            <a:ext cx="312027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Asla yalan söylememek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3C4A89E-DB7A-B74A-FC16-69C4EF6CB02C}"/>
              </a:ext>
            </a:extLst>
          </p:cNvPr>
          <p:cNvSpPr txBox="1"/>
          <p:nvPr/>
        </p:nvSpPr>
        <p:spPr>
          <a:xfrm>
            <a:off x="4290767" y="2504891"/>
            <a:ext cx="296001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Sır tutmak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DBC256E-D9EB-77FA-11E5-B15A0BF2D1EF}"/>
              </a:ext>
            </a:extLst>
          </p:cNvPr>
          <p:cNvSpPr txBox="1"/>
          <p:nvPr/>
        </p:nvSpPr>
        <p:spPr>
          <a:xfrm>
            <a:off x="3820998" y="3656531"/>
            <a:ext cx="409751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Başkalarıyla asla sır paylaşmamak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93CDE24-4B20-29A7-2E7A-40A2742D3354}"/>
              </a:ext>
            </a:extLst>
          </p:cNvPr>
          <p:cNvSpPr/>
          <p:nvPr/>
        </p:nvSpPr>
        <p:spPr>
          <a:xfrm>
            <a:off x="3889148" y="4983761"/>
            <a:ext cx="2480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Güvenmek</a:t>
            </a:r>
          </a:p>
        </p:txBody>
      </p:sp>
      <p:sp>
        <p:nvSpPr>
          <p:cNvPr id="13" name="Yıldız: 5 Nokta 12">
            <a:extLst>
              <a:ext uri="{FF2B5EF4-FFF2-40B4-BE49-F238E27FC236}">
                <a16:creationId xmlns:a16="http://schemas.microsoft.com/office/drawing/2014/main" id="{DDD78D87-3663-1F92-E03E-EF09D6C4E437}"/>
              </a:ext>
            </a:extLst>
          </p:cNvPr>
          <p:cNvSpPr/>
          <p:nvPr/>
        </p:nvSpPr>
        <p:spPr>
          <a:xfrm>
            <a:off x="3408378" y="5137649"/>
            <a:ext cx="480770" cy="40011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F9267B0B-4C39-3957-D135-58F5CE7F59FA}"/>
              </a:ext>
            </a:extLst>
          </p:cNvPr>
          <p:cNvSpPr/>
          <p:nvPr/>
        </p:nvSpPr>
        <p:spPr>
          <a:xfrm rot="16200000">
            <a:off x="9554570" y="1700851"/>
            <a:ext cx="3135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Desteklemek</a:t>
            </a:r>
          </a:p>
        </p:txBody>
      </p:sp>
      <p:sp>
        <p:nvSpPr>
          <p:cNvPr id="15" name="Yıldız: 5 Nokta 14">
            <a:extLst>
              <a:ext uri="{FF2B5EF4-FFF2-40B4-BE49-F238E27FC236}">
                <a16:creationId xmlns:a16="http://schemas.microsoft.com/office/drawing/2014/main" id="{26ACD084-DD26-0D03-5B4A-7629E27E66B6}"/>
              </a:ext>
            </a:extLst>
          </p:cNvPr>
          <p:cNvSpPr/>
          <p:nvPr/>
        </p:nvSpPr>
        <p:spPr>
          <a:xfrm>
            <a:off x="11476349" y="1854739"/>
            <a:ext cx="417119" cy="40011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62EA7CE-2401-2F79-FFA3-6F825CC15FBF}"/>
              </a:ext>
            </a:extLst>
          </p:cNvPr>
          <p:cNvSpPr txBox="1"/>
          <p:nvPr/>
        </p:nvSpPr>
        <p:spPr>
          <a:xfrm>
            <a:off x="7620001" y="4666701"/>
            <a:ext cx="409751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(Birisiyle) iyi anlaşmak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1E4F9DD-137E-50F0-C2EF-37EBC9FB4B5B}"/>
              </a:ext>
            </a:extLst>
          </p:cNvPr>
          <p:cNvSpPr txBox="1"/>
          <p:nvPr/>
        </p:nvSpPr>
        <p:spPr>
          <a:xfrm>
            <a:off x="7563038" y="5491592"/>
            <a:ext cx="409751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İyi bir ilişkiye sahip olmak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8AC1CDC-695E-5705-62C4-07B937F38133}"/>
              </a:ext>
            </a:extLst>
          </p:cNvPr>
          <p:cNvSpPr txBox="1"/>
          <p:nvPr/>
        </p:nvSpPr>
        <p:spPr>
          <a:xfrm>
            <a:off x="7250784" y="6254928"/>
            <a:ext cx="462816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Çok sayıda ortak noktaya sahip olmak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6B62DF4-FB7D-E21B-89B7-AF1322D9B423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3795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https://www.egetolgayaltinay.com/lessons/308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D6BB63A-D878-F081-BDFE-E567FB89F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819">
            <a:off x="8043862" y="3086100"/>
            <a:ext cx="3462338" cy="32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4D21F4E6-67D4-E920-ACB1-60C464D384FB}"/>
              </a:ext>
            </a:extLst>
          </p:cNvPr>
          <p:cNvSpPr txBox="1"/>
          <p:nvPr/>
        </p:nvSpPr>
        <p:spPr>
          <a:xfrm>
            <a:off x="3746677" y="5192034"/>
            <a:ext cx="641541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Not: </a:t>
            </a:r>
            <a:r>
              <a:rPr lang="tr-TR" sz="2400" b="1" dirty="0">
                <a:solidFill>
                  <a:srgbClr val="FFFF00"/>
                </a:solidFill>
              </a:rPr>
              <a:t>«</a:t>
            </a:r>
            <a:r>
              <a:rPr lang="tr-TR" sz="2400" b="1" dirty="0" err="1">
                <a:solidFill>
                  <a:srgbClr val="FFFF00"/>
                </a:solidFill>
              </a:rPr>
              <a:t>Own</a:t>
            </a:r>
            <a:r>
              <a:rPr lang="tr-TR" sz="2400" b="1" dirty="0">
                <a:solidFill>
                  <a:srgbClr val="FFFF00"/>
                </a:solidFill>
              </a:rPr>
              <a:t>» </a:t>
            </a:r>
            <a:r>
              <a:rPr lang="tr-TR" sz="2400" b="1" dirty="0">
                <a:solidFill>
                  <a:schemeClr val="bg1"/>
                </a:solidFill>
              </a:rPr>
              <a:t>yapısı başına sahiplik zamirleri olan </a:t>
            </a:r>
            <a:r>
              <a:rPr lang="tr-TR" sz="2400" b="1" dirty="0">
                <a:solidFill>
                  <a:srgbClr val="FFFF00"/>
                </a:solidFill>
              </a:rPr>
              <a:t>«My-</a:t>
            </a:r>
            <a:r>
              <a:rPr lang="tr-TR" sz="2400" b="1" dirty="0" err="1">
                <a:solidFill>
                  <a:srgbClr val="FFFF00"/>
                </a:solidFill>
              </a:rPr>
              <a:t>your</a:t>
            </a:r>
            <a:r>
              <a:rPr lang="tr-TR" sz="2400" b="1" dirty="0">
                <a:solidFill>
                  <a:srgbClr val="FFFF00"/>
                </a:solidFill>
              </a:rPr>
              <a:t>-his/her/</a:t>
            </a:r>
            <a:r>
              <a:rPr lang="tr-TR" sz="2400" b="1" dirty="0" err="1">
                <a:solidFill>
                  <a:srgbClr val="FFFF00"/>
                </a:solidFill>
              </a:rPr>
              <a:t>its-our-their</a:t>
            </a:r>
            <a:r>
              <a:rPr lang="tr-TR" sz="2400" b="1" dirty="0">
                <a:solidFill>
                  <a:srgbClr val="FFFF00"/>
                </a:solidFill>
              </a:rPr>
              <a:t>» </a:t>
            </a:r>
            <a:r>
              <a:rPr lang="tr-TR" sz="2400" b="1" dirty="0">
                <a:solidFill>
                  <a:schemeClr val="bg1"/>
                </a:solidFill>
              </a:rPr>
              <a:t>yapılarından birini alır. 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AAB853-B617-56E4-A384-E68D81DA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50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latin typeface="Arial Black" panose="020B0A04020102020204" pitchFamily="34" charset="0"/>
              </a:rPr>
              <a:t>IMPORTANT STRUCTURES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00DF7F-FB3F-BEC5-58E6-F7D74B8C3563}"/>
              </a:ext>
            </a:extLst>
          </p:cNvPr>
          <p:cNvSpPr txBox="1">
            <a:spLocks/>
          </p:cNvSpPr>
          <p:nvPr/>
        </p:nvSpPr>
        <p:spPr>
          <a:xfrm>
            <a:off x="715652" y="507068"/>
            <a:ext cx="10515600" cy="661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latin typeface="Arial Black" panose="020B0A04020102020204" pitchFamily="34" charset="0"/>
              </a:rPr>
              <a:t>(ÖNEMLİ YAPILAR)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CE662533-84F3-B6FB-2D5A-D51A3A424496}"/>
              </a:ext>
            </a:extLst>
          </p:cNvPr>
          <p:cNvSpPr txBox="1"/>
          <p:nvPr/>
        </p:nvSpPr>
        <p:spPr>
          <a:xfrm>
            <a:off x="190779" y="1168923"/>
            <a:ext cx="955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Bir diğer önemli yapı, </a:t>
            </a:r>
            <a:r>
              <a:rPr lang="tr-TR" sz="2400" b="1" i="1" dirty="0">
                <a:solidFill>
                  <a:srgbClr val="0070C0"/>
                </a:solidFill>
              </a:rPr>
              <a:t>«kendi» </a:t>
            </a:r>
            <a:r>
              <a:rPr lang="tr-TR" sz="2400" b="1" i="1" dirty="0"/>
              <a:t>anlamına gelen </a:t>
            </a:r>
            <a:r>
              <a:rPr lang="tr-TR" sz="3600" b="1" i="1" dirty="0" err="1">
                <a:solidFill>
                  <a:srgbClr val="0070C0"/>
                </a:solidFill>
              </a:rPr>
              <a:t>own</a:t>
            </a:r>
            <a:r>
              <a:rPr lang="tr-TR" sz="3600" b="1" i="1" dirty="0">
                <a:solidFill>
                  <a:srgbClr val="0070C0"/>
                </a:solidFill>
              </a:rPr>
              <a:t> </a:t>
            </a:r>
            <a:r>
              <a:rPr lang="tr-TR" sz="2400" b="1" i="1" dirty="0"/>
              <a:t>yapısıdır.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EAA00-C7D5-0274-372E-4D0E17D52925}"/>
              </a:ext>
            </a:extLst>
          </p:cNvPr>
          <p:cNvSpPr/>
          <p:nvPr/>
        </p:nvSpPr>
        <p:spPr>
          <a:xfrm>
            <a:off x="190779" y="1769791"/>
            <a:ext cx="8707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4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BD0D7-1B5E-41BB-F696-D8FE6B09033D}"/>
              </a:ext>
            </a:extLst>
          </p:cNvPr>
          <p:cNvSpPr txBox="1"/>
          <p:nvPr/>
        </p:nvSpPr>
        <p:spPr>
          <a:xfrm>
            <a:off x="998967" y="1948657"/>
            <a:ext cx="837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Ali is </a:t>
            </a:r>
            <a:r>
              <a:rPr lang="tr-TR" sz="3600" b="1" dirty="0" err="1"/>
              <a:t>talking</a:t>
            </a:r>
            <a:r>
              <a:rPr lang="tr-TR" sz="3600" b="1" dirty="0"/>
              <a:t> </a:t>
            </a:r>
            <a:r>
              <a:rPr lang="tr-TR" sz="3600" b="1" dirty="0" err="1"/>
              <a:t>about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0070C0"/>
                </a:solidFill>
              </a:rPr>
              <a:t>his </a:t>
            </a:r>
            <a:r>
              <a:rPr lang="tr-TR" sz="3600" b="1" dirty="0" err="1">
                <a:solidFill>
                  <a:srgbClr val="0070C0"/>
                </a:solidFill>
              </a:rPr>
              <a:t>own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b="1" dirty="0" err="1"/>
              <a:t>friends</a:t>
            </a:r>
            <a:r>
              <a:rPr lang="tr-TR" sz="36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9F090B1-6C28-1461-0FF6-57828E937825}"/>
              </a:ext>
            </a:extLst>
          </p:cNvPr>
          <p:cNvSpPr txBox="1"/>
          <p:nvPr/>
        </p:nvSpPr>
        <p:spPr>
          <a:xfrm>
            <a:off x="1061530" y="2496663"/>
            <a:ext cx="66616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Ali </a:t>
            </a:r>
            <a:r>
              <a:rPr lang="tr-TR" sz="2400" b="1" dirty="0">
                <a:solidFill>
                  <a:srgbClr val="00B0F0"/>
                </a:solidFill>
              </a:rPr>
              <a:t>kendi</a:t>
            </a:r>
            <a:r>
              <a:rPr lang="tr-TR" sz="2400" b="1" dirty="0">
                <a:solidFill>
                  <a:schemeClr val="bg1"/>
                </a:solidFill>
              </a:rPr>
              <a:t> arkadaşları hakkında konuşuyor.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F8E05F1-FCC9-4199-E1E1-AB9624185EEF}"/>
              </a:ext>
            </a:extLst>
          </p:cNvPr>
          <p:cNvSpPr/>
          <p:nvPr/>
        </p:nvSpPr>
        <p:spPr>
          <a:xfrm>
            <a:off x="0" y="3241779"/>
            <a:ext cx="10784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4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AED8164-8F16-52B3-286C-DDA7A901BB1A}"/>
              </a:ext>
            </a:extLst>
          </p:cNvPr>
          <p:cNvSpPr txBox="1"/>
          <p:nvPr/>
        </p:nvSpPr>
        <p:spPr>
          <a:xfrm>
            <a:off x="998967" y="3364889"/>
            <a:ext cx="837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Going</a:t>
            </a:r>
            <a:r>
              <a:rPr lang="tr-TR" sz="3600" b="1" dirty="0"/>
              <a:t> </a:t>
            </a:r>
            <a:r>
              <a:rPr lang="tr-TR" sz="3600" b="1" dirty="0" err="1"/>
              <a:t>to</a:t>
            </a:r>
            <a:r>
              <a:rPr lang="tr-TR" sz="3600" b="1" dirty="0"/>
              <a:t> </a:t>
            </a:r>
            <a:r>
              <a:rPr lang="tr-TR" sz="3600" b="1" dirty="0" err="1"/>
              <a:t>theather</a:t>
            </a:r>
            <a:r>
              <a:rPr lang="tr-TR" sz="3600" b="1" dirty="0"/>
              <a:t> is </a:t>
            </a:r>
            <a:r>
              <a:rPr lang="tr-TR" sz="3600" b="1" dirty="0" err="1">
                <a:solidFill>
                  <a:srgbClr val="0070C0"/>
                </a:solidFill>
              </a:rPr>
              <a:t>my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b="1" dirty="0" err="1">
                <a:solidFill>
                  <a:srgbClr val="0070C0"/>
                </a:solidFill>
              </a:rPr>
              <a:t>own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b="1" dirty="0"/>
              <a:t>idea.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DE478AF-51A4-6B44-8B56-3C75EA4DEE1E}"/>
              </a:ext>
            </a:extLst>
          </p:cNvPr>
          <p:cNvSpPr txBox="1"/>
          <p:nvPr/>
        </p:nvSpPr>
        <p:spPr>
          <a:xfrm>
            <a:off x="1122099" y="3922728"/>
            <a:ext cx="66616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Tiyatroya gitmek </a:t>
            </a:r>
            <a:r>
              <a:rPr lang="tr-TR" sz="2400" b="1" dirty="0">
                <a:solidFill>
                  <a:srgbClr val="00B0F0"/>
                </a:solidFill>
              </a:rPr>
              <a:t>benim kendi </a:t>
            </a:r>
            <a:r>
              <a:rPr lang="tr-TR" sz="2400" b="1" dirty="0">
                <a:solidFill>
                  <a:schemeClr val="bg1"/>
                </a:solidFill>
              </a:rPr>
              <a:t>fikrim.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4" name="Yıldız: 5 Nokta 13">
            <a:extLst>
              <a:ext uri="{FF2B5EF4-FFF2-40B4-BE49-F238E27FC236}">
                <a16:creationId xmlns:a16="http://schemas.microsoft.com/office/drawing/2014/main" id="{A146E0B4-5FA9-D7A3-FF05-4B78A682D9DA}"/>
              </a:ext>
            </a:extLst>
          </p:cNvPr>
          <p:cNvSpPr/>
          <p:nvPr/>
        </p:nvSpPr>
        <p:spPr>
          <a:xfrm>
            <a:off x="3079268" y="5058781"/>
            <a:ext cx="950213" cy="60473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CA3D3D8-D27D-8297-6AB5-C28890BF117B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2429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2CDBD87-9C8B-114C-AD3A-26503BB28680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13E98E2-F6A6-D541-6F31-9632735E988F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D6DF68B-DF18-B7F5-00B5-A5E36C932AFC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https://www.egetolgayaltinay.com/lessons/309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F9D952A-7ED7-9A27-EFAF-5FCE89436292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https://www.egetolgayaltinay.com/lessons/311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01A3CF2-7560-65A6-7F01-89BC47901F74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https://www.egetolgayaltinay.com/lessons/310</a:t>
            </a:r>
            <a:r>
              <a:rPr lang="tr-TR" sz="2000" b="1" dirty="0"/>
              <a:t> 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B8343031-D243-45B0-DE48-E61AF122A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9" y="246077"/>
            <a:ext cx="2827486" cy="267684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993A611-D94C-6571-7E17-B603FAC052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11" y="246077"/>
            <a:ext cx="2808436" cy="264663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127B5F3-5472-B41E-8E78-8C10680D78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09" y="2686955"/>
            <a:ext cx="2831551" cy="264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2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1D9A767-0D1C-D25C-62B2-BDFFBC9B1B8C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https://www.egetolgayaltinay.com/lessons/27</a:t>
            </a:r>
            <a:r>
              <a:rPr lang="tr-TR" sz="2800" b="1" i="1" dirty="0"/>
              <a:t>  </a:t>
            </a:r>
          </a:p>
        </p:txBody>
      </p:sp>
      <p:pic>
        <p:nvPicPr>
          <p:cNvPr id="7" name="Resim 6">
            <a:hlinkClick r:id="rId3"/>
            <a:extLst>
              <a:ext uri="{FF2B5EF4-FFF2-40B4-BE49-F238E27FC236}">
                <a16:creationId xmlns:a16="http://schemas.microsoft.com/office/drawing/2014/main" id="{1CAEE59F-1963-9DD6-6305-98D221923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2564222"/>
            <a:ext cx="3224784" cy="322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1666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4A6D95-7441-CEE6-3C06-B6DC085B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82" y="1437053"/>
            <a:ext cx="8374812" cy="3790554"/>
          </a:xfrm>
        </p:spPr>
        <p:txBody>
          <a:bodyPr>
            <a:noAutofit/>
          </a:bodyPr>
          <a:lstStyle/>
          <a:p>
            <a:pPr algn="ctr"/>
            <a:r>
              <a:rPr lang="tr-TR" sz="8000" b="1" dirty="0">
                <a:latin typeface="Arial Black" panose="020B0A04020102020204" pitchFamily="34" charset="0"/>
              </a:rPr>
              <a:t>SAMPLE</a:t>
            </a:r>
            <a:br>
              <a:rPr lang="tr-TR" sz="8000" b="1" dirty="0">
                <a:latin typeface="Arial Black" panose="020B0A04020102020204" pitchFamily="34" charset="0"/>
              </a:rPr>
            </a:br>
            <a:r>
              <a:rPr lang="tr-TR" sz="8000" b="1" dirty="0"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C41AA25-3FFA-BFC3-936B-AC04E6F1B87D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65858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E75A57F-94B4-C29A-DDF1-687771F8A0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t="1903" r="8784" b="33043"/>
          <a:stretch/>
        </p:blipFill>
        <p:spPr>
          <a:xfrm>
            <a:off x="310550" y="267419"/>
            <a:ext cx="5020573" cy="4108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1C9751B-08EA-2E88-47E3-EC647AC0F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9" r="30010"/>
          <a:stretch/>
        </p:blipFill>
        <p:spPr>
          <a:xfrm>
            <a:off x="3942270" y="3735238"/>
            <a:ext cx="6024700" cy="2017494"/>
          </a:xfrm>
          <a:prstGeom prst="rect">
            <a:avLst/>
          </a:prstGeom>
        </p:spPr>
      </p:pic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EFFF3FEF-8CFA-DC43-B5A4-394083CFF7A2}"/>
              </a:ext>
            </a:extLst>
          </p:cNvPr>
          <p:cNvSpPr/>
          <p:nvPr/>
        </p:nvSpPr>
        <p:spPr>
          <a:xfrm>
            <a:off x="6573328" y="6124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KAZANIM TESTİ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28A080-FDC0-E5E0-0F3A-A3BDC2B2C9BC}"/>
              </a:ext>
            </a:extLst>
          </p:cNvPr>
          <p:cNvSpPr/>
          <p:nvPr/>
        </p:nvSpPr>
        <p:spPr>
          <a:xfrm>
            <a:off x="3942270" y="5260155"/>
            <a:ext cx="366398" cy="34562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06DBE06-570A-7A06-1D3A-4F9A578B9F19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0826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C4E52A6-F463-84C7-B56C-F428488FB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31" y="805491"/>
            <a:ext cx="4055584" cy="5022574"/>
          </a:xfrm>
          <a:prstGeom prst="rect">
            <a:avLst/>
          </a:prstGeom>
        </p:spPr>
      </p:pic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416DDCD6-738A-A2BD-46BF-425DC2EFA864}"/>
              </a:ext>
            </a:extLst>
          </p:cNvPr>
          <p:cNvSpPr/>
          <p:nvPr/>
        </p:nvSpPr>
        <p:spPr>
          <a:xfrm>
            <a:off x="6725728" y="7648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2019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442ECB-7760-77B4-A286-50FE65691536}"/>
              </a:ext>
            </a:extLst>
          </p:cNvPr>
          <p:cNvSpPr/>
          <p:nvPr/>
        </p:nvSpPr>
        <p:spPr>
          <a:xfrm>
            <a:off x="4539407" y="5439266"/>
            <a:ext cx="297161" cy="29849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BD6E699-C0E2-EA3F-AC19-C8C846FF0E0A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2460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29903F50-7F9F-D97F-EC5A-447DB1D02FA0}"/>
              </a:ext>
            </a:extLst>
          </p:cNvPr>
          <p:cNvSpPr/>
          <p:nvPr/>
        </p:nvSpPr>
        <p:spPr>
          <a:xfrm>
            <a:off x="6573328" y="6124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2020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B24BE90-FC4B-4419-A6B7-4EDC4268CE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3"/>
          <a:stretch/>
        </p:blipFill>
        <p:spPr>
          <a:xfrm>
            <a:off x="1268084" y="350632"/>
            <a:ext cx="3835249" cy="5830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4C81040-638D-2478-576E-8AA50B477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3"/>
          <a:stretch/>
        </p:blipFill>
        <p:spPr>
          <a:xfrm>
            <a:off x="5327350" y="3136545"/>
            <a:ext cx="4342862" cy="18649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858EA3B-9917-8648-E168-8036F4DD2E54}"/>
              </a:ext>
            </a:extLst>
          </p:cNvPr>
          <p:cNvSpPr/>
          <p:nvPr/>
        </p:nvSpPr>
        <p:spPr>
          <a:xfrm>
            <a:off x="7671264" y="4069041"/>
            <a:ext cx="297161" cy="29849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9A33A8B-8B4C-5BE1-CA81-A20D726F2414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0130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A6061B-B365-7A48-AA36-7B9DEF46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737" y="0"/>
            <a:ext cx="5562013" cy="1213094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EVENT TYPES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041A27A-D336-FA2E-F7FA-1C08C0847247}"/>
              </a:ext>
            </a:extLst>
          </p:cNvPr>
          <p:cNvSpPr txBox="1"/>
          <p:nvPr/>
        </p:nvSpPr>
        <p:spPr>
          <a:xfrm>
            <a:off x="4171950" y="76938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(ETKİNLİK TÜRLERİ)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830F595-86B7-7CEF-EB35-57E02C1F3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14" y="1336710"/>
            <a:ext cx="2606589" cy="1554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211F658-D663-544E-D850-27E33A389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435" y="1336710"/>
            <a:ext cx="2606589" cy="157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8831176-20F0-78FC-0E9C-CA5E91B09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14" y="3966619"/>
            <a:ext cx="2591120" cy="1585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CAE23C46-73FB-9183-88A8-718465718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109" y="4012703"/>
            <a:ext cx="2662446" cy="161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9AD0795B-7F79-C5ED-D28A-CCF51CAB64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331" y="4012703"/>
            <a:ext cx="2678285" cy="1629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AE7FF9E5-49F5-EF17-3976-AC17CAF15877}"/>
              </a:ext>
            </a:extLst>
          </p:cNvPr>
          <p:cNvSpPr txBox="1"/>
          <p:nvPr/>
        </p:nvSpPr>
        <p:spPr>
          <a:xfrm>
            <a:off x="867214" y="2950072"/>
            <a:ext cx="312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THEATRE: TİYATRO</a:t>
            </a:r>
          </a:p>
          <a:p>
            <a:r>
              <a:rPr lang="tr-TR" sz="2000" b="1" dirty="0"/>
              <a:t>PLAY: TİYATRO OYUNU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F34C38AC-C97D-27FA-DA99-996FC6D431E7}"/>
              </a:ext>
            </a:extLst>
          </p:cNvPr>
          <p:cNvSpPr txBox="1"/>
          <p:nvPr/>
        </p:nvSpPr>
        <p:spPr>
          <a:xfrm>
            <a:off x="4036477" y="2921857"/>
            <a:ext cx="385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SLUMBER PARTY: </a:t>
            </a:r>
          </a:p>
          <a:p>
            <a:pPr algn="ctr"/>
            <a:r>
              <a:rPr lang="tr-TR" sz="2000" b="1" dirty="0"/>
              <a:t>PİJAMA PARTİSİ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2915AB04-3CE1-602F-150A-9173079924FA}"/>
              </a:ext>
            </a:extLst>
          </p:cNvPr>
          <p:cNvSpPr txBox="1"/>
          <p:nvPr/>
        </p:nvSpPr>
        <p:spPr>
          <a:xfrm>
            <a:off x="8155524" y="2950073"/>
            <a:ext cx="3461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MOVIE NIGHT: FİLM GECESİ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CBB8CE3B-7FD0-C8B4-0FE7-D2C40C3279C5}"/>
              </a:ext>
            </a:extLst>
          </p:cNvPr>
          <p:cNvSpPr txBox="1"/>
          <p:nvPr/>
        </p:nvSpPr>
        <p:spPr>
          <a:xfrm>
            <a:off x="1270936" y="5626066"/>
            <a:ext cx="210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PICNIC: PİKNİK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AFA66BAB-572A-4C2A-0DAC-0CAEE6D16EDE}"/>
              </a:ext>
            </a:extLst>
          </p:cNvPr>
          <p:cNvSpPr txBox="1"/>
          <p:nvPr/>
        </p:nvSpPr>
        <p:spPr>
          <a:xfrm>
            <a:off x="4812993" y="5688508"/>
            <a:ext cx="256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CONCERT: KONSER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DAF60316-E240-BA56-095E-8D9282607284}"/>
              </a:ext>
            </a:extLst>
          </p:cNvPr>
          <p:cNvSpPr txBox="1"/>
          <p:nvPr/>
        </p:nvSpPr>
        <p:spPr>
          <a:xfrm>
            <a:off x="8392331" y="5642728"/>
            <a:ext cx="2767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AMUSEMENT PARK: EĞLENCE PARKI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73E2167-BD83-6718-607F-69C816EC374C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3880B14-91DB-5C78-553C-E4239ECFE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60" y="1303027"/>
            <a:ext cx="2831448" cy="1585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01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1233A512-4939-CCDD-B77C-E7E5F5C33163}"/>
              </a:ext>
            </a:extLst>
          </p:cNvPr>
          <p:cNvSpPr/>
          <p:nvPr/>
        </p:nvSpPr>
        <p:spPr>
          <a:xfrm>
            <a:off x="7056407" y="560718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2021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C2148F4-9101-4648-AB55-868DF835C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8" y="268587"/>
            <a:ext cx="4877340" cy="6196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79BAE9C-C9C2-49F9-9402-D86824B87165}"/>
              </a:ext>
            </a:extLst>
          </p:cNvPr>
          <p:cNvSpPr/>
          <p:nvPr/>
        </p:nvSpPr>
        <p:spPr>
          <a:xfrm>
            <a:off x="1527142" y="4926880"/>
            <a:ext cx="418251" cy="38041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DFA7A92-6CD5-34B3-772B-B5A5ACB0A258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5433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6573328" y="6124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KAZANIM TESTİ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7332D7F-CFBE-6A0E-D1B6-5B20C1BB9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41" y="351747"/>
            <a:ext cx="4874375" cy="5999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1392941" y="5630944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81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BA6C29E-5197-9C08-E086-8D07BB1FF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1" y="449444"/>
            <a:ext cx="10447992" cy="6230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9002369" y="965197"/>
            <a:ext cx="3189631" cy="1173539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MART ÖRNEK SORUSU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7793742" y="4773984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8082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C29EF17-C6F0-54CA-C692-F826E2B05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4" y="466648"/>
            <a:ext cx="9817870" cy="5924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9063329" y="965197"/>
            <a:ext cx="3189631" cy="1173539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NİSAN ÖRNEK SORUSU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6565834" y="5813825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780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95A5026-BC85-5BD6-4973-0DDA6564C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8"/>
          <a:stretch/>
        </p:blipFill>
        <p:spPr>
          <a:xfrm>
            <a:off x="344617" y="666751"/>
            <a:ext cx="8012481" cy="5779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 rot="1834533">
            <a:off x="6523994" y="69555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0958A36-6CD7-D88C-4814-154F1E430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63" r="31550" b="1394"/>
          <a:stretch/>
        </p:blipFill>
        <p:spPr>
          <a:xfrm>
            <a:off x="5664802" y="2922368"/>
            <a:ext cx="5631848" cy="352394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636725" y="3102314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4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A3DC32B-7443-2000-EAB1-C54177913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72" y="432117"/>
            <a:ext cx="8040177" cy="6164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6878128" y="8410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1427672" y="5164219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7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AD55A8F-FCE0-09C8-F825-9BCCB0F4B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1019174"/>
            <a:ext cx="8972551" cy="5330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280410" y="301925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800099" y="5505966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3097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3D57A36-919F-5D28-6366-52118877D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3762"/>
            <a:ext cx="3095238" cy="2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E2E2A30-10F1-B003-5A3B-1840ED4C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238" y="2033763"/>
            <a:ext cx="3105679" cy="2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474FA69-3005-ACF8-F0F4-51C8D10E0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918" y="2033763"/>
            <a:ext cx="2986626" cy="2780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D66FAB6-5032-E8DE-E3FD-CB942D9C0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7544" y="2033762"/>
            <a:ext cx="3028353" cy="2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96FAE3F5-2CC8-B7DB-3670-FB8E0231A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21" y="512852"/>
            <a:ext cx="10455999" cy="1411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9573905" y="11223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2024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6081864" y="2023939"/>
            <a:ext cx="435429" cy="42918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1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70BBFAD-0BE1-4B67-2AA4-4F13ED22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84" y="90954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E122B7E-BBDC-A4BE-DF1E-BFFDB3F6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05AFD92-0EC7-BD5A-57F2-DEF789A9104E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C94CEDA-ED87-B27D-9A53-E1C36903BCF5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093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624BA8E-D843-6D00-A79C-767688B1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02" y="1071541"/>
            <a:ext cx="4019859" cy="4019859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4FF47D85-9F25-50A1-5604-2AC59566A44F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4888973-0E44-B371-C5F1-3EFD2CE1F520}"/>
              </a:ext>
            </a:extLst>
          </p:cNvPr>
          <p:cNvSpPr txBox="1"/>
          <p:nvPr/>
        </p:nvSpPr>
        <p:spPr>
          <a:xfrm>
            <a:off x="4409033" y="5240705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66AF872-05BD-F6F5-20AC-F2954CAB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38E4930-68FD-A652-FC1B-A131C2D39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65A4B4FF-5B00-D833-A111-22665E16D632}"/>
              </a:ext>
            </a:extLst>
          </p:cNvPr>
          <p:cNvSpPr txBox="1"/>
          <p:nvPr/>
        </p:nvSpPr>
        <p:spPr>
          <a:xfrm>
            <a:off x="284669" y="205800"/>
            <a:ext cx="609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/>
              <a:t>Slaytın bazı içerikleri için değerli meslektaşım,</a:t>
            </a:r>
          </a:p>
          <a:p>
            <a:r>
              <a:rPr lang="tr-TR" sz="1600" b="1" dirty="0"/>
              <a:t>Gökhan </a:t>
            </a:r>
            <a:r>
              <a:rPr lang="tr-TR" sz="1600" b="1" dirty="0" err="1"/>
              <a:t>KARAKAYA’ya</a:t>
            </a:r>
            <a:r>
              <a:rPr lang="tr-TR" sz="1600" b="1" dirty="0"/>
              <a:t> 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341321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https://www.egetolgayaltinay.com/lessons/302</a:t>
            </a:r>
            <a:r>
              <a:rPr lang="tr-TR" sz="2400" b="1" i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6183E05-6844-3B15-44A4-24C7F30F4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429">
            <a:off x="8091487" y="3064119"/>
            <a:ext cx="3614738" cy="33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etin kutusu 18">
            <a:extLst>
              <a:ext uri="{FF2B5EF4-FFF2-40B4-BE49-F238E27FC236}">
                <a16:creationId xmlns:a16="http://schemas.microsoft.com/office/drawing/2014/main" id="{BD9FFAFD-E2AF-A7CF-E1AE-86F2B9C4E966}"/>
              </a:ext>
            </a:extLst>
          </p:cNvPr>
          <p:cNvSpPr txBox="1"/>
          <p:nvPr/>
        </p:nvSpPr>
        <p:spPr>
          <a:xfrm>
            <a:off x="3514724" y="264557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MAKING SUGGESTIONS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33751B4-4F78-B45A-F6A7-5E3018F8C061}"/>
              </a:ext>
            </a:extLst>
          </p:cNvPr>
          <p:cNvSpPr txBox="1"/>
          <p:nvPr/>
        </p:nvSpPr>
        <p:spPr>
          <a:xfrm>
            <a:off x="3514724" y="661719"/>
            <a:ext cx="496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(TEKLİF CÜMLELERİ)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918DE9E-F81A-5803-A68B-944DC5364F43}"/>
              </a:ext>
            </a:extLst>
          </p:cNvPr>
          <p:cNvSpPr/>
          <p:nvPr/>
        </p:nvSpPr>
        <p:spPr>
          <a:xfrm>
            <a:off x="1646117" y="1354711"/>
            <a:ext cx="3482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1) Let’s ......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9967DF3-C803-2865-EC52-26ECE0C51D7B}"/>
              </a:ext>
            </a:extLst>
          </p:cNvPr>
          <p:cNvSpPr txBox="1"/>
          <p:nvPr/>
        </p:nvSpPr>
        <p:spPr>
          <a:xfrm>
            <a:off x="5434378" y="1523988"/>
            <a:ext cx="3482684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(Haydi ......... ! 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892531-EF4D-BA1F-EAA7-31EBF3446645}"/>
              </a:ext>
            </a:extLst>
          </p:cNvPr>
          <p:cNvSpPr/>
          <p:nvPr/>
        </p:nvSpPr>
        <p:spPr>
          <a:xfrm rot="19725714">
            <a:off x="1505770" y="2014814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257C228-C173-4C38-71E5-0EB8EB0488C0}"/>
              </a:ext>
            </a:extLst>
          </p:cNvPr>
          <p:cNvSpPr txBox="1"/>
          <p:nvPr/>
        </p:nvSpPr>
        <p:spPr>
          <a:xfrm>
            <a:off x="2317888" y="2680274"/>
            <a:ext cx="456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Let’s go to the cinema.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297F61C-EB32-F78A-EA7D-E5B3B262A178}"/>
              </a:ext>
            </a:extLst>
          </p:cNvPr>
          <p:cNvSpPr txBox="1"/>
          <p:nvPr/>
        </p:nvSpPr>
        <p:spPr>
          <a:xfrm>
            <a:off x="6728661" y="2799888"/>
            <a:ext cx="294948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Haydi sinemaya gidelim.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CB9E9A-A96F-4FEF-3D91-FB2F0F5D9252}"/>
              </a:ext>
            </a:extLst>
          </p:cNvPr>
          <p:cNvSpPr/>
          <p:nvPr/>
        </p:nvSpPr>
        <p:spPr>
          <a:xfrm>
            <a:off x="3302011" y="2782484"/>
            <a:ext cx="609600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2D02093-35D4-C124-189E-4B1D7BD6E03A}"/>
              </a:ext>
            </a:extLst>
          </p:cNvPr>
          <p:cNvSpPr txBox="1"/>
          <p:nvPr/>
        </p:nvSpPr>
        <p:spPr>
          <a:xfrm>
            <a:off x="3329966" y="3313182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CDE81A4A-64A5-9F5F-BF83-880E5DE4D8B9}"/>
              </a:ext>
            </a:extLst>
          </p:cNvPr>
          <p:cNvSpPr txBox="1"/>
          <p:nvPr/>
        </p:nvSpPr>
        <p:spPr>
          <a:xfrm>
            <a:off x="4180206" y="1489839"/>
            <a:ext cx="110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V1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A1CEAD31-F267-7DC9-4862-D795AA8A1C15}"/>
              </a:ext>
            </a:extLst>
          </p:cNvPr>
          <p:cNvSpPr/>
          <p:nvPr/>
        </p:nvSpPr>
        <p:spPr>
          <a:xfrm>
            <a:off x="1554803" y="3903656"/>
            <a:ext cx="456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) Shall we ......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D11D974C-D70F-F414-CA78-8BC29D2C378C}"/>
              </a:ext>
            </a:extLst>
          </p:cNvPr>
          <p:cNvSpPr/>
          <p:nvPr/>
        </p:nvSpPr>
        <p:spPr>
          <a:xfrm rot="19725714">
            <a:off x="1517179" y="4586462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0A09A946-7DCD-80AB-30EC-F50768BF1429}"/>
              </a:ext>
            </a:extLst>
          </p:cNvPr>
          <p:cNvSpPr txBox="1"/>
          <p:nvPr/>
        </p:nvSpPr>
        <p:spPr>
          <a:xfrm>
            <a:off x="2510044" y="5125146"/>
            <a:ext cx="542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Shall we go to the cinema?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BC3359D7-A4F0-BA28-8B8C-6E441A5F93BB}"/>
              </a:ext>
            </a:extLst>
          </p:cNvPr>
          <p:cNvSpPr txBox="1"/>
          <p:nvPr/>
        </p:nvSpPr>
        <p:spPr>
          <a:xfrm>
            <a:off x="6195467" y="4017730"/>
            <a:ext cx="3482684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yapalım mı?)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4E9A1D2C-C4C7-12ED-4010-F94562D350E0}"/>
              </a:ext>
            </a:extLst>
          </p:cNvPr>
          <p:cNvSpPr txBox="1"/>
          <p:nvPr/>
        </p:nvSpPr>
        <p:spPr>
          <a:xfrm>
            <a:off x="7886757" y="5195461"/>
            <a:ext cx="2416294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sinemaya gidelim mi?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86551D-38C6-7FBB-4870-EC93FC7057C4}"/>
              </a:ext>
            </a:extLst>
          </p:cNvPr>
          <p:cNvSpPr/>
          <p:nvPr/>
        </p:nvSpPr>
        <p:spPr>
          <a:xfrm>
            <a:off x="4180206" y="5227356"/>
            <a:ext cx="609600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51BDD802-D5A1-3EF0-C41F-87E46E0D8CF6}"/>
              </a:ext>
            </a:extLst>
          </p:cNvPr>
          <p:cNvSpPr txBox="1"/>
          <p:nvPr/>
        </p:nvSpPr>
        <p:spPr>
          <a:xfrm>
            <a:off x="3996507" y="5755785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86E28CB4-AFAC-C29D-E3B7-0ED91D86DD84}"/>
              </a:ext>
            </a:extLst>
          </p:cNvPr>
          <p:cNvSpPr txBox="1"/>
          <p:nvPr/>
        </p:nvSpPr>
        <p:spPr>
          <a:xfrm>
            <a:off x="5087406" y="3954974"/>
            <a:ext cx="110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V1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A7682C4-EE45-3CCD-87FD-CAB5F8F02324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8573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8D8E3-A45C-7E35-0295-37BC9405BC66}"/>
              </a:ext>
            </a:extLst>
          </p:cNvPr>
          <p:cNvSpPr/>
          <p:nvPr/>
        </p:nvSpPr>
        <p:spPr>
          <a:xfrm>
            <a:off x="39787" y="1251719"/>
            <a:ext cx="667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) Why don’t we ...... ?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B97EA-E3FC-3A81-5D59-975AFFC231EB}"/>
              </a:ext>
            </a:extLst>
          </p:cNvPr>
          <p:cNvSpPr txBox="1"/>
          <p:nvPr/>
        </p:nvSpPr>
        <p:spPr>
          <a:xfrm>
            <a:off x="6844205" y="1441896"/>
            <a:ext cx="4638081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(Neden ...... yapmıyoruz?)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81CCD91-0D1F-AD87-18CB-011DA1B7D176}"/>
              </a:ext>
            </a:extLst>
          </p:cNvPr>
          <p:cNvSpPr/>
          <p:nvPr/>
        </p:nvSpPr>
        <p:spPr>
          <a:xfrm rot="19725714">
            <a:off x="791395" y="1957664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0B29B3E-BB86-7E81-B36F-F352252D6F32}"/>
              </a:ext>
            </a:extLst>
          </p:cNvPr>
          <p:cNvSpPr txBox="1"/>
          <p:nvPr/>
        </p:nvSpPr>
        <p:spPr>
          <a:xfrm>
            <a:off x="1603512" y="2623124"/>
            <a:ext cx="700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Why don’t we go to the cinema?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B95EF44-EB42-A056-1C17-FE7296B83C84}"/>
              </a:ext>
            </a:extLst>
          </p:cNvPr>
          <p:cNvSpPr txBox="1"/>
          <p:nvPr/>
        </p:nvSpPr>
        <p:spPr>
          <a:xfrm>
            <a:off x="8073745" y="2725334"/>
            <a:ext cx="3699108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Neden sinemaya gitmiyoruz?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3A5F1A-5BC9-F222-53D1-E0E427254CF8}"/>
              </a:ext>
            </a:extLst>
          </p:cNvPr>
          <p:cNvSpPr/>
          <p:nvPr/>
        </p:nvSpPr>
        <p:spPr>
          <a:xfrm>
            <a:off x="4380337" y="2725334"/>
            <a:ext cx="609600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FC1803F9-C8E4-AC04-13D5-480386B4F75C}"/>
              </a:ext>
            </a:extLst>
          </p:cNvPr>
          <p:cNvSpPr txBox="1"/>
          <p:nvPr/>
        </p:nvSpPr>
        <p:spPr>
          <a:xfrm>
            <a:off x="4219496" y="3278836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42A70F3-58F6-44A2-E5CE-5F8D0BD85511}"/>
              </a:ext>
            </a:extLst>
          </p:cNvPr>
          <p:cNvSpPr txBox="1"/>
          <p:nvPr/>
        </p:nvSpPr>
        <p:spPr>
          <a:xfrm>
            <a:off x="5231339" y="1369891"/>
            <a:ext cx="110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V1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BF8D3C6C-FE37-4D76-6365-9E7B2C0DD2CD}"/>
              </a:ext>
            </a:extLst>
          </p:cNvPr>
          <p:cNvSpPr txBox="1"/>
          <p:nvPr/>
        </p:nvSpPr>
        <p:spPr>
          <a:xfrm>
            <a:off x="928468" y="3798277"/>
            <a:ext cx="938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«Why don’t we ...?» kalıbı özne değişerek «why don’t you ...?» olarak da kullanılabilir. Çevirisi «Neden ... Yapmıyorsun?» şeklinde olur.</a:t>
            </a:r>
          </a:p>
        </p:txBody>
      </p:sp>
      <p:sp>
        <p:nvSpPr>
          <p:cNvPr id="13" name="Star: 5 Points 5">
            <a:extLst>
              <a:ext uri="{FF2B5EF4-FFF2-40B4-BE49-F238E27FC236}">
                <a16:creationId xmlns:a16="http://schemas.microsoft.com/office/drawing/2014/main" id="{36BDFE7D-DD65-9961-2AFA-88C90E89B328}"/>
              </a:ext>
            </a:extLst>
          </p:cNvPr>
          <p:cNvSpPr/>
          <p:nvPr/>
        </p:nvSpPr>
        <p:spPr>
          <a:xfrm>
            <a:off x="393895" y="3882683"/>
            <a:ext cx="492370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E896D49-D262-AA37-A729-16558B89261D}"/>
              </a:ext>
            </a:extLst>
          </p:cNvPr>
          <p:cNvSpPr/>
          <p:nvPr/>
        </p:nvSpPr>
        <p:spPr>
          <a:xfrm rot="19725714">
            <a:off x="691731" y="4350658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65DF945-6FD3-57CA-4062-C56C24B58B3E}"/>
              </a:ext>
            </a:extLst>
          </p:cNvPr>
          <p:cNvSpPr txBox="1"/>
          <p:nvPr/>
        </p:nvSpPr>
        <p:spPr>
          <a:xfrm>
            <a:off x="1486979" y="5105375"/>
            <a:ext cx="700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Why don’t you do your homework?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3446ECAB-71A3-1DE5-8F3D-AB8316C279AE}"/>
              </a:ext>
            </a:extLst>
          </p:cNvPr>
          <p:cNvSpPr txBox="1"/>
          <p:nvPr/>
        </p:nvSpPr>
        <p:spPr>
          <a:xfrm>
            <a:off x="8462064" y="5216049"/>
            <a:ext cx="3699107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Neden ödevlerini yapmıyorsun?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6E6AC7-544D-504D-1AED-29FA63072BB1}"/>
              </a:ext>
            </a:extLst>
          </p:cNvPr>
          <p:cNvSpPr/>
          <p:nvPr/>
        </p:nvSpPr>
        <p:spPr>
          <a:xfrm>
            <a:off x="4432512" y="5144043"/>
            <a:ext cx="609600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AD5FF-A7E2-A26E-A6D6-E118E171A118}"/>
              </a:ext>
            </a:extLst>
          </p:cNvPr>
          <p:cNvSpPr txBox="1"/>
          <p:nvPr/>
        </p:nvSpPr>
        <p:spPr>
          <a:xfrm>
            <a:off x="4245789" y="5688164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63605B-1F70-D6B5-29E3-9F9C8975640D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8211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D8A17CB-EE96-0F01-CB69-07AC29878F72}"/>
              </a:ext>
            </a:extLst>
          </p:cNvPr>
          <p:cNvSpPr/>
          <p:nvPr/>
        </p:nvSpPr>
        <p:spPr>
          <a:xfrm>
            <a:off x="467681" y="825195"/>
            <a:ext cx="636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4) Would you like ...?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8AF998-3195-580F-B8A9-50D0BCA0D23C}"/>
              </a:ext>
            </a:extLst>
          </p:cNvPr>
          <p:cNvSpPr/>
          <p:nvPr/>
        </p:nvSpPr>
        <p:spPr>
          <a:xfrm rot="19725714">
            <a:off x="653715" y="1560529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166A3A8-4A7C-9F9A-EAFF-D506D06DA9D9}"/>
              </a:ext>
            </a:extLst>
          </p:cNvPr>
          <p:cNvSpPr txBox="1"/>
          <p:nvPr/>
        </p:nvSpPr>
        <p:spPr>
          <a:xfrm>
            <a:off x="1349437" y="2255492"/>
            <a:ext cx="633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Would you like to go to cinema?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727FFA5-2BD2-285C-8C97-A7AB5DCD01D8}"/>
              </a:ext>
            </a:extLst>
          </p:cNvPr>
          <p:cNvSpPr txBox="1"/>
          <p:nvPr/>
        </p:nvSpPr>
        <p:spPr>
          <a:xfrm>
            <a:off x="7752496" y="1235608"/>
            <a:ext cx="4179618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... ister misin?)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483CB360-7A02-4C83-69BC-850F01B2AE52}"/>
              </a:ext>
            </a:extLst>
          </p:cNvPr>
          <p:cNvSpPr txBox="1"/>
          <p:nvPr/>
        </p:nvSpPr>
        <p:spPr>
          <a:xfrm>
            <a:off x="7650730" y="2351452"/>
            <a:ext cx="355564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Sinemaya gitmek ister misin?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4F4A8A48-FFA7-D82E-6CBF-C214AC05E50E}"/>
              </a:ext>
            </a:extLst>
          </p:cNvPr>
          <p:cNvSpPr txBox="1"/>
          <p:nvPr/>
        </p:nvSpPr>
        <p:spPr>
          <a:xfrm>
            <a:off x="1042768" y="3360127"/>
            <a:ext cx="9383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«Would you like ...» kalıbı arkasından fiil alıyorsa fiilden önce ‘to’ gelir. </a:t>
            </a:r>
            <a:br>
              <a:rPr lang="tr-TR" sz="2000" b="1" i="1" dirty="0"/>
            </a:br>
            <a:br>
              <a:rPr lang="tr-TR" sz="2000" b="1" i="1" dirty="0"/>
            </a:br>
            <a:r>
              <a:rPr lang="tr-TR" sz="2000" b="1" i="1" dirty="0"/>
              <a:t>Ancak «Would you like ...? arkasından fiil yerine isim de alabilir. İsim ile devam ediyorsa, isimden önce ‘to’ gelmez.</a:t>
            </a:r>
          </a:p>
        </p:txBody>
      </p:sp>
      <p:sp>
        <p:nvSpPr>
          <p:cNvPr id="10" name="Star: 5 Points 18">
            <a:extLst>
              <a:ext uri="{FF2B5EF4-FFF2-40B4-BE49-F238E27FC236}">
                <a16:creationId xmlns:a16="http://schemas.microsoft.com/office/drawing/2014/main" id="{3604DE20-3EFF-92B1-7CF5-616CA18D5AC8}"/>
              </a:ext>
            </a:extLst>
          </p:cNvPr>
          <p:cNvSpPr/>
          <p:nvPr/>
        </p:nvSpPr>
        <p:spPr>
          <a:xfrm>
            <a:off x="675716" y="3383333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tar: 5 Points 22">
            <a:extLst>
              <a:ext uri="{FF2B5EF4-FFF2-40B4-BE49-F238E27FC236}">
                <a16:creationId xmlns:a16="http://schemas.microsoft.com/office/drawing/2014/main" id="{162586DB-8B39-24DE-06D8-2ED53E4367BF}"/>
              </a:ext>
            </a:extLst>
          </p:cNvPr>
          <p:cNvSpPr/>
          <p:nvPr/>
        </p:nvSpPr>
        <p:spPr>
          <a:xfrm>
            <a:off x="675716" y="4078117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4B6F78F-E69D-3B54-381B-AA200374341F}"/>
              </a:ext>
            </a:extLst>
          </p:cNvPr>
          <p:cNvSpPr/>
          <p:nvPr/>
        </p:nvSpPr>
        <p:spPr>
          <a:xfrm rot="19725714">
            <a:off x="721316" y="4553235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32271872-0F7F-D475-5EF4-8286E81790DC}"/>
              </a:ext>
            </a:extLst>
          </p:cNvPr>
          <p:cNvSpPr txBox="1"/>
          <p:nvPr/>
        </p:nvSpPr>
        <p:spPr>
          <a:xfrm>
            <a:off x="1417039" y="5291580"/>
            <a:ext cx="753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Would </a:t>
            </a:r>
            <a:r>
              <a:rPr lang="tr-TR" sz="3600" b="1" dirty="0" err="1"/>
              <a:t>you</a:t>
            </a:r>
            <a:r>
              <a:rPr lang="tr-TR" sz="3600" b="1" dirty="0"/>
              <a:t> </a:t>
            </a:r>
            <a:r>
              <a:rPr lang="tr-TR" sz="3600" b="1" dirty="0" err="1"/>
              <a:t>like</a:t>
            </a:r>
            <a:r>
              <a:rPr lang="tr-TR" sz="3600" b="1" dirty="0"/>
              <a:t> a </a:t>
            </a:r>
            <a:r>
              <a:rPr lang="tr-TR" sz="3600" b="1" dirty="0" err="1"/>
              <a:t>bottle</a:t>
            </a:r>
            <a:r>
              <a:rPr lang="tr-TR" sz="3600" b="1" dirty="0"/>
              <a:t> of cola?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D40C2948-8179-139B-6E3A-E2EF2DEB916A}"/>
              </a:ext>
            </a:extLst>
          </p:cNvPr>
          <p:cNvSpPr txBox="1"/>
          <p:nvPr/>
        </p:nvSpPr>
        <p:spPr>
          <a:xfrm>
            <a:off x="7650730" y="5462138"/>
            <a:ext cx="345387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 şişe kola ister misin?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26E329-17E1-726B-96FF-EFA0608F3E26}"/>
              </a:ext>
            </a:extLst>
          </p:cNvPr>
          <p:cNvSpPr/>
          <p:nvPr/>
        </p:nvSpPr>
        <p:spPr>
          <a:xfrm>
            <a:off x="4239738" y="2333367"/>
            <a:ext cx="1193612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78848924-F3F5-0A5D-E185-524A841AEE62}"/>
              </a:ext>
            </a:extLst>
          </p:cNvPr>
          <p:cNvSpPr txBox="1"/>
          <p:nvPr/>
        </p:nvSpPr>
        <p:spPr>
          <a:xfrm>
            <a:off x="4408918" y="1932555"/>
            <a:ext cx="118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to + V1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FBC62D-438A-EB94-01DD-9C03451AFF4C}"/>
              </a:ext>
            </a:extLst>
          </p:cNvPr>
          <p:cNvSpPr/>
          <p:nvPr/>
        </p:nvSpPr>
        <p:spPr>
          <a:xfrm>
            <a:off x="4408918" y="5291581"/>
            <a:ext cx="3011056" cy="741224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B3B358EC-8310-56AF-44F3-EA13C55FDE2F}"/>
              </a:ext>
            </a:extLst>
          </p:cNvPr>
          <p:cNvSpPr txBox="1"/>
          <p:nvPr/>
        </p:nvSpPr>
        <p:spPr>
          <a:xfrm>
            <a:off x="4477252" y="4960583"/>
            <a:ext cx="2416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Noun (isim)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FFC440E-9D9D-3B7A-987C-CC0721A25816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7103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2FE4C7B-15A2-1D4E-C4BA-00DCCBA8856F}"/>
              </a:ext>
            </a:extLst>
          </p:cNvPr>
          <p:cNvSpPr/>
          <p:nvPr/>
        </p:nvSpPr>
        <p:spPr>
          <a:xfrm>
            <a:off x="214905" y="489022"/>
            <a:ext cx="10192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5) How about ...?</a:t>
            </a:r>
            <a:r>
              <a:rPr lang="tr-TR" sz="54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/ What about ...?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0EFCC7-2EB6-9CFA-2C87-DCA43C5EE361}"/>
              </a:ext>
            </a:extLst>
          </p:cNvPr>
          <p:cNvSpPr/>
          <p:nvPr/>
        </p:nvSpPr>
        <p:spPr>
          <a:xfrm rot="19725714">
            <a:off x="374778" y="2492777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4175209-8E60-BC3C-1B32-D00FC8470AEA}"/>
              </a:ext>
            </a:extLst>
          </p:cNvPr>
          <p:cNvSpPr txBox="1"/>
          <p:nvPr/>
        </p:nvSpPr>
        <p:spPr>
          <a:xfrm>
            <a:off x="1379417" y="2979357"/>
            <a:ext cx="691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How about go</a:t>
            </a:r>
            <a:r>
              <a:rPr lang="tr-TR" sz="3600" b="1" dirty="0">
                <a:solidFill>
                  <a:srgbClr val="FF0000"/>
                </a:solidFill>
              </a:rPr>
              <a:t>ing</a:t>
            </a:r>
            <a:r>
              <a:rPr lang="tr-TR" sz="3600" b="1" dirty="0"/>
              <a:t> to the cinema?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F66B422F-BEA0-1D5F-7AD5-498436A0AF27}"/>
              </a:ext>
            </a:extLst>
          </p:cNvPr>
          <p:cNvSpPr txBox="1"/>
          <p:nvPr/>
        </p:nvSpPr>
        <p:spPr>
          <a:xfrm>
            <a:off x="8818579" y="1559838"/>
            <a:ext cx="3045256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... ‘a ne dersin?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5C22C163-CE79-7448-698E-4D67745442C3}"/>
              </a:ext>
            </a:extLst>
          </p:cNvPr>
          <p:cNvSpPr txBox="1"/>
          <p:nvPr/>
        </p:nvSpPr>
        <p:spPr>
          <a:xfrm>
            <a:off x="7875817" y="3126843"/>
            <a:ext cx="3411526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sinemaya gitmeye ne dersin?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B9DC22D-55FD-3ED3-0BE0-F9F8264DF644}"/>
              </a:ext>
            </a:extLst>
          </p:cNvPr>
          <p:cNvSpPr txBox="1"/>
          <p:nvPr/>
        </p:nvSpPr>
        <p:spPr>
          <a:xfrm>
            <a:off x="1023080" y="1382418"/>
            <a:ext cx="77293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«How about...?» ve «What about...?» aynı anlama gelmektedir ve birbirleri yerine kullanılabilir. Kendilerinden sonra bir fiil geliyorsa fiile </a:t>
            </a:r>
            <a:r>
              <a:rPr lang="tr-TR" sz="2800" b="1" i="1" u="sng" dirty="0">
                <a:solidFill>
                  <a:srgbClr val="FF0000"/>
                </a:solidFill>
              </a:rPr>
              <a:t>«-ing» </a:t>
            </a:r>
            <a:r>
              <a:rPr lang="tr-TR" sz="2000" b="1" i="1" dirty="0"/>
              <a:t>eki getirilir. </a:t>
            </a:r>
          </a:p>
        </p:txBody>
      </p:sp>
      <p:sp>
        <p:nvSpPr>
          <p:cNvPr id="10" name="Star: 5 Points 18">
            <a:extLst>
              <a:ext uri="{FF2B5EF4-FFF2-40B4-BE49-F238E27FC236}">
                <a16:creationId xmlns:a16="http://schemas.microsoft.com/office/drawing/2014/main" id="{1B04A935-727A-68D2-F0BD-A81C4C589F1F}"/>
              </a:ext>
            </a:extLst>
          </p:cNvPr>
          <p:cNvSpPr/>
          <p:nvPr/>
        </p:nvSpPr>
        <p:spPr>
          <a:xfrm>
            <a:off x="448760" y="1472222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tar: 5 Points 22">
            <a:extLst>
              <a:ext uri="{FF2B5EF4-FFF2-40B4-BE49-F238E27FC236}">
                <a16:creationId xmlns:a16="http://schemas.microsoft.com/office/drawing/2014/main" id="{D8969ED5-2056-DFBE-9D7B-D3B20D0EBC8F}"/>
              </a:ext>
            </a:extLst>
          </p:cNvPr>
          <p:cNvSpPr/>
          <p:nvPr/>
        </p:nvSpPr>
        <p:spPr>
          <a:xfrm>
            <a:off x="1748144" y="4356209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4FD0E2A8-146A-820C-41BC-B1EAE0041848}"/>
              </a:ext>
            </a:extLst>
          </p:cNvPr>
          <p:cNvSpPr/>
          <p:nvPr/>
        </p:nvSpPr>
        <p:spPr>
          <a:xfrm rot="19725714">
            <a:off x="1574312" y="4878470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9DA7355B-A0D7-D742-A12D-436ACC65E829}"/>
              </a:ext>
            </a:extLst>
          </p:cNvPr>
          <p:cNvSpPr txBox="1"/>
          <p:nvPr/>
        </p:nvSpPr>
        <p:spPr>
          <a:xfrm>
            <a:off x="2323650" y="5441501"/>
            <a:ext cx="446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How about cinema?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E7005725-3822-B139-A2A6-BEF740FBD2A3}"/>
              </a:ext>
            </a:extLst>
          </p:cNvPr>
          <p:cNvSpPr txBox="1"/>
          <p:nvPr/>
        </p:nvSpPr>
        <p:spPr>
          <a:xfrm>
            <a:off x="6336180" y="5600129"/>
            <a:ext cx="241629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Sinemaya ne dersin?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B6131D-BC28-E8E0-8710-549D87C89BE6}"/>
              </a:ext>
            </a:extLst>
          </p:cNvPr>
          <p:cNvSpPr/>
          <p:nvPr/>
        </p:nvSpPr>
        <p:spPr>
          <a:xfrm>
            <a:off x="3588879" y="3055580"/>
            <a:ext cx="1183654" cy="639923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D3AAAD-A8E9-5D4B-1A03-8A4D9404E15B}"/>
              </a:ext>
            </a:extLst>
          </p:cNvPr>
          <p:cNvSpPr/>
          <p:nvPr/>
        </p:nvSpPr>
        <p:spPr>
          <a:xfrm>
            <a:off x="4556156" y="5492605"/>
            <a:ext cx="1520441" cy="64633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99BDBC95-B499-6372-2DBA-B3F76E51F897}"/>
              </a:ext>
            </a:extLst>
          </p:cNvPr>
          <p:cNvSpPr txBox="1"/>
          <p:nvPr/>
        </p:nvSpPr>
        <p:spPr>
          <a:xfrm>
            <a:off x="4488622" y="5112426"/>
            <a:ext cx="2416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Noun (isim)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00159CEB-4899-FD2C-DD31-BE2D073D12D1}"/>
              </a:ext>
            </a:extLst>
          </p:cNvPr>
          <p:cNvSpPr txBox="1"/>
          <p:nvPr/>
        </p:nvSpPr>
        <p:spPr>
          <a:xfrm>
            <a:off x="3919886" y="2480512"/>
            <a:ext cx="241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V</a:t>
            </a:r>
            <a:r>
              <a:rPr lang="tr-TR" sz="1600" b="1" dirty="0">
                <a:solidFill>
                  <a:srgbClr val="0070C0"/>
                </a:solidFill>
              </a:rPr>
              <a:t>ing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97E56538-BDEF-0668-1BE2-B0D1A63E3834}"/>
              </a:ext>
            </a:extLst>
          </p:cNvPr>
          <p:cNvSpPr txBox="1"/>
          <p:nvPr/>
        </p:nvSpPr>
        <p:spPr>
          <a:xfrm>
            <a:off x="2323650" y="4207879"/>
            <a:ext cx="7729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«How about...?» ve «What about..?» kalıplarından sonra fiil yerine isim de getirilebilir.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FD2AD2E-0518-A479-3460-E497FEBA6EA6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087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https://www.egetolgayaltinay.com/lessons/303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8B6716F-0714-06B2-1539-0AE0BB9E6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501">
            <a:off x="8005312" y="2747962"/>
            <a:ext cx="3567563" cy="34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1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1304</Words>
  <Application>Microsoft Office PowerPoint</Application>
  <PresentationFormat>Geniş ekran</PresentationFormat>
  <Paragraphs>306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5" baseType="lpstr">
      <vt:lpstr>Adobe Gothic Std B</vt:lpstr>
      <vt:lpstr>Arial</vt:lpstr>
      <vt:lpstr>Arial Black</vt:lpstr>
      <vt:lpstr>Calibri</vt:lpstr>
      <vt:lpstr>Calibri Light</vt:lpstr>
      <vt:lpstr>Office Teması</vt:lpstr>
      <vt:lpstr>PowerPoint Sunusu</vt:lpstr>
      <vt:lpstr>PowerPoint Sunusu</vt:lpstr>
      <vt:lpstr>EVENT TYPES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PERSONAL TRAITS</vt:lpstr>
      <vt:lpstr>PowerPoint Sunusu</vt:lpstr>
      <vt:lpstr>PowerPoint Sunusu</vt:lpstr>
      <vt:lpstr>PowerPoint Sunusu</vt:lpstr>
      <vt:lpstr>IMPORTANT STRUCTURES</vt:lpstr>
      <vt:lpstr>PowerPoint Sunusu</vt:lpstr>
      <vt:lpstr>IMPORTANT STRUCTURES</vt:lpstr>
      <vt:lpstr>PowerPoint Sunusu</vt:lpstr>
      <vt:lpstr>PowerPoint Sunusu</vt:lpstr>
      <vt:lpstr>SAMPLE QUESTIONS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20</cp:revision>
  <dcterms:created xsi:type="dcterms:W3CDTF">2022-09-04T09:37:31Z</dcterms:created>
  <dcterms:modified xsi:type="dcterms:W3CDTF">2024-09-19T16:45:01Z</dcterms:modified>
</cp:coreProperties>
</file>