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303" r:id="rId5"/>
    <p:sldId id="301" r:id="rId6"/>
    <p:sldId id="319" r:id="rId7"/>
    <p:sldId id="320" r:id="rId8"/>
    <p:sldId id="321" r:id="rId9"/>
    <p:sldId id="261" r:id="rId10"/>
    <p:sldId id="258" r:id="rId11"/>
    <p:sldId id="262" r:id="rId12"/>
    <p:sldId id="263" r:id="rId13"/>
    <p:sldId id="323" r:id="rId14"/>
    <p:sldId id="264" r:id="rId15"/>
    <p:sldId id="265" r:id="rId16"/>
    <p:sldId id="325" r:id="rId17"/>
    <p:sldId id="322" r:id="rId18"/>
    <p:sldId id="266" r:id="rId19"/>
    <p:sldId id="283" r:id="rId20"/>
    <p:sldId id="328" r:id="rId21"/>
    <p:sldId id="277" r:id="rId22"/>
    <p:sldId id="327" r:id="rId23"/>
    <p:sldId id="267" r:id="rId24"/>
    <p:sldId id="268" r:id="rId25"/>
    <p:sldId id="326" r:id="rId26"/>
    <p:sldId id="269" r:id="rId27"/>
    <p:sldId id="318" r:id="rId28"/>
    <p:sldId id="329" r:id="rId29"/>
    <p:sldId id="270" r:id="rId30"/>
    <p:sldId id="330" r:id="rId31"/>
    <p:sldId id="331" r:id="rId32"/>
    <p:sldId id="271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278" r:id="rId4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1: FRIENDSHIP" id="{62F289EE-CD3D-44C3-A932-A8E7D9271885}">
          <p14:sldIdLst>
            <p14:sldId id="256"/>
          </p14:sldIdLst>
        </p14:section>
        <p14:section name="Event Types &amp; At the Restaurant" id="{370F1226-2064-4F1B-8AC7-77027A83DE5F}">
          <p14:sldIdLst>
            <p14:sldId id="299"/>
            <p14:sldId id="300"/>
            <p14:sldId id="303"/>
            <p14:sldId id="301"/>
            <p14:sldId id="319"/>
            <p14:sldId id="320"/>
            <p14:sldId id="321"/>
          </p14:sldIdLst>
        </p14:section>
        <p14:section name="Making Suggestions" id="{C5F65B64-289E-442D-8289-180908BC1464}">
          <p14:sldIdLst>
            <p14:sldId id="261"/>
            <p14:sldId id="258"/>
            <p14:sldId id="262"/>
            <p14:sldId id="263"/>
            <p14:sldId id="323"/>
            <p14:sldId id="264"/>
            <p14:sldId id="265"/>
            <p14:sldId id="325"/>
            <p14:sldId id="322"/>
          </p14:sldIdLst>
        </p14:section>
        <p14:section name="Invitation Card" id="{7BD3E3E4-9283-44A7-916B-378D7B22A3D4}">
          <p14:sldIdLst>
            <p14:sldId id="266"/>
            <p14:sldId id="283"/>
            <p14:sldId id="328"/>
          </p14:sldIdLst>
        </p14:section>
        <p14:section name="Wh- Questions" id="{332914CF-F87C-4354-9B64-9E7B09D8504C}">
          <p14:sldIdLst>
            <p14:sldId id="277"/>
            <p14:sldId id="327"/>
          </p14:sldIdLst>
        </p14:section>
        <p14:section name="Personal Traits" id="{A8F6D56D-38F0-4DBE-B930-7D93A5F263FB}">
          <p14:sldIdLst>
            <p14:sldId id="267"/>
            <p14:sldId id="268"/>
            <p14:sldId id="326"/>
          </p14:sldIdLst>
        </p14:section>
        <p14:section name="Important Structures" id="{17DA732A-4730-42B2-858C-7A800C85FE55}">
          <p14:sldIdLst>
            <p14:sldId id="269"/>
            <p14:sldId id="318"/>
            <p14:sldId id="329"/>
            <p14:sldId id="270"/>
            <p14:sldId id="330"/>
            <p14:sldId id="331"/>
          </p14:sldIdLst>
        </p14:section>
        <p14:section name="Sample Questions" id="{EB2B778C-7AA2-4B82-B71B-74296A3A4E95}">
          <p14:sldIdLst>
            <p14:sldId id="271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</p14:sldIdLst>
        </p14:section>
        <p14:section name="Thank you :)" id="{F1EFB39D-9BF8-44A2-8DBB-A3E1287CBCB5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FF8"/>
    <a:srgbClr val="A1C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9" d="100"/>
          <a:sy n="39" d="100"/>
        </p:scale>
        <p:origin x="84" y="16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2BC20D7-57CD-1665-339B-0ED686219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FE10A51-D6C0-A55A-EFDD-17C0437533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66470EB-92F8-95C0-91B5-C69D9E41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22.08.2025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B83CBC3-9BDF-3AC9-B028-EFFAF7F04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B6E8A88-29A8-4625-C1E1-E9F5F82F7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499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2DF4588-50B7-0A59-F6A7-545929D3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B8B549F-4B5D-85E1-52E1-E4BCB815F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C816E0-D3F7-9027-3770-DF4870E03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22.08.2025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84BE016-C5C7-0C35-239F-FBD20CAA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512894F-19CA-BC97-3509-D1255DCD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3345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087B75DA-C017-BAC5-0D7A-63D81A95E7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BF43C08-D0CE-9BC6-76FB-5E14C28ED8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A835B1-1A61-BE6B-948E-324E7A07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22.08.2025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AEADE8A-F2C8-FDFE-6BB5-5AB9877D9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EC3BB4-1E5C-94A5-27C3-8240E009A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422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DB07D6-D11B-8B4E-5EAA-5F4D3264A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9E87AC3-0568-1397-6B02-7403E20F8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7DC8E6C-E9BF-E64D-4A1F-AE02EA255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22.08.2025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0C67E22-4930-EC1D-6407-182AF25C9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447AB26-F084-ED0D-79DB-0F5716523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093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052840-FF31-E034-3672-41404BE4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FBD2B5D-34F2-7CB0-A0AA-880C30D3B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CA4546D-3BA7-B9BE-F7BC-B0941C41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22.08.2025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550088-74BF-69F7-912B-67A7A1481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47D876-8960-AFD6-7869-A254EFEA6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7410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B4C31F-B116-0D78-E4E7-6613D427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F0F1E5-CD40-2B08-233C-BBF59FB9E1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DC895E03-017E-1BEB-4F27-E9405DF30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E7AB1BA-A689-6766-9EF0-00CB85D1F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22.08.2025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A58D1F7-C46B-E5C1-0BF7-AF6A842B8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F675354-877A-5635-2F4B-D1B8C9A2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137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44D777C-CD57-AD78-09BB-137F7E8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F637E10-BC5D-79AE-EE31-AABD29257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76A1F8F-BC8F-7224-1C04-4AFC08CF0C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84A8AB9-914E-971D-E2FE-67820DE0D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8BBE0DC3-F6B4-E4F5-CCC9-169AB8DE57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0C6B5613-2CA8-4FFA-7B90-2CD13F0E7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22.08.2025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1508DB5-9CA9-4A02-E4EB-50090ED23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8C180CC-3E05-8F68-6094-E0E4A77C1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617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B28C168-8329-35B4-4949-BD4A0E4E2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64FCC04-B078-3AB3-64FB-1ACF7EB0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22.08.2025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5D7A14E6-C60C-4B83-6ACA-839B657E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5E37555-8C1F-B4C9-EF84-EE244CC1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426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4F7C5A5-6A62-FDDF-767A-35A3976CE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22.08.2025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EAA0A263-AF73-DAB4-F353-54D84149B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31E4968B-B107-5B3F-059C-7572EAA1F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204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7E6950-EC45-B6BB-0CD0-CD022A1C1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363F997-D66F-A388-E77D-DBB8B0920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9E21979-7109-2EC6-849B-EC824F029C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C3BDC21-8C74-11C3-9B17-6FA3B9CB5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22.08.2025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7DC2BAD-B365-B959-F47B-3A59E24D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41844B5-AA71-A826-F2F0-BD81F694B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77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FA4FAA8-9078-472A-5762-AE8CEBAE5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AF9554C-BEF5-EAAF-C647-CFFCEAE90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907BD1-AAB5-ED20-8E02-C1F8F0295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16FD64E-412F-2994-29A9-A85AE895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080C6-8B84-4684-870B-F37725F4EC13}" type="datetimeFigureOut">
              <a:rPr lang="tr-TR" smtClean="0"/>
              <a:t>22.08.2025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67F17B2-E8DA-BB26-413D-61F20ADA4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686BAA9-BAD4-9EA4-50B4-C4B9873E6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195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D789191-9B6C-0BA9-FAB7-7280212F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B21D8AE-710C-7F28-B61D-4A72F3C68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1EFBA18-D492-7150-8B74-1A16C0AEC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080C6-8B84-4684-870B-F37725F4EC13}" type="datetimeFigureOut">
              <a:rPr lang="tr-TR" smtClean="0"/>
              <a:t>22.08.2025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76C14A2-232C-515F-F436-CF9C4A971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2F88C98-D588-AE64-A432-5419803DE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7AA9E-F858-408B-95D4-941E5955B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2021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3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1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getolgayaltinay.com/lessons/311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17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308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1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1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15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916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0253F89-70F8-16AB-6A80-9B2B2F1D6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785" y="2205116"/>
            <a:ext cx="2112158" cy="211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0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F18D8E3-A45C-7E35-0295-37BC9405BC66}"/>
              </a:ext>
            </a:extLst>
          </p:cNvPr>
          <p:cNvSpPr/>
          <p:nvPr/>
        </p:nvSpPr>
        <p:spPr>
          <a:xfrm>
            <a:off x="39787" y="1251719"/>
            <a:ext cx="66733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) Why don’t we ...... ?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B97EA-E3FC-3A81-5D59-975AFFC231EB}"/>
              </a:ext>
            </a:extLst>
          </p:cNvPr>
          <p:cNvSpPr txBox="1"/>
          <p:nvPr/>
        </p:nvSpPr>
        <p:spPr>
          <a:xfrm>
            <a:off x="6844205" y="1441896"/>
            <a:ext cx="4638081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(Neden ...... yapmıyoruz?)</a:t>
            </a:r>
            <a:endParaRPr lang="tr-TR" sz="3200" b="1" dirty="0">
              <a:solidFill>
                <a:srgbClr val="00B0F0"/>
              </a:solidFill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81CCD91-0D1F-AD87-18CB-011DA1B7D176}"/>
              </a:ext>
            </a:extLst>
          </p:cNvPr>
          <p:cNvSpPr/>
          <p:nvPr/>
        </p:nvSpPr>
        <p:spPr>
          <a:xfrm rot="19725714">
            <a:off x="791395" y="1957664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0B29B3E-BB86-7E81-B36F-F352252D6F32}"/>
              </a:ext>
            </a:extLst>
          </p:cNvPr>
          <p:cNvSpPr txBox="1"/>
          <p:nvPr/>
        </p:nvSpPr>
        <p:spPr>
          <a:xfrm>
            <a:off x="1603512" y="2623124"/>
            <a:ext cx="700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Why don’t we </a:t>
            </a:r>
            <a:r>
              <a:rPr lang="tr-TR" sz="3600" b="1" dirty="0" err="1"/>
              <a:t>go</a:t>
            </a:r>
            <a:r>
              <a:rPr lang="tr-TR" sz="3600" b="1" dirty="0"/>
              <a:t>  </a:t>
            </a:r>
            <a:r>
              <a:rPr lang="tr-TR" sz="3600" b="1" dirty="0" err="1"/>
              <a:t>shopping</a:t>
            </a:r>
            <a:r>
              <a:rPr lang="tr-TR" sz="3600" b="1" dirty="0"/>
              <a:t>?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6B95EF44-EB42-A056-1C17-FE7296B83C84}"/>
              </a:ext>
            </a:extLst>
          </p:cNvPr>
          <p:cNvSpPr txBox="1"/>
          <p:nvPr/>
        </p:nvSpPr>
        <p:spPr>
          <a:xfrm>
            <a:off x="7252083" y="2725334"/>
            <a:ext cx="3699108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Neden alışverişe gitmiyoruz?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3A5F1A-5BC9-F222-53D1-E0E427254CF8}"/>
              </a:ext>
            </a:extLst>
          </p:cNvPr>
          <p:cNvSpPr/>
          <p:nvPr/>
        </p:nvSpPr>
        <p:spPr>
          <a:xfrm>
            <a:off x="4380337" y="2725334"/>
            <a:ext cx="609600" cy="54412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FC1803F9-C8E4-AC04-13D5-480386B4F75C}"/>
              </a:ext>
            </a:extLst>
          </p:cNvPr>
          <p:cNvSpPr txBox="1"/>
          <p:nvPr/>
        </p:nvSpPr>
        <p:spPr>
          <a:xfrm>
            <a:off x="4219496" y="3278836"/>
            <a:ext cx="118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Verb = V1</a:t>
            </a: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B42A70F3-58F6-44A2-E5CE-5F8D0BD85511}"/>
              </a:ext>
            </a:extLst>
          </p:cNvPr>
          <p:cNvSpPr txBox="1"/>
          <p:nvPr/>
        </p:nvSpPr>
        <p:spPr>
          <a:xfrm>
            <a:off x="5231339" y="1369891"/>
            <a:ext cx="1101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V1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BF8D3C6C-FE37-4D76-6365-9E7B2C0DD2CD}"/>
              </a:ext>
            </a:extLst>
          </p:cNvPr>
          <p:cNvSpPr txBox="1"/>
          <p:nvPr/>
        </p:nvSpPr>
        <p:spPr>
          <a:xfrm>
            <a:off x="928468" y="3798277"/>
            <a:ext cx="9383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/>
              <a:t>«Why don’t we ...?» kalıbı özne değişerek «why don’t you ...?» olarak da kullanılabilir. Çevirisi «Neden ... Yapmıyorsun?» şeklinde olur.</a:t>
            </a:r>
          </a:p>
        </p:txBody>
      </p:sp>
      <p:sp>
        <p:nvSpPr>
          <p:cNvPr id="13" name="Star: 5 Points 5">
            <a:extLst>
              <a:ext uri="{FF2B5EF4-FFF2-40B4-BE49-F238E27FC236}">
                <a16:creationId xmlns:a16="http://schemas.microsoft.com/office/drawing/2014/main" id="{36BDFE7D-DD65-9961-2AFA-88C90E89B328}"/>
              </a:ext>
            </a:extLst>
          </p:cNvPr>
          <p:cNvSpPr/>
          <p:nvPr/>
        </p:nvSpPr>
        <p:spPr>
          <a:xfrm>
            <a:off x="393895" y="3882683"/>
            <a:ext cx="492370" cy="4501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1E896D49-D262-AA37-A729-16558B89261D}"/>
              </a:ext>
            </a:extLst>
          </p:cNvPr>
          <p:cNvSpPr/>
          <p:nvPr/>
        </p:nvSpPr>
        <p:spPr>
          <a:xfrm rot="19725714">
            <a:off x="691731" y="4350658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465DF945-6FD3-57CA-4062-C56C24B58B3E}"/>
              </a:ext>
            </a:extLst>
          </p:cNvPr>
          <p:cNvSpPr txBox="1"/>
          <p:nvPr/>
        </p:nvSpPr>
        <p:spPr>
          <a:xfrm>
            <a:off x="1486979" y="5105375"/>
            <a:ext cx="7005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Why don’t </a:t>
            </a:r>
            <a:r>
              <a:rPr lang="tr-TR" sz="3600" b="1" dirty="0" err="1"/>
              <a:t>you</a:t>
            </a:r>
            <a:r>
              <a:rPr lang="tr-TR" sz="3600" b="1" dirty="0"/>
              <a:t> </a:t>
            </a:r>
            <a:r>
              <a:rPr lang="tr-TR" sz="3600" b="1" dirty="0" err="1"/>
              <a:t>go</a:t>
            </a:r>
            <a:r>
              <a:rPr lang="tr-TR" sz="3600" b="1" dirty="0"/>
              <a:t> </a:t>
            </a:r>
            <a:r>
              <a:rPr lang="tr-TR" sz="3600" b="1" dirty="0" err="1"/>
              <a:t>shopping</a:t>
            </a:r>
            <a:r>
              <a:rPr lang="tr-TR" sz="3600" b="1" dirty="0"/>
              <a:t>?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:a16="http://schemas.microsoft.com/office/drawing/2014/main" id="{3446ECAB-71A3-1DE5-8F3D-AB8316C279AE}"/>
              </a:ext>
            </a:extLst>
          </p:cNvPr>
          <p:cNvSpPr txBox="1"/>
          <p:nvPr/>
        </p:nvSpPr>
        <p:spPr>
          <a:xfrm>
            <a:off x="7293741" y="5207585"/>
            <a:ext cx="3699107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Neden alışverişe gitmiyorsun?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D6E6AC7-544D-504D-1AED-29FA63072BB1}"/>
              </a:ext>
            </a:extLst>
          </p:cNvPr>
          <p:cNvSpPr/>
          <p:nvPr/>
        </p:nvSpPr>
        <p:spPr>
          <a:xfrm>
            <a:off x="4380337" y="5207585"/>
            <a:ext cx="609600" cy="54412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0AD5FF-A7E2-A26E-A6D6-E118E171A118}"/>
              </a:ext>
            </a:extLst>
          </p:cNvPr>
          <p:cNvSpPr txBox="1"/>
          <p:nvPr/>
        </p:nvSpPr>
        <p:spPr>
          <a:xfrm>
            <a:off x="4245789" y="5688164"/>
            <a:ext cx="118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Verb = V1</a:t>
            </a:r>
          </a:p>
        </p:txBody>
      </p:sp>
    </p:spTree>
    <p:extLst>
      <p:ext uri="{BB962C8B-B14F-4D97-AF65-F5344CB8AC3E}">
        <p14:creationId xmlns:p14="http://schemas.microsoft.com/office/powerpoint/2010/main" val="82113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/>
      <p:bldP spid="15" grpId="0"/>
      <p:bldP spid="16" grpId="0" animBg="1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7D8A17CB-EE96-0F01-CB69-07AC29878F72}"/>
              </a:ext>
            </a:extLst>
          </p:cNvPr>
          <p:cNvSpPr/>
          <p:nvPr/>
        </p:nvSpPr>
        <p:spPr>
          <a:xfrm>
            <a:off x="467681" y="825195"/>
            <a:ext cx="6363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4) Would you like ...?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8AF998-3195-580F-B8A9-50D0BCA0D23C}"/>
              </a:ext>
            </a:extLst>
          </p:cNvPr>
          <p:cNvSpPr/>
          <p:nvPr/>
        </p:nvSpPr>
        <p:spPr>
          <a:xfrm rot="19725714">
            <a:off x="653715" y="1560529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1166A3A8-4A7C-9F9A-EAFF-D506D06DA9D9}"/>
              </a:ext>
            </a:extLst>
          </p:cNvPr>
          <p:cNvSpPr txBox="1"/>
          <p:nvPr/>
        </p:nvSpPr>
        <p:spPr>
          <a:xfrm>
            <a:off x="1349437" y="2255492"/>
            <a:ext cx="6335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Would you like </a:t>
            </a:r>
            <a:r>
              <a:rPr lang="tr-TR" sz="3600" b="1" dirty="0" err="1"/>
              <a:t>to</a:t>
            </a:r>
            <a:r>
              <a:rPr lang="tr-TR" sz="3600" b="1" dirty="0"/>
              <a:t> </a:t>
            </a:r>
            <a:r>
              <a:rPr lang="tr-TR" sz="3600" b="1" dirty="0" err="1"/>
              <a:t>eat</a:t>
            </a:r>
            <a:r>
              <a:rPr lang="tr-TR" sz="3600" b="1" dirty="0"/>
              <a:t>  a pizza?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2727FFA5-2BD2-285C-8C97-A7AB5DCD01D8}"/>
              </a:ext>
            </a:extLst>
          </p:cNvPr>
          <p:cNvSpPr txBox="1"/>
          <p:nvPr/>
        </p:nvSpPr>
        <p:spPr>
          <a:xfrm>
            <a:off x="7752496" y="1235608"/>
            <a:ext cx="4179618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... ister misin?)</a:t>
            </a:r>
            <a:endParaRPr lang="tr-TR" sz="3200" b="1" dirty="0">
              <a:solidFill>
                <a:srgbClr val="00B0F0"/>
              </a:solidFill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483CB360-7A02-4C83-69BC-850F01B2AE52}"/>
              </a:ext>
            </a:extLst>
          </p:cNvPr>
          <p:cNvSpPr txBox="1"/>
          <p:nvPr/>
        </p:nvSpPr>
        <p:spPr>
          <a:xfrm>
            <a:off x="7650730" y="2351452"/>
            <a:ext cx="3555640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Pizza yemek ister misin?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4F4A8A48-FFA7-D82E-6CBF-C214AC05E50E}"/>
              </a:ext>
            </a:extLst>
          </p:cNvPr>
          <p:cNvSpPr txBox="1"/>
          <p:nvPr/>
        </p:nvSpPr>
        <p:spPr>
          <a:xfrm>
            <a:off x="1042768" y="3360127"/>
            <a:ext cx="9383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/>
              <a:t>«Would you like ...» kalıbı arkasından fiil alıyorsa fiilden önce ‘to’ gelir. </a:t>
            </a:r>
            <a:br>
              <a:rPr lang="tr-TR" sz="2000" b="1" i="1" dirty="0"/>
            </a:br>
            <a:br>
              <a:rPr lang="tr-TR" sz="2000" b="1" i="1" dirty="0"/>
            </a:br>
            <a:r>
              <a:rPr lang="tr-TR" sz="2000" b="1" i="1" dirty="0"/>
              <a:t>Ancak «Would you like ...? arkasından fiil yerine isim de alabilir. İsim ile devam ediyorsa, isimden önce ‘to’ gelmez.</a:t>
            </a:r>
          </a:p>
        </p:txBody>
      </p:sp>
      <p:sp>
        <p:nvSpPr>
          <p:cNvPr id="10" name="Star: 5 Points 18">
            <a:extLst>
              <a:ext uri="{FF2B5EF4-FFF2-40B4-BE49-F238E27FC236}">
                <a16:creationId xmlns:a16="http://schemas.microsoft.com/office/drawing/2014/main" id="{3604DE20-3EFF-92B1-7CF5-616CA18D5AC8}"/>
              </a:ext>
            </a:extLst>
          </p:cNvPr>
          <p:cNvSpPr/>
          <p:nvPr/>
        </p:nvSpPr>
        <p:spPr>
          <a:xfrm>
            <a:off x="675716" y="3383333"/>
            <a:ext cx="367052" cy="363449"/>
          </a:xfrm>
          <a:prstGeom prst="star5">
            <a:avLst>
              <a:gd name="adj" fmla="val 1675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tar: 5 Points 22">
            <a:extLst>
              <a:ext uri="{FF2B5EF4-FFF2-40B4-BE49-F238E27FC236}">
                <a16:creationId xmlns:a16="http://schemas.microsoft.com/office/drawing/2014/main" id="{162586DB-8B39-24DE-06D8-2ED53E4367BF}"/>
              </a:ext>
            </a:extLst>
          </p:cNvPr>
          <p:cNvSpPr/>
          <p:nvPr/>
        </p:nvSpPr>
        <p:spPr>
          <a:xfrm>
            <a:off x="675716" y="4078117"/>
            <a:ext cx="367052" cy="363449"/>
          </a:xfrm>
          <a:prstGeom prst="star5">
            <a:avLst>
              <a:gd name="adj" fmla="val 1675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4B6F78F-E69D-3B54-381B-AA200374341F}"/>
              </a:ext>
            </a:extLst>
          </p:cNvPr>
          <p:cNvSpPr/>
          <p:nvPr/>
        </p:nvSpPr>
        <p:spPr>
          <a:xfrm rot="19725714">
            <a:off x="721316" y="4553235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32271872-0F7F-D475-5EF4-8286E81790DC}"/>
              </a:ext>
            </a:extLst>
          </p:cNvPr>
          <p:cNvSpPr txBox="1"/>
          <p:nvPr/>
        </p:nvSpPr>
        <p:spPr>
          <a:xfrm>
            <a:off x="1417039" y="5291580"/>
            <a:ext cx="7536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Would </a:t>
            </a:r>
            <a:r>
              <a:rPr lang="tr-TR" sz="3600" b="1" dirty="0" err="1"/>
              <a:t>you</a:t>
            </a:r>
            <a:r>
              <a:rPr lang="tr-TR" sz="3600" b="1" dirty="0"/>
              <a:t> </a:t>
            </a:r>
            <a:r>
              <a:rPr lang="tr-TR" sz="3600" b="1" dirty="0" err="1"/>
              <a:t>like</a:t>
            </a:r>
            <a:r>
              <a:rPr lang="tr-TR" sz="3600" b="1" dirty="0"/>
              <a:t> a pizza?</a:t>
            </a: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D40C2948-8179-139B-6E3A-E2EF2DEB916A}"/>
              </a:ext>
            </a:extLst>
          </p:cNvPr>
          <p:cNvSpPr txBox="1"/>
          <p:nvPr/>
        </p:nvSpPr>
        <p:spPr>
          <a:xfrm>
            <a:off x="6228330" y="5437655"/>
            <a:ext cx="3453874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Pizza ister misin?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926E329-17E1-726B-96FF-EFA0608F3E26}"/>
              </a:ext>
            </a:extLst>
          </p:cNvPr>
          <p:cNvSpPr/>
          <p:nvPr/>
        </p:nvSpPr>
        <p:spPr>
          <a:xfrm>
            <a:off x="4239738" y="2255491"/>
            <a:ext cx="1353882" cy="621997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32">
            <a:extLst>
              <a:ext uri="{FF2B5EF4-FFF2-40B4-BE49-F238E27FC236}">
                <a16:creationId xmlns:a16="http://schemas.microsoft.com/office/drawing/2014/main" id="{78848924-F3F5-0A5D-E185-524A841AEE62}"/>
              </a:ext>
            </a:extLst>
          </p:cNvPr>
          <p:cNvSpPr txBox="1"/>
          <p:nvPr/>
        </p:nvSpPr>
        <p:spPr>
          <a:xfrm>
            <a:off x="4408918" y="1932555"/>
            <a:ext cx="118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to + V1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FBC62D-438A-EB94-01DD-9C03451AFF4C}"/>
              </a:ext>
            </a:extLst>
          </p:cNvPr>
          <p:cNvSpPr/>
          <p:nvPr/>
        </p:nvSpPr>
        <p:spPr>
          <a:xfrm>
            <a:off x="4408918" y="5291581"/>
            <a:ext cx="1353882" cy="741224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36">
            <a:extLst>
              <a:ext uri="{FF2B5EF4-FFF2-40B4-BE49-F238E27FC236}">
                <a16:creationId xmlns:a16="http://schemas.microsoft.com/office/drawing/2014/main" id="{B3B358EC-8310-56AF-44F3-EA13C55FDE2F}"/>
              </a:ext>
            </a:extLst>
          </p:cNvPr>
          <p:cNvSpPr txBox="1"/>
          <p:nvPr/>
        </p:nvSpPr>
        <p:spPr>
          <a:xfrm>
            <a:off x="4477252" y="4960583"/>
            <a:ext cx="2416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Noun (isim)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FFC440E-9D9D-3B7A-987C-CC0721A25816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</p:spTree>
    <p:extLst>
      <p:ext uri="{BB962C8B-B14F-4D97-AF65-F5344CB8AC3E}">
        <p14:creationId xmlns:p14="http://schemas.microsoft.com/office/powerpoint/2010/main" val="371032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 animBg="1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2FE4C7B-15A2-1D4E-C4BA-00DCCBA8856F}"/>
              </a:ext>
            </a:extLst>
          </p:cNvPr>
          <p:cNvSpPr/>
          <p:nvPr/>
        </p:nvSpPr>
        <p:spPr>
          <a:xfrm>
            <a:off x="214905" y="489022"/>
            <a:ext cx="101924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5) How about ...?</a:t>
            </a:r>
            <a:r>
              <a:rPr lang="tr-TR" sz="54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/ What about ...?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0EFCC7-2EB6-9CFA-2C87-DCA43C5EE361}"/>
              </a:ext>
            </a:extLst>
          </p:cNvPr>
          <p:cNvSpPr/>
          <p:nvPr/>
        </p:nvSpPr>
        <p:spPr>
          <a:xfrm rot="19725714">
            <a:off x="374778" y="2492777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14175209-8E60-BC3C-1B32-D00FC8470AEA}"/>
              </a:ext>
            </a:extLst>
          </p:cNvPr>
          <p:cNvSpPr txBox="1"/>
          <p:nvPr/>
        </p:nvSpPr>
        <p:spPr>
          <a:xfrm>
            <a:off x="1379417" y="2979357"/>
            <a:ext cx="6917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How </a:t>
            </a:r>
            <a:r>
              <a:rPr lang="tr-TR" sz="3600" b="1" dirty="0" err="1"/>
              <a:t>about</a:t>
            </a:r>
            <a:r>
              <a:rPr lang="tr-TR" sz="3600" b="1" dirty="0"/>
              <a:t>  </a:t>
            </a:r>
            <a:r>
              <a:rPr lang="tr-TR" sz="3600" b="1" dirty="0" err="1"/>
              <a:t>play</a:t>
            </a:r>
            <a:r>
              <a:rPr lang="tr-TR" sz="3600" b="1" dirty="0" err="1">
                <a:solidFill>
                  <a:srgbClr val="FF0000"/>
                </a:solidFill>
              </a:rPr>
              <a:t>ing</a:t>
            </a:r>
            <a:r>
              <a:rPr lang="tr-TR" sz="3600" b="1" dirty="0"/>
              <a:t>  </a:t>
            </a:r>
            <a:r>
              <a:rPr lang="tr-TR" sz="3600" b="1" dirty="0" err="1"/>
              <a:t>chess</a:t>
            </a:r>
            <a:r>
              <a:rPr lang="tr-TR" sz="3600" b="1" dirty="0"/>
              <a:t>?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F66B422F-BEA0-1D5F-7AD5-498436A0AF27}"/>
              </a:ext>
            </a:extLst>
          </p:cNvPr>
          <p:cNvSpPr txBox="1"/>
          <p:nvPr/>
        </p:nvSpPr>
        <p:spPr>
          <a:xfrm>
            <a:off x="8585442" y="1472154"/>
            <a:ext cx="3163873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... ‘a ne dersin?) </a:t>
            </a:r>
            <a:endParaRPr lang="tr-TR" sz="3200" b="1" dirty="0">
              <a:solidFill>
                <a:srgbClr val="00B0F0"/>
              </a:solidFill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5C22C163-CE79-7448-698E-4D67745442C3}"/>
              </a:ext>
            </a:extLst>
          </p:cNvPr>
          <p:cNvSpPr txBox="1"/>
          <p:nvPr/>
        </p:nvSpPr>
        <p:spPr>
          <a:xfrm>
            <a:off x="6995849" y="3086340"/>
            <a:ext cx="3411526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Satranç oynamaya ne dersin?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9" name="TextBox 16">
            <a:extLst>
              <a:ext uri="{FF2B5EF4-FFF2-40B4-BE49-F238E27FC236}">
                <a16:creationId xmlns:a16="http://schemas.microsoft.com/office/drawing/2014/main" id="{FB9DC22D-55FD-3ED3-0BE0-F9F8264DF644}"/>
              </a:ext>
            </a:extLst>
          </p:cNvPr>
          <p:cNvSpPr txBox="1"/>
          <p:nvPr/>
        </p:nvSpPr>
        <p:spPr>
          <a:xfrm>
            <a:off x="1023080" y="1382418"/>
            <a:ext cx="77293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/>
              <a:t>«How about...?» ve «What about...?» aynı anlama gelmektedir ve birbirleri yerine kullanılabilir. Kendilerinden sonra bir fiil geliyorsa fiile </a:t>
            </a:r>
            <a:r>
              <a:rPr lang="tr-TR" sz="2800" b="1" i="1" u="sng" dirty="0">
                <a:solidFill>
                  <a:srgbClr val="FF0000"/>
                </a:solidFill>
              </a:rPr>
              <a:t>«-ing» </a:t>
            </a:r>
            <a:r>
              <a:rPr lang="tr-TR" sz="2000" b="1" i="1" dirty="0"/>
              <a:t>eki getirilir. </a:t>
            </a:r>
          </a:p>
        </p:txBody>
      </p:sp>
      <p:sp>
        <p:nvSpPr>
          <p:cNvPr id="10" name="Star: 5 Points 18">
            <a:extLst>
              <a:ext uri="{FF2B5EF4-FFF2-40B4-BE49-F238E27FC236}">
                <a16:creationId xmlns:a16="http://schemas.microsoft.com/office/drawing/2014/main" id="{1B04A935-727A-68D2-F0BD-A81C4C589F1F}"/>
              </a:ext>
            </a:extLst>
          </p:cNvPr>
          <p:cNvSpPr/>
          <p:nvPr/>
        </p:nvSpPr>
        <p:spPr>
          <a:xfrm>
            <a:off x="448760" y="1472222"/>
            <a:ext cx="367052" cy="363449"/>
          </a:xfrm>
          <a:prstGeom prst="star5">
            <a:avLst>
              <a:gd name="adj" fmla="val 1675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tar: 5 Points 22">
            <a:extLst>
              <a:ext uri="{FF2B5EF4-FFF2-40B4-BE49-F238E27FC236}">
                <a16:creationId xmlns:a16="http://schemas.microsoft.com/office/drawing/2014/main" id="{D8969ED5-2056-DFBE-9D7B-D3B20D0EBC8F}"/>
              </a:ext>
            </a:extLst>
          </p:cNvPr>
          <p:cNvSpPr/>
          <p:nvPr/>
        </p:nvSpPr>
        <p:spPr>
          <a:xfrm>
            <a:off x="1748144" y="4356209"/>
            <a:ext cx="367052" cy="363449"/>
          </a:xfrm>
          <a:prstGeom prst="star5">
            <a:avLst>
              <a:gd name="adj" fmla="val 16755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4FD0E2A8-146A-820C-41BC-B1EAE0041848}"/>
              </a:ext>
            </a:extLst>
          </p:cNvPr>
          <p:cNvSpPr/>
          <p:nvPr/>
        </p:nvSpPr>
        <p:spPr>
          <a:xfrm rot="19725714">
            <a:off x="1574312" y="4878470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26">
            <a:extLst>
              <a:ext uri="{FF2B5EF4-FFF2-40B4-BE49-F238E27FC236}">
                <a16:creationId xmlns:a16="http://schemas.microsoft.com/office/drawing/2014/main" id="{9DA7355B-A0D7-D742-A12D-436ACC65E829}"/>
              </a:ext>
            </a:extLst>
          </p:cNvPr>
          <p:cNvSpPr txBox="1"/>
          <p:nvPr/>
        </p:nvSpPr>
        <p:spPr>
          <a:xfrm>
            <a:off x="2323650" y="5441501"/>
            <a:ext cx="446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How </a:t>
            </a:r>
            <a:r>
              <a:rPr lang="tr-TR" sz="3600" b="1" dirty="0" err="1"/>
              <a:t>about</a:t>
            </a:r>
            <a:r>
              <a:rPr lang="tr-TR" sz="3600" b="1" dirty="0"/>
              <a:t> </a:t>
            </a:r>
            <a:r>
              <a:rPr lang="tr-TR" sz="3600" b="1" dirty="0" err="1"/>
              <a:t>chess</a:t>
            </a:r>
            <a:r>
              <a:rPr lang="tr-TR" sz="3600" b="1" dirty="0"/>
              <a:t>?</a:t>
            </a:r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E7005725-3822-B139-A2A6-BEF740FBD2A3}"/>
              </a:ext>
            </a:extLst>
          </p:cNvPr>
          <p:cNvSpPr txBox="1"/>
          <p:nvPr/>
        </p:nvSpPr>
        <p:spPr>
          <a:xfrm>
            <a:off x="6200345" y="5600129"/>
            <a:ext cx="2416294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Satranca ne dersin?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B6131D-BC28-E8E0-8710-549D87C89BE6}"/>
              </a:ext>
            </a:extLst>
          </p:cNvPr>
          <p:cNvSpPr/>
          <p:nvPr/>
        </p:nvSpPr>
        <p:spPr>
          <a:xfrm>
            <a:off x="3659456" y="3004560"/>
            <a:ext cx="1658331" cy="726598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6D3AAAD-A8E9-5D4B-1A03-8A4D9404E15B}"/>
              </a:ext>
            </a:extLst>
          </p:cNvPr>
          <p:cNvSpPr/>
          <p:nvPr/>
        </p:nvSpPr>
        <p:spPr>
          <a:xfrm>
            <a:off x="4556156" y="5492605"/>
            <a:ext cx="1520441" cy="64633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36">
            <a:extLst>
              <a:ext uri="{FF2B5EF4-FFF2-40B4-BE49-F238E27FC236}">
                <a16:creationId xmlns:a16="http://schemas.microsoft.com/office/drawing/2014/main" id="{99BDBC95-B499-6372-2DBA-B3F76E51F897}"/>
              </a:ext>
            </a:extLst>
          </p:cNvPr>
          <p:cNvSpPr txBox="1"/>
          <p:nvPr/>
        </p:nvSpPr>
        <p:spPr>
          <a:xfrm>
            <a:off x="4488622" y="5112426"/>
            <a:ext cx="2416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70C0"/>
                </a:solidFill>
              </a:rPr>
              <a:t>Noun (isim)</a:t>
            </a:r>
          </a:p>
        </p:txBody>
      </p:sp>
      <p:sp>
        <p:nvSpPr>
          <p:cNvPr id="18" name="TextBox 2">
            <a:extLst>
              <a:ext uri="{FF2B5EF4-FFF2-40B4-BE49-F238E27FC236}">
                <a16:creationId xmlns:a16="http://schemas.microsoft.com/office/drawing/2014/main" id="{00159CEB-4899-FD2C-DD31-BE2D073D12D1}"/>
              </a:ext>
            </a:extLst>
          </p:cNvPr>
          <p:cNvSpPr txBox="1"/>
          <p:nvPr/>
        </p:nvSpPr>
        <p:spPr>
          <a:xfrm>
            <a:off x="3919886" y="2480512"/>
            <a:ext cx="241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>
                <a:solidFill>
                  <a:srgbClr val="0070C0"/>
                </a:solidFill>
              </a:rPr>
              <a:t>V</a:t>
            </a:r>
            <a:r>
              <a:rPr lang="tr-TR" sz="1600" b="1" dirty="0">
                <a:solidFill>
                  <a:srgbClr val="0070C0"/>
                </a:solidFill>
              </a:rPr>
              <a:t>ing</a:t>
            </a:r>
            <a:endParaRPr lang="tr-TR" sz="3600" b="1" dirty="0">
              <a:solidFill>
                <a:srgbClr val="0070C0"/>
              </a:solidFill>
            </a:endParaRPr>
          </a:p>
        </p:txBody>
      </p:sp>
      <p:sp>
        <p:nvSpPr>
          <p:cNvPr id="19" name="TextBox 3">
            <a:extLst>
              <a:ext uri="{FF2B5EF4-FFF2-40B4-BE49-F238E27FC236}">
                <a16:creationId xmlns:a16="http://schemas.microsoft.com/office/drawing/2014/main" id="{97E56538-BDEF-0668-1BE2-B0D1A63E3834}"/>
              </a:ext>
            </a:extLst>
          </p:cNvPr>
          <p:cNvSpPr txBox="1"/>
          <p:nvPr/>
        </p:nvSpPr>
        <p:spPr>
          <a:xfrm>
            <a:off x="2323650" y="4207879"/>
            <a:ext cx="7729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/>
              <a:t>«How about...?» ve «What about..?» kalıplarından sonra fiil yerine isim de getirilebilir. </a:t>
            </a:r>
          </a:p>
        </p:txBody>
      </p:sp>
    </p:spTree>
    <p:extLst>
      <p:ext uri="{BB962C8B-B14F-4D97-AF65-F5344CB8AC3E}">
        <p14:creationId xmlns:p14="http://schemas.microsoft.com/office/powerpoint/2010/main" val="408777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/>
      <p:bldP spid="10" grpId="0" animBg="1"/>
      <p:bldP spid="11" grpId="0" animBg="1"/>
      <p:bldP spid="12" grpId="0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BEA3AD-3CA8-EBD9-D161-214F8C672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https://www.egetolgayaltinay.com/lessons/303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78B6716F-0714-06B2-1539-0AE0BB9E6E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1501">
            <a:off x="8005312" y="2747962"/>
            <a:ext cx="3567563" cy="341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26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6">
            <a:extLst>
              <a:ext uri="{FF2B5EF4-FFF2-40B4-BE49-F238E27FC236}">
                <a16:creationId xmlns:a16="http://schemas.microsoft.com/office/drawing/2014/main" id="{B24CF3A1-3943-0EC9-D699-66C6F1F1CA1C}"/>
              </a:ext>
            </a:extLst>
          </p:cNvPr>
          <p:cNvSpPr txBox="1"/>
          <p:nvPr/>
        </p:nvSpPr>
        <p:spPr>
          <a:xfrm>
            <a:off x="171926" y="-10185"/>
            <a:ext cx="772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Teklif cümlelerine beş farklı şekilde yanıt verebiliriz: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14A623-29AB-BF3B-4CC7-F9D36BC22D43}"/>
              </a:ext>
            </a:extLst>
          </p:cNvPr>
          <p:cNvSpPr/>
          <p:nvPr/>
        </p:nvSpPr>
        <p:spPr>
          <a:xfrm>
            <a:off x="1779003" y="451480"/>
            <a:ext cx="2142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Accept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id="{B7FF6250-7B4E-EFBD-2CC3-D0A971707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52" y="523469"/>
            <a:ext cx="820499" cy="820499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2F8AA102-20B5-AC8C-DE61-3EDB1C3A9986}"/>
              </a:ext>
            </a:extLst>
          </p:cNvPr>
          <p:cNvSpPr/>
          <p:nvPr/>
        </p:nvSpPr>
        <p:spPr>
          <a:xfrm>
            <a:off x="1750801" y="1414478"/>
            <a:ext cx="2121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Refuse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&quot;Not Allowed&quot; Symbol 11">
            <a:extLst>
              <a:ext uri="{FF2B5EF4-FFF2-40B4-BE49-F238E27FC236}">
                <a16:creationId xmlns:a16="http://schemas.microsoft.com/office/drawing/2014/main" id="{88761858-F0BE-7404-2C25-798404D05B62}"/>
              </a:ext>
            </a:extLst>
          </p:cNvPr>
          <p:cNvSpPr/>
          <p:nvPr/>
        </p:nvSpPr>
        <p:spPr>
          <a:xfrm>
            <a:off x="926152" y="1460164"/>
            <a:ext cx="824649" cy="80091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94F5B664-61D8-A419-88B7-055313AD202A}"/>
              </a:ext>
            </a:extLst>
          </p:cNvPr>
          <p:cNvSpPr/>
          <p:nvPr/>
        </p:nvSpPr>
        <p:spPr>
          <a:xfrm>
            <a:off x="1078567" y="2356904"/>
            <a:ext cx="59161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Make</a:t>
            </a:r>
            <a:r>
              <a:rPr lang="tr-TR" sz="48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an </a:t>
            </a:r>
            <a:r>
              <a:rPr lang="tr-TR" sz="4800" b="1" cap="none" spc="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excuse</a:t>
            </a:r>
            <a:endParaRPr lang="en-US" sz="48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C10C2B18-02EB-7C94-BA40-CAC45DEC0ED6}"/>
              </a:ext>
            </a:extLst>
          </p:cNvPr>
          <p:cNvSpPr txBox="1"/>
          <p:nvPr/>
        </p:nvSpPr>
        <p:spPr>
          <a:xfrm>
            <a:off x="4306400" y="672108"/>
            <a:ext cx="2452924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FF00"/>
                </a:solidFill>
              </a:rPr>
              <a:t>Kabul etmek</a:t>
            </a: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1C2E416E-EA6B-44A5-E7EF-960F48ECC326}"/>
              </a:ext>
            </a:extLst>
          </p:cNvPr>
          <p:cNvSpPr txBox="1"/>
          <p:nvPr/>
        </p:nvSpPr>
        <p:spPr>
          <a:xfrm>
            <a:off x="3872729" y="1629923"/>
            <a:ext cx="2452924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FF00"/>
                </a:solidFill>
              </a:rPr>
              <a:t>Reddetmek</a:t>
            </a:r>
          </a:p>
        </p:txBody>
      </p:sp>
      <p:sp>
        <p:nvSpPr>
          <p:cNvPr id="14" name="TextBox 22">
            <a:extLst>
              <a:ext uri="{FF2B5EF4-FFF2-40B4-BE49-F238E27FC236}">
                <a16:creationId xmlns:a16="http://schemas.microsoft.com/office/drawing/2014/main" id="{524622FC-576F-6F98-2CFC-122DFD4804D2}"/>
              </a:ext>
            </a:extLst>
          </p:cNvPr>
          <p:cNvSpPr txBox="1"/>
          <p:nvPr/>
        </p:nvSpPr>
        <p:spPr>
          <a:xfrm>
            <a:off x="6325653" y="2500794"/>
            <a:ext cx="3679727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FF00"/>
                </a:solidFill>
              </a:rPr>
              <a:t>Bahane üretmek</a:t>
            </a:r>
          </a:p>
        </p:txBody>
      </p:sp>
      <p:pic>
        <p:nvPicPr>
          <p:cNvPr id="15" name="Picture 17">
            <a:extLst>
              <a:ext uri="{FF2B5EF4-FFF2-40B4-BE49-F238E27FC236}">
                <a16:creationId xmlns:a16="http://schemas.microsoft.com/office/drawing/2014/main" id="{AA3D34D0-DFFB-0EBD-83E7-0F4C71F6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13" y="3416615"/>
            <a:ext cx="952576" cy="923330"/>
          </a:xfrm>
          <a:prstGeom prst="rect">
            <a:avLst/>
          </a:prstGeom>
        </p:spPr>
      </p:pic>
      <p:sp>
        <p:nvSpPr>
          <p:cNvPr id="16" name="Rectangle 19">
            <a:extLst>
              <a:ext uri="{FF2B5EF4-FFF2-40B4-BE49-F238E27FC236}">
                <a16:creationId xmlns:a16="http://schemas.microsoft.com/office/drawing/2014/main" id="{919A3ECA-86A3-CAD4-B800-FFFD999C412F}"/>
              </a:ext>
            </a:extLst>
          </p:cNvPr>
          <p:cNvSpPr/>
          <p:nvPr/>
        </p:nvSpPr>
        <p:spPr>
          <a:xfrm>
            <a:off x="838180" y="3459195"/>
            <a:ext cx="591611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Ask </a:t>
            </a:r>
            <a:r>
              <a:rPr lang="tr-TR" sz="4800" b="1" cap="none" spc="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</a:t>
            </a:r>
            <a:r>
              <a:rPr lang="tr-TR" sz="48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tr-TR" sz="4800" b="1" cap="none" spc="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details</a:t>
            </a:r>
            <a:endParaRPr lang="en-US" sz="48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5716E8C0-C6DC-5225-BA0B-774A359E57CC}"/>
              </a:ext>
            </a:extLst>
          </p:cNvPr>
          <p:cNvSpPr txBox="1"/>
          <p:nvPr/>
        </p:nvSpPr>
        <p:spPr>
          <a:xfrm>
            <a:off x="5880979" y="3613083"/>
            <a:ext cx="3679727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FF00"/>
                </a:solidFill>
              </a:rPr>
              <a:t>Detay istemek</a:t>
            </a:r>
          </a:p>
        </p:txBody>
      </p:sp>
      <p:pic>
        <p:nvPicPr>
          <p:cNvPr id="19" name="Resim 18">
            <a:extLst>
              <a:ext uri="{FF2B5EF4-FFF2-40B4-BE49-F238E27FC236}">
                <a16:creationId xmlns:a16="http://schemas.microsoft.com/office/drawing/2014/main" id="{500F2AEB-B5D5-A5A7-0642-910811376D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98" y="2322677"/>
            <a:ext cx="1002153" cy="1002153"/>
          </a:xfrm>
          <a:prstGeom prst="rect">
            <a:avLst/>
          </a:prstGeom>
        </p:spPr>
      </p:pic>
      <p:sp>
        <p:nvSpPr>
          <p:cNvPr id="2" name="Rectangle 10">
            <a:extLst>
              <a:ext uri="{FF2B5EF4-FFF2-40B4-BE49-F238E27FC236}">
                <a16:creationId xmlns:a16="http://schemas.microsoft.com/office/drawing/2014/main" id="{8F5C059E-2167-515F-DE44-716BE10E7E6E}"/>
              </a:ext>
            </a:extLst>
          </p:cNvPr>
          <p:cNvSpPr/>
          <p:nvPr/>
        </p:nvSpPr>
        <p:spPr>
          <a:xfrm>
            <a:off x="1945666" y="4631660"/>
            <a:ext cx="2999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Apologize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Resim 9" descr="kırpıntı çizim, çizgi film, sanat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9A58B51D-94EF-A889-9FB3-A49AE7A5AD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13" y="4570330"/>
            <a:ext cx="1085553" cy="1085553"/>
          </a:xfrm>
          <a:prstGeom prst="rect">
            <a:avLst/>
          </a:prstGeom>
        </p:spPr>
      </p:pic>
      <p:sp>
        <p:nvSpPr>
          <p:cNvPr id="18" name="TextBox 22">
            <a:extLst>
              <a:ext uri="{FF2B5EF4-FFF2-40B4-BE49-F238E27FC236}">
                <a16:creationId xmlns:a16="http://schemas.microsoft.com/office/drawing/2014/main" id="{E4F75F6C-C608-C63B-5FED-E0A945FA6D6D}"/>
              </a:ext>
            </a:extLst>
          </p:cNvPr>
          <p:cNvSpPr txBox="1"/>
          <p:nvPr/>
        </p:nvSpPr>
        <p:spPr>
          <a:xfrm>
            <a:off x="5099191" y="4851496"/>
            <a:ext cx="3679727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FFFF00"/>
                </a:solidFill>
              </a:rPr>
              <a:t>Özür dilemek</a:t>
            </a:r>
          </a:p>
        </p:txBody>
      </p:sp>
    </p:spTree>
    <p:extLst>
      <p:ext uri="{BB962C8B-B14F-4D97-AF65-F5344CB8AC3E}">
        <p14:creationId xmlns:p14="http://schemas.microsoft.com/office/powerpoint/2010/main" val="144513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1C174390-A3FC-0F82-9C47-F6CA6AA38575}"/>
              </a:ext>
            </a:extLst>
          </p:cNvPr>
          <p:cNvSpPr/>
          <p:nvPr/>
        </p:nvSpPr>
        <p:spPr>
          <a:xfrm>
            <a:off x="971233" y="0"/>
            <a:ext cx="2378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ACCEPT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0D9682-71FD-B972-2F0F-149361BAE63B}"/>
              </a:ext>
            </a:extLst>
          </p:cNvPr>
          <p:cNvSpPr/>
          <p:nvPr/>
        </p:nvSpPr>
        <p:spPr>
          <a:xfrm>
            <a:off x="4363476" y="-20242"/>
            <a:ext cx="234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REFUSE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&quot;Not Allowed&quot; Symbol 8">
            <a:extLst>
              <a:ext uri="{FF2B5EF4-FFF2-40B4-BE49-F238E27FC236}">
                <a16:creationId xmlns:a16="http://schemas.microsoft.com/office/drawing/2014/main" id="{EF77ADF2-EDDF-4481-6973-927719521D1C}"/>
              </a:ext>
            </a:extLst>
          </p:cNvPr>
          <p:cNvSpPr/>
          <p:nvPr/>
        </p:nvSpPr>
        <p:spPr>
          <a:xfrm>
            <a:off x="6771297" y="89448"/>
            <a:ext cx="824649" cy="800910"/>
          </a:xfrm>
          <a:prstGeom prst="noSmoking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184ECC1E-7E3B-14C2-37E1-0C6C30656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4" y="81168"/>
            <a:ext cx="760993" cy="760993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D9638919-3145-64D4-DDE8-ADD93037D25F}"/>
              </a:ext>
            </a:extLst>
          </p:cNvPr>
          <p:cNvSpPr/>
          <p:nvPr/>
        </p:nvSpPr>
        <p:spPr>
          <a:xfrm>
            <a:off x="8410702" y="-61101"/>
            <a:ext cx="28287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800" b="1" cap="none" spc="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MAKE AN EXCUSE</a:t>
            </a:r>
            <a:endParaRPr lang="en-US" sz="4800" b="1" cap="none" spc="0" dirty="0">
              <a:ln w="9525">
                <a:solidFill>
                  <a:schemeClr val="tx1"/>
                </a:solidFill>
                <a:prstDash val="solid"/>
              </a:ln>
              <a:solidFill>
                <a:schemeClr val="accent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cxnSp>
        <p:nvCxnSpPr>
          <p:cNvPr id="10" name="Straight Connector 16">
            <a:extLst>
              <a:ext uri="{FF2B5EF4-FFF2-40B4-BE49-F238E27FC236}">
                <a16:creationId xmlns:a16="http://schemas.microsoft.com/office/drawing/2014/main" id="{D5357F95-D762-CB56-E00D-A768FBDD91D0}"/>
              </a:ext>
            </a:extLst>
          </p:cNvPr>
          <p:cNvCxnSpPr/>
          <p:nvPr/>
        </p:nvCxnSpPr>
        <p:spPr>
          <a:xfrm>
            <a:off x="3981593" y="-61101"/>
            <a:ext cx="0" cy="685800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8">
            <a:extLst>
              <a:ext uri="{FF2B5EF4-FFF2-40B4-BE49-F238E27FC236}">
                <a16:creationId xmlns:a16="http://schemas.microsoft.com/office/drawing/2014/main" id="{494EEBCA-EEAC-73ED-8E1C-CF928FA70CBE}"/>
              </a:ext>
            </a:extLst>
          </p:cNvPr>
          <p:cNvCxnSpPr>
            <a:cxnSpLocks/>
          </p:cNvCxnSpPr>
          <p:nvPr/>
        </p:nvCxnSpPr>
        <p:spPr>
          <a:xfrm>
            <a:off x="8044375" y="-61101"/>
            <a:ext cx="0" cy="6858000"/>
          </a:xfrm>
          <a:prstGeom prst="line">
            <a:avLst/>
          </a:prstGeom>
          <a:ln w="762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9">
            <a:extLst>
              <a:ext uri="{FF2B5EF4-FFF2-40B4-BE49-F238E27FC236}">
                <a16:creationId xmlns:a16="http://schemas.microsoft.com/office/drawing/2014/main" id="{8B49D40A-9C07-9B26-5C4B-14B660521698}"/>
              </a:ext>
            </a:extLst>
          </p:cNvPr>
          <p:cNvSpPr txBox="1"/>
          <p:nvPr/>
        </p:nvSpPr>
        <p:spPr>
          <a:xfrm>
            <a:off x="17779" y="841251"/>
            <a:ext cx="4284993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Yes, please.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Yeah, I’d love to.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That’s a good idea.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That sounds awesome.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That sounds fun.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That would be great.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n>
                  <a:solidFill>
                    <a:schemeClr val="tx1"/>
                  </a:solidFill>
                </a:ln>
              </a:rPr>
              <a:t>Why not? </a:t>
            </a:r>
            <a:endParaRPr lang="tr-TR" sz="2400" b="1" dirty="0">
              <a:ln>
                <a:solidFill>
                  <a:schemeClr val="tx1"/>
                </a:solidFill>
              </a:ln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ln>
                  <a:solidFill>
                    <a:schemeClr val="tx1"/>
                  </a:solidFill>
                </a:ln>
              </a:rPr>
              <a:t>I can’t refuse your invitation.</a:t>
            </a:r>
            <a:endParaRPr lang="tr-TR" sz="2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3C552E37-DB3D-ADA8-A44A-411C0311D1CF}"/>
              </a:ext>
            </a:extLst>
          </p:cNvPr>
          <p:cNvSpPr txBox="1"/>
          <p:nvPr/>
        </p:nvSpPr>
        <p:spPr>
          <a:xfrm>
            <a:off x="4060466" y="1231991"/>
            <a:ext cx="4177545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No, thanks. </a:t>
            </a:r>
            <a:endParaRPr lang="tr-TR" sz="28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No, thank you. </a:t>
            </a:r>
            <a:endParaRPr lang="tr-TR" sz="28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I’m sorry, but I can’t. </a:t>
            </a:r>
            <a:endParaRPr lang="tr-TR" sz="28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I’m afraid, but I can’t. </a:t>
            </a:r>
            <a:endParaRPr lang="tr-TR" sz="28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That is not a good idea. </a:t>
            </a:r>
            <a:endParaRPr lang="tr-TR" sz="28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 can’t accept your invitation.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0A2582EE-1E0E-1FF2-0DC7-9F1F8363170B}"/>
              </a:ext>
            </a:extLst>
          </p:cNvPr>
          <p:cNvSpPr txBox="1"/>
          <p:nvPr/>
        </p:nvSpPr>
        <p:spPr>
          <a:xfrm>
            <a:off x="8141346" y="1508559"/>
            <a:ext cx="4177545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I’m too busy. 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 must finish my project. 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 must study for Math exam. 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My cousin is coming on Sunday. 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 am going on vacation. 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I am going to visit my grandparents.</a:t>
            </a:r>
            <a:endParaRPr lang="tr-T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E000F243-A42C-E3C9-9059-59C325744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004" y="229838"/>
            <a:ext cx="1002153" cy="100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2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7461C1-9684-9C95-641E-9667C0C45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https://www.egetolgayaltinay.com/lessons/301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DD22953-B713-CD38-A4AC-DE878D7E76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7749">
            <a:off x="8088147" y="2801625"/>
            <a:ext cx="3260684" cy="31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40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4026B6-DB39-4D5A-5C9F-224D58B406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959BD90-AE87-F586-8627-AE2E328F3C09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https://www.egetolgayaltinay.com/lessons/918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4603BA1-F0E2-FC69-AFB6-11CF2CF98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313" y="3178834"/>
            <a:ext cx="3387304" cy="280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00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741D09C7-B185-59BE-B6FB-9C1DE3777BE6}"/>
              </a:ext>
            </a:extLst>
          </p:cNvPr>
          <p:cNvSpPr txBox="1"/>
          <p:nvPr/>
        </p:nvSpPr>
        <p:spPr>
          <a:xfrm>
            <a:off x="3514724" y="264557"/>
            <a:ext cx="4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INVITATION CARD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85786D56-0D4B-66DC-471A-C60134B76DCC}"/>
              </a:ext>
            </a:extLst>
          </p:cNvPr>
          <p:cNvSpPr txBox="1"/>
          <p:nvPr/>
        </p:nvSpPr>
        <p:spPr>
          <a:xfrm>
            <a:off x="3514724" y="661719"/>
            <a:ext cx="496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(DAVET KARTI)</a:t>
            </a:r>
          </a:p>
        </p:txBody>
      </p:sp>
      <p:sp>
        <p:nvSpPr>
          <p:cNvPr id="8" name="Scroll: Vertical 8">
            <a:extLst>
              <a:ext uri="{FF2B5EF4-FFF2-40B4-BE49-F238E27FC236}">
                <a16:creationId xmlns:a16="http://schemas.microsoft.com/office/drawing/2014/main" id="{494FBF13-E1E0-9E46-5E15-DF2C7716E750}"/>
              </a:ext>
            </a:extLst>
          </p:cNvPr>
          <p:cNvSpPr/>
          <p:nvPr/>
        </p:nvSpPr>
        <p:spPr>
          <a:xfrm>
            <a:off x="1842868" y="1365317"/>
            <a:ext cx="9282332" cy="4127365"/>
          </a:xfrm>
          <a:prstGeom prst="verticalScroll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400" b="1" dirty="0" err="1"/>
              <a:t>Dear</a:t>
            </a:r>
            <a:r>
              <a:rPr lang="tr-TR" sz="2400" b="1" dirty="0"/>
              <a:t> Alex,</a:t>
            </a:r>
          </a:p>
          <a:p>
            <a:endParaRPr lang="tr-TR" sz="2400" b="1" dirty="0"/>
          </a:p>
          <a:p>
            <a:r>
              <a:rPr lang="tr-TR" sz="2400" b="1" dirty="0"/>
              <a:t>I am having a birthday party on 23rd August. It’s in Green Cafe at 8 p.m. Don’t forget to bring your party hat. I hope you can come.</a:t>
            </a:r>
          </a:p>
          <a:p>
            <a:endParaRPr lang="tr-TR" sz="2400" b="1" dirty="0"/>
          </a:p>
          <a:p>
            <a:r>
              <a:rPr lang="tr-TR" sz="2400" b="1" i="1" dirty="0"/>
              <a:t>Ps: Please inform us until 20th August.</a:t>
            </a:r>
          </a:p>
          <a:p>
            <a:r>
              <a:rPr lang="tr-TR" sz="2400" b="1" dirty="0"/>
              <a:t>Carl</a:t>
            </a:r>
          </a:p>
          <a:p>
            <a:pPr algn="ctr"/>
            <a:endParaRPr lang="tr-TR" sz="2400" dirty="0"/>
          </a:p>
        </p:txBody>
      </p:sp>
      <p:sp>
        <p:nvSpPr>
          <p:cNvPr id="9" name="Speech Bubble: Rectangle 9">
            <a:extLst>
              <a:ext uri="{FF2B5EF4-FFF2-40B4-BE49-F238E27FC236}">
                <a16:creationId xmlns:a16="http://schemas.microsoft.com/office/drawing/2014/main" id="{A8EEC16B-4133-4D10-3A71-5C06FF726E68}"/>
              </a:ext>
            </a:extLst>
          </p:cNvPr>
          <p:cNvSpPr/>
          <p:nvPr/>
        </p:nvSpPr>
        <p:spPr>
          <a:xfrm>
            <a:off x="98474" y="1318756"/>
            <a:ext cx="2127859" cy="1966698"/>
          </a:xfrm>
          <a:prstGeom prst="wedgeRectCallout">
            <a:avLst>
              <a:gd name="adj1" fmla="val 91425"/>
              <a:gd name="adj2" fmla="val 3076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Alex:</a:t>
            </a:r>
          </a:p>
          <a:p>
            <a:pPr algn="ctr"/>
            <a:r>
              <a:rPr lang="tr-TR" sz="2400" b="1" dirty="0">
                <a:solidFill>
                  <a:schemeClr val="accent1"/>
                </a:solidFill>
              </a:rPr>
              <a:t>Receiver: </a:t>
            </a:r>
            <a:r>
              <a:rPr lang="tr-TR" sz="2400" b="1" dirty="0"/>
              <a:t>Alıcı</a:t>
            </a:r>
          </a:p>
          <a:p>
            <a:pPr algn="ctr"/>
            <a:r>
              <a:rPr lang="tr-TR" sz="2400" b="1" dirty="0">
                <a:solidFill>
                  <a:schemeClr val="accent1"/>
                </a:solidFill>
              </a:rPr>
              <a:t>Invitee: </a:t>
            </a:r>
            <a:r>
              <a:rPr lang="tr-TR" sz="2400" b="1" dirty="0"/>
              <a:t>Davetli</a:t>
            </a:r>
          </a:p>
          <a:p>
            <a:pPr algn="ctr"/>
            <a:r>
              <a:rPr lang="tr-TR" sz="2400" b="1" dirty="0" err="1">
                <a:solidFill>
                  <a:schemeClr val="accent1"/>
                </a:solidFill>
              </a:rPr>
              <a:t>Guest</a:t>
            </a:r>
            <a:r>
              <a:rPr lang="tr-TR" sz="2400" b="1" dirty="0">
                <a:solidFill>
                  <a:schemeClr val="accent1"/>
                </a:solidFill>
              </a:rPr>
              <a:t>: </a:t>
            </a:r>
            <a:r>
              <a:rPr lang="tr-TR" sz="2400" b="1" dirty="0"/>
              <a:t>Misafir</a:t>
            </a:r>
          </a:p>
        </p:txBody>
      </p:sp>
      <p:sp>
        <p:nvSpPr>
          <p:cNvPr id="10" name="Speech Bubble: Rectangle 11">
            <a:extLst>
              <a:ext uri="{FF2B5EF4-FFF2-40B4-BE49-F238E27FC236}">
                <a16:creationId xmlns:a16="http://schemas.microsoft.com/office/drawing/2014/main" id="{D018822C-9D85-5A2A-7733-08732DB992EB}"/>
              </a:ext>
            </a:extLst>
          </p:cNvPr>
          <p:cNvSpPr/>
          <p:nvPr/>
        </p:nvSpPr>
        <p:spPr>
          <a:xfrm>
            <a:off x="1842868" y="5539243"/>
            <a:ext cx="3224431" cy="1054199"/>
          </a:xfrm>
          <a:prstGeom prst="wedgeRectCallout">
            <a:avLst>
              <a:gd name="adj1" fmla="val -25097"/>
              <a:gd name="adj2" fmla="val -10973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Carl:</a:t>
            </a:r>
          </a:p>
          <a:p>
            <a:pPr algn="ctr"/>
            <a:r>
              <a:rPr lang="tr-TR" sz="2400" b="1" dirty="0">
                <a:solidFill>
                  <a:schemeClr val="accent1"/>
                </a:solidFill>
              </a:rPr>
              <a:t>Sender: </a:t>
            </a:r>
            <a:r>
              <a:rPr lang="tr-TR" sz="2400" b="1" dirty="0"/>
              <a:t>Gönderici</a:t>
            </a:r>
          </a:p>
          <a:p>
            <a:pPr algn="ctr"/>
            <a:r>
              <a:rPr lang="tr-TR" sz="2400" b="1" dirty="0">
                <a:solidFill>
                  <a:schemeClr val="accent1"/>
                </a:solidFill>
              </a:rPr>
              <a:t>Invitor: </a:t>
            </a:r>
            <a:r>
              <a:rPr lang="tr-TR" sz="2400" b="1" dirty="0"/>
              <a:t>Davet eden</a:t>
            </a:r>
          </a:p>
        </p:txBody>
      </p:sp>
      <p:sp>
        <p:nvSpPr>
          <p:cNvPr id="11" name="Speech Bubble: Rectangle 12">
            <a:extLst>
              <a:ext uri="{FF2B5EF4-FFF2-40B4-BE49-F238E27FC236}">
                <a16:creationId xmlns:a16="http://schemas.microsoft.com/office/drawing/2014/main" id="{C54A2A87-9961-CA2E-F9F7-7FA793C49FF6}"/>
              </a:ext>
            </a:extLst>
          </p:cNvPr>
          <p:cNvSpPr/>
          <p:nvPr/>
        </p:nvSpPr>
        <p:spPr>
          <a:xfrm>
            <a:off x="4626975" y="1305591"/>
            <a:ext cx="2127859" cy="1005434"/>
          </a:xfrm>
          <a:prstGeom prst="wedgeRectCallout">
            <a:avLst>
              <a:gd name="adj1" fmla="val -34508"/>
              <a:gd name="adj2" fmla="val 8677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Birthday Party:</a:t>
            </a:r>
          </a:p>
          <a:p>
            <a:pPr algn="ctr"/>
            <a:r>
              <a:rPr lang="tr-TR" sz="2400" b="1" dirty="0">
                <a:solidFill>
                  <a:schemeClr val="accent1"/>
                </a:solidFill>
              </a:rPr>
              <a:t>Event: </a:t>
            </a:r>
            <a:r>
              <a:rPr lang="tr-TR" sz="2400" b="1" dirty="0"/>
              <a:t>Etkinlik</a:t>
            </a:r>
          </a:p>
        </p:txBody>
      </p:sp>
      <p:sp>
        <p:nvSpPr>
          <p:cNvPr id="12" name="Speech Bubble: Rectangle 13">
            <a:extLst>
              <a:ext uri="{FF2B5EF4-FFF2-40B4-BE49-F238E27FC236}">
                <a16:creationId xmlns:a16="http://schemas.microsoft.com/office/drawing/2014/main" id="{13D05838-4708-4695-B1A9-0E0F7DD01CC8}"/>
              </a:ext>
            </a:extLst>
          </p:cNvPr>
          <p:cNvSpPr/>
          <p:nvPr/>
        </p:nvSpPr>
        <p:spPr>
          <a:xfrm>
            <a:off x="9256543" y="575346"/>
            <a:ext cx="2127859" cy="1005434"/>
          </a:xfrm>
          <a:prstGeom prst="wedgeRectCallout">
            <a:avLst>
              <a:gd name="adj1" fmla="val -150056"/>
              <a:gd name="adj2" fmla="val 165405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23rd August:</a:t>
            </a:r>
          </a:p>
          <a:p>
            <a:pPr algn="ctr"/>
            <a:r>
              <a:rPr lang="tr-TR" sz="2400" b="1" dirty="0">
                <a:solidFill>
                  <a:schemeClr val="accent1"/>
                </a:solidFill>
              </a:rPr>
              <a:t>Date: </a:t>
            </a:r>
            <a:r>
              <a:rPr lang="tr-TR" sz="2400" b="1" dirty="0"/>
              <a:t>Tarih</a:t>
            </a:r>
          </a:p>
        </p:txBody>
      </p:sp>
      <p:sp>
        <p:nvSpPr>
          <p:cNvPr id="13" name="Speech Bubble: Rectangle 14">
            <a:extLst>
              <a:ext uri="{FF2B5EF4-FFF2-40B4-BE49-F238E27FC236}">
                <a16:creationId xmlns:a16="http://schemas.microsoft.com/office/drawing/2014/main" id="{05E5BB58-864E-C7E3-4558-146E5CA43337}"/>
              </a:ext>
            </a:extLst>
          </p:cNvPr>
          <p:cNvSpPr/>
          <p:nvPr/>
        </p:nvSpPr>
        <p:spPr>
          <a:xfrm>
            <a:off x="8553450" y="3572134"/>
            <a:ext cx="3065957" cy="1269736"/>
          </a:xfrm>
          <a:prstGeom prst="wedgeRectCallout">
            <a:avLst>
              <a:gd name="adj1" fmla="val -16414"/>
              <a:gd name="adj2" fmla="val -93358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Green Cafe:</a:t>
            </a:r>
          </a:p>
          <a:p>
            <a:pPr algn="ctr"/>
            <a:r>
              <a:rPr lang="tr-TR" sz="2400" b="1" dirty="0">
                <a:solidFill>
                  <a:schemeClr val="accent1"/>
                </a:solidFill>
              </a:rPr>
              <a:t>Place: </a:t>
            </a:r>
            <a:r>
              <a:rPr lang="tr-TR" sz="2400" b="1" dirty="0"/>
              <a:t>Yer/Mekan</a:t>
            </a:r>
          </a:p>
          <a:p>
            <a:pPr algn="ctr"/>
            <a:r>
              <a:rPr lang="tr-TR" sz="2400" b="1" dirty="0" err="1">
                <a:solidFill>
                  <a:schemeClr val="accent1"/>
                </a:solidFill>
              </a:rPr>
              <a:t>Adress</a:t>
            </a:r>
            <a:r>
              <a:rPr lang="tr-TR" sz="2400" b="1" dirty="0">
                <a:solidFill>
                  <a:schemeClr val="accent1"/>
                </a:solidFill>
              </a:rPr>
              <a:t>: </a:t>
            </a:r>
            <a:r>
              <a:rPr lang="tr-TR" sz="2400" b="1" dirty="0"/>
              <a:t>Adres</a:t>
            </a:r>
          </a:p>
        </p:txBody>
      </p:sp>
      <p:sp>
        <p:nvSpPr>
          <p:cNvPr id="14" name="Speech Bubble: Rectangle 15">
            <a:extLst>
              <a:ext uri="{FF2B5EF4-FFF2-40B4-BE49-F238E27FC236}">
                <a16:creationId xmlns:a16="http://schemas.microsoft.com/office/drawing/2014/main" id="{89B7A435-5A68-66AC-10BA-17525301846B}"/>
              </a:ext>
            </a:extLst>
          </p:cNvPr>
          <p:cNvSpPr/>
          <p:nvPr/>
        </p:nvSpPr>
        <p:spPr>
          <a:xfrm>
            <a:off x="5891432" y="5060908"/>
            <a:ext cx="2793349" cy="1005434"/>
          </a:xfrm>
          <a:prstGeom prst="wedgeRectCallout">
            <a:avLst>
              <a:gd name="adj1" fmla="val -33728"/>
              <a:gd name="adj2" fmla="val -92608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20th August:</a:t>
            </a:r>
          </a:p>
          <a:p>
            <a:pPr algn="ctr"/>
            <a:r>
              <a:rPr lang="tr-TR" sz="2400" b="1" dirty="0">
                <a:solidFill>
                  <a:schemeClr val="accent1"/>
                </a:solidFill>
              </a:rPr>
              <a:t>Deadline: </a:t>
            </a:r>
            <a:r>
              <a:rPr lang="tr-TR" sz="2400" b="1" dirty="0">
                <a:solidFill>
                  <a:schemeClr val="tx1"/>
                </a:solidFill>
              </a:rPr>
              <a:t>Son Tarih</a:t>
            </a:r>
          </a:p>
        </p:txBody>
      </p:sp>
      <p:sp>
        <p:nvSpPr>
          <p:cNvPr id="15" name="Speech Bubble: Rectangle 16">
            <a:extLst>
              <a:ext uri="{FF2B5EF4-FFF2-40B4-BE49-F238E27FC236}">
                <a16:creationId xmlns:a16="http://schemas.microsoft.com/office/drawing/2014/main" id="{F472369A-F790-21DB-7937-AAB211D8EE13}"/>
              </a:ext>
            </a:extLst>
          </p:cNvPr>
          <p:cNvSpPr/>
          <p:nvPr/>
        </p:nvSpPr>
        <p:spPr>
          <a:xfrm>
            <a:off x="98474" y="3572134"/>
            <a:ext cx="2127859" cy="1005434"/>
          </a:xfrm>
          <a:prstGeom prst="wedgeRectCallout">
            <a:avLst>
              <a:gd name="adj1" fmla="val 92090"/>
              <a:gd name="adj2" fmla="val -70190"/>
            </a:avLst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At 8 pm:</a:t>
            </a:r>
          </a:p>
          <a:p>
            <a:pPr algn="ctr"/>
            <a:r>
              <a:rPr lang="tr-TR" sz="2400" b="1" dirty="0">
                <a:solidFill>
                  <a:schemeClr val="accent1"/>
                </a:solidFill>
              </a:rPr>
              <a:t>Time: </a:t>
            </a:r>
            <a:r>
              <a:rPr lang="tr-TR" sz="2400" b="1" dirty="0"/>
              <a:t>Saat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F79A788-0200-7349-640F-E70FF63D2D08}"/>
              </a:ext>
            </a:extLst>
          </p:cNvPr>
          <p:cNvSpPr/>
          <p:nvPr/>
        </p:nvSpPr>
        <p:spPr>
          <a:xfrm>
            <a:off x="8952457" y="5231634"/>
            <a:ext cx="2793349" cy="1337287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accent1"/>
                </a:solidFill>
              </a:rPr>
              <a:t>Reason</a:t>
            </a:r>
            <a:r>
              <a:rPr lang="tr-TR" sz="2400" b="1" dirty="0">
                <a:solidFill>
                  <a:schemeClr val="accent1"/>
                </a:solidFill>
              </a:rPr>
              <a:t>: </a:t>
            </a:r>
            <a:r>
              <a:rPr lang="tr-TR" sz="2400" b="1" dirty="0">
                <a:solidFill>
                  <a:schemeClr val="tx1"/>
                </a:solidFill>
              </a:rPr>
              <a:t>Sebep</a:t>
            </a:r>
          </a:p>
          <a:p>
            <a:pPr algn="ctr"/>
            <a:r>
              <a:rPr lang="tr-TR" sz="2400" b="1" dirty="0" err="1">
                <a:solidFill>
                  <a:schemeClr val="accent1"/>
                </a:solidFill>
              </a:rPr>
              <a:t>Price</a:t>
            </a:r>
            <a:r>
              <a:rPr lang="tr-TR" sz="2400" b="1" dirty="0">
                <a:solidFill>
                  <a:schemeClr val="accent1"/>
                </a:solidFill>
              </a:rPr>
              <a:t> / </a:t>
            </a:r>
            <a:r>
              <a:rPr lang="tr-TR" sz="2400" b="1" dirty="0" err="1">
                <a:solidFill>
                  <a:schemeClr val="accent1"/>
                </a:solidFill>
              </a:rPr>
              <a:t>Fee</a:t>
            </a:r>
            <a:r>
              <a:rPr lang="tr-TR" sz="2400" b="1" dirty="0">
                <a:solidFill>
                  <a:schemeClr val="accent1"/>
                </a:solidFill>
              </a:rPr>
              <a:t>: </a:t>
            </a:r>
            <a:r>
              <a:rPr lang="tr-TR" sz="2400" b="1" dirty="0">
                <a:solidFill>
                  <a:schemeClr val="tx1"/>
                </a:solidFill>
              </a:rPr>
              <a:t>Ücret</a:t>
            </a: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4F9B3337-2FD4-90E1-E379-394EF68C4E83}"/>
              </a:ext>
            </a:extLst>
          </p:cNvPr>
          <p:cNvSpPr txBox="1"/>
          <p:nvPr/>
        </p:nvSpPr>
        <p:spPr>
          <a:xfrm>
            <a:off x="9256543" y="5060908"/>
            <a:ext cx="1102936" cy="400110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FF0000"/>
                </a:solidFill>
              </a:rPr>
              <a:t>EXTRA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D838C0A-9A35-87CA-6AD2-2DF34114C15C}"/>
              </a:ext>
            </a:extLst>
          </p:cNvPr>
          <p:cNvSpPr txBox="1"/>
          <p:nvPr/>
        </p:nvSpPr>
        <p:spPr>
          <a:xfrm>
            <a:off x="391433" y="0"/>
            <a:ext cx="11608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err="1">
                <a:solidFill>
                  <a:srgbClr val="0DB5E9"/>
                </a:solidFill>
              </a:rPr>
              <a:t>Invitation</a:t>
            </a:r>
            <a:r>
              <a:rPr lang="tr-TR" sz="4800" b="1" dirty="0">
                <a:solidFill>
                  <a:srgbClr val="0DB5E9"/>
                </a:solidFill>
              </a:rPr>
              <a:t> </a:t>
            </a:r>
            <a:r>
              <a:rPr lang="tr-TR" sz="4800" b="1" dirty="0" err="1">
                <a:solidFill>
                  <a:srgbClr val="0DB5E9"/>
                </a:solidFill>
              </a:rPr>
              <a:t>Card</a:t>
            </a:r>
            <a:endParaRPr lang="tr-TR" sz="4800" b="1" dirty="0">
              <a:solidFill>
                <a:srgbClr val="0DB5E9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2FB1B3E9-A9A3-F096-8049-237E650CA620}"/>
              </a:ext>
            </a:extLst>
          </p:cNvPr>
          <p:cNvSpPr txBox="1"/>
          <p:nvPr/>
        </p:nvSpPr>
        <p:spPr>
          <a:xfrm>
            <a:off x="391433" y="635986"/>
            <a:ext cx="116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(Davetiye)</a:t>
            </a:r>
          </a:p>
        </p:txBody>
      </p:sp>
    </p:spTree>
    <p:extLst>
      <p:ext uri="{BB962C8B-B14F-4D97-AF65-F5344CB8AC3E}">
        <p14:creationId xmlns:p14="http://schemas.microsoft.com/office/powerpoint/2010/main" val="26126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https://www.egetolgayaltinay.com/lessons/304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6F5440A-AE90-4520-EA17-9D036BD5B1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2964">
            <a:off x="8281987" y="2899991"/>
            <a:ext cx="2995613" cy="283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10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0EA4A8DA-31CF-2E0D-8EEE-DA6A2B2AD747}"/>
              </a:ext>
            </a:extLst>
          </p:cNvPr>
          <p:cNvSpPr txBox="1"/>
          <p:nvPr/>
        </p:nvSpPr>
        <p:spPr>
          <a:xfrm>
            <a:off x="291966" y="2105561"/>
            <a:ext cx="116080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>
                <a:solidFill>
                  <a:srgbClr val="0DB5E9"/>
                </a:solidFill>
              </a:rPr>
              <a:t>ACTIVITIES &amp; EVENTS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E0320D0-D2C4-E648-4F5D-A5B17A6995C4}"/>
              </a:ext>
            </a:extLst>
          </p:cNvPr>
          <p:cNvSpPr txBox="1"/>
          <p:nvPr/>
        </p:nvSpPr>
        <p:spPr>
          <a:xfrm>
            <a:off x="3165107" y="3136612"/>
            <a:ext cx="586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(Etkinlikler)</a:t>
            </a:r>
          </a:p>
        </p:txBody>
      </p:sp>
    </p:spTree>
    <p:extLst>
      <p:ext uri="{BB962C8B-B14F-4D97-AF65-F5344CB8AC3E}">
        <p14:creationId xmlns:p14="http://schemas.microsoft.com/office/powerpoint/2010/main" val="3561593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44033B-4B51-877C-DFD4-D41A9F2B5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FB30DA9-9FF3-84D0-CA8E-3891570CF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2682">
            <a:off x="8005312" y="2911544"/>
            <a:ext cx="2831551" cy="2646633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49E78F6D-4081-410A-9AF8-F04FDC7C608D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4"/>
              </a:rPr>
              <a:t>https://www.egetolgayaltinay.com/lessons/311</a:t>
            </a:r>
            <a:r>
              <a:rPr lang="tr-TR" sz="24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65927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3B1B1128-5081-74E0-8253-79376C7002C1}"/>
              </a:ext>
            </a:extLst>
          </p:cNvPr>
          <p:cNvSpPr txBox="1"/>
          <p:nvPr/>
        </p:nvSpPr>
        <p:spPr>
          <a:xfrm>
            <a:off x="9820275" y="1724025"/>
            <a:ext cx="2619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(Ne tür …?)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F66B8792-2702-A112-7BE5-44E0BF8B05F2}"/>
              </a:ext>
            </a:extLst>
          </p:cNvPr>
          <p:cNvSpPr txBox="1"/>
          <p:nvPr/>
        </p:nvSpPr>
        <p:spPr>
          <a:xfrm>
            <a:off x="7372350" y="2505075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(Nerede/Nereye?)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1DAC2BB-49B3-A346-DE0B-EF36F0184D31}"/>
              </a:ext>
            </a:extLst>
          </p:cNvPr>
          <p:cNvSpPr txBox="1"/>
          <p:nvPr/>
        </p:nvSpPr>
        <p:spPr>
          <a:xfrm>
            <a:off x="7300912" y="3286125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(Ne zaman?)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38FC6D98-411C-59B0-B964-2988EC381A56}"/>
              </a:ext>
            </a:extLst>
          </p:cNvPr>
          <p:cNvSpPr txBox="1"/>
          <p:nvPr/>
        </p:nvSpPr>
        <p:spPr>
          <a:xfrm>
            <a:off x="8091487" y="4067175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(Saat kaçta?)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3CBDBD23-62FB-44CD-530E-3F2A015B830B}"/>
              </a:ext>
            </a:extLst>
          </p:cNvPr>
          <p:cNvSpPr txBox="1"/>
          <p:nvPr/>
        </p:nvSpPr>
        <p:spPr>
          <a:xfrm>
            <a:off x="7081837" y="4848225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(Neden?)</a:t>
            </a: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6C71F3C-3D91-2C39-8064-75959249CBF1}"/>
              </a:ext>
            </a:extLst>
          </p:cNvPr>
          <p:cNvSpPr txBox="1"/>
          <p:nvPr/>
        </p:nvSpPr>
        <p:spPr>
          <a:xfrm>
            <a:off x="7081837" y="5610225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(Kim?)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38A8917C-296F-4059-C9B7-0E85A99205CD}"/>
              </a:ext>
            </a:extLst>
          </p:cNvPr>
          <p:cNvSpPr txBox="1"/>
          <p:nvPr/>
        </p:nvSpPr>
        <p:spPr>
          <a:xfrm>
            <a:off x="7905750" y="6214050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>
                <a:solidFill>
                  <a:srgbClr val="0070C0"/>
                </a:solidFill>
              </a:rPr>
              <a:t>(Başka kim?)</a:t>
            </a:r>
          </a:p>
        </p:txBody>
      </p:sp>
    </p:spTree>
    <p:extLst>
      <p:ext uri="{BB962C8B-B14F-4D97-AF65-F5344CB8AC3E}">
        <p14:creationId xmlns:p14="http://schemas.microsoft.com/office/powerpoint/2010/main" val="349837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  <p:bldP spid="18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DA9D43-4C33-A2CC-0B4C-F6553D89E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https://www.egetolgayaltinay.com/lessons/305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8DDBF2F-BEBC-E8A0-9AF3-1048F5799A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822">
            <a:off x="8229599" y="3013843"/>
            <a:ext cx="3381375" cy="320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47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AB4C335B-3EDC-8626-21D1-31E8AEBB83E6}"/>
              </a:ext>
            </a:extLst>
          </p:cNvPr>
          <p:cNvSpPr txBox="1"/>
          <p:nvPr/>
        </p:nvSpPr>
        <p:spPr>
          <a:xfrm>
            <a:off x="101466" y="2163048"/>
            <a:ext cx="116080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err="1">
                <a:solidFill>
                  <a:srgbClr val="0DB5E9"/>
                </a:solidFill>
              </a:rPr>
              <a:t>Personal</a:t>
            </a:r>
            <a:r>
              <a:rPr lang="tr-TR" sz="11500" b="1" dirty="0">
                <a:solidFill>
                  <a:srgbClr val="0DB5E9"/>
                </a:solidFill>
              </a:rPr>
              <a:t> </a:t>
            </a:r>
            <a:r>
              <a:rPr lang="tr-TR" sz="11500" b="1" dirty="0" err="1">
                <a:solidFill>
                  <a:srgbClr val="0DB5E9"/>
                </a:solidFill>
              </a:rPr>
              <a:t>Traits</a:t>
            </a:r>
            <a:endParaRPr lang="tr-TR" sz="11500" b="1" dirty="0">
              <a:solidFill>
                <a:srgbClr val="0DB5E9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F1B7007-B029-F147-F9A0-72D87D575FBB}"/>
              </a:ext>
            </a:extLst>
          </p:cNvPr>
          <p:cNvSpPr txBox="1"/>
          <p:nvPr/>
        </p:nvSpPr>
        <p:spPr>
          <a:xfrm>
            <a:off x="101466" y="3671153"/>
            <a:ext cx="11608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/>
              <a:t>(Kişilik Özellikleri)</a:t>
            </a:r>
          </a:p>
        </p:txBody>
      </p:sp>
    </p:spTree>
    <p:extLst>
      <p:ext uri="{BB962C8B-B14F-4D97-AF65-F5344CB8AC3E}">
        <p14:creationId xmlns:p14="http://schemas.microsoft.com/office/powerpoint/2010/main" val="551095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Metin kutusu 103">
            <a:extLst>
              <a:ext uri="{FF2B5EF4-FFF2-40B4-BE49-F238E27FC236}">
                <a16:creationId xmlns:a16="http://schemas.microsoft.com/office/drawing/2014/main" id="{40E732A3-CAE5-81EA-C7FF-A59AA349065F}"/>
              </a:ext>
            </a:extLst>
          </p:cNvPr>
          <p:cNvSpPr txBox="1"/>
          <p:nvPr/>
        </p:nvSpPr>
        <p:spPr>
          <a:xfrm>
            <a:off x="612076" y="130718"/>
            <a:ext cx="4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GOOD TRAITS</a:t>
            </a:r>
          </a:p>
        </p:txBody>
      </p:sp>
      <p:sp>
        <p:nvSpPr>
          <p:cNvPr id="106" name="Metin kutusu 105">
            <a:extLst>
              <a:ext uri="{FF2B5EF4-FFF2-40B4-BE49-F238E27FC236}">
                <a16:creationId xmlns:a16="http://schemas.microsoft.com/office/drawing/2014/main" id="{8336F9FA-C4D7-39DF-2522-36BA0863E187}"/>
              </a:ext>
            </a:extLst>
          </p:cNvPr>
          <p:cNvSpPr txBox="1"/>
          <p:nvPr/>
        </p:nvSpPr>
        <p:spPr>
          <a:xfrm>
            <a:off x="6890526" y="122805"/>
            <a:ext cx="4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BAD TRAITS</a:t>
            </a:r>
          </a:p>
        </p:txBody>
      </p:sp>
      <p:sp>
        <p:nvSpPr>
          <p:cNvPr id="108" name="Metin kutusu 107">
            <a:extLst>
              <a:ext uri="{FF2B5EF4-FFF2-40B4-BE49-F238E27FC236}">
                <a16:creationId xmlns:a16="http://schemas.microsoft.com/office/drawing/2014/main" id="{BFC6FDA1-B0B9-A5DE-E1EF-DE34BBBC7295}"/>
              </a:ext>
            </a:extLst>
          </p:cNvPr>
          <p:cNvSpPr txBox="1"/>
          <p:nvPr/>
        </p:nvSpPr>
        <p:spPr>
          <a:xfrm>
            <a:off x="612076" y="576371"/>
            <a:ext cx="4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(İyi Özellikler)</a:t>
            </a:r>
          </a:p>
        </p:txBody>
      </p:sp>
      <p:sp>
        <p:nvSpPr>
          <p:cNvPr id="110" name="Metin kutusu 109">
            <a:extLst>
              <a:ext uri="{FF2B5EF4-FFF2-40B4-BE49-F238E27FC236}">
                <a16:creationId xmlns:a16="http://schemas.microsoft.com/office/drawing/2014/main" id="{229F7100-2899-DACC-FD97-9A13F9C0BD8B}"/>
              </a:ext>
            </a:extLst>
          </p:cNvPr>
          <p:cNvSpPr txBox="1"/>
          <p:nvPr/>
        </p:nvSpPr>
        <p:spPr>
          <a:xfrm>
            <a:off x="6890526" y="577837"/>
            <a:ext cx="4962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chemeClr val="bg1"/>
                </a:solidFill>
              </a:rPr>
              <a:t>(Kötü Özellikler)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3CE9828-2401-234D-CB11-D48E06C1AD64}"/>
              </a:ext>
            </a:extLst>
          </p:cNvPr>
          <p:cNvSpPr txBox="1"/>
          <p:nvPr/>
        </p:nvSpPr>
        <p:spPr>
          <a:xfrm>
            <a:off x="291966" y="-12710"/>
            <a:ext cx="11608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err="1">
                <a:solidFill>
                  <a:srgbClr val="0DB5E9"/>
                </a:solidFill>
              </a:rPr>
              <a:t>Personal</a:t>
            </a:r>
            <a:r>
              <a:rPr lang="tr-TR" sz="4800" b="1" dirty="0">
                <a:solidFill>
                  <a:srgbClr val="0DB5E9"/>
                </a:solidFill>
              </a:rPr>
              <a:t> </a:t>
            </a:r>
            <a:r>
              <a:rPr lang="tr-TR" sz="4800" b="1" dirty="0" err="1">
                <a:solidFill>
                  <a:srgbClr val="0DB5E9"/>
                </a:solidFill>
              </a:rPr>
              <a:t>Traits</a:t>
            </a:r>
            <a:endParaRPr lang="tr-TR" sz="4800" b="1" dirty="0">
              <a:solidFill>
                <a:srgbClr val="0DB5E9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099CE35-3F1D-9418-B6D4-34635B5C14CF}"/>
              </a:ext>
            </a:extLst>
          </p:cNvPr>
          <p:cNvSpPr txBox="1"/>
          <p:nvPr/>
        </p:nvSpPr>
        <p:spPr>
          <a:xfrm>
            <a:off x="291966" y="633621"/>
            <a:ext cx="116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(Kişilik Özellikleri)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3A09412-54FF-B1EF-4561-5487D33D2CB1}"/>
              </a:ext>
            </a:extLst>
          </p:cNvPr>
          <p:cNvSpPr/>
          <p:nvPr/>
        </p:nvSpPr>
        <p:spPr>
          <a:xfrm>
            <a:off x="120316" y="1226309"/>
            <a:ext cx="2009273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Calm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04DDE0D-F677-7358-C192-ECFE31DF9F45}"/>
              </a:ext>
            </a:extLst>
          </p:cNvPr>
          <p:cNvSpPr/>
          <p:nvPr/>
        </p:nvSpPr>
        <p:spPr>
          <a:xfrm>
            <a:off x="2129587" y="1226309"/>
            <a:ext cx="2791329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Sakin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BEFEE333-A1AC-44BA-FED3-C97641D1F19E}"/>
              </a:ext>
            </a:extLst>
          </p:cNvPr>
          <p:cNvSpPr/>
          <p:nvPr/>
        </p:nvSpPr>
        <p:spPr>
          <a:xfrm>
            <a:off x="110036" y="1583065"/>
            <a:ext cx="2009273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Caring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EE17BB3-2467-7C9E-819D-B899AB35EC07}"/>
              </a:ext>
            </a:extLst>
          </p:cNvPr>
          <p:cNvSpPr/>
          <p:nvPr/>
        </p:nvSpPr>
        <p:spPr>
          <a:xfrm>
            <a:off x="2137469" y="1583065"/>
            <a:ext cx="2676913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Şefkatli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79B34902-40C1-C71C-0537-8805A2504A31}"/>
              </a:ext>
            </a:extLst>
          </p:cNvPr>
          <p:cNvSpPr/>
          <p:nvPr/>
        </p:nvSpPr>
        <p:spPr>
          <a:xfrm>
            <a:off x="120316" y="1937175"/>
            <a:ext cx="2009273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Cool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CB0A377-5D81-8706-87C4-3538CB940673}"/>
              </a:ext>
            </a:extLst>
          </p:cNvPr>
          <p:cNvSpPr/>
          <p:nvPr/>
        </p:nvSpPr>
        <p:spPr>
          <a:xfrm>
            <a:off x="2147749" y="1937175"/>
            <a:ext cx="2540439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Havalı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A44FD40A-E1A6-922C-3931-2FB506464576}"/>
              </a:ext>
            </a:extLst>
          </p:cNvPr>
          <p:cNvSpPr/>
          <p:nvPr/>
        </p:nvSpPr>
        <p:spPr>
          <a:xfrm>
            <a:off x="120316" y="2286979"/>
            <a:ext cx="2009273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Dishonest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F3140FEC-CFE0-A673-4B76-554BD7E0E6D6}"/>
              </a:ext>
            </a:extLst>
          </p:cNvPr>
          <p:cNvSpPr/>
          <p:nvPr/>
        </p:nvSpPr>
        <p:spPr>
          <a:xfrm>
            <a:off x="2138670" y="2286979"/>
            <a:ext cx="2407204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Dürüst olmayan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2DF2229D-310B-20D6-F72C-65841683DCB8}"/>
              </a:ext>
            </a:extLst>
          </p:cNvPr>
          <p:cNvSpPr/>
          <p:nvPr/>
        </p:nvSpPr>
        <p:spPr>
          <a:xfrm>
            <a:off x="120317" y="2648653"/>
            <a:ext cx="2009272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Fair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5D9EE160-E0DF-2F7B-D83A-DD0DED43DF80}"/>
              </a:ext>
            </a:extLst>
          </p:cNvPr>
          <p:cNvSpPr/>
          <p:nvPr/>
        </p:nvSpPr>
        <p:spPr>
          <a:xfrm>
            <a:off x="2138669" y="2656566"/>
            <a:ext cx="2407204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Adil, adaletli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D1D0403E-B74D-1E92-A05C-779E324750B6}"/>
              </a:ext>
            </a:extLst>
          </p:cNvPr>
          <p:cNvSpPr/>
          <p:nvPr/>
        </p:nvSpPr>
        <p:spPr>
          <a:xfrm>
            <a:off x="113285" y="3008666"/>
            <a:ext cx="2009272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Fashionable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1CAF4E2E-5DAF-ACBB-81C0-0C5E25181141}"/>
              </a:ext>
            </a:extLst>
          </p:cNvPr>
          <p:cNvSpPr/>
          <p:nvPr/>
        </p:nvSpPr>
        <p:spPr>
          <a:xfrm>
            <a:off x="2140717" y="3016579"/>
            <a:ext cx="2301871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Modaya uygun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BB217D34-B3DA-652C-1701-24EE0CC91A64}"/>
              </a:ext>
            </a:extLst>
          </p:cNvPr>
          <p:cNvSpPr/>
          <p:nvPr/>
        </p:nvSpPr>
        <p:spPr>
          <a:xfrm>
            <a:off x="113285" y="3377902"/>
            <a:ext cx="2009272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Funny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D2AFB684-8680-6DE1-D4E7-2AFE7412458A}"/>
              </a:ext>
            </a:extLst>
          </p:cNvPr>
          <p:cNvSpPr/>
          <p:nvPr/>
        </p:nvSpPr>
        <p:spPr>
          <a:xfrm>
            <a:off x="2131637" y="3385815"/>
            <a:ext cx="2301871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Komik</a:t>
            </a: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05A7CBCA-C342-5088-DE32-81B01734CFBE}"/>
              </a:ext>
            </a:extLst>
          </p:cNvPr>
          <p:cNvSpPr/>
          <p:nvPr/>
        </p:nvSpPr>
        <p:spPr>
          <a:xfrm>
            <a:off x="103448" y="3728056"/>
            <a:ext cx="2009271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Generous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B77C295A-3017-F3F5-E6BC-5B7EE71EA722}"/>
              </a:ext>
            </a:extLst>
          </p:cNvPr>
          <p:cNvSpPr/>
          <p:nvPr/>
        </p:nvSpPr>
        <p:spPr>
          <a:xfrm>
            <a:off x="2121802" y="3728056"/>
            <a:ext cx="2315449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Cömert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CFB05E3C-839A-A34C-D11B-0E3D8D871FFD}"/>
              </a:ext>
            </a:extLst>
          </p:cNvPr>
          <p:cNvSpPr/>
          <p:nvPr/>
        </p:nvSpPr>
        <p:spPr>
          <a:xfrm>
            <a:off x="103448" y="4074570"/>
            <a:ext cx="2365840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Helpful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901BBEA3-F660-0105-2A84-229A5435FC55}"/>
              </a:ext>
            </a:extLst>
          </p:cNvPr>
          <p:cNvSpPr/>
          <p:nvPr/>
        </p:nvSpPr>
        <p:spPr>
          <a:xfrm>
            <a:off x="2427980" y="4074570"/>
            <a:ext cx="2014608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Yardımsever</a:t>
            </a:r>
          </a:p>
        </p:txBody>
      </p:sp>
      <p:sp>
        <p:nvSpPr>
          <p:cNvPr id="102" name="Dikdörtgen: Köşeleri Yuvarlatılmış 101">
            <a:extLst>
              <a:ext uri="{FF2B5EF4-FFF2-40B4-BE49-F238E27FC236}">
                <a16:creationId xmlns:a16="http://schemas.microsoft.com/office/drawing/2014/main" id="{44FC99A7-2724-F986-A58E-F8359DDC5294}"/>
              </a:ext>
            </a:extLst>
          </p:cNvPr>
          <p:cNvSpPr/>
          <p:nvPr/>
        </p:nvSpPr>
        <p:spPr>
          <a:xfrm>
            <a:off x="120316" y="4433349"/>
            <a:ext cx="2452378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Honest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3" name="Dikdörtgen: Köşeleri Yuvarlatılmış 102">
            <a:extLst>
              <a:ext uri="{FF2B5EF4-FFF2-40B4-BE49-F238E27FC236}">
                <a16:creationId xmlns:a16="http://schemas.microsoft.com/office/drawing/2014/main" id="{97C22725-4261-2748-B5EA-C663DF6EB932}"/>
              </a:ext>
            </a:extLst>
          </p:cNvPr>
          <p:cNvSpPr/>
          <p:nvPr/>
        </p:nvSpPr>
        <p:spPr>
          <a:xfrm>
            <a:off x="2572694" y="4433349"/>
            <a:ext cx="1973179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Dürüst</a:t>
            </a:r>
          </a:p>
        </p:txBody>
      </p:sp>
      <p:sp>
        <p:nvSpPr>
          <p:cNvPr id="105" name="Dikdörtgen: Köşeleri Yuvarlatılmış 104">
            <a:extLst>
              <a:ext uri="{FF2B5EF4-FFF2-40B4-BE49-F238E27FC236}">
                <a16:creationId xmlns:a16="http://schemas.microsoft.com/office/drawing/2014/main" id="{FBC781C6-9758-39B8-6A4D-E744248CB87B}"/>
              </a:ext>
            </a:extLst>
          </p:cNvPr>
          <p:cNvSpPr/>
          <p:nvPr/>
        </p:nvSpPr>
        <p:spPr>
          <a:xfrm>
            <a:off x="110036" y="4774279"/>
            <a:ext cx="2548632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Kind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7" name="Dikdörtgen: Köşeleri Yuvarlatılmış 106">
            <a:extLst>
              <a:ext uri="{FF2B5EF4-FFF2-40B4-BE49-F238E27FC236}">
                <a16:creationId xmlns:a16="http://schemas.microsoft.com/office/drawing/2014/main" id="{829A9B01-4941-4BA4-354F-A17C9131F6CF}"/>
              </a:ext>
            </a:extLst>
          </p:cNvPr>
          <p:cNvSpPr/>
          <p:nvPr/>
        </p:nvSpPr>
        <p:spPr>
          <a:xfrm>
            <a:off x="2658667" y="4774279"/>
            <a:ext cx="2280431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Kibar</a:t>
            </a:r>
          </a:p>
        </p:txBody>
      </p:sp>
      <p:sp>
        <p:nvSpPr>
          <p:cNvPr id="109" name="Dikdörtgen: Köşeleri Yuvarlatılmış 108">
            <a:extLst>
              <a:ext uri="{FF2B5EF4-FFF2-40B4-BE49-F238E27FC236}">
                <a16:creationId xmlns:a16="http://schemas.microsoft.com/office/drawing/2014/main" id="{8ABD1D8D-84C1-9F43-D502-3E8EC70D2C64}"/>
              </a:ext>
            </a:extLst>
          </p:cNvPr>
          <p:cNvSpPr/>
          <p:nvPr/>
        </p:nvSpPr>
        <p:spPr>
          <a:xfrm>
            <a:off x="120316" y="5116520"/>
            <a:ext cx="2683042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Laid-back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2" name="Dikdörtgen: Köşeleri Yuvarlatılmış 111">
            <a:extLst>
              <a:ext uri="{FF2B5EF4-FFF2-40B4-BE49-F238E27FC236}">
                <a16:creationId xmlns:a16="http://schemas.microsoft.com/office/drawing/2014/main" id="{836C6A2C-59FA-01A2-DAE3-0F2F5ACA6247}"/>
              </a:ext>
            </a:extLst>
          </p:cNvPr>
          <p:cNvSpPr/>
          <p:nvPr/>
        </p:nvSpPr>
        <p:spPr>
          <a:xfrm>
            <a:off x="2803358" y="5116520"/>
            <a:ext cx="2252046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Umursamaz</a:t>
            </a:r>
          </a:p>
        </p:txBody>
      </p:sp>
      <p:sp>
        <p:nvSpPr>
          <p:cNvPr id="113" name="Dikdörtgen: Köşeleri Yuvarlatılmış 112">
            <a:extLst>
              <a:ext uri="{FF2B5EF4-FFF2-40B4-BE49-F238E27FC236}">
                <a16:creationId xmlns:a16="http://schemas.microsoft.com/office/drawing/2014/main" id="{D0BA783B-BD3C-0550-5EAD-6B77940D5309}"/>
              </a:ext>
            </a:extLst>
          </p:cNvPr>
          <p:cNvSpPr/>
          <p:nvPr/>
        </p:nvSpPr>
        <p:spPr>
          <a:xfrm>
            <a:off x="120316" y="5489319"/>
            <a:ext cx="3023700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Loyal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4" name="Dikdörtgen: Köşeleri Yuvarlatılmış 113">
            <a:extLst>
              <a:ext uri="{FF2B5EF4-FFF2-40B4-BE49-F238E27FC236}">
                <a16:creationId xmlns:a16="http://schemas.microsoft.com/office/drawing/2014/main" id="{936C38B1-A336-2E2D-4569-0A15B945BCF5}"/>
              </a:ext>
            </a:extLst>
          </p:cNvPr>
          <p:cNvSpPr/>
          <p:nvPr/>
        </p:nvSpPr>
        <p:spPr>
          <a:xfrm>
            <a:off x="3144016" y="5489319"/>
            <a:ext cx="2252046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Sadık</a:t>
            </a:r>
          </a:p>
        </p:txBody>
      </p:sp>
      <p:sp>
        <p:nvSpPr>
          <p:cNvPr id="115" name="Dikdörtgen: Köşeleri Yuvarlatılmış 114">
            <a:extLst>
              <a:ext uri="{FF2B5EF4-FFF2-40B4-BE49-F238E27FC236}">
                <a16:creationId xmlns:a16="http://schemas.microsoft.com/office/drawing/2014/main" id="{DB1273F2-E78F-041A-735B-99E66A7245D4}"/>
              </a:ext>
            </a:extLst>
          </p:cNvPr>
          <p:cNvSpPr/>
          <p:nvPr/>
        </p:nvSpPr>
        <p:spPr>
          <a:xfrm>
            <a:off x="6610284" y="5418780"/>
            <a:ext cx="2742552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Outgoing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6" name="Dikdörtgen: Köşeleri Yuvarlatılmış 115">
            <a:extLst>
              <a:ext uri="{FF2B5EF4-FFF2-40B4-BE49-F238E27FC236}">
                <a16:creationId xmlns:a16="http://schemas.microsoft.com/office/drawing/2014/main" id="{BDCCA422-AB1B-075A-D212-D915900D44BD}"/>
              </a:ext>
            </a:extLst>
          </p:cNvPr>
          <p:cNvSpPr/>
          <p:nvPr/>
        </p:nvSpPr>
        <p:spPr>
          <a:xfrm>
            <a:off x="9352835" y="5426693"/>
            <a:ext cx="2474935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Dışa dönük, sosyal</a:t>
            </a:r>
          </a:p>
        </p:txBody>
      </p:sp>
      <p:sp>
        <p:nvSpPr>
          <p:cNvPr id="117" name="Dikdörtgen: Köşeleri Yuvarlatılmış 116">
            <a:extLst>
              <a:ext uri="{FF2B5EF4-FFF2-40B4-BE49-F238E27FC236}">
                <a16:creationId xmlns:a16="http://schemas.microsoft.com/office/drawing/2014/main" id="{32DD3308-3AD1-77FC-B4B3-5BBFDF9C63D7}"/>
              </a:ext>
            </a:extLst>
          </p:cNvPr>
          <p:cNvSpPr/>
          <p:nvPr/>
        </p:nvSpPr>
        <p:spPr>
          <a:xfrm>
            <a:off x="6849689" y="1210483"/>
            <a:ext cx="2452377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Patient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8" name="Dikdörtgen: Köşeleri Yuvarlatılmış 117">
            <a:extLst>
              <a:ext uri="{FF2B5EF4-FFF2-40B4-BE49-F238E27FC236}">
                <a16:creationId xmlns:a16="http://schemas.microsoft.com/office/drawing/2014/main" id="{7E977916-EB1D-F737-E5F1-CCBCA1271198}"/>
              </a:ext>
            </a:extLst>
          </p:cNvPr>
          <p:cNvSpPr/>
          <p:nvPr/>
        </p:nvSpPr>
        <p:spPr>
          <a:xfrm>
            <a:off x="9302066" y="1218396"/>
            <a:ext cx="2513992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Sabırlı</a:t>
            </a:r>
          </a:p>
        </p:txBody>
      </p:sp>
      <p:sp>
        <p:nvSpPr>
          <p:cNvPr id="119" name="Dikdörtgen: Köşeleri Yuvarlatılmış 118">
            <a:extLst>
              <a:ext uri="{FF2B5EF4-FFF2-40B4-BE49-F238E27FC236}">
                <a16:creationId xmlns:a16="http://schemas.microsoft.com/office/drawing/2014/main" id="{E1B01A89-2454-0311-6364-EA279AF30452}"/>
              </a:ext>
            </a:extLst>
          </p:cNvPr>
          <p:cNvSpPr/>
          <p:nvPr/>
        </p:nvSpPr>
        <p:spPr>
          <a:xfrm>
            <a:off x="6849689" y="1579719"/>
            <a:ext cx="2452377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Punctual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20" name="Dikdörtgen: Köşeleri Yuvarlatılmış 119">
            <a:extLst>
              <a:ext uri="{FF2B5EF4-FFF2-40B4-BE49-F238E27FC236}">
                <a16:creationId xmlns:a16="http://schemas.microsoft.com/office/drawing/2014/main" id="{17AD32DC-5B36-A161-633D-037ED9338958}"/>
              </a:ext>
            </a:extLst>
          </p:cNvPr>
          <p:cNvSpPr/>
          <p:nvPr/>
        </p:nvSpPr>
        <p:spPr>
          <a:xfrm>
            <a:off x="9302066" y="1587632"/>
            <a:ext cx="2513992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Dakik</a:t>
            </a:r>
          </a:p>
        </p:txBody>
      </p:sp>
      <p:sp>
        <p:nvSpPr>
          <p:cNvPr id="121" name="Dikdörtgen: Köşeleri Yuvarlatılmış 120">
            <a:extLst>
              <a:ext uri="{FF2B5EF4-FFF2-40B4-BE49-F238E27FC236}">
                <a16:creationId xmlns:a16="http://schemas.microsoft.com/office/drawing/2014/main" id="{B8AE655F-D60C-0961-07F3-44CC2AA68E17}"/>
              </a:ext>
            </a:extLst>
          </p:cNvPr>
          <p:cNvSpPr/>
          <p:nvPr/>
        </p:nvSpPr>
        <p:spPr>
          <a:xfrm>
            <a:off x="6849689" y="1907421"/>
            <a:ext cx="2452376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Relaxed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22" name="Dikdörtgen: Köşeleri Yuvarlatılmış 121">
            <a:extLst>
              <a:ext uri="{FF2B5EF4-FFF2-40B4-BE49-F238E27FC236}">
                <a16:creationId xmlns:a16="http://schemas.microsoft.com/office/drawing/2014/main" id="{D58E6097-FC1B-9FBA-2F04-2C25F5F0FBB7}"/>
              </a:ext>
            </a:extLst>
          </p:cNvPr>
          <p:cNvSpPr/>
          <p:nvPr/>
        </p:nvSpPr>
        <p:spPr>
          <a:xfrm>
            <a:off x="9302067" y="1907421"/>
            <a:ext cx="2513992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Rahat</a:t>
            </a:r>
          </a:p>
        </p:txBody>
      </p:sp>
      <p:sp>
        <p:nvSpPr>
          <p:cNvPr id="123" name="Dikdörtgen: Köşeleri Yuvarlatılmış 122">
            <a:extLst>
              <a:ext uri="{FF2B5EF4-FFF2-40B4-BE49-F238E27FC236}">
                <a16:creationId xmlns:a16="http://schemas.microsoft.com/office/drawing/2014/main" id="{72EF324E-5D94-5D89-306F-02BEAFC180AE}"/>
              </a:ext>
            </a:extLst>
          </p:cNvPr>
          <p:cNvSpPr/>
          <p:nvPr/>
        </p:nvSpPr>
        <p:spPr>
          <a:xfrm>
            <a:off x="6849687" y="2253935"/>
            <a:ext cx="2464091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Respectful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24" name="Dikdörtgen: Köşeleri Yuvarlatılmış 123">
            <a:extLst>
              <a:ext uri="{FF2B5EF4-FFF2-40B4-BE49-F238E27FC236}">
                <a16:creationId xmlns:a16="http://schemas.microsoft.com/office/drawing/2014/main" id="{4EC65D8D-220C-DC32-DF88-F442F339B821}"/>
              </a:ext>
            </a:extLst>
          </p:cNvPr>
          <p:cNvSpPr/>
          <p:nvPr/>
        </p:nvSpPr>
        <p:spPr>
          <a:xfrm>
            <a:off x="9313777" y="2253935"/>
            <a:ext cx="2513993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Saygılı</a:t>
            </a:r>
          </a:p>
        </p:txBody>
      </p:sp>
      <p:sp>
        <p:nvSpPr>
          <p:cNvPr id="143" name="Dikdörtgen: Köşeleri Yuvarlatılmış 142">
            <a:extLst>
              <a:ext uri="{FF2B5EF4-FFF2-40B4-BE49-F238E27FC236}">
                <a16:creationId xmlns:a16="http://schemas.microsoft.com/office/drawing/2014/main" id="{F381406D-A4A1-1CEC-192F-A3DE38C78A94}"/>
              </a:ext>
            </a:extLst>
          </p:cNvPr>
          <p:cNvSpPr/>
          <p:nvPr/>
        </p:nvSpPr>
        <p:spPr>
          <a:xfrm>
            <a:off x="7009964" y="2600227"/>
            <a:ext cx="2315525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Self-</a:t>
            </a:r>
            <a:r>
              <a:rPr lang="tr-TR" sz="2400" b="1" dirty="0" err="1">
                <a:solidFill>
                  <a:schemeClr val="tx1"/>
                </a:solidFill>
              </a:rPr>
              <a:t>disciplined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44" name="Dikdörtgen: Köşeleri Yuvarlatılmış 143">
            <a:extLst>
              <a:ext uri="{FF2B5EF4-FFF2-40B4-BE49-F238E27FC236}">
                <a16:creationId xmlns:a16="http://schemas.microsoft.com/office/drawing/2014/main" id="{DCBF2A42-B290-47EB-F6BB-486E8ED69FB2}"/>
              </a:ext>
            </a:extLst>
          </p:cNvPr>
          <p:cNvSpPr/>
          <p:nvPr/>
        </p:nvSpPr>
        <p:spPr>
          <a:xfrm>
            <a:off x="9324473" y="2608140"/>
            <a:ext cx="2491585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Öz disiplinli</a:t>
            </a:r>
          </a:p>
        </p:txBody>
      </p:sp>
      <p:sp>
        <p:nvSpPr>
          <p:cNvPr id="145" name="Dikdörtgen: Köşeleri Yuvarlatılmış 144">
            <a:extLst>
              <a:ext uri="{FF2B5EF4-FFF2-40B4-BE49-F238E27FC236}">
                <a16:creationId xmlns:a16="http://schemas.microsoft.com/office/drawing/2014/main" id="{1317DC9F-E75F-0A89-8A09-1EF3F4A027E7}"/>
              </a:ext>
            </a:extLst>
          </p:cNvPr>
          <p:cNvSpPr/>
          <p:nvPr/>
        </p:nvSpPr>
        <p:spPr>
          <a:xfrm>
            <a:off x="7252904" y="2969463"/>
            <a:ext cx="2071569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Selfish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46" name="Dikdörtgen: Köşeleri Yuvarlatılmış 145">
            <a:extLst>
              <a:ext uri="{FF2B5EF4-FFF2-40B4-BE49-F238E27FC236}">
                <a16:creationId xmlns:a16="http://schemas.microsoft.com/office/drawing/2014/main" id="{7BEC3AFF-2887-3EB2-2239-4E948E2B58FB}"/>
              </a:ext>
            </a:extLst>
          </p:cNvPr>
          <p:cNvSpPr/>
          <p:nvPr/>
        </p:nvSpPr>
        <p:spPr>
          <a:xfrm>
            <a:off x="9324473" y="2977376"/>
            <a:ext cx="2491585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Bencil</a:t>
            </a:r>
          </a:p>
        </p:txBody>
      </p:sp>
      <p:sp>
        <p:nvSpPr>
          <p:cNvPr id="147" name="Dikdörtgen: Köşeleri Yuvarlatılmış 146">
            <a:extLst>
              <a:ext uri="{FF2B5EF4-FFF2-40B4-BE49-F238E27FC236}">
                <a16:creationId xmlns:a16="http://schemas.microsoft.com/office/drawing/2014/main" id="{A3C33BFF-6F8C-DF3E-A60A-AF67270350CC}"/>
              </a:ext>
            </a:extLst>
          </p:cNvPr>
          <p:cNvSpPr/>
          <p:nvPr/>
        </p:nvSpPr>
        <p:spPr>
          <a:xfrm>
            <a:off x="7484689" y="3297165"/>
            <a:ext cx="1839784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Serious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48" name="Dikdörtgen: Köşeleri Yuvarlatılmış 147">
            <a:extLst>
              <a:ext uri="{FF2B5EF4-FFF2-40B4-BE49-F238E27FC236}">
                <a16:creationId xmlns:a16="http://schemas.microsoft.com/office/drawing/2014/main" id="{97BE6893-7B8A-FFD1-30EE-07067D277BEC}"/>
              </a:ext>
            </a:extLst>
          </p:cNvPr>
          <p:cNvSpPr/>
          <p:nvPr/>
        </p:nvSpPr>
        <p:spPr>
          <a:xfrm>
            <a:off x="9324473" y="3297165"/>
            <a:ext cx="2491585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Ciddi</a:t>
            </a:r>
          </a:p>
        </p:txBody>
      </p:sp>
      <p:sp>
        <p:nvSpPr>
          <p:cNvPr id="149" name="Dikdörtgen: Köşeleri Yuvarlatılmış 148">
            <a:extLst>
              <a:ext uri="{FF2B5EF4-FFF2-40B4-BE49-F238E27FC236}">
                <a16:creationId xmlns:a16="http://schemas.microsoft.com/office/drawing/2014/main" id="{E52978DC-E869-E18F-32FB-06A61E34E2A3}"/>
              </a:ext>
            </a:extLst>
          </p:cNvPr>
          <p:cNvSpPr/>
          <p:nvPr/>
        </p:nvSpPr>
        <p:spPr>
          <a:xfrm>
            <a:off x="7484687" y="3643679"/>
            <a:ext cx="1839786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Solemn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50" name="Dikdörtgen: Köşeleri Yuvarlatılmış 149">
            <a:extLst>
              <a:ext uri="{FF2B5EF4-FFF2-40B4-BE49-F238E27FC236}">
                <a16:creationId xmlns:a16="http://schemas.microsoft.com/office/drawing/2014/main" id="{B91C50CD-F197-14DE-85B1-0BA5BCA4DD9F}"/>
              </a:ext>
            </a:extLst>
          </p:cNvPr>
          <p:cNvSpPr/>
          <p:nvPr/>
        </p:nvSpPr>
        <p:spPr>
          <a:xfrm>
            <a:off x="9336185" y="3643679"/>
            <a:ext cx="2479873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Ağırbaşlı</a:t>
            </a:r>
          </a:p>
        </p:txBody>
      </p:sp>
      <p:sp>
        <p:nvSpPr>
          <p:cNvPr id="156" name="Dikdörtgen: Köşeleri Yuvarlatılmış 155">
            <a:extLst>
              <a:ext uri="{FF2B5EF4-FFF2-40B4-BE49-F238E27FC236}">
                <a16:creationId xmlns:a16="http://schemas.microsoft.com/office/drawing/2014/main" id="{FB337B88-B6C3-18A0-28EA-439CA848336D}"/>
              </a:ext>
            </a:extLst>
          </p:cNvPr>
          <p:cNvSpPr/>
          <p:nvPr/>
        </p:nvSpPr>
        <p:spPr>
          <a:xfrm>
            <a:off x="7646131" y="3995415"/>
            <a:ext cx="1678342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Boring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57" name="Dikdörtgen: Köşeleri Yuvarlatılmış 156">
            <a:extLst>
              <a:ext uri="{FF2B5EF4-FFF2-40B4-BE49-F238E27FC236}">
                <a16:creationId xmlns:a16="http://schemas.microsoft.com/office/drawing/2014/main" id="{470BB6B9-3186-F893-8509-5AA456357188}"/>
              </a:ext>
            </a:extLst>
          </p:cNvPr>
          <p:cNvSpPr/>
          <p:nvPr/>
        </p:nvSpPr>
        <p:spPr>
          <a:xfrm>
            <a:off x="9336185" y="3995415"/>
            <a:ext cx="2479873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Sıkıcı</a:t>
            </a:r>
          </a:p>
        </p:txBody>
      </p:sp>
      <p:sp>
        <p:nvSpPr>
          <p:cNvPr id="158" name="Dikdörtgen: Köşeleri Yuvarlatılmış 157">
            <a:extLst>
              <a:ext uri="{FF2B5EF4-FFF2-40B4-BE49-F238E27FC236}">
                <a16:creationId xmlns:a16="http://schemas.microsoft.com/office/drawing/2014/main" id="{8FEA5D74-B82F-7514-BB7C-285BD6F2DB30}"/>
              </a:ext>
            </a:extLst>
          </p:cNvPr>
          <p:cNvSpPr/>
          <p:nvPr/>
        </p:nvSpPr>
        <p:spPr>
          <a:xfrm>
            <a:off x="7646129" y="4341929"/>
            <a:ext cx="1678344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Reliable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59" name="Dikdörtgen: Köşeleri Yuvarlatılmış 158">
            <a:extLst>
              <a:ext uri="{FF2B5EF4-FFF2-40B4-BE49-F238E27FC236}">
                <a16:creationId xmlns:a16="http://schemas.microsoft.com/office/drawing/2014/main" id="{F0911A47-0709-45AB-D4AE-E0181FA9230E}"/>
              </a:ext>
            </a:extLst>
          </p:cNvPr>
          <p:cNvSpPr/>
          <p:nvPr/>
        </p:nvSpPr>
        <p:spPr>
          <a:xfrm>
            <a:off x="9336185" y="4341929"/>
            <a:ext cx="2479873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Güvenilir</a:t>
            </a:r>
          </a:p>
        </p:txBody>
      </p:sp>
      <p:sp>
        <p:nvSpPr>
          <p:cNvPr id="160" name="Dikdörtgen: Köşeleri Yuvarlatılmış 159">
            <a:extLst>
              <a:ext uri="{FF2B5EF4-FFF2-40B4-BE49-F238E27FC236}">
                <a16:creationId xmlns:a16="http://schemas.microsoft.com/office/drawing/2014/main" id="{A9FF2E46-566A-A7ED-B252-2FE1E0DE32CE}"/>
              </a:ext>
            </a:extLst>
          </p:cNvPr>
          <p:cNvSpPr/>
          <p:nvPr/>
        </p:nvSpPr>
        <p:spPr>
          <a:xfrm>
            <a:off x="7252904" y="4706892"/>
            <a:ext cx="2088220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Supportive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61" name="Dikdörtgen: Köşeleri Yuvarlatılmış 160">
            <a:extLst>
              <a:ext uri="{FF2B5EF4-FFF2-40B4-BE49-F238E27FC236}">
                <a16:creationId xmlns:a16="http://schemas.microsoft.com/office/drawing/2014/main" id="{5E00C17F-3A0A-9A34-5766-BF91449644AD}"/>
              </a:ext>
            </a:extLst>
          </p:cNvPr>
          <p:cNvSpPr/>
          <p:nvPr/>
        </p:nvSpPr>
        <p:spPr>
          <a:xfrm>
            <a:off x="9341124" y="4706892"/>
            <a:ext cx="2491585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Destekleyici</a:t>
            </a:r>
          </a:p>
        </p:txBody>
      </p:sp>
      <p:sp>
        <p:nvSpPr>
          <p:cNvPr id="162" name="Dikdörtgen: Köşeleri Yuvarlatılmış 161">
            <a:extLst>
              <a:ext uri="{FF2B5EF4-FFF2-40B4-BE49-F238E27FC236}">
                <a16:creationId xmlns:a16="http://schemas.microsoft.com/office/drawing/2014/main" id="{C2F636D9-A4C3-3FB9-987C-27C66E2542D3}"/>
              </a:ext>
            </a:extLst>
          </p:cNvPr>
          <p:cNvSpPr/>
          <p:nvPr/>
        </p:nvSpPr>
        <p:spPr>
          <a:xfrm>
            <a:off x="6956097" y="5053406"/>
            <a:ext cx="2385027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Understanding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63" name="Dikdörtgen: Köşeleri Yuvarlatılmış 162">
            <a:extLst>
              <a:ext uri="{FF2B5EF4-FFF2-40B4-BE49-F238E27FC236}">
                <a16:creationId xmlns:a16="http://schemas.microsoft.com/office/drawing/2014/main" id="{B8FA70FF-E5C9-7FF8-C084-960351FE41AB}"/>
              </a:ext>
            </a:extLst>
          </p:cNvPr>
          <p:cNvSpPr/>
          <p:nvPr/>
        </p:nvSpPr>
        <p:spPr>
          <a:xfrm>
            <a:off x="9352836" y="5053406"/>
            <a:ext cx="2479873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Anlayışlı</a:t>
            </a:r>
          </a:p>
        </p:txBody>
      </p:sp>
      <p:sp>
        <p:nvSpPr>
          <p:cNvPr id="168" name="Dikdörtgen: Köşeleri Yuvarlatılmış 167">
            <a:extLst>
              <a:ext uri="{FF2B5EF4-FFF2-40B4-BE49-F238E27FC236}">
                <a16:creationId xmlns:a16="http://schemas.microsoft.com/office/drawing/2014/main" id="{F59B127A-FED5-CB8B-CED5-2E8161694635}"/>
              </a:ext>
            </a:extLst>
          </p:cNvPr>
          <p:cNvSpPr/>
          <p:nvPr/>
        </p:nvSpPr>
        <p:spPr>
          <a:xfrm>
            <a:off x="120316" y="5845996"/>
            <a:ext cx="3023700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Rude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69" name="Dikdörtgen: Köşeleri Yuvarlatılmış 168">
            <a:extLst>
              <a:ext uri="{FF2B5EF4-FFF2-40B4-BE49-F238E27FC236}">
                <a16:creationId xmlns:a16="http://schemas.microsoft.com/office/drawing/2014/main" id="{4E57B382-F35C-153D-AAE2-41477824CBCA}"/>
              </a:ext>
            </a:extLst>
          </p:cNvPr>
          <p:cNvSpPr/>
          <p:nvPr/>
        </p:nvSpPr>
        <p:spPr>
          <a:xfrm>
            <a:off x="3144016" y="5845996"/>
            <a:ext cx="2252046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Kaba</a:t>
            </a:r>
          </a:p>
        </p:txBody>
      </p:sp>
      <p:sp>
        <p:nvSpPr>
          <p:cNvPr id="170" name="Dikdörtgen: Köşeleri Yuvarlatılmış 169">
            <a:extLst>
              <a:ext uri="{FF2B5EF4-FFF2-40B4-BE49-F238E27FC236}">
                <a16:creationId xmlns:a16="http://schemas.microsoft.com/office/drawing/2014/main" id="{59D401E9-78AB-6365-50E6-E84C6A41CE18}"/>
              </a:ext>
            </a:extLst>
          </p:cNvPr>
          <p:cNvSpPr/>
          <p:nvPr/>
        </p:nvSpPr>
        <p:spPr>
          <a:xfrm>
            <a:off x="6610284" y="5775225"/>
            <a:ext cx="2742552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Occupied</a:t>
            </a:r>
            <a:r>
              <a:rPr lang="tr-TR" sz="2400" b="1" dirty="0">
                <a:solidFill>
                  <a:schemeClr val="tx1"/>
                </a:solidFill>
              </a:rPr>
              <a:t> / </a:t>
            </a:r>
            <a:r>
              <a:rPr lang="tr-TR" sz="2400" b="1" dirty="0" err="1">
                <a:solidFill>
                  <a:schemeClr val="tx1"/>
                </a:solidFill>
              </a:rPr>
              <a:t>Busy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71" name="Dikdörtgen: Köşeleri Yuvarlatılmış 170">
            <a:extLst>
              <a:ext uri="{FF2B5EF4-FFF2-40B4-BE49-F238E27FC236}">
                <a16:creationId xmlns:a16="http://schemas.microsoft.com/office/drawing/2014/main" id="{9C5B8BC7-FD70-0F6B-7BCD-0C9A66555640}"/>
              </a:ext>
            </a:extLst>
          </p:cNvPr>
          <p:cNvSpPr/>
          <p:nvPr/>
        </p:nvSpPr>
        <p:spPr>
          <a:xfrm>
            <a:off x="9352835" y="5783138"/>
            <a:ext cx="2474935" cy="342241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Meşgul</a:t>
            </a:r>
          </a:p>
        </p:txBody>
      </p:sp>
    </p:spTree>
    <p:extLst>
      <p:ext uri="{BB962C8B-B14F-4D97-AF65-F5344CB8AC3E}">
        <p14:creationId xmlns:p14="http://schemas.microsoft.com/office/powerpoint/2010/main" val="168208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7" grpId="0" animBg="1"/>
      <p:bldP spid="21" grpId="0" animBg="1"/>
      <p:bldP spid="25" grpId="0" animBg="1"/>
      <p:bldP spid="27" grpId="0" animBg="1"/>
      <p:bldP spid="29" grpId="0" animBg="1"/>
      <p:bldP spid="31" grpId="0" animBg="1"/>
      <p:bldP spid="103" grpId="0" animBg="1"/>
      <p:bldP spid="107" grpId="0" animBg="1"/>
      <p:bldP spid="112" grpId="0" animBg="1"/>
      <p:bldP spid="114" grpId="0" animBg="1"/>
      <p:bldP spid="116" grpId="0" animBg="1"/>
      <p:bldP spid="118" grpId="0" animBg="1"/>
      <p:bldP spid="120" grpId="0" animBg="1"/>
      <p:bldP spid="122" grpId="0" animBg="1"/>
      <p:bldP spid="124" grpId="0" animBg="1"/>
      <p:bldP spid="144" grpId="0" animBg="1"/>
      <p:bldP spid="146" grpId="0" animBg="1"/>
      <p:bldP spid="148" grpId="0" animBg="1"/>
      <p:bldP spid="150" grpId="0" animBg="1"/>
      <p:bldP spid="157" grpId="0" animBg="1"/>
      <p:bldP spid="159" grpId="0" animBg="1"/>
      <p:bldP spid="161" grpId="0" animBg="1"/>
      <p:bldP spid="163" grpId="0" animBg="1"/>
      <p:bldP spid="169" grpId="0" animBg="1"/>
      <p:bldP spid="1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0805FB-305B-6F2A-04C6-8C49AC184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A4AC333C-98F3-0234-7924-FE98EFC2CA65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https://www.egetolgayaltinay.com/lessons/917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4EDED72-3795-066C-29CB-4FFC1322D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13528">
            <a:off x="7866750" y="3208474"/>
            <a:ext cx="3202302" cy="26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446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61F0C6BA-D70A-8BD5-FF0E-B7E3E9D5574D}"/>
              </a:ext>
            </a:extLst>
          </p:cNvPr>
          <p:cNvSpPr txBox="1"/>
          <p:nvPr/>
        </p:nvSpPr>
        <p:spPr>
          <a:xfrm>
            <a:off x="320511" y="1593130"/>
            <a:ext cx="296001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Doğruyu söylemek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CF32E625-441B-F441-5958-BEA6265866B6}"/>
              </a:ext>
            </a:extLst>
          </p:cNvPr>
          <p:cNvSpPr txBox="1"/>
          <p:nvPr/>
        </p:nvSpPr>
        <p:spPr>
          <a:xfrm>
            <a:off x="160253" y="2631649"/>
            <a:ext cx="3120275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Asla yalan söylememek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3C4A89E-DB7A-B74A-FC16-69C4EF6CB02C}"/>
              </a:ext>
            </a:extLst>
          </p:cNvPr>
          <p:cNvSpPr txBox="1"/>
          <p:nvPr/>
        </p:nvSpPr>
        <p:spPr>
          <a:xfrm>
            <a:off x="4290767" y="2504891"/>
            <a:ext cx="296001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Sır tutmak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DBC256E-D9EB-77FA-11E5-B15A0BF2D1EF}"/>
              </a:ext>
            </a:extLst>
          </p:cNvPr>
          <p:cNvSpPr txBox="1"/>
          <p:nvPr/>
        </p:nvSpPr>
        <p:spPr>
          <a:xfrm>
            <a:off x="3820998" y="3656531"/>
            <a:ext cx="4097517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Başkalarıyla asla sır paylaşmamak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793CDE24-4B20-29A7-2E7A-40A2742D3354}"/>
              </a:ext>
            </a:extLst>
          </p:cNvPr>
          <p:cNvSpPr/>
          <p:nvPr/>
        </p:nvSpPr>
        <p:spPr>
          <a:xfrm>
            <a:off x="3889148" y="4983761"/>
            <a:ext cx="24802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Güvenmek</a:t>
            </a:r>
          </a:p>
        </p:txBody>
      </p:sp>
      <p:sp>
        <p:nvSpPr>
          <p:cNvPr id="13" name="Yıldız: 5 Nokta 12">
            <a:extLst>
              <a:ext uri="{FF2B5EF4-FFF2-40B4-BE49-F238E27FC236}">
                <a16:creationId xmlns:a16="http://schemas.microsoft.com/office/drawing/2014/main" id="{DDD78D87-3663-1F92-E03E-EF09D6C4E437}"/>
              </a:ext>
            </a:extLst>
          </p:cNvPr>
          <p:cNvSpPr/>
          <p:nvPr/>
        </p:nvSpPr>
        <p:spPr>
          <a:xfrm>
            <a:off x="3408378" y="5137649"/>
            <a:ext cx="480770" cy="40011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>
            <a:extLst>
              <a:ext uri="{FF2B5EF4-FFF2-40B4-BE49-F238E27FC236}">
                <a16:creationId xmlns:a16="http://schemas.microsoft.com/office/drawing/2014/main" id="{F9267B0B-4C39-3957-D135-58F5CE7F59FA}"/>
              </a:ext>
            </a:extLst>
          </p:cNvPr>
          <p:cNvSpPr/>
          <p:nvPr/>
        </p:nvSpPr>
        <p:spPr>
          <a:xfrm rot="16200000">
            <a:off x="9554570" y="1700851"/>
            <a:ext cx="31356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cap="none" spc="0" dirty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Desteklemek</a:t>
            </a:r>
          </a:p>
        </p:txBody>
      </p:sp>
      <p:sp>
        <p:nvSpPr>
          <p:cNvPr id="15" name="Yıldız: 5 Nokta 14">
            <a:extLst>
              <a:ext uri="{FF2B5EF4-FFF2-40B4-BE49-F238E27FC236}">
                <a16:creationId xmlns:a16="http://schemas.microsoft.com/office/drawing/2014/main" id="{26ACD084-DD26-0D03-5B4A-7629E27E66B6}"/>
              </a:ext>
            </a:extLst>
          </p:cNvPr>
          <p:cNvSpPr/>
          <p:nvPr/>
        </p:nvSpPr>
        <p:spPr>
          <a:xfrm>
            <a:off x="11476349" y="1854739"/>
            <a:ext cx="417119" cy="40011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62EA7CE-2401-2F79-FFA3-6F825CC15FBF}"/>
              </a:ext>
            </a:extLst>
          </p:cNvPr>
          <p:cNvSpPr txBox="1"/>
          <p:nvPr/>
        </p:nvSpPr>
        <p:spPr>
          <a:xfrm>
            <a:off x="7620001" y="4666701"/>
            <a:ext cx="409751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(Birisiyle) iyi anlaşmak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61E4F9DD-137E-50F0-C2EF-37EBC9FB4B5B}"/>
              </a:ext>
            </a:extLst>
          </p:cNvPr>
          <p:cNvSpPr txBox="1"/>
          <p:nvPr/>
        </p:nvSpPr>
        <p:spPr>
          <a:xfrm>
            <a:off x="7563038" y="5491592"/>
            <a:ext cx="4097517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İyi bir ilişkiye sahip olmak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8AC1CDC-695E-5705-62C4-07B937F38133}"/>
              </a:ext>
            </a:extLst>
          </p:cNvPr>
          <p:cNvSpPr txBox="1"/>
          <p:nvPr/>
        </p:nvSpPr>
        <p:spPr>
          <a:xfrm>
            <a:off x="7250784" y="6254928"/>
            <a:ext cx="462816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Çok sayıda ortak noktaya sahip olmak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56B62DF4-FB7D-E21B-89B7-AF1322D9B423}"/>
              </a:ext>
            </a:extLst>
          </p:cNvPr>
          <p:cNvSpPr txBox="1"/>
          <p:nvPr/>
        </p:nvSpPr>
        <p:spPr>
          <a:xfrm>
            <a:off x="4206657" y="6523174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24D08700-AFD0-CA13-BC45-12EC37EDE5F4}"/>
              </a:ext>
            </a:extLst>
          </p:cNvPr>
          <p:cNvSpPr txBox="1"/>
          <p:nvPr/>
        </p:nvSpPr>
        <p:spPr>
          <a:xfrm>
            <a:off x="0" y="-79795"/>
            <a:ext cx="11608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solidFill>
                  <a:srgbClr val="0DB5E9"/>
                </a:solidFill>
              </a:rPr>
              <a:t>IMPORTANT STRUCTURES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AED885A4-39D8-CB9E-AAB0-0A2C5EC59CC3}"/>
              </a:ext>
            </a:extLst>
          </p:cNvPr>
          <p:cNvSpPr txBox="1"/>
          <p:nvPr/>
        </p:nvSpPr>
        <p:spPr>
          <a:xfrm>
            <a:off x="52487" y="486958"/>
            <a:ext cx="116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(Önemli Yapılar)</a:t>
            </a:r>
          </a:p>
        </p:txBody>
      </p:sp>
    </p:spTree>
    <p:extLst>
      <p:ext uri="{BB962C8B-B14F-4D97-AF65-F5344CB8AC3E}">
        <p14:creationId xmlns:p14="http://schemas.microsoft.com/office/powerpoint/2010/main" val="237958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3" grpId="0" animBg="1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1F3FB-0C43-239A-7A32-5C853FF0D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43A93EC-F773-A3B7-3339-4850DEB46D64}"/>
              </a:ext>
            </a:extLst>
          </p:cNvPr>
          <p:cNvSpPr txBox="1"/>
          <p:nvPr/>
        </p:nvSpPr>
        <p:spPr>
          <a:xfrm>
            <a:off x="291968" y="-67174"/>
            <a:ext cx="11608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solidFill>
                  <a:srgbClr val="0DB5E9"/>
                </a:solidFill>
              </a:rPr>
              <a:t>IMPORTANT STRUCTURES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697D289-BC3F-450F-5596-0FB84B7C46CC}"/>
              </a:ext>
            </a:extLst>
          </p:cNvPr>
          <p:cNvSpPr txBox="1"/>
          <p:nvPr/>
        </p:nvSpPr>
        <p:spPr>
          <a:xfrm>
            <a:off x="291966" y="516249"/>
            <a:ext cx="116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(Önemli Yapılar)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74558FBF-1256-BD10-CC6F-BCFEC9B72F77}"/>
              </a:ext>
            </a:extLst>
          </p:cNvPr>
          <p:cNvSpPr/>
          <p:nvPr/>
        </p:nvSpPr>
        <p:spPr>
          <a:xfrm>
            <a:off x="2550695" y="1688458"/>
            <a:ext cx="3545305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Mate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27FE4012-9E36-DAC7-1092-4D15CBC1873D}"/>
              </a:ext>
            </a:extLst>
          </p:cNvPr>
          <p:cNvSpPr/>
          <p:nvPr/>
        </p:nvSpPr>
        <p:spPr>
          <a:xfrm>
            <a:off x="6096001" y="1684447"/>
            <a:ext cx="3545304" cy="1063224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Arkadaş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5050DCCA-BD52-ADE6-F45C-149B238230A9}"/>
              </a:ext>
            </a:extLst>
          </p:cNvPr>
          <p:cNvSpPr/>
          <p:nvPr/>
        </p:nvSpPr>
        <p:spPr>
          <a:xfrm>
            <a:off x="2550695" y="2043165"/>
            <a:ext cx="3545305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Buddy: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D04B0251-D857-DED9-599F-95660685F337}"/>
              </a:ext>
            </a:extLst>
          </p:cNvPr>
          <p:cNvSpPr/>
          <p:nvPr/>
        </p:nvSpPr>
        <p:spPr>
          <a:xfrm>
            <a:off x="2550695" y="2409440"/>
            <a:ext cx="3545305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Friend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B8FDFECE-E931-E92B-6B1C-2452C82D6263}"/>
              </a:ext>
            </a:extLst>
          </p:cNvPr>
          <p:cNvSpPr/>
          <p:nvPr/>
        </p:nvSpPr>
        <p:spPr>
          <a:xfrm>
            <a:off x="2550695" y="4084258"/>
            <a:ext cx="3545305" cy="682425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Have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mutual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respect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09F1A91D-17AD-DBF4-52D6-1A53E1AF5FF8}"/>
              </a:ext>
            </a:extLst>
          </p:cNvPr>
          <p:cNvSpPr/>
          <p:nvPr/>
        </p:nvSpPr>
        <p:spPr>
          <a:xfrm>
            <a:off x="6096001" y="4071829"/>
            <a:ext cx="3545304" cy="707284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Karşılıklı saygı duymak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F759C571-28A2-2C63-F450-C01C3624876B}"/>
              </a:ext>
            </a:extLst>
          </p:cNvPr>
          <p:cNvSpPr/>
          <p:nvPr/>
        </p:nvSpPr>
        <p:spPr>
          <a:xfrm>
            <a:off x="2550695" y="4762672"/>
            <a:ext cx="3545305" cy="682425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Have</a:t>
            </a:r>
            <a:r>
              <a:rPr lang="tr-TR" sz="2400" b="1" dirty="0">
                <a:solidFill>
                  <a:schemeClr val="tx1"/>
                </a:solidFill>
              </a:rPr>
              <a:t> a </a:t>
            </a:r>
            <a:r>
              <a:rPr lang="tr-TR" sz="2400" b="1" dirty="0" err="1">
                <a:solidFill>
                  <a:schemeClr val="tx1"/>
                </a:solidFill>
              </a:rPr>
              <a:t>strong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bond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97A1CA29-4005-6B1C-9C93-EE331725F341}"/>
              </a:ext>
            </a:extLst>
          </p:cNvPr>
          <p:cNvSpPr/>
          <p:nvPr/>
        </p:nvSpPr>
        <p:spPr>
          <a:xfrm>
            <a:off x="6096001" y="4758661"/>
            <a:ext cx="3545304" cy="682425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Güçlü bir bağa sahip olmak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07B7B553-0033-D0B1-D66B-01397C5ACDB8}"/>
              </a:ext>
            </a:extLst>
          </p:cNvPr>
          <p:cNvSpPr/>
          <p:nvPr/>
        </p:nvSpPr>
        <p:spPr>
          <a:xfrm>
            <a:off x="2550694" y="5646896"/>
            <a:ext cx="3545305" cy="682425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As </a:t>
            </a:r>
            <a:r>
              <a:rPr lang="tr-TR" sz="2400" b="1" dirty="0" err="1">
                <a:solidFill>
                  <a:schemeClr val="tx1"/>
                </a:solidFill>
              </a:rPr>
              <a:t>soon</a:t>
            </a:r>
            <a:r>
              <a:rPr lang="tr-TR" sz="2400" b="1" dirty="0">
                <a:solidFill>
                  <a:schemeClr val="tx1"/>
                </a:solidFill>
              </a:rPr>
              <a:t> as </a:t>
            </a:r>
            <a:r>
              <a:rPr lang="tr-TR" sz="2400" b="1" dirty="0" err="1">
                <a:solidFill>
                  <a:schemeClr val="tx1"/>
                </a:solidFill>
              </a:rPr>
              <a:t>possible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B0773CDC-8B14-ED74-0F6A-B2B7B57DB67C}"/>
              </a:ext>
            </a:extLst>
          </p:cNvPr>
          <p:cNvSpPr/>
          <p:nvPr/>
        </p:nvSpPr>
        <p:spPr>
          <a:xfrm>
            <a:off x="6096000" y="5634467"/>
            <a:ext cx="3545304" cy="707284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En kısa zamanda</a:t>
            </a: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814C08EC-E93A-26BA-C96D-F67ED1F5110C}"/>
              </a:ext>
            </a:extLst>
          </p:cNvPr>
          <p:cNvSpPr/>
          <p:nvPr/>
        </p:nvSpPr>
        <p:spPr>
          <a:xfrm>
            <a:off x="6095999" y="2963680"/>
            <a:ext cx="3545304" cy="356376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Yakın arkadaş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AF4AD3A4-FAAF-8E96-AB47-033A964D99B1}"/>
              </a:ext>
            </a:extLst>
          </p:cNvPr>
          <p:cNvSpPr/>
          <p:nvPr/>
        </p:nvSpPr>
        <p:spPr>
          <a:xfrm>
            <a:off x="2550693" y="2986573"/>
            <a:ext cx="3545305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Close </a:t>
            </a:r>
            <a:r>
              <a:rPr lang="tr-TR" sz="2400" b="1" dirty="0" err="1">
                <a:solidFill>
                  <a:schemeClr val="tx1"/>
                </a:solidFill>
              </a:rPr>
              <a:t>friend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FA283667-3203-2D98-CC51-16F179D53B15}"/>
              </a:ext>
            </a:extLst>
          </p:cNvPr>
          <p:cNvSpPr/>
          <p:nvPr/>
        </p:nvSpPr>
        <p:spPr>
          <a:xfrm>
            <a:off x="2550693" y="3352848"/>
            <a:ext cx="3545305" cy="342241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Best </a:t>
            </a:r>
            <a:r>
              <a:rPr lang="tr-TR" sz="2400" b="1" dirty="0" err="1">
                <a:solidFill>
                  <a:schemeClr val="tx1"/>
                </a:solidFill>
              </a:rPr>
              <a:t>friend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C355A7A1-9417-ECA0-50BF-B79015533DE6}"/>
              </a:ext>
            </a:extLst>
          </p:cNvPr>
          <p:cNvSpPr/>
          <p:nvPr/>
        </p:nvSpPr>
        <p:spPr>
          <a:xfrm>
            <a:off x="6095999" y="3341244"/>
            <a:ext cx="3545304" cy="362302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i="1" dirty="0">
                <a:solidFill>
                  <a:schemeClr val="tx1"/>
                </a:solidFill>
              </a:rPr>
              <a:t>En iyi arkadaş</a:t>
            </a:r>
          </a:p>
        </p:txBody>
      </p:sp>
    </p:spTree>
    <p:extLst>
      <p:ext uri="{BB962C8B-B14F-4D97-AF65-F5344CB8AC3E}">
        <p14:creationId xmlns:p14="http://schemas.microsoft.com/office/powerpoint/2010/main" val="83752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7" grpId="0" animBg="1"/>
      <p:bldP spid="31" grpId="0" animBg="1"/>
      <p:bldP spid="33" grpId="0" animBg="1"/>
      <p:bldP spid="36" grpId="0" animBg="1"/>
      <p:bldP spid="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21473E-9C67-FD3F-F408-21FCCE69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30CA55FE-5160-5013-60D3-94A2718062C8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https://www.egetolgayaltinay.com/lessons/308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D6BB63A-D878-F081-BDFE-E567FB89F5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819">
            <a:off x="8043862" y="3086100"/>
            <a:ext cx="3462338" cy="322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9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Metin kutusu 14">
            <a:extLst>
              <a:ext uri="{FF2B5EF4-FFF2-40B4-BE49-F238E27FC236}">
                <a16:creationId xmlns:a16="http://schemas.microsoft.com/office/drawing/2014/main" id="{4D21F4E6-67D4-E920-ACB1-60C464D384FB}"/>
              </a:ext>
            </a:extLst>
          </p:cNvPr>
          <p:cNvSpPr txBox="1"/>
          <p:nvPr/>
        </p:nvSpPr>
        <p:spPr>
          <a:xfrm>
            <a:off x="3746677" y="5192034"/>
            <a:ext cx="6415417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Not: </a:t>
            </a:r>
            <a:r>
              <a:rPr lang="tr-TR" sz="2400" b="1" dirty="0">
                <a:solidFill>
                  <a:srgbClr val="FFFF00"/>
                </a:solidFill>
              </a:rPr>
              <a:t>«</a:t>
            </a:r>
            <a:r>
              <a:rPr lang="tr-TR" sz="2400" b="1" dirty="0" err="1">
                <a:solidFill>
                  <a:srgbClr val="FFFF00"/>
                </a:solidFill>
              </a:rPr>
              <a:t>Own</a:t>
            </a:r>
            <a:r>
              <a:rPr lang="tr-TR" sz="2400" b="1" dirty="0">
                <a:solidFill>
                  <a:srgbClr val="FFFF00"/>
                </a:solidFill>
              </a:rPr>
              <a:t>» </a:t>
            </a:r>
            <a:r>
              <a:rPr lang="tr-TR" sz="2400" b="1" dirty="0">
                <a:solidFill>
                  <a:schemeClr val="bg1"/>
                </a:solidFill>
              </a:rPr>
              <a:t>yapısı başına sahiplik zamirleri olan </a:t>
            </a:r>
            <a:r>
              <a:rPr lang="tr-TR" sz="2400" b="1" dirty="0">
                <a:solidFill>
                  <a:srgbClr val="FFFF00"/>
                </a:solidFill>
              </a:rPr>
              <a:t>«My-</a:t>
            </a:r>
            <a:r>
              <a:rPr lang="tr-TR" sz="2400" b="1" dirty="0" err="1">
                <a:solidFill>
                  <a:srgbClr val="FFFF00"/>
                </a:solidFill>
              </a:rPr>
              <a:t>your</a:t>
            </a:r>
            <a:r>
              <a:rPr lang="tr-TR" sz="2400" b="1" dirty="0">
                <a:solidFill>
                  <a:srgbClr val="FFFF00"/>
                </a:solidFill>
              </a:rPr>
              <a:t>-his/her/</a:t>
            </a:r>
            <a:r>
              <a:rPr lang="tr-TR" sz="2400" b="1" dirty="0" err="1">
                <a:solidFill>
                  <a:srgbClr val="FFFF00"/>
                </a:solidFill>
              </a:rPr>
              <a:t>its-our-their</a:t>
            </a:r>
            <a:r>
              <a:rPr lang="tr-TR" sz="2400" b="1" dirty="0">
                <a:solidFill>
                  <a:srgbClr val="FFFF00"/>
                </a:solidFill>
              </a:rPr>
              <a:t>» </a:t>
            </a:r>
            <a:r>
              <a:rPr lang="tr-TR" sz="2400" b="1" dirty="0">
                <a:solidFill>
                  <a:schemeClr val="bg1"/>
                </a:solidFill>
              </a:rPr>
              <a:t>yapılarından birini alır. 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CE662533-84F3-B6FB-2D5A-D51A3A424496}"/>
              </a:ext>
            </a:extLst>
          </p:cNvPr>
          <p:cNvSpPr txBox="1"/>
          <p:nvPr/>
        </p:nvSpPr>
        <p:spPr>
          <a:xfrm>
            <a:off x="190779" y="1168923"/>
            <a:ext cx="955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Bir diğer önemli yapı, </a:t>
            </a:r>
            <a:r>
              <a:rPr lang="tr-TR" sz="2400" b="1" i="1" dirty="0">
                <a:solidFill>
                  <a:srgbClr val="0070C0"/>
                </a:solidFill>
              </a:rPr>
              <a:t>«kendi» </a:t>
            </a:r>
            <a:r>
              <a:rPr lang="tr-TR" sz="2400" b="1" i="1" dirty="0"/>
              <a:t>anlamına gelen </a:t>
            </a:r>
            <a:r>
              <a:rPr lang="tr-TR" sz="3600" b="1" i="1" dirty="0" err="1">
                <a:solidFill>
                  <a:srgbClr val="0070C0"/>
                </a:solidFill>
              </a:rPr>
              <a:t>own</a:t>
            </a:r>
            <a:r>
              <a:rPr lang="tr-TR" sz="3600" b="1" i="1" dirty="0">
                <a:solidFill>
                  <a:srgbClr val="0070C0"/>
                </a:solidFill>
              </a:rPr>
              <a:t> </a:t>
            </a:r>
            <a:r>
              <a:rPr lang="tr-TR" sz="2400" b="1" i="1" dirty="0"/>
              <a:t>yapısıdır.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6EAA00-C7D5-0274-372E-4D0E17D52925}"/>
              </a:ext>
            </a:extLst>
          </p:cNvPr>
          <p:cNvSpPr/>
          <p:nvPr/>
        </p:nvSpPr>
        <p:spPr>
          <a:xfrm>
            <a:off x="190779" y="1769791"/>
            <a:ext cx="8707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4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1BD0D7-1B5E-41BB-F696-D8FE6B09033D}"/>
              </a:ext>
            </a:extLst>
          </p:cNvPr>
          <p:cNvSpPr txBox="1"/>
          <p:nvPr/>
        </p:nvSpPr>
        <p:spPr>
          <a:xfrm>
            <a:off x="998967" y="1948657"/>
            <a:ext cx="837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Ali is </a:t>
            </a:r>
            <a:r>
              <a:rPr lang="tr-TR" sz="3600" b="1" dirty="0" err="1"/>
              <a:t>talking</a:t>
            </a:r>
            <a:r>
              <a:rPr lang="tr-TR" sz="3600" b="1" dirty="0"/>
              <a:t> </a:t>
            </a:r>
            <a:r>
              <a:rPr lang="tr-TR" sz="3600" b="1" dirty="0" err="1"/>
              <a:t>about</a:t>
            </a:r>
            <a:r>
              <a:rPr lang="tr-TR" sz="3600" b="1" dirty="0"/>
              <a:t> </a:t>
            </a:r>
            <a:r>
              <a:rPr lang="tr-TR" sz="3600" b="1" dirty="0">
                <a:solidFill>
                  <a:srgbClr val="0070C0"/>
                </a:solidFill>
              </a:rPr>
              <a:t>his </a:t>
            </a:r>
            <a:r>
              <a:rPr lang="tr-TR" sz="3600" b="1" dirty="0" err="1">
                <a:solidFill>
                  <a:srgbClr val="0070C0"/>
                </a:solidFill>
              </a:rPr>
              <a:t>own</a:t>
            </a:r>
            <a:r>
              <a:rPr lang="tr-TR" sz="3600" b="1" dirty="0">
                <a:solidFill>
                  <a:srgbClr val="0070C0"/>
                </a:solidFill>
              </a:rPr>
              <a:t> </a:t>
            </a:r>
            <a:r>
              <a:rPr lang="tr-TR" sz="3600" b="1" dirty="0" err="1"/>
              <a:t>friends</a:t>
            </a:r>
            <a:r>
              <a:rPr lang="tr-TR" sz="3600" b="1" dirty="0"/>
              <a:t>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19F090B1-6C28-1461-0FF6-57828E937825}"/>
              </a:ext>
            </a:extLst>
          </p:cNvPr>
          <p:cNvSpPr txBox="1"/>
          <p:nvPr/>
        </p:nvSpPr>
        <p:spPr>
          <a:xfrm>
            <a:off x="1061530" y="2496663"/>
            <a:ext cx="66616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Ali </a:t>
            </a:r>
            <a:r>
              <a:rPr lang="tr-TR" sz="2400" b="1" dirty="0">
                <a:solidFill>
                  <a:srgbClr val="00B0F0"/>
                </a:solidFill>
              </a:rPr>
              <a:t>kendi</a:t>
            </a:r>
            <a:r>
              <a:rPr lang="tr-TR" sz="2400" b="1" dirty="0">
                <a:solidFill>
                  <a:schemeClr val="bg1"/>
                </a:solidFill>
              </a:rPr>
              <a:t> arkadaşları hakkında konuşuyor.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AF8E05F1-FCC9-4199-E1E1-AB9624185EEF}"/>
              </a:ext>
            </a:extLst>
          </p:cNvPr>
          <p:cNvSpPr/>
          <p:nvPr/>
        </p:nvSpPr>
        <p:spPr>
          <a:xfrm>
            <a:off x="0" y="3241779"/>
            <a:ext cx="10784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4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AAED8164-8F16-52B3-286C-DDA7A901BB1A}"/>
              </a:ext>
            </a:extLst>
          </p:cNvPr>
          <p:cNvSpPr txBox="1"/>
          <p:nvPr/>
        </p:nvSpPr>
        <p:spPr>
          <a:xfrm>
            <a:off x="998967" y="3364889"/>
            <a:ext cx="837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err="1"/>
              <a:t>Going</a:t>
            </a:r>
            <a:r>
              <a:rPr lang="tr-TR" sz="3600" b="1" dirty="0"/>
              <a:t> </a:t>
            </a:r>
            <a:r>
              <a:rPr lang="tr-TR" sz="3600" b="1" dirty="0" err="1"/>
              <a:t>to</a:t>
            </a:r>
            <a:r>
              <a:rPr lang="tr-TR" sz="3600" b="1" dirty="0"/>
              <a:t> </a:t>
            </a:r>
            <a:r>
              <a:rPr lang="tr-TR" sz="3600" b="1" dirty="0" err="1"/>
              <a:t>theather</a:t>
            </a:r>
            <a:r>
              <a:rPr lang="tr-TR" sz="3600" b="1" dirty="0"/>
              <a:t> is </a:t>
            </a:r>
            <a:r>
              <a:rPr lang="tr-TR" sz="3600" b="1" dirty="0" err="1">
                <a:solidFill>
                  <a:srgbClr val="0070C0"/>
                </a:solidFill>
              </a:rPr>
              <a:t>my</a:t>
            </a:r>
            <a:r>
              <a:rPr lang="tr-TR" sz="3600" b="1" dirty="0">
                <a:solidFill>
                  <a:srgbClr val="0070C0"/>
                </a:solidFill>
              </a:rPr>
              <a:t> </a:t>
            </a:r>
            <a:r>
              <a:rPr lang="tr-TR" sz="3600" b="1" dirty="0" err="1">
                <a:solidFill>
                  <a:srgbClr val="0070C0"/>
                </a:solidFill>
              </a:rPr>
              <a:t>own</a:t>
            </a:r>
            <a:r>
              <a:rPr lang="tr-TR" sz="3600" b="1" dirty="0">
                <a:solidFill>
                  <a:srgbClr val="0070C0"/>
                </a:solidFill>
              </a:rPr>
              <a:t> </a:t>
            </a:r>
            <a:r>
              <a:rPr lang="tr-TR" sz="3600" b="1" dirty="0"/>
              <a:t>idea.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DE478AF-51A4-6B44-8B56-3C75EA4DEE1E}"/>
              </a:ext>
            </a:extLst>
          </p:cNvPr>
          <p:cNvSpPr txBox="1"/>
          <p:nvPr/>
        </p:nvSpPr>
        <p:spPr>
          <a:xfrm>
            <a:off x="1122099" y="3922728"/>
            <a:ext cx="6661607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Tiyatroya gitmek </a:t>
            </a:r>
            <a:r>
              <a:rPr lang="tr-TR" sz="2400" b="1" dirty="0">
                <a:solidFill>
                  <a:srgbClr val="00B0F0"/>
                </a:solidFill>
              </a:rPr>
              <a:t>benim kendi </a:t>
            </a:r>
            <a:r>
              <a:rPr lang="tr-TR" sz="2400" b="1" dirty="0">
                <a:solidFill>
                  <a:schemeClr val="bg1"/>
                </a:solidFill>
              </a:rPr>
              <a:t>fikrim.</a:t>
            </a:r>
            <a:endParaRPr lang="tr-TR" sz="2400" b="1" dirty="0">
              <a:solidFill>
                <a:srgbClr val="FFFF00"/>
              </a:solidFill>
            </a:endParaRPr>
          </a:p>
        </p:txBody>
      </p:sp>
      <p:sp>
        <p:nvSpPr>
          <p:cNvPr id="14" name="Yıldız: 5 Nokta 13">
            <a:extLst>
              <a:ext uri="{FF2B5EF4-FFF2-40B4-BE49-F238E27FC236}">
                <a16:creationId xmlns:a16="http://schemas.microsoft.com/office/drawing/2014/main" id="{A146E0B4-5FA9-D7A3-FF05-4B78A682D9DA}"/>
              </a:ext>
            </a:extLst>
          </p:cNvPr>
          <p:cNvSpPr/>
          <p:nvPr/>
        </p:nvSpPr>
        <p:spPr>
          <a:xfrm>
            <a:off x="3079268" y="5058781"/>
            <a:ext cx="950213" cy="604731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Metin kutusu 17">
            <a:extLst>
              <a:ext uri="{FF2B5EF4-FFF2-40B4-BE49-F238E27FC236}">
                <a16:creationId xmlns:a16="http://schemas.microsoft.com/office/drawing/2014/main" id="{582577AB-34FC-944A-A7E4-2E93E9A7AC1E}"/>
              </a:ext>
            </a:extLst>
          </p:cNvPr>
          <p:cNvSpPr txBox="1"/>
          <p:nvPr/>
        </p:nvSpPr>
        <p:spPr>
          <a:xfrm>
            <a:off x="0" y="-79795"/>
            <a:ext cx="11608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>
                <a:solidFill>
                  <a:srgbClr val="0DB5E9"/>
                </a:solidFill>
              </a:rPr>
              <a:t>IMPORTANT STRUCTURES</a:t>
            </a: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80255539-FAF7-F775-2EA4-A19C983FF954}"/>
              </a:ext>
            </a:extLst>
          </p:cNvPr>
          <p:cNvSpPr txBox="1"/>
          <p:nvPr/>
        </p:nvSpPr>
        <p:spPr>
          <a:xfrm>
            <a:off x="52487" y="486958"/>
            <a:ext cx="116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(Önemli Yapılar)</a:t>
            </a:r>
          </a:p>
        </p:txBody>
      </p:sp>
    </p:spTree>
    <p:extLst>
      <p:ext uri="{BB962C8B-B14F-4D97-AF65-F5344CB8AC3E}">
        <p14:creationId xmlns:p14="http://schemas.microsoft.com/office/powerpoint/2010/main" val="22429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79F1A8-E61E-EB9E-80B4-3A2D9D792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F53A5E0-5905-ABBB-4ACC-F7EBE2221B5F}"/>
              </a:ext>
            </a:extLst>
          </p:cNvPr>
          <p:cNvSpPr/>
          <p:nvPr/>
        </p:nvSpPr>
        <p:spPr>
          <a:xfrm>
            <a:off x="745958" y="2133299"/>
            <a:ext cx="2911642" cy="529390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Barbecue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Party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7374B4C-4C7D-2CEC-1F6A-1562749A986B}"/>
              </a:ext>
            </a:extLst>
          </p:cNvPr>
          <p:cNvSpPr/>
          <p:nvPr/>
        </p:nvSpPr>
        <p:spPr>
          <a:xfrm>
            <a:off x="745958" y="2662689"/>
            <a:ext cx="2911642" cy="529390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Mangal Partisi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982C2B9-BDF6-0195-976E-A70C408D84F4}"/>
              </a:ext>
            </a:extLst>
          </p:cNvPr>
          <p:cNvSpPr/>
          <p:nvPr/>
        </p:nvSpPr>
        <p:spPr>
          <a:xfrm>
            <a:off x="4640180" y="2133299"/>
            <a:ext cx="2911642" cy="529390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Birthday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Party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C4855235-7E32-CB69-8FD0-5B98A466954F}"/>
              </a:ext>
            </a:extLst>
          </p:cNvPr>
          <p:cNvSpPr/>
          <p:nvPr/>
        </p:nvSpPr>
        <p:spPr>
          <a:xfrm>
            <a:off x="4640180" y="2662689"/>
            <a:ext cx="2911642" cy="529390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 err="1">
                <a:solidFill>
                  <a:schemeClr val="tx1"/>
                </a:solidFill>
              </a:rPr>
              <a:t>Doğumgünü</a:t>
            </a:r>
            <a:r>
              <a:rPr lang="tr-TR" sz="2000" i="1" dirty="0">
                <a:solidFill>
                  <a:schemeClr val="tx1"/>
                </a:solidFill>
              </a:rPr>
              <a:t> Partisi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B2208171-EFB0-B513-9B20-C19CCA0C6D61}"/>
              </a:ext>
            </a:extLst>
          </p:cNvPr>
          <p:cNvSpPr/>
          <p:nvPr/>
        </p:nvSpPr>
        <p:spPr>
          <a:xfrm>
            <a:off x="8534402" y="2133299"/>
            <a:ext cx="2911642" cy="529390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Camping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33CB295-DA59-06D0-8A88-07D4CCF8CF79}"/>
              </a:ext>
            </a:extLst>
          </p:cNvPr>
          <p:cNvSpPr/>
          <p:nvPr/>
        </p:nvSpPr>
        <p:spPr>
          <a:xfrm>
            <a:off x="8534402" y="2662689"/>
            <a:ext cx="2911642" cy="529390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Kamp yapma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1461220F-B054-2C33-31A8-0B66E871DB64}"/>
              </a:ext>
            </a:extLst>
          </p:cNvPr>
          <p:cNvSpPr/>
          <p:nvPr/>
        </p:nvSpPr>
        <p:spPr>
          <a:xfrm>
            <a:off x="745958" y="5371799"/>
            <a:ext cx="2911642" cy="529390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Cycling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961774C-3D05-9323-116D-2902935E8F43}"/>
              </a:ext>
            </a:extLst>
          </p:cNvPr>
          <p:cNvSpPr/>
          <p:nvPr/>
        </p:nvSpPr>
        <p:spPr>
          <a:xfrm>
            <a:off x="745958" y="5901189"/>
            <a:ext cx="2911642" cy="529390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Bisiklet sporu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9133D129-3D1A-7CC3-725A-43C1562C50B2}"/>
              </a:ext>
            </a:extLst>
          </p:cNvPr>
          <p:cNvSpPr/>
          <p:nvPr/>
        </p:nvSpPr>
        <p:spPr>
          <a:xfrm>
            <a:off x="4640180" y="5371799"/>
            <a:ext cx="2911642" cy="529390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Eat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Out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C5E51304-6F7D-BB70-5954-2D6552B25005}"/>
              </a:ext>
            </a:extLst>
          </p:cNvPr>
          <p:cNvSpPr/>
          <p:nvPr/>
        </p:nvSpPr>
        <p:spPr>
          <a:xfrm>
            <a:off x="4640180" y="5901189"/>
            <a:ext cx="2911642" cy="529390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Dışarıda yemek </a:t>
            </a:r>
            <a:r>
              <a:rPr lang="tr-TR" sz="2000" i="1" dirty="0" err="1">
                <a:solidFill>
                  <a:schemeClr val="tx1"/>
                </a:solidFill>
              </a:rPr>
              <a:t>yemek</a:t>
            </a:r>
            <a:endParaRPr lang="tr-TR" sz="2000" i="1" dirty="0">
              <a:solidFill>
                <a:schemeClr val="tx1"/>
              </a:solidFill>
            </a:endParaRP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31F440BF-4844-1B10-929C-D83B30F394CE}"/>
              </a:ext>
            </a:extLst>
          </p:cNvPr>
          <p:cNvSpPr/>
          <p:nvPr/>
        </p:nvSpPr>
        <p:spPr>
          <a:xfrm>
            <a:off x="8534402" y="5371799"/>
            <a:ext cx="2911642" cy="529390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>
                <a:solidFill>
                  <a:schemeClr val="tx1"/>
                </a:solidFill>
              </a:rPr>
              <a:t>Online Game </a:t>
            </a:r>
            <a:r>
              <a:rPr lang="tr-TR" sz="2400" b="1" dirty="0" err="1">
                <a:solidFill>
                  <a:schemeClr val="tx1"/>
                </a:solidFill>
              </a:rPr>
              <a:t>Party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7889FC5-3509-EDFB-657A-C210FF905796}"/>
              </a:ext>
            </a:extLst>
          </p:cNvPr>
          <p:cNvSpPr/>
          <p:nvPr/>
        </p:nvSpPr>
        <p:spPr>
          <a:xfrm>
            <a:off x="8534402" y="5901189"/>
            <a:ext cx="2911642" cy="529390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 err="1">
                <a:solidFill>
                  <a:schemeClr val="tx1"/>
                </a:solidFill>
              </a:rPr>
              <a:t>Çevirimiçi</a:t>
            </a:r>
            <a:r>
              <a:rPr lang="tr-TR" sz="2000" i="1" dirty="0">
                <a:solidFill>
                  <a:schemeClr val="tx1"/>
                </a:solidFill>
              </a:rPr>
              <a:t> Oyun Partisi</a:t>
            </a:r>
          </a:p>
        </p:txBody>
      </p:sp>
    </p:spTree>
    <p:extLst>
      <p:ext uri="{BB962C8B-B14F-4D97-AF65-F5344CB8AC3E}">
        <p14:creationId xmlns:p14="http://schemas.microsoft.com/office/powerpoint/2010/main" val="77702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29C19-E286-43F2-9EDE-D3A9FA6FC3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09D82A5-203F-ACAD-5792-63947F5466C3}"/>
              </a:ext>
            </a:extLst>
          </p:cNvPr>
          <p:cNvSpPr txBox="1"/>
          <p:nvPr/>
        </p:nvSpPr>
        <p:spPr>
          <a:xfrm>
            <a:off x="291968" y="-67174"/>
            <a:ext cx="11608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err="1">
                <a:solidFill>
                  <a:srgbClr val="0DB5E9"/>
                </a:solidFill>
              </a:rPr>
              <a:t>Other</a:t>
            </a:r>
            <a:r>
              <a:rPr lang="tr-TR" sz="4800" b="1" dirty="0">
                <a:solidFill>
                  <a:srgbClr val="0DB5E9"/>
                </a:solidFill>
              </a:rPr>
              <a:t> </a:t>
            </a:r>
            <a:r>
              <a:rPr lang="tr-TR" sz="4800" b="1" dirty="0" err="1">
                <a:solidFill>
                  <a:srgbClr val="0DB5E9"/>
                </a:solidFill>
              </a:rPr>
              <a:t>Important</a:t>
            </a:r>
            <a:r>
              <a:rPr lang="tr-TR" sz="4800" b="1" dirty="0">
                <a:solidFill>
                  <a:srgbClr val="0DB5E9"/>
                </a:solidFill>
              </a:rPr>
              <a:t> </a:t>
            </a:r>
            <a:r>
              <a:rPr lang="tr-TR" sz="4800" b="1" dirty="0" err="1">
                <a:solidFill>
                  <a:srgbClr val="0DB5E9"/>
                </a:solidFill>
              </a:rPr>
              <a:t>Words</a:t>
            </a:r>
            <a:endParaRPr lang="tr-TR" sz="4800" b="1" dirty="0">
              <a:solidFill>
                <a:srgbClr val="0DB5E9"/>
              </a:solidFill>
            </a:endParaRP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9FFB0A64-4CC6-0EA5-FE63-995AF3945F6E}"/>
              </a:ext>
            </a:extLst>
          </p:cNvPr>
          <p:cNvSpPr txBox="1"/>
          <p:nvPr/>
        </p:nvSpPr>
        <p:spPr>
          <a:xfrm>
            <a:off x="291966" y="516249"/>
            <a:ext cx="116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(Diğer Önemli Kelimeler)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0F019D08-630F-C49A-C6DC-40C10D95D459}"/>
              </a:ext>
            </a:extLst>
          </p:cNvPr>
          <p:cNvSpPr/>
          <p:nvPr/>
        </p:nvSpPr>
        <p:spPr>
          <a:xfrm>
            <a:off x="1020015" y="1796050"/>
            <a:ext cx="2078733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Although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7F391134-A0B4-10E9-A71C-AB9C6A7DF948}"/>
              </a:ext>
            </a:extLst>
          </p:cNvPr>
          <p:cNvSpPr/>
          <p:nvPr/>
        </p:nvSpPr>
        <p:spPr>
          <a:xfrm>
            <a:off x="1020015" y="1347246"/>
            <a:ext cx="2078733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Alone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6D6B9780-8F94-0F26-26CA-BFD4736C0695}"/>
              </a:ext>
            </a:extLst>
          </p:cNvPr>
          <p:cNvSpPr/>
          <p:nvPr/>
        </p:nvSpPr>
        <p:spPr>
          <a:xfrm>
            <a:off x="3098748" y="1796050"/>
            <a:ext cx="2494742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-e rağmen</a:t>
            </a:r>
            <a:endParaRPr lang="en-US" sz="2400" b="1" dirty="0"/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393B2F08-9EF8-B549-A824-DB673F8B2BCB}"/>
              </a:ext>
            </a:extLst>
          </p:cNvPr>
          <p:cNvSpPr/>
          <p:nvPr/>
        </p:nvSpPr>
        <p:spPr>
          <a:xfrm>
            <a:off x="3098748" y="1347246"/>
            <a:ext cx="2494742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Yalnız</a:t>
            </a:r>
            <a:endParaRPr lang="en-US" sz="2400" b="1" dirty="0"/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B4D59A88-0A63-1208-40E6-439D6C02DF23}"/>
              </a:ext>
            </a:extLst>
          </p:cNvPr>
          <p:cNvSpPr/>
          <p:nvPr/>
        </p:nvSpPr>
        <p:spPr>
          <a:xfrm>
            <a:off x="1020015" y="2693658"/>
            <a:ext cx="2078733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Combination:</a:t>
            </a:r>
            <a:endParaRPr lang="en-US" sz="2400" b="1" dirty="0"/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96BE18B4-1752-E7B8-535C-9130807A9439}"/>
              </a:ext>
            </a:extLst>
          </p:cNvPr>
          <p:cNvSpPr/>
          <p:nvPr/>
        </p:nvSpPr>
        <p:spPr>
          <a:xfrm>
            <a:off x="1020015" y="2244854"/>
            <a:ext cx="2078733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Belongings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C6B87445-FD5A-EB32-EC1F-E1631AC1ADF7}"/>
              </a:ext>
            </a:extLst>
          </p:cNvPr>
          <p:cNvSpPr/>
          <p:nvPr/>
        </p:nvSpPr>
        <p:spPr>
          <a:xfrm>
            <a:off x="3098748" y="2693658"/>
            <a:ext cx="2494742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Birleşim</a:t>
            </a:r>
            <a:endParaRPr lang="en-US" sz="2400" b="1" dirty="0"/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37F34EB3-C5E7-5EBA-15CE-E28F4F4C911F}"/>
              </a:ext>
            </a:extLst>
          </p:cNvPr>
          <p:cNvSpPr/>
          <p:nvPr/>
        </p:nvSpPr>
        <p:spPr>
          <a:xfrm>
            <a:off x="3098748" y="2244854"/>
            <a:ext cx="2494742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Şahsi eşyalar</a:t>
            </a:r>
            <a:endParaRPr lang="en-US" sz="2400" b="1" dirty="0"/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8DA89EB9-1891-F5B3-24E2-D70EDF6EC87C}"/>
              </a:ext>
            </a:extLst>
          </p:cNvPr>
          <p:cNvSpPr/>
          <p:nvPr/>
        </p:nvSpPr>
        <p:spPr>
          <a:xfrm>
            <a:off x="1020015" y="3625261"/>
            <a:ext cx="2078733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Discuss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F005A97C-C4C1-53C4-89AA-65253E7B85D3}"/>
              </a:ext>
            </a:extLst>
          </p:cNvPr>
          <p:cNvSpPr/>
          <p:nvPr/>
        </p:nvSpPr>
        <p:spPr>
          <a:xfrm>
            <a:off x="1020015" y="3176457"/>
            <a:ext cx="2078733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Different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A7586FE0-229A-90B6-345C-46D9A0E1BB61}"/>
              </a:ext>
            </a:extLst>
          </p:cNvPr>
          <p:cNvSpPr/>
          <p:nvPr/>
        </p:nvSpPr>
        <p:spPr>
          <a:xfrm>
            <a:off x="3098748" y="3625261"/>
            <a:ext cx="2494742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Tartışmak</a:t>
            </a:r>
            <a:endParaRPr lang="en-US" sz="2400" b="1" dirty="0"/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EF91A36C-2AE7-43C4-B03E-B976E630EFFB}"/>
              </a:ext>
            </a:extLst>
          </p:cNvPr>
          <p:cNvSpPr/>
          <p:nvPr/>
        </p:nvSpPr>
        <p:spPr>
          <a:xfrm>
            <a:off x="3098748" y="3176457"/>
            <a:ext cx="2494742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Farklı</a:t>
            </a:r>
            <a:endParaRPr lang="en-US" sz="2400" b="1" dirty="0"/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5F6524A0-3C0D-C4D3-59D5-8F59D12CBC41}"/>
              </a:ext>
            </a:extLst>
          </p:cNvPr>
          <p:cNvSpPr/>
          <p:nvPr/>
        </p:nvSpPr>
        <p:spPr>
          <a:xfrm>
            <a:off x="1020015" y="4522869"/>
            <a:ext cx="2078733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Generation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57128264-6951-81C0-0BD7-5D1EE3456DD6}"/>
              </a:ext>
            </a:extLst>
          </p:cNvPr>
          <p:cNvSpPr/>
          <p:nvPr/>
        </p:nvSpPr>
        <p:spPr>
          <a:xfrm>
            <a:off x="1020015" y="4074065"/>
            <a:ext cx="2078733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Feeling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0A4196FE-E2A9-F1E8-A2FF-C721D5DA2388}"/>
              </a:ext>
            </a:extLst>
          </p:cNvPr>
          <p:cNvSpPr/>
          <p:nvPr/>
        </p:nvSpPr>
        <p:spPr>
          <a:xfrm>
            <a:off x="3098748" y="4522869"/>
            <a:ext cx="2494742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Nesil</a:t>
            </a:r>
            <a:endParaRPr lang="en-US" sz="2400" b="1" dirty="0"/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D6C093F9-BE6C-178E-7E84-9E077491BBFA}"/>
              </a:ext>
            </a:extLst>
          </p:cNvPr>
          <p:cNvSpPr/>
          <p:nvPr/>
        </p:nvSpPr>
        <p:spPr>
          <a:xfrm>
            <a:off x="3098748" y="4074065"/>
            <a:ext cx="2494742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Duygu</a:t>
            </a:r>
            <a:endParaRPr lang="en-US" sz="2400" b="1" dirty="0"/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8383F9AE-AF16-294E-2B8F-E001D1A867EA}"/>
              </a:ext>
            </a:extLst>
          </p:cNvPr>
          <p:cNvSpPr/>
          <p:nvPr/>
        </p:nvSpPr>
        <p:spPr>
          <a:xfrm>
            <a:off x="1020015" y="5420477"/>
            <a:ext cx="2078733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In</a:t>
            </a:r>
            <a:r>
              <a:rPr lang="tr-TR" sz="2400" b="1" dirty="0"/>
              <a:t> </a:t>
            </a:r>
            <a:r>
              <a:rPr lang="tr-TR" sz="2400" b="1" dirty="0" err="1"/>
              <a:t>need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E6E3E179-5923-6E7A-39AB-6413A85A3644}"/>
              </a:ext>
            </a:extLst>
          </p:cNvPr>
          <p:cNvSpPr/>
          <p:nvPr/>
        </p:nvSpPr>
        <p:spPr>
          <a:xfrm>
            <a:off x="1020015" y="4971673"/>
            <a:ext cx="2078733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Help </a:t>
            </a:r>
            <a:r>
              <a:rPr lang="tr-TR" sz="2400" b="1" dirty="0" err="1"/>
              <a:t>mate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7F505D80-AFCF-4DD4-3BCB-4A26791C8139}"/>
              </a:ext>
            </a:extLst>
          </p:cNvPr>
          <p:cNvSpPr/>
          <p:nvPr/>
        </p:nvSpPr>
        <p:spPr>
          <a:xfrm>
            <a:off x="3098748" y="5420477"/>
            <a:ext cx="2494742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İhtiyacı olmak</a:t>
            </a:r>
            <a:endParaRPr lang="en-US" sz="2400" b="1" dirty="0"/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E7E771D0-1B84-6699-4F01-2B9F7769C8F3}"/>
              </a:ext>
            </a:extLst>
          </p:cNvPr>
          <p:cNvSpPr/>
          <p:nvPr/>
        </p:nvSpPr>
        <p:spPr>
          <a:xfrm>
            <a:off x="3098748" y="4971673"/>
            <a:ext cx="2494742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Can dostu</a:t>
            </a:r>
            <a:endParaRPr lang="en-US" sz="2400" b="1" dirty="0"/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FE904FF6-2563-830B-D072-575A6B7D5F1D}"/>
              </a:ext>
            </a:extLst>
          </p:cNvPr>
          <p:cNvSpPr/>
          <p:nvPr/>
        </p:nvSpPr>
        <p:spPr>
          <a:xfrm>
            <a:off x="6096000" y="1796050"/>
            <a:ext cx="2078733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Priceless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59D2FBFD-E980-C47D-8CEB-F86ED7B3926D}"/>
              </a:ext>
            </a:extLst>
          </p:cNvPr>
          <p:cNvSpPr/>
          <p:nvPr/>
        </p:nvSpPr>
        <p:spPr>
          <a:xfrm>
            <a:off x="6096000" y="1347246"/>
            <a:ext cx="2078733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Opposite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4E7D64F2-3C55-9F64-1C67-8C8BBCECC5EE}"/>
              </a:ext>
            </a:extLst>
          </p:cNvPr>
          <p:cNvSpPr/>
          <p:nvPr/>
        </p:nvSpPr>
        <p:spPr>
          <a:xfrm>
            <a:off x="8174733" y="1796050"/>
            <a:ext cx="2822781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Paha biçilmez</a:t>
            </a:r>
            <a:endParaRPr lang="en-US" sz="2400" b="1" dirty="0"/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E1F6DCE5-B13B-5C1B-2D22-6F1276CCA86A}"/>
              </a:ext>
            </a:extLst>
          </p:cNvPr>
          <p:cNvSpPr/>
          <p:nvPr/>
        </p:nvSpPr>
        <p:spPr>
          <a:xfrm>
            <a:off x="8174733" y="1347246"/>
            <a:ext cx="2822781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Zıt</a:t>
            </a:r>
            <a:endParaRPr lang="en-US" sz="2400" b="1" dirty="0"/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DA175FCB-83F4-2288-EE11-D508BF153969}"/>
              </a:ext>
            </a:extLst>
          </p:cNvPr>
          <p:cNvSpPr/>
          <p:nvPr/>
        </p:nvSpPr>
        <p:spPr>
          <a:xfrm>
            <a:off x="6096000" y="2693658"/>
            <a:ext cx="2078733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Similar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E6C6B435-1FBA-FB50-DA03-C4761236D53B}"/>
              </a:ext>
            </a:extLst>
          </p:cNvPr>
          <p:cNvSpPr/>
          <p:nvPr/>
        </p:nvSpPr>
        <p:spPr>
          <a:xfrm>
            <a:off x="6096000" y="2244854"/>
            <a:ext cx="2078733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Same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40" name="Dikdörtgen: Köşeleri Yuvarlatılmış 39">
            <a:extLst>
              <a:ext uri="{FF2B5EF4-FFF2-40B4-BE49-F238E27FC236}">
                <a16:creationId xmlns:a16="http://schemas.microsoft.com/office/drawing/2014/main" id="{F2AD16F4-7C7A-D220-A615-2B7FEE01FDCC}"/>
              </a:ext>
            </a:extLst>
          </p:cNvPr>
          <p:cNvSpPr/>
          <p:nvPr/>
        </p:nvSpPr>
        <p:spPr>
          <a:xfrm>
            <a:off x="8174733" y="2693658"/>
            <a:ext cx="2822781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Benzer</a:t>
            </a:r>
            <a:endParaRPr lang="en-US" sz="2400" b="1" dirty="0"/>
          </a:p>
        </p:txBody>
      </p:sp>
      <p:sp>
        <p:nvSpPr>
          <p:cNvPr id="41" name="Dikdörtgen: Köşeleri Yuvarlatılmış 40">
            <a:extLst>
              <a:ext uri="{FF2B5EF4-FFF2-40B4-BE49-F238E27FC236}">
                <a16:creationId xmlns:a16="http://schemas.microsoft.com/office/drawing/2014/main" id="{ECFAE3D1-C166-023F-3A5E-903409470DDE}"/>
              </a:ext>
            </a:extLst>
          </p:cNvPr>
          <p:cNvSpPr/>
          <p:nvPr/>
        </p:nvSpPr>
        <p:spPr>
          <a:xfrm>
            <a:off x="8174733" y="2244854"/>
            <a:ext cx="2822781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Aynı</a:t>
            </a:r>
            <a:endParaRPr lang="en-US" sz="2400" b="1" dirty="0"/>
          </a:p>
        </p:txBody>
      </p:sp>
      <p:sp>
        <p:nvSpPr>
          <p:cNvPr id="42" name="Dikdörtgen: Köşeleri Yuvarlatılmış 41">
            <a:extLst>
              <a:ext uri="{FF2B5EF4-FFF2-40B4-BE49-F238E27FC236}">
                <a16:creationId xmlns:a16="http://schemas.microsoft.com/office/drawing/2014/main" id="{50C57C4E-F1FB-C9FC-3A21-AF9E24BF4A3B}"/>
              </a:ext>
            </a:extLst>
          </p:cNvPr>
          <p:cNvSpPr/>
          <p:nvPr/>
        </p:nvSpPr>
        <p:spPr>
          <a:xfrm>
            <a:off x="6096000" y="3625261"/>
            <a:ext cx="2078733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Instead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43" name="Dikdörtgen: Köşeleri Yuvarlatılmış 42">
            <a:extLst>
              <a:ext uri="{FF2B5EF4-FFF2-40B4-BE49-F238E27FC236}">
                <a16:creationId xmlns:a16="http://schemas.microsoft.com/office/drawing/2014/main" id="{2CC91AE9-23C8-BE17-C2AB-D7152012DC2C}"/>
              </a:ext>
            </a:extLst>
          </p:cNvPr>
          <p:cNvSpPr/>
          <p:nvPr/>
        </p:nvSpPr>
        <p:spPr>
          <a:xfrm>
            <a:off x="6096000" y="3176457"/>
            <a:ext cx="2078733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Come</a:t>
            </a:r>
            <a:r>
              <a:rPr lang="tr-TR" sz="2400" b="1" dirty="0"/>
              <a:t> </a:t>
            </a:r>
            <a:r>
              <a:rPr lang="tr-TR" sz="2400" b="1" dirty="0" err="1"/>
              <a:t>over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44" name="Dikdörtgen: Köşeleri Yuvarlatılmış 43">
            <a:extLst>
              <a:ext uri="{FF2B5EF4-FFF2-40B4-BE49-F238E27FC236}">
                <a16:creationId xmlns:a16="http://schemas.microsoft.com/office/drawing/2014/main" id="{F05687A6-E276-92EB-1CA0-D65886FF92E7}"/>
              </a:ext>
            </a:extLst>
          </p:cNvPr>
          <p:cNvSpPr/>
          <p:nvPr/>
        </p:nvSpPr>
        <p:spPr>
          <a:xfrm>
            <a:off x="8174733" y="3625261"/>
            <a:ext cx="2822781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Yerine</a:t>
            </a:r>
            <a:endParaRPr lang="en-US" sz="2400" b="1" dirty="0"/>
          </a:p>
        </p:txBody>
      </p:sp>
      <p:sp>
        <p:nvSpPr>
          <p:cNvPr id="45" name="Dikdörtgen: Köşeleri Yuvarlatılmış 44">
            <a:extLst>
              <a:ext uri="{FF2B5EF4-FFF2-40B4-BE49-F238E27FC236}">
                <a16:creationId xmlns:a16="http://schemas.microsoft.com/office/drawing/2014/main" id="{8ADD85DA-5437-E41F-61E1-3EC57BA719C5}"/>
              </a:ext>
            </a:extLst>
          </p:cNvPr>
          <p:cNvSpPr/>
          <p:nvPr/>
        </p:nvSpPr>
        <p:spPr>
          <a:xfrm>
            <a:off x="8174733" y="3176457"/>
            <a:ext cx="2822781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Uğramak</a:t>
            </a:r>
            <a:endParaRPr lang="en-US" sz="2400" b="1" dirty="0"/>
          </a:p>
        </p:txBody>
      </p:sp>
      <p:sp>
        <p:nvSpPr>
          <p:cNvPr id="46" name="Dikdörtgen: Köşeleri Yuvarlatılmış 45">
            <a:extLst>
              <a:ext uri="{FF2B5EF4-FFF2-40B4-BE49-F238E27FC236}">
                <a16:creationId xmlns:a16="http://schemas.microsoft.com/office/drawing/2014/main" id="{4EC37F37-2982-CA66-1622-E9073EFB0887}"/>
              </a:ext>
            </a:extLst>
          </p:cNvPr>
          <p:cNvSpPr/>
          <p:nvPr/>
        </p:nvSpPr>
        <p:spPr>
          <a:xfrm>
            <a:off x="6096000" y="4522869"/>
            <a:ext cx="2078733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Weekend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47" name="Dikdörtgen: Köşeleri Yuvarlatılmış 46">
            <a:extLst>
              <a:ext uri="{FF2B5EF4-FFF2-40B4-BE49-F238E27FC236}">
                <a16:creationId xmlns:a16="http://schemas.microsoft.com/office/drawing/2014/main" id="{C0923A80-9678-F245-0E65-59BDC7E3C2A9}"/>
              </a:ext>
            </a:extLst>
          </p:cNvPr>
          <p:cNvSpPr/>
          <p:nvPr/>
        </p:nvSpPr>
        <p:spPr>
          <a:xfrm>
            <a:off x="6096000" y="4074065"/>
            <a:ext cx="2078733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Result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48" name="Dikdörtgen: Köşeleri Yuvarlatılmış 47">
            <a:extLst>
              <a:ext uri="{FF2B5EF4-FFF2-40B4-BE49-F238E27FC236}">
                <a16:creationId xmlns:a16="http://schemas.microsoft.com/office/drawing/2014/main" id="{668DE901-BE9C-3DF5-8AB9-A157F6B36F49}"/>
              </a:ext>
            </a:extLst>
          </p:cNvPr>
          <p:cNvSpPr/>
          <p:nvPr/>
        </p:nvSpPr>
        <p:spPr>
          <a:xfrm>
            <a:off x="8174733" y="4522869"/>
            <a:ext cx="2822781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Hafta sonu</a:t>
            </a:r>
            <a:endParaRPr lang="en-US" sz="2400" b="1" dirty="0"/>
          </a:p>
        </p:txBody>
      </p:sp>
      <p:sp>
        <p:nvSpPr>
          <p:cNvPr id="49" name="Dikdörtgen: Köşeleri Yuvarlatılmış 48">
            <a:extLst>
              <a:ext uri="{FF2B5EF4-FFF2-40B4-BE49-F238E27FC236}">
                <a16:creationId xmlns:a16="http://schemas.microsoft.com/office/drawing/2014/main" id="{E91DDEDA-279E-BCC0-DEE0-88901B133023}"/>
              </a:ext>
            </a:extLst>
          </p:cNvPr>
          <p:cNvSpPr/>
          <p:nvPr/>
        </p:nvSpPr>
        <p:spPr>
          <a:xfrm>
            <a:off x="8174733" y="4074065"/>
            <a:ext cx="2822781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Sonuç</a:t>
            </a:r>
            <a:endParaRPr lang="en-US" sz="2400" b="1" dirty="0"/>
          </a:p>
        </p:txBody>
      </p:sp>
      <p:sp>
        <p:nvSpPr>
          <p:cNvPr id="50" name="Dikdörtgen: Köşeleri Yuvarlatılmış 49">
            <a:extLst>
              <a:ext uri="{FF2B5EF4-FFF2-40B4-BE49-F238E27FC236}">
                <a16:creationId xmlns:a16="http://schemas.microsoft.com/office/drawing/2014/main" id="{26A8359C-3E31-8D3D-5364-DE1916DEB2B8}"/>
              </a:ext>
            </a:extLst>
          </p:cNvPr>
          <p:cNvSpPr/>
          <p:nvPr/>
        </p:nvSpPr>
        <p:spPr>
          <a:xfrm>
            <a:off x="6096000" y="5420477"/>
            <a:ext cx="2078733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Hungry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51" name="Dikdörtgen: Köşeleri Yuvarlatılmış 50">
            <a:extLst>
              <a:ext uri="{FF2B5EF4-FFF2-40B4-BE49-F238E27FC236}">
                <a16:creationId xmlns:a16="http://schemas.microsoft.com/office/drawing/2014/main" id="{C16EBD2E-D5FD-ABD0-18EA-68B080F773B8}"/>
              </a:ext>
            </a:extLst>
          </p:cNvPr>
          <p:cNvSpPr/>
          <p:nvPr/>
        </p:nvSpPr>
        <p:spPr>
          <a:xfrm>
            <a:off x="6096000" y="4971673"/>
            <a:ext cx="2078733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Full / </a:t>
            </a:r>
            <a:r>
              <a:rPr lang="tr-TR" sz="2400" b="1" dirty="0" err="1"/>
              <a:t>Stuffed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52" name="Dikdörtgen: Köşeleri Yuvarlatılmış 51">
            <a:extLst>
              <a:ext uri="{FF2B5EF4-FFF2-40B4-BE49-F238E27FC236}">
                <a16:creationId xmlns:a16="http://schemas.microsoft.com/office/drawing/2014/main" id="{12E1669E-DBFA-327C-C536-266AFF98BF5D}"/>
              </a:ext>
            </a:extLst>
          </p:cNvPr>
          <p:cNvSpPr/>
          <p:nvPr/>
        </p:nvSpPr>
        <p:spPr>
          <a:xfrm>
            <a:off x="8174733" y="5420477"/>
            <a:ext cx="2822781" cy="448804"/>
          </a:xfrm>
          <a:prstGeom prst="roundRect">
            <a:avLst/>
          </a:prstGeom>
          <a:solidFill>
            <a:srgbClr val="C6DFF8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Karnı aç</a:t>
            </a:r>
            <a:endParaRPr lang="en-US" sz="2400" b="1" dirty="0"/>
          </a:p>
        </p:txBody>
      </p:sp>
      <p:sp>
        <p:nvSpPr>
          <p:cNvPr id="53" name="Dikdörtgen: Köşeleri Yuvarlatılmış 52">
            <a:extLst>
              <a:ext uri="{FF2B5EF4-FFF2-40B4-BE49-F238E27FC236}">
                <a16:creationId xmlns:a16="http://schemas.microsoft.com/office/drawing/2014/main" id="{681C8AFD-1D99-8EB6-C857-91DFBA10CB75}"/>
              </a:ext>
            </a:extLst>
          </p:cNvPr>
          <p:cNvSpPr/>
          <p:nvPr/>
        </p:nvSpPr>
        <p:spPr>
          <a:xfrm>
            <a:off x="8174733" y="4971673"/>
            <a:ext cx="2822781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Karnı tok</a:t>
            </a:r>
            <a:endParaRPr lang="en-US" sz="2400" b="1" dirty="0"/>
          </a:p>
        </p:txBody>
      </p:sp>
      <p:sp>
        <p:nvSpPr>
          <p:cNvPr id="54" name="Dikdörtgen: Köşeleri Yuvarlatılmış 53">
            <a:extLst>
              <a:ext uri="{FF2B5EF4-FFF2-40B4-BE49-F238E27FC236}">
                <a16:creationId xmlns:a16="http://schemas.microsoft.com/office/drawing/2014/main" id="{264A4E98-779B-F506-4A1B-736739B93FB5}"/>
              </a:ext>
            </a:extLst>
          </p:cNvPr>
          <p:cNvSpPr/>
          <p:nvPr/>
        </p:nvSpPr>
        <p:spPr>
          <a:xfrm>
            <a:off x="6096000" y="5869281"/>
            <a:ext cx="2078733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 err="1"/>
              <a:t>Thirsty</a:t>
            </a:r>
            <a:r>
              <a:rPr lang="tr-TR" sz="2400" b="1" dirty="0"/>
              <a:t>:</a:t>
            </a:r>
            <a:endParaRPr lang="en-US" sz="2400" b="1" dirty="0"/>
          </a:p>
        </p:txBody>
      </p:sp>
      <p:sp>
        <p:nvSpPr>
          <p:cNvPr id="55" name="Dikdörtgen: Köşeleri Yuvarlatılmış 54">
            <a:extLst>
              <a:ext uri="{FF2B5EF4-FFF2-40B4-BE49-F238E27FC236}">
                <a16:creationId xmlns:a16="http://schemas.microsoft.com/office/drawing/2014/main" id="{FE5DF97B-8C58-412D-0A9F-A69ED8070C7D}"/>
              </a:ext>
            </a:extLst>
          </p:cNvPr>
          <p:cNvSpPr/>
          <p:nvPr/>
        </p:nvSpPr>
        <p:spPr>
          <a:xfrm>
            <a:off x="8174733" y="5869281"/>
            <a:ext cx="2822781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Susamış</a:t>
            </a:r>
            <a:endParaRPr lang="en-US" sz="2400" b="1" dirty="0"/>
          </a:p>
        </p:txBody>
      </p:sp>
      <p:sp>
        <p:nvSpPr>
          <p:cNvPr id="56" name="Dikdörtgen: Köşeleri Yuvarlatılmış 55">
            <a:extLst>
              <a:ext uri="{FF2B5EF4-FFF2-40B4-BE49-F238E27FC236}">
                <a16:creationId xmlns:a16="http://schemas.microsoft.com/office/drawing/2014/main" id="{CEC5B1AD-B0EB-482E-388F-CF2D44823B73}"/>
              </a:ext>
            </a:extLst>
          </p:cNvPr>
          <p:cNvSpPr/>
          <p:nvPr/>
        </p:nvSpPr>
        <p:spPr>
          <a:xfrm>
            <a:off x="1020015" y="5892947"/>
            <a:ext cx="2078733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On time:</a:t>
            </a:r>
            <a:endParaRPr lang="en-US" sz="2400" b="1" dirty="0"/>
          </a:p>
        </p:txBody>
      </p:sp>
      <p:sp>
        <p:nvSpPr>
          <p:cNvPr id="57" name="Dikdörtgen: Köşeleri Yuvarlatılmış 56">
            <a:extLst>
              <a:ext uri="{FF2B5EF4-FFF2-40B4-BE49-F238E27FC236}">
                <a16:creationId xmlns:a16="http://schemas.microsoft.com/office/drawing/2014/main" id="{4702B272-D26B-862E-7578-A87ED18212D2}"/>
              </a:ext>
            </a:extLst>
          </p:cNvPr>
          <p:cNvSpPr/>
          <p:nvPr/>
        </p:nvSpPr>
        <p:spPr>
          <a:xfrm>
            <a:off x="3098749" y="5892947"/>
            <a:ext cx="2494742" cy="448804"/>
          </a:xfrm>
          <a:prstGeom prst="roundRect">
            <a:avLst/>
          </a:prstGeom>
          <a:solidFill>
            <a:srgbClr val="A1C9F3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b="1" dirty="0"/>
              <a:t>Vaktinde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6535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7" grpId="0" animBg="1"/>
      <p:bldP spid="18" grpId="0" animBg="1"/>
      <p:bldP spid="22" grpId="0" animBg="1"/>
      <p:bldP spid="23" grpId="0" animBg="1"/>
      <p:bldP spid="28" grpId="0" animBg="1"/>
      <p:bldP spid="30" grpId="0" animBg="1"/>
      <p:bldP spid="36" grpId="0" animBg="1"/>
      <p:bldP spid="37" grpId="0" animBg="1"/>
      <p:bldP spid="40" grpId="0" animBg="1"/>
      <p:bldP spid="41" grpId="0" animBg="1"/>
      <p:bldP spid="44" grpId="0" animBg="1"/>
      <p:bldP spid="45" grpId="0" animBg="1"/>
      <p:bldP spid="48" grpId="0" animBg="1"/>
      <p:bldP spid="49" grpId="0" animBg="1"/>
      <p:bldP spid="52" grpId="0" animBg="1"/>
      <p:bldP spid="53" grpId="0" animBg="1"/>
      <p:bldP spid="55" grpId="0" animBg="1"/>
      <p:bldP spid="5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B857AA-B54B-15C7-604E-58C4EFEC3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BF0C80A-10FE-517C-6679-513BC9F78346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https://www.egetolgayaltinay.com/lessons/919</a:t>
            </a:r>
            <a:r>
              <a:rPr lang="tr-TR" sz="2400" b="1" i="1" dirty="0"/>
              <a:t>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175FFE1-662B-C030-D8B4-08F453A20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9473">
            <a:off x="7956226" y="3436725"/>
            <a:ext cx="3203535" cy="263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94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C41AA25-3FFA-BFC3-936B-AC04E6F1B87D}"/>
              </a:ext>
            </a:extLst>
          </p:cNvPr>
          <p:cNvSpPr txBox="1"/>
          <p:nvPr/>
        </p:nvSpPr>
        <p:spPr>
          <a:xfrm>
            <a:off x="9063329" y="-67407"/>
            <a:ext cx="3514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4DBBEA8-9BF8-A351-A1E2-2BF44768577B}"/>
              </a:ext>
            </a:extLst>
          </p:cNvPr>
          <p:cNvSpPr txBox="1"/>
          <p:nvPr/>
        </p:nvSpPr>
        <p:spPr>
          <a:xfrm>
            <a:off x="1536700" y="850900"/>
            <a:ext cx="91186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3800" b="1" dirty="0">
                <a:solidFill>
                  <a:schemeClr val="bg1"/>
                </a:solidFill>
              </a:rPr>
              <a:t>SAMPLE QUESTIONS</a:t>
            </a:r>
          </a:p>
        </p:txBody>
      </p:sp>
    </p:spTree>
    <p:extLst>
      <p:ext uri="{BB962C8B-B14F-4D97-AF65-F5344CB8AC3E}">
        <p14:creationId xmlns:p14="http://schemas.microsoft.com/office/powerpoint/2010/main" val="265858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18F424-2BC7-0421-48DD-41C4B56B9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436E81B-F2CE-A273-FE59-93C27C12AD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04" t="1903" r="8784" b="33043"/>
          <a:stretch/>
        </p:blipFill>
        <p:spPr>
          <a:xfrm>
            <a:off x="462950" y="419819"/>
            <a:ext cx="5020573" cy="41087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EB9D88A-9247-1406-76BE-8457A722B9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9" r="30010"/>
          <a:stretch/>
        </p:blipFill>
        <p:spPr>
          <a:xfrm>
            <a:off x="4094670" y="3887638"/>
            <a:ext cx="6024700" cy="2017494"/>
          </a:xfrm>
          <a:prstGeom prst="rect">
            <a:avLst/>
          </a:prstGeom>
        </p:spPr>
      </p:pic>
      <p:sp>
        <p:nvSpPr>
          <p:cNvPr id="6" name="Akış Çizelgesi: Sonlandırıcı 5">
            <a:extLst>
              <a:ext uri="{FF2B5EF4-FFF2-40B4-BE49-F238E27FC236}">
                <a16:creationId xmlns:a16="http://schemas.microsoft.com/office/drawing/2014/main" id="{79E7EC8D-4CD7-C681-D54F-5B851BBD49F3}"/>
              </a:ext>
            </a:extLst>
          </p:cNvPr>
          <p:cNvSpPr/>
          <p:nvPr/>
        </p:nvSpPr>
        <p:spPr>
          <a:xfrm>
            <a:off x="6725728" y="76487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2022 </a:t>
            </a:r>
          </a:p>
          <a:p>
            <a:pPr algn="ctr"/>
            <a:r>
              <a:rPr lang="tr-TR" sz="2400" b="1" dirty="0"/>
              <a:t>KAZANIM TESTİ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1866CA-B3CB-8279-59D4-9585C2512D73}"/>
              </a:ext>
            </a:extLst>
          </p:cNvPr>
          <p:cNvSpPr/>
          <p:nvPr/>
        </p:nvSpPr>
        <p:spPr>
          <a:xfrm>
            <a:off x="4094670" y="5412555"/>
            <a:ext cx="366398" cy="345625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103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6EED34-E6B2-BDED-413D-5F92DCAED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0EB321ED-6782-453B-E0C3-E12E86D9C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231" y="805491"/>
            <a:ext cx="4055584" cy="5022574"/>
          </a:xfrm>
          <a:prstGeom prst="rect">
            <a:avLst/>
          </a:prstGeom>
        </p:spPr>
      </p:pic>
      <p:sp>
        <p:nvSpPr>
          <p:cNvPr id="9" name="Akış Çizelgesi: Sonlandırıcı 8">
            <a:extLst>
              <a:ext uri="{FF2B5EF4-FFF2-40B4-BE49-F238E27FC236}">
                <a16:creationId xmlns:a16="http://schemas.microsoft.com/office/drawing/2014/main" id="{473148F9-8BBD-4BA6-182F-3377AF174B44}"/>
              </a:ext>
            </a:extLst>
          </p:cNvPr>
          <p:cNvSpPr/>
          <p:nvPr/>
        </p:nvSpPr>
        <p:spPr>
          <a:xfrm>
            <a:off x="6725728" y="76487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2019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29EBBF-8129-CEAB-BC1C-AB038B608DCB}"/>
              </a:ext>
            </a:extLst>
          </p:cNvPr>
          <p:cNvSpPr/>
          <p:nvPr/>
        </p:nvSpPr>
        <p:spPr>
          <a:xfrm>
            <a:off x="4539407" y="5439266"/>
            <a:ext cx="297161" cy="29849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0985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1E31A-6EAB-4E91-3338-4CA973633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onlandırıcı 1">
            <a:extLst>
              <a:ext uri="{FF2B5EF4-FFF2-40B4-BE49-F238E27FC236}">
                <a16:creationId xmlns:a16="http://schemas.microsoft.com/office/drawing/2014/main" id="{597BE1F7-FF10-3557-768D-978ED89C1C6A}"/>
              </a:ext>
            </a:extLst>
          </p:cNvPr>
          <p:cNvSpPr/>
          <p:nvPr/>
        </p:nvSpPr>
        <p:spPr>
          <a:xfrm>
            <a:off x="6573328" y="61247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2020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B8B695E-90C7-6C1A-DEE3-7CA9D99EBD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93"/>
          <a:stretch/>
        </p:blipFill>
        <p:spPr>
          <a:xfrm>
            <a:off x="1268084" y="350632"/>
            <a:ext cx="3835249" cy="5830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B8BA282-12A6-D379-472C-5D206093F0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3"/>
          <a:stretch/>
        </p:blipFill>
        <p:spPr>
          <a:xfrm>
            <a:off x="5327350" y="3136545"/>
            <a:ext cx="4342862" cy="186499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4574D4E-58D6-E9DF-839F-2535F068F9ED}"/>
              </a:ext>
            </a:extLst>
          </p:cNvPr>
          <p:cNvSpPr/>
          <p:nvPr/>
        </p:nvSpPr>
        <p:spPr>
          <a:xfrm>
            <a:off x="7671264" y="4069041"/>
            <a:ext cx="297161" cy="29849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6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A55A48-3E41-876B-3A18-79659B6B7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onlandırıcı 1">
            <a:extLst>
              <a:ext uri="{FF2B5EF4-FFF2-40B4-BE49-F238E27FC236}">
                <a16:creationId xmlns:a16="http://schemas.microsoft.com/office/drawing/2014/main" id="{D2151646-A1C2-0014-DF7E-E0A4CB969E39}"/>
              </a:ext>
            </a:extLst>
          </p:cNvPr>
          <p:cNvSpPr/>
          <p:nvPr/>
        </p:nvSpPr>
        <p:spPr>
          <a:xfrm>
            <a:off x="7056407" y="560718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2021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6684C30-3775-D743-DB3C-274D5EE87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098" y="268587"/>
            <a:ext cx="4877340" cy="61960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070D3EE-4912-011E-CC58-7E3266FB4D35}"/>
              </a:ext>
            </a:extLst>
          </p:cNvPr>
          <p:cNvSpPr/>
          <p:nvPr/>
        </p:nvSpPr>
        <p:spPr>
          <a:xfrm>
            <a:off x="1527142" y="4926880"/>
            <a:ext cx="418251" cy="38041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632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77E80E-F796-A047-0919-A0B18BC39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Sonlandırıcı 1">
            <a:extLst>
              <a:ext uri="{FF2B5EF4-FFF2-40B4-BE49-F238E27FC236}">
                <a16:creationId xmlns:a16="http://schemas.microsoft.com/office/drawing/2014/main" id="{045D0E9A-B66F-47B2-FDB4-6C9DF379CB9F}"/>
              </a:ext>
            </a:extLst>
          </p:cNvPr>
          <p:cNvSpPr/>
          <p:nvPr/>
        </p:nvSpPr>
        <p:spPr>
          <a:xfrm>
            <a:off x="6573328" y="61247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2022 </a:t>
            </a:r>
          </a:p>
          <a:p>
            <a:pPr algn="ctr"/>
            <a:r>
              <a:rPr lang="tr-TR" sz="2400" b="1" dirty="0"/>
              <a:t>KAZANIM TESTİ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C29699B-1A34-B3AD-474E-A1D00E044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41" y="351747"/>
            <a:ext cx="4874375" cy="59992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3C03829-BB3C-5A43-4681-CEE5DE6A6536}"/>
              </a:ext>
            </a:extLst>
          </p:cNvPr>
          <p:cNvSpPr/>
          <p:nvPr/>
        </p:nvSpPr>
        <p:spPr>
          <a:xfrm>
            <a:off x="1392942" y="5326144"/>
            <a:ext cx="363220" cy="33286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416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191A17-1C19-6CC0-67B3-7F7B323BB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1D386C8-375C-A1BD-62C2-DA301BF8C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61" y="170044"/>
            <a:ext cx="10447992" cy="6230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8B7DB288-FDCA-B8DA-42BD-12BF400D06A1}"/>
              </a:ext>
            </a:extLst>
          </p:cNvPr>
          <p:cNvSpPr/>
          <p:nvPr/>
        </p:nvSpPr>
        <p:spPr>
          <a:xfrm>
            <a:off x="9078569" y="2842230"/>
            <a:ext cx="2668931" cy="1173539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2023 </a:t>
            </a:r>
          </a:p>
          <a:p>
            <a:pPr algn="ctr"/>
            <a:r>
              <a:rPr lang="tr-TR" sz="2400" b="1" dirty="0"/>
              <a:t>MART ÖRNEK SORUSU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D82ADA-9638-6B94-546C-64CA69951466}"/>
              </a:ext>
            </a:extLst>
          </p:cNvPr>
          <p:cNvSpPr/>
          <p:nvPr/>
        </p:nvSpPr>
        <p:spPr>
          <a:xfrm>
            <a:off x="7768342" y="4545384"/>
            <a:ext cx="363220" cy="33286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878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78B0A2-8C51-D256-1BFF-56894115D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A5C2402-1AAE-FF16-1ACA-C3964E93A4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4" y="466648"/>
            <a:ext cx="9817870" cy="5924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973FFEEA-50ED-11FB-120D-0B6A3947C122}"/>
              </a:ext>
            </a:extLst>
          </p:cNvPr>
          <p:cNvSpPr/>
          <p:nvPr/>
        </p:nvSpPr>
        <p:spPr>
          <a:xfrm>
            <a:off x="9063329" y="965197"/>
            <a:ext cx="3189631" cy="1173539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2023 </a:t>
            </a:r>
          </a:p>
          <a:p>
            <a:pPr algn="ctr"/>
            <a:r>
              <a:rPr lang="tr-TR" sz="2400" b="1" dirty="0"/>
              <a:t>NİSAN ÖRNEK SORUSU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44C690-54B9-2342-E228-472A3F78AAFF}"/>
              </a:ext>
            </a:extLst>
          </p:cNvPr>
          <p:cNvSpPr/>
          <p:nvPr/>
        </p:nvSpPr>
        <p:spPr>
          <a:xfrm>
            <a:off x="6565834" y="5813825"/>
            <a:ext cx="363220" cy="33286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698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A5ACE7-8D77-57DA-8452-0EC8F4F71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647274F7-6C11-EBF1-D5EA-1FA2D61AEB35}"/>
              </a:ext>
            </a:extLst>
          </p:cNvPr>
          <p:cNvSpPr/>
          <p:nvPr/>
        </p:nvSpPr>
        <p:spPr>
          <a:xfrm>
            <a:off x="745958" y="2133299"/>
            <a:ext cx="2911642" cy="529390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Go</a:t>
            </a:r>
            <a:r>
              <a:rPr lang="tr-TR" sz="2800" b="1" dirty="0">
                <a:solidFill>
                  <a:schemeClr val="tx1"/>
                </a:solidFill>
              </a:rPr>
              <a:t> on a </a:t>
            </a:r>
            <a:r>
              <a:rPr lang="tr-TR" sz="2800" b="1" dirty="0" err="1">
                <a:solidFill>
                  <a:schemeClr val="tx1"/>
                </a:solidFill>
              </a:rPr>
              <a:t>picnic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82ED44A-4D81-81A4-9B98-676F22403D8B}"/>
              </a:ext>
            </a:extLst>
          </p:cNvPr>
          <p:cNvSpPr/>
          <p:nvPr/>
        </p:nvSpPr>
        <p:spPr>
          <a:xfrm>
            <a:off x="745958" y="2662689"/>
            <a:ext cx="2911642" cy="529390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Pikniğe gitmek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9A3CDFB7-61D7-EEC7-E432-EF45D95E5E5F}"/>
              </a:ext>
            </a:extLst>
          </p:cNvPr>
          <p:cNvSpPr/>
          <p:nvPr/>
        </p:nvSpPr>
        <p:spPr>
          <a:xfrm>
            <a:off x="4640180" y="2133299"/>
            <a:ext cx="2911642" cy="529390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Concert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6F72559-F9CD-311B-0C9B-4CB9B7D426C1}"/>
              </a:ext>
            </a:extLst>
          </p:cNvPr>
          <p:cNvSpPr/>
          <p:nvPr/>
        </p:nvSpPr>
        <p:spPr>
          <a:xfrm>
            <a:off x="4640180" y="2662689"/>
            <a:ext cx="2911642" cy="529390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Konser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CD092BAF-1640-DC01-78BF-EBE4C4E7B3C2}"/>
              </a:ext>
            </a:extLst>
          </p:cNvPr>
          <p:cNvSpPr/>
          <p:nvPr/>
        </p:nvSpPr>
        <p:spPr>
          <a:xfrm>
            <a:off x="8534402" y="2133299"/>
            <a:ext cx="2911642" cy="529390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shopping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AF6E0D58-27F9-7524-7E19-FAF43B412516}"/>
              </a:ext>
            </a:extLst>
          </p:cNvPr>
          <p:cNvSpPr/>
          <p:nvPr/>
        </p:nvSpPr>
        <p:spPr>
          <a:xfrm>
            <a:off x="8534402" y="2662689"/>
            <a:ext cx="2911642" cy="529390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Alışverişe çıkmak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800F99B-1503-64D4-B27F-9E1B31BF6B23}"/>
              </a:ext>
            </a:extLst>
          </p:cNvPr>
          <p:cNvSpPr/>
          <p:nvPr/>
        </p:nvSpPr>
        <p:spPr>
          <a:xfrm>
            <a:off x="745958" y="5371799"/>
            <a:ext cx="2911642" cy="529390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to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the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cinema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ECEDF3D-E9D4-DC4E-3624-C46C8626F82C}"/>
              </a:ext>
            </a:extLst>
          </p:cNvPr>
          <p:cNvSpPr/>
          <p:nvPr/>
        </p:nvSpPr>
        <p:spPr>
          <a:xfrm>
            <a:off x="745958" y="5901189"/>
            <a:ext cx="2911642" cy="529390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Sinemaya gitmek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7428AD68-3A55-EC52-FC0A-78B92634DB91}"/>
              </a:ext>
            </a:extLst>
          </p:cNvPr>
          <p:cNvSpPr/>
          <p:nvPr/>
        </p:nvSpPr>
        <p:spPr>
          <a:xfrm>
            <a:off x="4640180" y="5371799"/>
            <a:ext cx="2911642" cy="529390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Pizza </a:t>
            </a:r>
            <a:r>
              <a:rPr lang="tr-TR" sz="2800" b="1" dirty="0" err="1">
                <a:solidFill>
                  <a:schemeClr val="tx1"/>
                </a:solidFill>
              </a:rPr>
              <a:t>Party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534AAAC-AD5C-EABC-8751-6AA5FC818CFC}"/>
              </a:ext>
            </a:extLst>
          </p:cNvPr>
          <p:cNvSpPr/>
          <p:nvPr/>
        </p:nvSpPr>
        <p:spPr>
          <a:xfrm>
            <a:off x="4640180" y="5901189"/>
            <a:ext cx="2911642" cy="529390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Pizza Partisi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8A4FE272-B81A-908F-71A0-1CEE1ACAADE5}"/>
              </a:ext>
            </a:extLst>
          </p:cNvPr>
          <p:cNvSpPr/>
          <p:nvPr/>
        </p:nvSpPr>
        <p:spPr>
          <a:xfrm>
            <a:off x="8534402" y="5371799"/>
            <a:ext cx="2911642" cy="529390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Chess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7B10D64F-665D-F39A-172E-8A3CC692C706}"/>
              </a:ext>
            </a:extLst>
          </p:cNvPr>
          <p:cNvSpPr/>
          <p:nvPr/>
        </p:nvSpPr>
        <p:spPr>
          <a:xfrm>
            <a:off x="8534402" y="5901189"/>
            <a:ext cx="2911642" cy="529390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Satranç</a:t>
            </a:r>
          </a:p>
        </p:txBody>
      </p:sp>
    </p:spTree>
    <p:extLst>
      <p:ext uri="{BB962C8B-B14F-4D97-AF65-F5344CB8AC3E}">
        <p14:creationId xmlns:p14="http://schemas.microsoft.com/office/powerpoint/2010/main" val="12658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8126EA-FFDB-3C8F-B8AC-8835E0258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69D10DE-273B-4C6B-EA0C-298BF7A7D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08"/>
          <a:stretch/>
        </p:blipFill>
        <p:spPr>
          <a:xfrm>
            <a:off x="344617" y="666751"/>
            <a:ext cx="8012481" cy="5779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5BE8FE8A-F973-19F6-F953-CF880B1057A0}"/>
              </a:ext>
            </a:extLst>
          </p:cNvPr>
          <p:cNvSpPr/>
          <p:nvPr/>
        </p:nvSpPr>
        <p:spPr>
          <a:xfrm rot="1834533">
            <a:off x="6523994" y="69555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2023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7E6CB87-D07E-D2E8-A7DD-1CACEFE104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63" r="31550" b="1394"/>
          <a:stretch/>
        </p:blipFill>
        <p:spPr>
          <a:xfrm>
            <a:off x="5664802" y="2922368"/>
            <a:ext cx="5631848" cy="352394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05AEA2A-2400-E269-B3FA-AAB34A266D67}"/>
              </a:ext>
            </a:extLst>
          </p:cNvPr>
          <p:cNvSpPr/>
          <p:nvPr/>
        </p:nvSpPr>
        <p:spPr>
          <a:xfrm>
            <a:off x="636725" y="3102314"/>
            <a:ext cx="363220" cy="33286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01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18CF84-58E7-A633-93DC-6B0A85B5EF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6B63C16-2336-A15F-EE89-8AE8D9C95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72" y="432117"/>
            <a:ext cx="8040177" cy="61641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A509CDBF-FA13-2922-847D-B0D403CA1C8F}"/>
              </a:ext>
            </a:extLst>
          </p:cNvPr>
          <p:cNvSpPr/>
          <p:nvPr/>
        </p:nvSpPr>
        <p:spPr>
          <a:xfrm>
            <a:off x="6878128" y="84107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2023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CD5B7A-A2CD-F420-0B43-C2EFB27667A3}"/>
              </a:ext>
            </a:extLst>
          </p:cNvPr>
          <p:cNvSpPr/>
          <p:nvPr/>
        </p:nvSpPr>
        <p:spPr>
          <a:xfrm>
            <a:off x="1427672" y="5164219"/>
            <a:ext cx="363220" cy="33286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286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2AC1CC-1388-C813-8E6C-4076ED5EE8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9278956A-5B6E-B29A-BE0A-1912164DA0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99" y="1019174"/>
            <a:ext cx="8972551" cy="53302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A01C8FB7-6CD9-88F8-5F17-98E2BBEEEABB}"/>
              </a:ext>
            </a:extLst>
          </p:cNvPr>
          <p:cNvSpPr/>
          <p:nvPr/>
        </p:nvSpPr>
        <p:spPr>
          <a:xfrm>
            <a:off x="280410" y="301925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2023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3B5429D-1CA8-23E0-F670-D216096C2AA7}"/>
              </a:ext>
            </a:extLst>
          </p:cNvPr>
          <p:cNvSpPr/>
          <p:nvPr/>
        </p:nvSpPr>
        <p:spPr>
          <a:xfrm>
            <a:off x="800099" y="5505966"/>
            <a:ext cx="363220" cy="332860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282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6B4EDB-673D-28E2-6FC2-C94EA88FD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8841362-F879-26D6-ACAD-CD7D5512AC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3762"/>
            <a:ext cx="3095238" cy="27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62B10BC2-10C9-FAAE-BCD1-31AF08ACD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5238" y="2033763"/>
            <a:ext cx="3105679" cy="27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D01AF37-2304-9787-37A1-E3AF246A1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918" y="2033763"/>
            <a:ext cx="2986626" cy="278065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742FF974-50C0-7A47-BF7D-763AC68CA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7544" y="2033762"/>
            <a:ext cx="3028353" cy="2790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C1CCA7F-2300-2355-0CD8-D3B54118DC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721" y="512852"/>
            <a:ext cx="10455999" cy="14117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kış Çizelgesi: Sonlandırıcı 7">
            <a:extLst>
              <a:ext uri="{FF2B5EF4-FFF2-40B4-BE49-F238E27FC236}">
                <a16:creationId xmlns:a16="http://schemas.microsoft.com/office/drawing/2014/main" id="{A19DCA86-BAC5-C429-0B6D-6D4C6E2F8491}"/>
              </a:ext>
            </a:extLst>
          </p:cNvPr>
          <p:cNvSpPr/>
          <p:nvPr/>
        </p:nvSpPr>
        <p:spPr>
          <a:xfrm>
            <a:off x="9573905" y="1122376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2024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9F0A0A9-7EB3-1059-3805-D82FC922DAE1}"/>
              </a:ext>
            </a:extLst>
          </p:cNvPr>
          <p:cNvSpPr/>
          <p:nvPr/>
        </p:nvSpPr>
        <p:spPr>
          <a:xfrm>
            <a:off x="6081864" y="2023939"/>
            <a:ext cx="435429" cy="429183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534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4971E3-2EBD-4454-AE5D-90DBBA2A53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D0AD82A-D8C7-2C17-C498-A9136AB8B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022" y="1307509"/>
            <a:ext cx="8924925" cy="408622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F73C3B9B-2896-DDF6-6476-79780D3C7A4A}"/>
              </a:ext>
            </a:extLst>
          </p:cNvPr>
          <p:cNvSpPr/>
          <p:nvPr/>
        </p:nvSpPr>
        <p:spPr>
          <a:xfrm>
            <a:off x="4514225" y="147037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2024 KASIM</a:t>
            </a:r>
          </a:p>
          <a:p>
            <a:pPr algn="ctr"/>
            <a:r>
              <a:rPr lang="tr-TR" sz="2400" b="1" dirty="0"/>
              <a:t>ÖRNEK SORU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232CA8B-5417-0523-1F56-03452613B262}"/>
              </a:ext>
            </a:extLst>
          </p:cNvPr>
          <p:cNvSpPr/>
          <p:nvPr/>
        </p:nvSpPr>
        <p:spPr>
          <a:xfrm>
            <a:off x="1048214" y="3939825"/>
            <a:ext cx="336449" cy="31866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744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7F47F8-AA5B-423B-8B2C-A203F01D4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F9945226-E862-82B2-4B69-28D21C3756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3889" b="21667"/>
          <a:stretch>
            <a:fillRect/>
          </a:stretch>
        </p:blipFill>
        <p:spPr>
          <a:xfrm>
            <a:off x="5627738" y="1682749"/>
            <a:ext cx="4621162" cy="2883518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4C1FF8C-D177-1A9C-8BCC-B0EB5A576F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185" b="57593"/>
          <a:stretch>
            <a:fillRect/>
          </a:stretch>
        </p:blipFill>
        <p:spPr>
          <a:xfrm>
            <a:off x="910763" y="1727200"/>
            <a:ext cx="4621162" cy="269748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59431406-E30B-45B6-815C-C3A2D12E9F3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1296"/>
          <a:stretch>
            <a:fillRect/>
          </a:stretch>
        </p:blipFill>
        <p:spPr>
          <a:xfrm>
            <a:off x="2209254" y="821692"/>
            <a:ext cx="4563088" cy="719474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FBE9ADE3-25EA-97AD-2D79-9A7918F9F27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9815"/>
          <a:stretch>
            <a:fillRect/>
          </a:stretch>
        </p:blipFill>
        <p:spPr>
          <a:xfrm>
            <a:off x="3443850" y="4707851"/>
            <a:ext cx="4176150" cy="1527077"/>
          </a:xfrm>
          <a:prstGeom prst="rect">
            <a:avLst/>
          </a:prstGeom>
        </p:spPr>
      </p:pic>
      <p:sp>
        <p:nvSpPr>
          <p:cNvPr id="12" name="Akış Çizelgesi: Sonlandırıcı 11">
            <a:extLst>
              <a:ext uri="{FF2B5EF4-FFF2-40B4-BE49-F238E27FC236}">
                <a16:creationId xmlns:a16="http://schemas.microsoft.com/office/drawing/2014/main" id="{910C2C62-8BD8-35E9-FE3C-0CCD52A4A3B0}"/>
              </a:ext>
            </a:extLst>
          </p:cNvPr>
          <p:cNvSpPr/>
          <p:nvPr/>
        </p:nvSpPr>
        <p:spPr>
          <a:xfrm>
            <a:off x="7938319" y="692574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2025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300DA0E-2054-4C01-19ED-17E168573044}"/>
              </a:ext>
            </a:extLst>
          </p:cNvPr>
          <p:cNvSpPr/>
          <p:nvPr/>
        </p:nvSpPr>
        <p:spPr>
          <a:xfrm>
            <a:off x="3443850" y="5717642"/>
            <a:ext cx="336449" cy="31866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906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79E924-40A6-A730-7862-A834B4D30C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75ACE0C-D70E-41FE-369C-CFEE9B71DA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18"/>
          <a:stretch>
            <a:fillRect/>
          </a:stretch>
        </p:blipFill>
        <p:spPr>
          <a:xfrm>
            <a:off x="762000" y="1035690"/>
            <a:ext cx="9507738" cy="51297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Akış Çizelgesi: Sonlandırıcı 3">
            <a:extLst>
              <a:ext uri="{FF2B5EF4-FFF2-40B4-BE49-F238E27FC236}">
                <a16:creationId xmlns:a16="http://schemas.microsoft.com/office/drawing/2014/main" id="{73FF0E37-7206-6028-7028-76334F8574F7}"/>
              </a:ext>
            </a:extLst>
          </p:cNvPr>
          <p:cNvSpPr/>
          <p:nvPr/>
        </p:nvSpPr>
        <p:spPr>
          <a:xfrm>
            <a:off x="7938319" y="692574"/>
            <a:ext cx="2493034" cy="802257"/>
          </a:xfrm>
          <a:prstGeom prst="flowChartTerminator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/>
              <a:t>2025 </a:t>
            </a:r>
          </a:p>
          <a:p>
            <a:pPr algn="ctr"/>
            <a:r>
              <a:rPr lang="tr-TR" sz="2400" b="1" dirty="0"/>
              <a:t>LGS SINAVI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32B1330-6E44-F191-06D0-C9B7FA2EDC37}"/>
              </a:ext>
            </a:extLst>
          </p:cNvPr>
          <p:cNvSpPr/>
          <p:nvPr/>
        </p:nvSpPr>
        <p:spPr>
          <a:xfrm>
            <a:off x="5666350" y="5662977"/>
            <a:ext cx="336449" cy="318666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36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A624BA8E-D843-6D00-A79C-767688B1F7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202" y="1071541"/>
            <a:ext cx="4019859" cy="4019859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4FF47D85-9F25-50A1-5604-2AC59566A44F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A4888973-0E44-B371-C5F1-3EFD2CE1F520}"/>
              </a:ext>
            </a:extLst>
          </p:cNvPr>
          <p:cNvSpPr txBox="1"/>
          <p:nvPr/>
        </p:nvSpPr>
        <p:spPr>
          <a:xfrm>
            <a:off x="4409033" y="5240705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66AF872-05BD-F6F5-20AC-F2954CAB56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38E4930-68FD-A652-FC1B-A131C2D39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65A4B4FF-5B00-D833-A111-22665E16D632}"/>
              </a:ext>
            </a:extLst>
          </p:cNvPr>
          <p:cNvSpPr txBox="1"/>
          <p:nvPr/>
        </p:nvSpPr>
        <p:spPr>
          <a:xfrm>
            <a:off x="284669" y="205800"/>
            <a:ext cx="6092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b="1" dirty="0"/>
              <a:t>Slaytın bazı içerikleri için değerli meslektaşım,</a:t>
            </a:r>
          </a:p>
          <a:p>
            <a:r>
              <a:rPr lang="tr-TR" sz="1600" b="1" dirty="0"/>
              <a:t>Gökhan </a:t>
            </a:r>
            <a:r>
              <a:rPr lang="tr-TR" sz="1600" b="1" dirty="0" err="1"/>
              <a:t>KARAKAYA’ya</a:t>
            </a:r>
            <a:r>
              <a:rPr lang="tr-TR" sz="1600" b="1" dirty="0"/>
              <a:t> teşekkür ederim.</a:t>
            </a:r>
          </a:p>
        </p:txBody>
      </p:sp>
    </p:spTree>
    <p:extLst>
      <p:ext uri="{BB962C8B-B14F-4D97-AF65-F5344CB8AC3E}">
        <p14:creationId xmlns:p14="http://schemas.microsoft.com/office/powerpoint/2010/main" val="3413216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279AF9-ABD9-970D-5B7B-8558AB4BD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F98F008-C215-4721-8BBE-EA5464CFF0C9}"/>
              </a:ext>
            </a:extLst>
          </p:cNvPr>
          <p:cNvSpPr/>
          <p:nvPr/>
        </p:nvSpPr>
        <p:spPr>
          <a:xfrm>
            <a:off x="745958" y="2133299"/>
            <a:ext cx="2911642" cy="529390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Ramadan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Feast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DC9ED000-C41F-F75A-3393-A8675C098AE2}"/>
              </a:ext>
            </a:extLst>
          </p:cNvPr>
          <p:cNvSpPr/>
          <p:nvPr/>
        </p:nvSpPr>
        <p:spPr>
          <a:xfrm>
            <a:off x="745958" y="2662689"/>
            <a:ext cx="2911642" cy="529390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Ramazan Bayramı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648A95E-32B5-4F43-B92F-3A060A26E70D}"/>
              </a:ext>
            </a:extLst>
          </p:cNvPr>
          <p:cNvSpPr/>
          <p:nvPr/>
        </p:nvSpPr>
        <p:spPr>
          <a:xfrm>
            <a:off x="4640180" y="2133299"/>
            <a:ext cx="2911642" cy="529390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Swimming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8594826A-1E6D-691E-537B-DE12A4E66003}"/>
              </a:ext>
            </a:extLst>
          </p:cNvPr>
          <p:cNvSpPr/>
          <p:nvPr/>
        </p:nvSpPr>
        <p:spPr>
          <a:xfrm>
            <a:off x="4640180" y="2662689"/>
            <a:ext cx="2911642" cy="529390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Yüzme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7EFCB83-8397-B959-E89F-394BB5E361AD}"/>
              </a:ext>
            </a:extLst>
          </p:cNvPr>
          <p:cNvSpPr/>
          <p:nvPr/>
        </p:nvSpPr>
        <p:spPr>
          <a:xfrm>
            <a:off x="8534402" y="2133299"/>
            <a:ext cx="2911642" cy="529390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Visit</a:t>
            </a:r>
            <a:r>
              <a:rPr lang="tr-TR" sz="2800" b="1" dirty="0">
                <a:solidFill>
                  <a:schemeClr val="tx1"/>
                </a:solidFill>
              </a:rPr>
              <a:t> a </a:t>
            </a:r>
            <a:r>
              <a:rPr lang="tr-TR" sz="2800" b="1" dirty="0" err="1">
                <a:solidFill>
                  <a:schemeClr val="tx1"/>
                </a:solidFill>
              </a:rPr>
              <a:t>Museum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0540522A-F1C4-1B8D-7FF8-73058FF30FCB}"/>
              </a:ext>
            </a:extLst>
          </p:cNvPr>
          <p:cNvSpPr/>
          <p:nvPr/>
        </p:nvSpPr>
        <p:spPr>
          <a:xfrm>
            <a:off x="8534402" y="2662689"/>
            <a:ext cx="2911642" cy="529390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Müze ziyaret etmek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67BD33FB-4990-BE41-0BD5-B390AF0729C2}"/>
              </a:ext>
            </a:extLst>
          </p:cNvPr>
          <p:cNvSpPr/>
          <p:nvPr/>
        </p:nvSpPr>
        <p:spPr>
          <a:xfrm>
            <a:off x="745958" y="5371799"/>
            <a:ext cx="2911642" cy="529390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Watch a Movie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4D055987-497A-4AEB-A1D6-4FEDE018AA8A}"/>
              </a:ext>
            </a:extLst>
          </p:cNvPr>
          <p:cNvSpPr/>
          <p:nvPr/>
        </p:nvSpPr>
        <p:spPr>
          <a:xfrm>
            <a:off x="745958" y="5901189"/>
            <a:ext cx="2911642" cy="529390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Film izlemek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4CEF9D2-40A1-EE56-D97A-5046F8B00C2E}"/>
              </a:ext>
            </a:extLst>
          </p:cNvPr>
          <p:cNvSpPr/>
          <p:nvPr/>
        </p:nvSpPr>
        <p:spPr>
          <a:xfrm>
            <a:off x="4640180" y="5371799"/>
            <a:ext cx="2911642" cy="529390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Welcome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Party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B82C6906-9899-2E11-38F4-A83CA94A5F6C}"/>
              </a:ext>
            </a:extLst>
          </p:cNvPr>
          <p:cNvSpPr/>
          <p:nvPr/>
        </p:nvSpPr>
        <p:spPr>
          <a:xfrm>
            <a:off x="4640180" y="5901189"/>
            <a:ext cx="2911642" cy="529390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Hoş geldin partisi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A082CB5F-AAF9-8B78-2B05-F0D9D5583A84}"/>
              </a:ext>
            </a:extLst>
          </p:cNvPr>
          <p:cNvSpPr/>
          <p:nvPr/>
        </p:nvSpPr>
        <p:spPr>
          <a:xfrm>
            <a:off x="8534402" y="5371799"/>
            <a:ext cx="2911642" cy="529390"/>
          </a:xfrm>
          <a:prstGeom prst="roundRect">
            <a:avLst/>
          </a:prstGeom>
          <a:solidFill>
            <a:srgbClr val="A1C9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Attend</a:t>
            </a:r>
            <a:r>
              <a:rPr lang="tr-TR" sz="2400" b="1" dirty="0">
                <a:solidFill>
                  <a:schemeClr val="tx1"/>
                </a:solidFill>
              </a:rPr>
              <a:t> a Sports Club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367845F0-82D6-B282-6C33-9E33F7F44819}"/>
              </a:ext>
            </a:extLst>
          </p:cNvPr>
          <p:cNvSpPr/>
          <p:nvPr/>
        </p:nvSpPr>
        <p:spPr>
          <a:xfrm>
            <a:off x="8534402" y="5901189"/>
            <a:ext cx="2911642" cy="529390"/>
          </a:xfrm>
          <a:prstGeom prst="roundRect">
            <a:avLst/>
          </a:prstGeom>
          <a:solidFill>
            <a:srgbClr val="C6DF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i="1" dirty="0">
                <a:solidFill>
                  <a:schemeClr val="tx1"/>
                </a:solidFill>
              </a:rPr>
              <a:t>Spor kulübüne katılmak</a:t>
            </a:r>
          </a:p>
        </p:txBody>
      </p:sp>
    </p:spTree>
    <p:extLst>
      <p:ext uri="{BB962C8B-B14F-4D97-AF65-F5344CB8AC3E}">
        <p14:creationId xmlns:p14="http://schemas.microsoft.com/office/powerpoint/2010/main" val="243061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D8418E-B0CB-C9DF-B092-D030FC562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1561E69-D692-CD85-0AF9-2CB76476DD49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https://www.egetolgayaltinay.com/lessons/914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D02D517-72E9-7D3D-F122-352EC8E76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8497">
            <a:off x="8005312" y="3304940"/>
            <a:ext cx="2887277" cy="2416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6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1B6B0E-8420-4B91-5F1C-065E728E4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B1636CC-769E-6070-B80A-B27EB0883D80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https://www.egetolgayaltinay.com/lessons/915</a:t>
            </a:r>
            <a:r>
              <a:rPr lang="tr-TR" sz="2400" b="1" i="1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1573B7C-5592-8CB0-32F8-869EF2833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7292">
            <a:off x="7857225" y="3563403"/>
            <a:ext cx="3275997" cy="270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8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8D01D1-4BD9-0A4F-3D1A-D51379187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55E38277-4466-58C7-4D86-8DFF1B64EF99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https://www.egetolgayaltinay.com/lessons/916</a:t>
            </a:r>
            <a:r>
              <a:rPr lang="tr-TR" sz="2400" b="1" i="1" dirty="0"/>
              <a:t> 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E1E1033-69FF-EA1F-BE6C-F72C918DCF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8509">
            <a:off x="7886637" y="3483869"/>
            <a:ext cx="3131217" cy="259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22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kutusu 8">
            <a:extLst>
              <a:ext uri="{FF2B5EF4-FFF2-40B4-BE49-F238E27FC236}">
                <a16:creationId xmlns:a16="http://schemas.microsoft.com/office/drawing/2014/main" id="{233751B4-4F78-B45A-F6A7-5E3018F8C061}"/>
              </a:ext>
            </a:extLst>
          </p:cNvPr>
          <p:cNvSpPr txBox="1"/>
          <p:nvPr/>
        </p:nvSpPr>
        <p:spPr>
          <a:xfrm>
            <a:off x="3514724" y="661719"/>
            <a:ext cx="4962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(TEKLİF CÜMLELERİ)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918DE9E-F81A-5803-A68B-944DC5364F43}"/>
              </a:ext>
            </a:extLst>
          </p:cNvPr>
          <p:cNvSpPr/>
          <p:nvPr/>
        </p:nvSpPr>
        <p:spPr>
          <a:xfrm>
            <a:off x="1646117" y="1354711"/>
            <a:ext cx="34826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1) Let’s ......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9967DF3-C803-2865-EC52-26ECE0C51D7B}"/>
              </a:ext>
            </a:extLst>
          </p:cNvPr>
          <p:cNvSpPr txBox="1"/>
          <p:nvPr/>
        </p:nvSpPr>
        <p:spPr>
          <a:xfrm>
            <a:off x="5434378" y="1523988"/>
            <a:ext cx="3482684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(Haydi ......... ! )</a:t>
            </a:r>
            <a:endParaRPr lang="tr-TR" sz="3200" b="1" dirty="0">
              <a:solidFill>
                <a:srgbClr val="00B0F0"/>
              </a:solidFill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FF892531-EF4D-BA1F-EAA7-31EBF3446645}"/>
              </a:ext>
            </a:extLst>
          </p:cNvPr>
          <p:cNvSpPr/>
          <p:nvPr/>
        </p:nvSpPr>
        <p:spPr>
          <a:xfrm rot="19725714">
            <a:off x="1505770" y="2014814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C257C228-C173-4C38-71E5-0EB8EB0488C0}"/>
              </a:ext>
            </a:extLst>
          </p:cNvPr>
          <p:cNvSpPr txBox="1"/>
          <p:nvPr/>
        </p:nvSpPr>
        <p:spPr>
          <a:xfrm>
            <a:off x="2317888" y="2680274"/>
            <a:ext cx="456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Let’s go to the cinema.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0297F61C-EB32-F78A-EA7D-E5B3B262A178}"/>
              </a:ext>
            </a:extLst>
          </p:cNvPr>
          <p:cNvSpPr txBox="1"/>
          <p:nvPr/>
        </p:nvSpPr>
        <p:spPr>
          <a:xfrm>
            <a:off x="6728661" y="2799888"/>
            <a:ext cx="2949489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Haydi sinemaya gidelim.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ECB9E9A-A96F-4FEF-3D91-FB2F0F5D9252}"/>
              </a:ext>
            </a:extLst>
          </p:cNvPr>
          <p:cNvSpPr/>
          <p:nvPr/>
        </p:nvSpPr>
        <p:spPr>
          <a:xfrm>
            <a:off x="3302011" y="2782484"/>
            <a:ext cx="609600" cy="544121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02D02093-35D4-C124-189E-4B1D7BD6E03A}"/>
              </a:ext>
            </a:extLst>
          </p:cNvPr>
          <p:cNvSpPr txBox="1"/>
          <p:nvPr/>
        </p:nvSpPr>
        <p:spPr>
          <a:xfrm>
            <a:off x="3329966" y="3313182"/>
            <a:ext cx="118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Verb = V1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CDE81A4A-64A5-9F5F-BF83-880E5DE4D8B9}"/>
              </a:ext>
            </a:extLst>
          </p:cNvPr>
          <p:cNvSpPr txBox="1"/>
          <p:nvPr/>
        </p:nvSpPr>
        <p:spPr>
          <a:xfrm>
            <a:off x="4180206" y="1489839"/>
            <a:ext cx="1101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V1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A1CEAD31-F267-7DC9-4862-D795AA8A1C15}"/>
              </a:ext>
            </a:extLst>
          </p:cNvPr>
          <p:cNvSpPr/>
          <p:nvPr/>
        </p:nvSpPr>
        <p:spPr>
          <a:xfrm>
            <a:off x="1554803" y="3903656"/>
            <a:ext cx="4568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) Shall we ......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D11D974C-D70F-F414-CA78-8BC29D2C378C}"/>
              </a:ext>
            </a:extLst>
          </p:cNvPr>
          <p:cNvSpPr/>
          <p:nvPr/>
        </p:nvSpPr>
        <p:spPr>
          <a:xfrm rot="19725714">
            <a:off x="1517179" y="4586462"/>
            <a:ext cx="10234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u="sng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Ex.</a:t>
            </a:r>
            <a:endParaRPr lang="en-US" sz="5400" b="1" u="sng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0A09A946-7DCD-80AB-30EC-F50768BF1429}"/>
              </a:ext>
            </a:extLst>
          </p:cNvPr>
          <p:cNvSpPr txBox="1"/>
          <p:nvPr/>
        </p:nvSpPr>
        <p:spPr>
          <a:xfrm>
            <a:off x="2510044" y="5125146"/>
            <a:ext cx="5426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/>
              <a:t>Shall </a:t>
            </a:r>
            <a:r>
              <a:rPr lang="tr-TR" sz="3600" b="1" dirty="0" err="1"/>
              <a:t>we</a:t>
            </a:r>
            <a:r>
              <a:rPr lang="tr-TR" sz="3600" b="1" dirty="0"/>
              <a:t> </a:t>
            </a:r>
            <a:r>
              <a:rPr lang="tr-TR" sz="3600" b="1" dirty="0" err="1"/>
              <a:t>eat</a:t>
            </a:r>
            <a:r>
              <a:rPr lang="tr-TR" sz="3600" b="1" dirty="0"/>
              <a:t> </a:t>
            </a:r>
            <a:r>
              <a:rPr lang="tr-TR" sz="3600" b="1" dirty="0" err="1"/>
              <a:t>out</a:t>
            </a:r>
            <a:r>
              <a:rPr lang="tr-TR" sz="3600" b="1" dirty="0"/>
              <a:t>?</a:t>
            </a: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BC3359D7-A4F0-BA28-8B8C-6E441A5F93BB}"/>
              </a:ext>
            </a:extLst>
          </p:cNvPr>
          <p:cNvSpPr txBox="1"/>
          <p:nvPr/>
        </p:nvSpPr>
        <p:spPr>
          <a:xfrm>
            <a:off x="6195467" y="4017730"/>
            <a:ext cx="3482684" cy="5847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 yapalım mı?)</a:t>
            </a:r>
            <a:endParaRPr lang="tr-TR" sz="3200" b="1" dirty="0">
              <a:solidFill>
                <a:srgbClr val="00B0F0"/>
              </a:solidFill>
            </a:endParaRPr>
          </a:p>
        </p:txBody>
      </p:sp>
      <p:sp>
        <p:nvSpPr>
          <p:cNvPr id="23" name="TextBox 28">
            <a:extLst>
              <a:ext uri="{FF2B5EF4-FFF2-40B4-BE49-F238E27FC236}">
                <a16:creationId xmlns:a16="http://schemas.microsoft.com/office/drawing/2014/main" id="{4E9A1D2C-C4C7-12ED-4010-F94562D350E0}"/>
              </a:ext>
            </a:extLst>
          </p:cNvPr>
          <p:cNvSpPr txBox="1"/>
          <p:nvPr/>
        </p:nvSpPr>
        <p:spPr>
          <a:xfrm>
            <a:off x="6123105" y="5196217"/>
            <a:ext cx="4107584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tr-TR" sz="2000" b="1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Dışarıda yemek yiyelim mi?</a:t>
            </a:r>
            <a:endParaRPr lang="tr-TR" sz="2000" b="1" dirty="0">
              <a:solidFill>
                <a:srgbClr val="FFFF00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986551D-38C6-7FBB-4870-EC93FC7057C4}"/>
              </a:ext>
            </a:extLst>
          </p:cNvPr>
          <p:cNvSpPr/>
          <p:nvPr/>
        </p:nvSpPr>
        <p:spPr>
          <a:xfrm>
            <a:off x="4214400" y="5138047"/>
            <a:ext cx="1487900" cy="707886"/>
          </a:xfrm>
          <a:prstGeom prst="ellipse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TextBox 32">
            <a:extLst>
              <a:ext uri="{FF2B5EF4-FFF2-40B4-BE49-F238E27FC236}">
                <a16:creationId xmlns:a16="http://schemas.microsoft.com/office/drawing/2014/main" id="{51BDD802-D5A1-3EF0-C41F-87E46E0D8CF6}"/>
              </a:ext>
            </a:extLst>
          </p:cNvPr>
          <p:cNvSpPr txBox="1"/>
          <p:nvPr/>
        </p:nvSpPr>
        <p:spPr>
          <a:xfrm>
            <a:off x="4448863" y="5826949"/>
            <a:ext cx="1189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Verb = V1</a:t>
            </a:r>
          </a:p>
        </p:txBody>
      </p:sp>
      <p:sp>
        <p:nvSpPr>
          <p:cNvPr id="26" name="TextBox 34">
            <a:extLst>
              <a:ext uri="{FF2B5EF4-FFF2-40B4-BE49-F238E27FC236}">
                <a16:creationId xmlns:a16="http://schemas.microsoft.com/office/drawing/2014/main" id="{86E28CB4-AFAC-C29D-E3B7-0ED91D86DD84}"/>
              </a:ext>
            </a:extLst>
          </p:cNvPr>
          <p:cNvSpPr txBox="1"/>
          <p:nvPr/>
        </p:nvSpPr>
        <p:spPr>
          <a:xfrm>
            <a:off x="5087406" y="3954974"/>
            <a:ext cx="1101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70C0"/>
                </a:solidFill>
              </a:rPr>
              <a:t>V1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09410343-A1BA-EDC2-1FE7-8429EFF2B50C}"/>
              </a:ext>
            </a:extLst>
          </p:cNvPr>
          <p:cNvSpPr txBox="1"/>
          <p:nvPr/>
        </p:nvSpPr>
        <p:spPr>
          <a:xfrm>
            <a:off x="391433" y="0"/>
            <a:ext cx="11608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err="1">
                <a:solidFill>
                  <a:srgbClr val="0DB5E9"/>
                </a:solidFill>
              </a:rPr>
              <a:t>Making</a:t>
            </a:r>
            <a:r>
              <a:rPr lang="tr-TR" sz="4800" b="1" dirty="0">
                <a:solidFill>
                  <a:srgbClr val="0DB5E9"/>
                </a:solidFill>
              </a:rPr>
              <a:t> </a:t>
            </a:r>
            <a:r>
              <a:rPr lang="tr-TR" sz="4800" b="1" dirty="0" err="1">
                <a:solidFill>
                  <a:srgbClr val="0DB5E9"/>
                </a:solidFill>
              </a:rPr>
              <a:t>Suggestions</a:t>
            </a:r>
            <a:endParaRPr lang="tr-TR" sz="4800" b="1" dirty="0">
              <a:solidFill>
                <a:srgbClr val="0DB5E9"/>
              </a:solidFill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F1293F20-594D-BC1E-E95D-55E035F8AAE8}"/>
              </a:ext>
            </a:extLst>
          </p:cNvPr>
          <p:cNvSpPr txBox="1"/>
          <p:nvPr/>
        </p:nvSpPr>
        <p:spPr>
          <a:xfrm>
            <a:off x="291966" y="633621"/>
            <a:ext cx="11608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/>
              <a:t>(Teklif Cümleleri)</a:t>
            </a:r>
          </a:p>
        </p:txBody>
      </p:sp>
    </p:spTree>
    <p:extLst>
      <p:ext uri="{BB962C8B-B14F-4D97-AF65-F5344CB8AC3E}">
        <p14:creationId xmlns:p14="http://schemas.microsoft.com/office/powerpoint/2010/main" val="285737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/>
      <p:bldP spid="14" grpId="0" animBg="1"/>
      <p:bldP spid="15" grpId="0" animBg="1"/>
      <p:bldP spid="16" grpId="0"/>
      <p:bldP spid="17" grpId="0"/>
      <p:bldP spid="18" grpId="0"/>
      <p:bldP spid="20" grpId="0"/>
      <p:bldP spid="21" grpId="0"/>
      <p:bldP spid="22" grpId="0" animBg="1"/>
      <p:bldP spid="23" grpId="0" animBg="1"/>
      <p:bldP spid="24" grpId="0" animBg="1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1375</Words>
  <Application>Microsoft Office PowerPoint</Application>
  <PresentationFormat>Geniş ekran</PresentationFormat>
  <Paragraphs>382</Paragraphs>
  <Slides>47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51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Modi Waph</cp:lastModifiedBy>
  <cp:revision>61</cp:revision>
  <dcterms:created xsi:type="dcterms:W3CDTF">2022-09-04T09:37:31Z</dcterms:created>
  <dcterms:modified xsi:type="dcterms:W3CDTF">2025-08-22T18:46:08Z</dcterms:modified>
</cp:coreProperties>
</file>