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355" r:id="rId8"/>
    <p:sldId id="332" r:id="rId9"/>
    <p:sldId id="336" r:id="rId10"/>
    <p:sldId id="326" r:id="rId11"/>
    <p:sldId id="329" r:id="rId12"/>
    <p:sldId id="331" r:id="rId13"/>
    <p:sldId id="337" r:id="rId14"/>
    <p:sldId id="338" r:id="rId15"/>
    <p:sldId id="320" r:id="rId16"/>
    <p:sldId id="339" r:id="rId17"/>
    <p:sldId id="354" r:id="rId18"/>
    <p:sldId id="334" r:id="rId19"/>
    <p:sldId id="333" r:id="rId20"/>
    <p:sldId id="340" r:id="rId21"/>
    <p:sldId id="262" r:id="rId22"/>
    <p:sldId id="263" r:id="rId23"/>
    <p:sldId id="351" r:id="rId24"/>
    <p:sldId id="342" r:id="rId25"/>
    <p:sldId id="298" r:id="rId26"/>
    <p:sldId id="343" r:id="rId27"/>
    <p:sldId id="319" r:id="rId28"/>
    <p:sldId id="299" r:id="rId29"/>
    <p:sldId id="264" r:id="rId30"/>
    <p:sldId id="265" r:id="rId31"/>
    <p:sldId id="266" r:id="rId32"/>
    <p:sldId id="344" r:id="rId33"/>
    <p:sldId id="267" r:id="rId34"/>
    <p:sldId id="300" r:id="rId35"/>
    <p:sldId id="301" r:id="rId36"/>
    <p:sldId id="302" r:id="rId37"/>
    <p:sldId id="303" r:id="rId38"/>
    <p:sldId id="314" r:id="rId39"/>
    <p:sldId id="305" r:id="rId40"/>
    <p:sldId id="312" r:id="rId41"/>
    <p:sldId id="313" r:id="rId42"/>
    <p:sldId id="306" r:id="rId43"/>
    <p:sldId id="321" r:id="rId44"/>
    <p:sldId id="322" r:id="rId45"/>
    <p:sldId id="323" r:id="rId46"/>
    <p:sldId id="324" r:id="rId47"/>
    <p:sldId id="325" r:id="rId48"/>
    <p:sldId id="347" r:id="rId49"/>
    <p:sldId id="293" r:id="rId50"/>
    <p:sldId id="295" r:id="rId51"/>
    <p:sldId id="296" r:id="rId52"/>
    <p:sldId id="309" r:id="rId53"/>
    <p:sldId id="317" r:id="rId54"/>
    <p:sldId id="316" r:id="rId55"/>
    <p:sldId id="315" r:id="rId56"/>
    <p:sldId id="310" r:id="rId57"/>
    <p:sldId id="345" r:id="rId58"/>
    <p:sldId id="346" r:id="rId59"/>
    <p:sldId id="348" r:id="rId60"/>
    <p:sldId id="352" r:id="rId61"/>
    <p:sldId id="353" r:id="rId62"/>
    <p:sldId id="335" r:id="rId63"/>
    <p:sldId id="318" r:id="rId6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2: TEEN LIFE" id="{012ADC7B-158E-4BFC-9BE7-5F17D803D96C}">
          <p14:sldIdLst>
            <p14:sldId id="256"/>
          </p14:sldIdLst>
        </p14:section>
        <p14:section name="Daily Routines" id="{F09C452C-5A41-4A7B-B02D-15C6CA764777}">
          <p14:sldIdLst>
            <p14:sldId id="257"/>
            <p14:sldId id="258"/>
            <p14:sldId id="259"/>
            <p14:sldId id="260"/>
            <p14:sldId id="261"/>
            <p14:sldId id="355"/>
            <p14:sldId id="332"/>
            <p14:sldId id="336"/>
          </p14:sldIdLst>
        </p14:section>
        <p14:section name="Free Time Activities" id="{30CD541E-F60B-4C5D-9C3F-66C92FFD8493}">
          <p14:sldIdLst>
            <p14:sldId id="326"/>
            <p14:sldId id="329"/>
            <p14:sldId id="331"/>
            <p14:sldId id="337"/>
            <p14:sldId id="338"/>
          </p14:sldIdLst>
        </p14:section>
        <p14:section name="Types of Book &amp; Music" id="{75F72754-5C59-497F-B8E4-30F897F93B81}">
          <p14:sldIdLst>
            <p14:sldId id="320"/>
            <p14:sldId id="339"/>
            <p14:sldId id="354"/>
          </p14:sldIdLst>
        </p14:section>
        <p14:section name="Camping Equipments" id="{CDC0666E-EFC3-41B7-95C3-B02B30EA7633}">
          <p14:sldIdLst>
            <p14:sldId id="334"/>
            <p14:sldId id="333"/>
            <p14:sldId id="340"/>
          </p14:sldIdLst>
        </p14:section>
        <p14:section name="Adjectives" id="{C5BAFFF8-648D-44A5-841A-24EBC4D52C73}">
          <p14:sldIdLst>
            <p14:sldId id="262"/>
            <p14:sldId id="263"/>
            <p14:sldId id="351"/>
            <p14:sldId id="342"/>
          </p14:sldIdLst>
        </p14:section>
        <p14:section name="Wh- Questions" id="{53190685-CD7A-4A97-B0BE-BBE92229FB47}">
          <p14:sldIdLst>
            <p14:sldId id="298"/>
            <p14:sldId id="343"/>
          </p14:sldIdLst>
        </p14:section>
        <p14:section name="Days of the Week (Let's Remember)" id="{5E74811A-4100-4D3E-BAA0-F788ED9F4A6F}">
          <p14:sldIdLst>
            <p14:sldId id="319"/>
          </p14:sldIdLst>
        </p14:section>
        <p14:section name="Frequency Adverbs" id="{37DEA303-AAEA-4D41-A425-30E72497472D}">
          <p14:sldIdLst>
            <p14:sldId id="299"/>
            <p14:sldId id="264"/>
            <p14:sldId id="265"/>
            <p14:sldId id="266"/>
            <p14:sldId id="344"/>
          </p14:sldIdLst>
        </p14:section>
        <p14:section name="Expressing Likes &amp; Dislikes" id="{186CD08B-3812-4F34-8731-C6045C853CFB}">
          <p14:sldIdLst>
            <p14:sldId id="267"/>
            <p14:sldId id="300"/>
            <p14:sldId id="301"/>
            <p14:sldId id="302"/>
            <p14:sldId id="303"/>
            <p14:sldId id="314"/>
          </p14:sldIdLst>
        </p14:section>
        <p14:section name="Prefer (Tercih etmek)" id="{9D10FF7D-D5BA-4AD3-8CBD-1887D7E919F9}">
          <p14:sldIdLst>
            <p14:sldId id="305"/>
            <p14:sldId id="312"/>
            <p14:sldId id="313"/>
            <p14:sldId id="306"/>
          </p14:sldIdLst>
        </p14:section>
        <p14:section name="Graphic Questions" id="{99B7197D-0E71-45E8-AEB9-614FA9D80C0F}">
          <p14:sldIdLst>
            <p14:sldId id="321"/>
            <p14:sldId id="322"/>
            <p14:sldId id="323"/>
            <p14:sldId id="324"/>
            <p14:sldId id="325"/>
            <p14:sldId id="347"/>
          </p14:sldIdLst>
        </p14:section>
        <p14:section name="Simple Present Tense" id="{1F0A5041-AF07-4667-AB27-8DAB031BA71B}">
          <p14:sldIdLst>
            <p14:sldId id="293"/>
            <p14:sldId id="295"/>
            <p14:sldId id="296"/>
          </p14:sldIdLst>
        </p14:section>
        <p14:section name="Sample Questions" id="{9785FA92-87BB-4155-8AAA-BAE5E84A5725}">
          <p14:sldIdLst>
            <p14:sldId id="309"/>
            <p14:sldId id="317"/>
            <p14:sldId id="316"/>
            <p14:sldId id="315"/>
            <p14:sldId id="310"/>
            <p14:sldId id="345"/>
            <p14:sldId id="346"/>
            <p14:sldId id="348"/>
            <p14:sldId id="352"/>
            <p14:sldId id="353"/>
          </p14:sldIdLst>
        </p14:section>
        <p14:section name="Vocabulary Game" id="{69789874-93BC-4547-8960-975E7AF1A2DA}">
          <p14:sldIdLst>
            <p14:sldId id="335"/>
          </p14:sldIdLst>
        </p14:section>
        <p14:section name="Thank you!" id="{2B64777B-8E56-4C09-81B1-FEB137B5E416}">
          <p14:sldIdLst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74CD-69E8-481D-81F7-B570D24B81F0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A9AE5-311F-4707-9B22-EB7AAF292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4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4ABC9-F391-4867-9C0D-0C08CCD82625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21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4ABC9-F391-4867-9C0D-0C08CCD82625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15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4ABC9-F391-4867-9C0D-0C08CCD82625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31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BE36AE-519D-E512-50B1-4C0BB399B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56339C-6EBE-DB07-5C6D-188A02853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A5B4C5-4FB9-7453-07B6-274E4B13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502958-D1EF-8DE7-B1E8-216D6742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B64F39-6884-0D42-2C27-F434E15C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1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82214-4AF7-7479-5F0D-1412135E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9778BC-6E36-AA81-8A95-0D89B914B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190CB4-1322-D83D-54E1-E9D58A4E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238F39-1FF9-10E3-0650-CA4536D1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AEE514-200C-8073-6E53-3663ADEE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31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36CB44A-22A3-1BFF-551D-7DD2C6A83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63D8E2-A04A-1BC4-3A6B-3FF193D1E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BBC309-2F1E-F8C6-87A5-26953D04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5C2478-C97E-F1D3-5949-4106E96D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9B8BB3-3248-781B-091B-A1E88051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98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7D3674-F275-5F16-AA81-6320DCCA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478F61-DB0F-1ACE-CC5D-C20AAA0D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81388C-A24A-3E03-91DB-C9D0254D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CAECB0-E005-CB89-14DC-D36CCBBC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D8C9CF-2235-343F-D8BC-FD0920CC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4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2142E-C057-5D45-E930-723783C7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91773-4BE6-8782-55C2-155DC71C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7A1114-2EA9-960D-6C44-643E10E6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09D678-B2BC-E4D9-1C88-1570E661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F85AF1-C13E-A8A3-D459-2EA665EE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50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C72AD0-697A-0AF5-4E69-4A644C60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686CF2-FFD7-BF26-B4EC-C8648EF8C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8D49E02-90A6-07C2-AEFA-2E765D453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1700FE-EB01-7752-77A0-98F19CA1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8A658E-80F9-D02D-B751-35F5C45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EC563E-AD52-6FF1-36E6-D9A97136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05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4953B4-C7A6-C1D0-636C-149D3059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923080-DF2B-3F2F-7DBC-D99FA1BD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DEFA59C-8791-1514-630D-BB24B0A56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57C45BC-DA64-A16C-5019-1E81D8F43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73FC001-1F61-C22B-6430-4D067E996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170B5AC-0235-02D0-1973-1AFEA02B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9113C24-BB87-4D48-01F8-FB565AB6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BF329ED-1643-CD22-11C9-52174FBA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19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C0AEB-7EA6-7D27-279F-269BD5E6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7CAA0E-E289-4AC9-A417-84E9ABB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41CE721-EB2D-423F-C07C-7F400385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241717D-11F7-EB4F-49B2-E980CD12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67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DDA28FC-F6D6-7799-F046-121E46CD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B2FAFBE-D205-758D-F39A-5695BA01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0A8C56-6A3A-BDD3-F905-018DCBA2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0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60CFB0-B44B-E530-8CAA-952B7CED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52CACE-ED27-31F9-E80F-02078AE5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A1DCAE-8117-8EAB-3424-F3159EE92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0B9A4F-8A1D-25CB-4D1B-21087F41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EEE0EC-6351-8E30-C0DA-8BCB8A47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28B009D-CFE6-C106-845A-08B20652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AC608F-94F0-0437-7E51-5F053F7D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31F8162-98EA-D9CD-7434-9DAAC47BA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D16C51-29C8-D751-7469-071224832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7657D1-0F69-D530-E15B-BF1CF434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C4AF866-690F-1B77-3059-C09B9595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DB757F-CB2B-45F7-4066-199C896D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6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D3069FD-FAF3-C70E-A7D0-9A422717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BC6C4B-6C07-CE51-9D01-2305B641A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E1F744-8798-DA14-2F09-2B0F1676A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C769-9749-493D-A8D4-B04089FAC67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3C9D4A-C878-1578-CE0F-4EF115097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D809C3-E753-D7A3-D40F-39B6C3F56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3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242311E-AB70-6FE0-8743-CE70C7979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85" y="2205116"/>
            <a:ext cx="2112158" cy="2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72062F9-593C-35FA-A121-1C4ED44BBCBC}"/>
              </a:ext>
            </a:extLst>
          </p:cNvPr>
          <p:cNvSpPr txBox="1"/>
          <p:nvPr/>
        </p:nvSpPr>
        <p:spPr>
          <a:xfrm>
            <a:off x="965735" y="1742172"/>
            <a:ext cx="1026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/>
              <a:t>Free</a:t>
            </a:r>
            <a:r>
              <a:rPr lang="tr-TR" sz="8800" b="1" dirty="0"/>
              <a:t> Time </a:t>
            </a:r>
            <a:r>
              <a:rPr lang="tr-TR" sz="8800" b="1" dirty="0" err="1"/>
              <a:t>Activities</a:t>
            </a:r>
            <a:endParaRPr lang="tr-TR" sz="8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696534-17B6-1366-6879-7F9DD9DBC0D7}"/>
              </a:ext>
            </a:extLst>
          </p:cNvPr>
          <p:cNvSpPr txBox="1"/>
          <p:nvPr/>
        </p:nvSpPr>
        <p:spPr>
          <a:xfrm>
            <a:off x="965735" y="3044279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(Boş Zaman Etkinlikleri)</a:t>
            </a:r>
          </a:p>
        </p:txBody>
      </p:sp>
    </p:spTree>
    <p:extLst>
      <p:ext uri="{BB962C8B-B14F-4D97-AF65-F5344CB8AC3E}">
        <p14:creationId xmlns:p14="http://schemas.microsoft.com/office/powerpoint/2010/main" val="15218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C86C41C-EAF2-6D11-B1CC-B7CAACE47307}"/>
              </a:ext>
            </a:extLst>
          </p:cNvPr>
          <p:cNvSpPr/>
          <p:nvPr/>
        </p:nvSpPr>
        <p:spPr>
          <a:xfrm>
            <a:off x="3476328" y="2605239"/>
            <a:ext cx="2666193" cy="510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>
                <a:solidFill>
                  <a:schemeClr val="bg1"/>
                </a:solidFill>
              </a:rPr>
              <a:t>Paten kaymak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2B7E637-E1BC-7FB7-7D03-AA213FA3C46C}"/>
              </a:ext>
            </a:extLst>
          </p:cNvPr>
          <p:cNvSpPr/>
          <p:nvPr/>
        </p:nvSpPr>
        <p:spPr>
          <a:xfrm>
            <a:off x="474853" y="2563527"/>
            <a:ext cx="2666193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Futbol oynamak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E905543-6148-4F2C-08B3-5D5465867C36}"/>
              </a:ext>
            </a:extLst>
          </p:cNvPr>
          <p:cNvSpPr/>
          <p:nvPr/>
        </p:nvSpPr>
        <p:spPr>
          <a:xfrm>
            <a:off x="474853" y="2046973"/>
            <a:ext cx="2666193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Play </a:t>
            </a:r>
            <a:r>
              <a:rPr lang="tr-TR" sz="2400" b="1" dirty="0" err="1">
                <a:solidFill>
                  <a:schemeClr val="tx1"/>
                </a:solidFill>
              </a:rPr>
              <a:t>soccer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6665DB9-1779-874E-2AB3-791393B85789}"/>
              </a:ext>
            </a:extLst>
          </p:cNvPr>
          <p:cNvSpPr/>
          <p:nvPr/>
        </p:nvSpPr>
        <p:spPr>
          <a:xfrm>
            <a:off x="3476327" y="2229851"/>
            <a:ext cx="2666193" cy="433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Skating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52C35AA-030E-A9C9-E972-67F0209459B4}"/>
              </a:ext>
            </a:extLst>
          </p:cNvPr>
          <p:cNvSpPr/>
          <p:nvPr/>
        </p:nvSpPr>
        <p:spPr>
          <a:xfrm>
            <a:off x="6707206" y="2046972"/>
            <a:ext cx="2456045" cy="542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Play </a:t>
            </a:r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4E36476-19A8-484C-5542-520193D701F2}"/>
              </a:ext>
            </a:extLst>
          </p:cNvPr>
          <p:cNvSpPr/>
          <p:nvPr/>
        </p:nvSpPr>
        <p:spPr>
          <a:xfrm>
            <a:off x="6707206" y="2577968"/>
            <a:ext cx="2456045" cy="510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Tenis Oynamak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CF6EA28-9661-073B-FFE0-B88847DD5270}"/>
              </a:ext>
            </a:extLst>
          </p:cNvPr>
          <p:cNvSpPr/>
          <p:nvPr/>
        </p:nvSpPr>
        <p:spPr>
          <a:xfrm>
            <a:off x="9485698" y="2245901"/>
            <a:ext cx="2456045" cy="417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11E5BA5-0E4F-2B91-A10B-B403B3D4664F}"/>
              </a:ext>
            </a:extLst>
          </p:cNvPr>
          <p:cNvSpPr/>
          <p:nvPr/>
        </p:nvSpPr>
        <p:spPr>
          <a:xfrm>
            <a:off x="9485698" y="2662988"/>
            <a:ext cx="2456045" cy="510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Kampa gitmek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AC66026-CE55-8041-0150-1AD6C3C4A134}"/>
              </a:ext>
            </a:extLst>
          </p:cNvPr>
          <p:cNvSpPr/>
          <p:nvPr/>
        </p:nvSpPr>
        <p:spPr>
          <a:xfrm>
            <a:off x="1510367" y="5337210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Cooking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ADC3788-69D4-1937-1C2A-529FEE2AB08C}"/>
              </a:ext>
            </a:extLst>
          </p:cNvPr>
          <p:cNvSpPr/>
          <p:nvPr/>
        </p:nvSpPr>
        <p:spPr>
          <a:xfrm>
            <a:off x="1510367" y="5953226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Yemek yapmak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4CCC84E-4FC6-D45E-3F22-70EEEF820454}"/>
              </a:ext>
            </a:extLst>
          </p:cNvPr>
          <p:cNvSpPr/>
          <p:nvPr/>
        </p:nvSpPr>
        <p:spPr>
          <a:xfrm>
            <a:off x="4694724" y="5029202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Sculpturing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F351956-6108-B1AB-50F9-F24344F6F9C8}"/>
              </a:ext>
            </a:extLst>
          </p:cNvPr>
          <p:cNvSpPr/>
          <p:nvPr/>
        </p:nvSpPr>
        <p:spPr>
          <a:xfrm>
            <a:off x="4694724" y="5645218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Heykeltıraşlık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CD56458-824A-949E-D41D-01B697686A5F}"/>
              </a:ext>
            </a:extLst>
          </p:cNvPr>
          <p:cNvSpPr/>
          <p:nvPr/>
        </p:nvSpPr>
        <p:spPr>
          <a:xfrm>
            <a:off x="8023462" y="5239353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Shopping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6E03F7F-F728-838F-EDB0-7EFAB1C80D9E}"/>
              </a:ext>
            </a:extLst>
          </p:cNvPr>
          <p:cNvSpPr/>
          <p:nvPr/>
        </p:nvSpPr>
        <p:spPr>
          <a:xfrm>
            <a:off x="8023462" y="5855369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Alışverişe çıkmak</a:t>
            </a:r>
          </a:p>
        </p:txBody>
      </p:sp>
    </p:spTree>
    <p:extLst>
      <p:ext uri="{BB962C8B-B14F-4D97-AF65-F5344CB8AC3E}">
        <p14:creationId xmlns:p14="http://schemas.microsoft.com/office/powerpoint/2010/main" val="1982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D962951-58F7-1830-938A-FD0D0D63A6DB}"/>
              </a:ext>
            </a:extLst>
          </p:cNvPr>
          <p:cNvSpPr/>
          <p:nvPr/>
        </p:nvSpPr>
        <p:spPr>
          <a:xfrm>
            <a:off x="3513223" y="2437600"/>
            <a:ext cx="2362999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Dans etmek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2D9F521-981B-CFBC-A8F6-6604CCDE41B5}"/>
              </a:ext>
            </a:extLst>
          </p:cNvPr>
          <p:cNvSpPr/>
          <p:nvPr/>
        </p:nvSpPr>
        <p:spPr>
          <a:xfrm>
            <a:off x="308017" y="1971578"/>
            <a:ext cx="2508980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Play </a:t>
            </a:r>
            <a:r>
              <a:rPr lang="tr-TR" sz="2400" b="1" dirty="0" err="1">
                <a:solidFill>
                  <a:schemeClr val="tx1"/>
                </a:solidFill>
              </a:rPr>
              <a:t>basketball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08294B1-B9B0-8AE7-13B3-FBD5088EBB2F}"/>
              </a:ext>
            </a:extLst>
          </p:cNvPr>
          <p:cNvSpPr/>
          <p:nvPr/>
        </p:nvSpPr>
        <p:spPr>
          <a:xfrm>
            <a:off x="308017" y="2499359"/>
            <a:ext cx="250898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Basketbol oynamak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65B893-419D-5EBD-EDAD-B0122BFDF018}"/>
              </a:ext>
            </a:extLst>
          </p:cNvPr>
          <p:cNvSpPr/>
          <p:nvPr/>
        </p:nvSpPr>
        <p:spPr>
          <a:xfrm>
            <a:off x="3513224" y="1883343"/>
            <a:ext cx="2362999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Dance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8AF7A2-AE0B-0038-8D9C-7B15BE154381}"/>
              </a:ext>
            </a:extLst>
          </p:cNvPr>
          <p:cNvSpPr/>
          <p:nvPr/>
        </p:nvSpPr>
        <p:spPr>
          <a:xfrm>
            <a:off x="6189045" y="2115155"/>
            <a:ext cx="2972599" cy="4724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gym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597FEB3-8264-30E6-099B-BCF6E42A330B}"/>
              </a:ext>
            </a:extLst>
          </p:cNvPr>
          <p:cNvSpPr/>
          <p:nvPr/>
        </p:nvSpPr>
        <p:spPr>
          <a:xfrm>
            <a:off x="6189044" y="2587594"/>
            <a:ext cx="2972599" cy="5341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Spor salonuna gitmek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52C53BB-3330-FBB3-5A7D-C957D9A7E718}"/>
              </a:ext>
            </a:extLst>
          </p:cNvPr>
          <p:cNvSpPr/>
          <p:nvPr/>
        </p:nvSpPr>
        <p:spPr>
          <a:xfrm>
            <a:off x="9601202" y="1971578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karate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1B70AF9-152B-EF81-CBDC-B798DE5E5D89}"/>
              </a:ext>
            </a:extLst>
          </p:cNvPr>
          <p:cNvSpPr/>
          <p:nvPr/>
        </p:nvSpPr>
        <p:spPr>
          <a:xfrm>
            <a:off x="9601202" y="2581177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Karate yapmak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B4982B6-1A03-F6D5-DB9F-812D09B86B71}"/>
              </a:ext>
            </a:extLst>
          </p:cNvPr>
          <p:cNvSpPr/>
          <p:nvPr/>
        </p:nvSpPr>
        <p:spPr>
          <a:xfrm>
            <a:off x="1510367" y="5337210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Swim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5520437-172C-B3C5-5900-CE70A66404B5}"/>
              </a:ext>
            </a:extLst>
          </p:cNvPr>
          <p:cNvSpPr/>
          <p:nvPr/>
        </p:nvSpPr>
        <p:spPr>
          <a:xfrm>
            <a:off x="1510367" y="5953226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Yüzmek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9232EF6-BDB0-F28A-F60D-297349571260}"/>
              </a:ext>
            </a:extLst>
          </p:cNvPr>
          <p:cNvSpPr/>
          <p:nvPr/>
        </p:nvSpPr>
        <p:spPr>
          <a:xfrm>
            <a:off x="4867977" y="5029202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Ride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bike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7B3FD63-F519-F501-F103-BC751EF1BD18}"/>
              </a:ext>
            </a:extLst>
          </p:cNvPr>
          <p:cNvSpPr/>
          <p:nvPr/>
        </p:nvSpPr>
        <p:spPr>
          <a:xfrm>
            <a:off x="4867977" y="5645218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Bisiklete binmek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DF9B1C1-B3F5-0916-127A-DC7C386FDC40}"/>
              </a:ext>
            </a:extLst>
          </p:cNvPr>
          <p:cNvSpPr/>
          <p:nvPr/>
        </p:nvSpPr>
        <p:spPr>
          <a:xfrm>
            <a:off x="8225588" y="5258603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Sing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song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E417A21-00F4-E05C-CC5E-62DB269D7F67}"/>
              </a:ext>
            </a:extLst>
          </p:cNvPr>
          <p:cNvSpPr/>
          <p:nvPr/>
        </p:nvSpPr>
        <p:spPr>
          <a:xfrm>
            <a:off x="8225588" y="5874619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Şarkı söylemek</a:t>
            </a:r>
          </a:p>
        </p:txBody>
      </p:sp>
    </p:spTree>
    <p:extLst>
      <p:ext uri="{BB962C8B-B14F-4D97-AF65-F5344CB8AC3E}">
        <p14:creationId xmlns:p14="http://schemas.microsoft.com/office/powerpoint/2010/main" val="24312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https://www.egetolgayaltinay.com/lessons/323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53EB53-776E-204C-BA6E-088F994C6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567">
            <a:off x="8331266" y="3177710"/>
            <a:ext cx="2824413" cy="26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396832" y="354238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https://www.egetolgayaltinay.com/lessons/324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BB0BD40-6904-4027-AF36-556E96607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099">
            <a:off x="8461728" y="3202405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7D179F0-BF8B-9522-D486-B6A5F5C80973}"/>
              </a:ext>
            </a:extLst>
          </p:cNvPr>
          <p:cNvSpPr txBox="1"/>
          <p:nvPr/>
        </p:nvSpPr>
        <p:spPr>
          <a:xfrm>
            <a:off x="6371925" y="1771047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Pop: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008B653-8415-71EA-F975-1648B0CE5D35}"/>
              </a:ext>
            </a:extLst>
          </p:cNvPr>
          <p:cNvSpPr txBox="1"/>
          <p:nvPr/>
        </p:nvSpPr>
        <p:spPr>
          <a:xfrm>
            <a:off x="6371925" y="2423961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Rap: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0E470C6-DA23-485B-12C4-B3E5B61E3B1D}"/>
              </a:ext>
            </a:extLst>
          </p:cNvPr>
          <p:cNvSpPr txBox="1"/>
          <p:nvPr/>
        </p:nvSpPr>
        <p:spPr>
          <a:xfrm>
            <a:off x="6371925" y="316739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Rock</a:t>
            </a:r>
            <a:r>
              <a:rPr lang="tr-TR" sz="28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7299258-1E7F-94D5-2F20-9A7EC2D2C41B}"/>
              </a:ext>
            </a:extLst>
          </p:cNvPr>
          <p:cNvSpPr txBox="1"/>
          <p:nvPr/>
        </p:nvSpPr>
        <p:spPr>
          <a:xfrm>
            <a:off x="6256421" y="407056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Classical</a:t>
            </a:r>
            <a:r>
              <a:rPr lang="tr-TR" sz="2800" b="1" dirty="0"/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4375BBF-C8C5-7DA8-8B93-6501577D595C}"/>
              </a:ext>
            </a:extLst>
          </p:cNvPr>
          <p:cNvSpPr txBox="1"/>
          <p:nvPr/>
        </p:nvSpPr>
        <p:spPr>
          <a:xfrm>
            <a:off x="9306026" y="1509437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Jazz</a:t>
            </a:r>
            <a:r>
              <a:rPr lang="tr-TR" sz="2800" b="1" dirty="0"/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D9BA225-10E9-D623-7439-E01584AD97C8}"/>
              </a:ext>
            </a:extLst>
          </p:cNvPr>
          <p:cNvSpPr txBox="1"/>
          <p:nvPr/>
        </p:nvSpPr>
        <p:spPr>
          <a:xfrm>
            <a:off x="6256421" y="4848602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Techno</a:t>
            </a:r>
            <a:r>
              <a:rPr lang="tr-TR" sz="2800" b="1" dirty="0"/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51CDC1A-34E2-36DA-7B57-F9642A30A08A}"/>
              </a:ext>
            </a:extLst>
          </p:cNvPr>
          <p:cNvSpPr txBox="1"/>
          <p:nvPr/>
        </p:nvSpPr>
        <p:spPr>
          <a:xfrm>
            <a:off x="6256421" y="5626644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Beatbox</a:t>
            </a:r>
            <a:r>
              <a:rPr lang="tr-TR" sz="2800" b="1" dirty="0"/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E64A43-95F2-11F2-D5AF-B759EB52529D}"/>
              </a:ext>
            </a:extLst>
          </p:cNvPr>
          <p:cNvSpPr txBox="1"/>
          <p:nvPr/>
        </p:nvSpPr>
        <p:spPr>
          <a:xfrm>
            <a:off x="9171272" y="2294267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Heavy</a:t>
            </a:r>
            <a:r>
              <a:rPr lang="tr-TR" sz="2800" b="1" dirty="0"/>
              <a:t> Metal: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1B92F6D-2F0A-CDD5-A867-15C91B0FCEAF}"/>
              </a:ext>
            </a:extLst>
          </p:cNvPr>
          <p:cNvSpPr txBox="1"/>
          <p:nvPr/>
        </p:nvSpPr>
        <p:spPr>
          <a:xfrm>
            <a:off x="8912995" y="354734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Opera: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408BE60-DED6-0F05-3C73-F8F8DF74C8DD}"/>
              </a:ext>
            </a:extLst>
          </p:cNvPr>
          <p:cNvSpPr txBox="1"/>
          <p:nvPr/>
        </p:nvSpPr>
        <p:spPr>
          <a:xfrm>
            <a:off x="9223" y="1760004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Detective</a:t>
            </a:r>
            <a:r>
              <a:rPr lang="tr-TR" sz="2800" b="1" dirty="0"/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57A252C-250F-DFEF-E4DE-9E026B6061A4}"/>
              </a:ext>
            </a:extLst>
          </p:cNvPr>
          <p:cNvSpPr txBox="1"/>
          <p:nvPr/>
        </p:nvSpPr>
        <p:spPr>
          <a:xfrm>
            <a:off x="0" y="2534592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Travel: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A2A55A-A14A-90CB-6877-C8106819A568}"/>
              </a:ext>
            </a:extLst>
          </p:cNvPr>
          <p:cNvSpPr txBox="1"/>
          <p:nvPr/>
        </p:nvSpPr>
        <p:spPr>
          <a:xfrm>
            <a:off x="80211" y="3467686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Children’s</a:t>
            </a:r>
            <a:r>
              <a:rPr lang="tr-TR" sz="2800" b="1" dirty="0"/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3CFA412-9505-0D33-CF87-F32AE47C77FC}"/>
              </a:ext>
            </a:extLst>
          </p:cNvPr>
          <p:cNvSpPr txBox="1"/>
          <p:nvPr/>
        </p:nvSpPr>
        <p:spPr>
          <a:xfrm>
            <a:off x="3108157" y="129608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Fantasy: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08930D7-D13D-BB8F-9736-AD99D2E9CF66}"/>
              </a:ext>
            </a:extLst>
          </p:cNvPr>
          <p:cNvSpPr txBox="1"/>
          <p:nvPr/>
        </p:nvSpPr>
        <p:spPr>
          <a:xfrm>
            <a:off x="-40107" y="4622883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Biographical</a:t>
            </a:r>
            <a:r>
              <a:rPr lang="tr-TR" sz="2800" b="1" dirty="0"/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B5A0AD0-BA1F-CECD-F1BB-3DD939D01AAA}"/>
              </a:ext>
            </a:extLst>
          </p:cNvPr>
          <p:cNvSpPr txBox="1"/>
          <p:nvPr/>
        </p:nvSpPr>
        <p:spPr>
          <a:xfrm>
            <a:off x="272715" y="5702042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Realistic</a:t>
            </a:r>
            <a:r>
              <a:rPr lang="tr-TR" sz="2800" b="1" dirty="0"/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A9F99B8-E3F7-5363-62FF-FA10F212B6F4}"/>
              </a:ext>
            </a:extLst>
          </p:cNvPr>
          <p:cNvSpPr txBox="1"/>
          <p:nvPr/>
        </p:nvSpPr>
        <p:spPr>
          <a:xfrm>
            <a:off x="3190574" y="226996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Science</a:t>
            </a:r>
            <a:r>
              <a:rPr lang="tr-TR" sz="2800" b="1" dirty="0"/>
              <a:t>-fiction: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79F81AE8-7F74-09AF-D0DD-178FFA7B8B43}"/>
              </a:ext>
            </a:extLst>
          </p:cNvPr>
          <p:cNvSpPr txBox="1"/>
          <p:nvPr/>
        </p:nvSpPr>
        <p:spPr>
          <a:xfrm>
            <a:off x="1605929" y="177203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Dedektiflik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6222592-82D6-D38F-0FB5-9FEAE86E9297}"/>
              </a:ext>
            </a:extLst>
          </p:cNvPr>
          <p:cNvSpPr txBox="1"/>
          <p:nvPr/>
        </p:nvSpPr>
        <p:spPr>
          <a:xfrm>
            <a:off x="1019705" y="257025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Gezi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649F9466-632F-569D-547E-8C11D0C004BF}"/>
              </a:ext>
            </a:extLst>
          </p:cNvPr>
          <p:cNvSpPr txBox="1"/>
          <p:nvPr/>
        </p:nvSpPr>
        <p:spPr>
          <a:xfrm>
            <a:off x="1692559" y="349358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Çocuk Kitabı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4480A496-AAC2-F73B-F444-5E0F0327517D}"/>
              </a:ext>
            </a:extLst>
          </p:cNvPr>
          <p:cNvSpPr txBox="1"/>
          <p:nvPr/>
        </p:nvSpPr>
        <p:spPr>
          <a:xfrm>
            <a:off x="2063931" y="467401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Biyografi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BD6F623B-28B8-60D0-CDF5-47D3E7D482C6}"/>
              </a:ext>
            </a:extLst>
          </p:cNvPr>
          <p:cNvSpPr txBox="1"/>
          <p:nvPr/>
        </p:nvSpPr>
        <p:spPr>
          <a:xfrm>
            <a:off x="1812071" y="573281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Gerçekçi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9170C30-B13D-7673-ACC1-C9CB553512B4}"/>
              </a:ext>
            </a:extLst>
          </p:cNvPr>
          <p:cNvSpPr txBox="1"/>
          <p:nvPr/>
        </p:nvSpPr>
        <p:spPr>
          <a:xfrm>
            <a:off x="4477265" y="132000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Fantastik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3DC5E7AD-A7D3-F98C-A742-2AB0D3298322}"/>
              </a:ext>
            </a:extLst>
          </p:cNvPr>
          <p:cNvSpPr txBox="1"/>
          <p:nvPr/>
        </p:nvSpPr>
        <p:spPr>
          <a:xfrm>
            <a:off x="4007548" y="259860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Bilim kurgu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DF69C74-5E4F-D619-EF91-F6E0C525498A}"/>
              </a:ext>
            </a:extLst>
          </p:cNvPr>
          <p:cNvSpPr txBox="1"/>
          <p:nvPr/>
        </p:nvSpPr>
        <p:spPr>
          <a:xfrm>
            <a:off x="7224792" y="180182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BD70203-9264-2E8E-E73D-8703A4015B80}"/>
              </a:ext>
            </a:extLst>
          </p:cNvPr>
          <p:cNvSpPr txBox="1"/>
          <p:nvPr/>
        </p:nvSpPr>
        <p:spPr>
          <a:xfrm>
            <a:off x="7198122" y="246445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Rap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A0649D39-A3A3-F72B-C608-C763EA59ACD4}"/>
              </a:ext>
            </a:extLst>
          </p:cNvPr>
          <p:cNvSpPr txBox="1"/>
          <p:nvPr/>
        </p:nvSpPr>
        <p:spPr>
          <a:xfrm>
            <a:off x="7224792" y="318909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Rock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8388C10A-C58A-24F3-37F1-717754C6069A}"/>
              </a:ext>
            </a:extLst>
          </p:cNvPr>
          <p:cNvSpPr txBox="1"/>
          <p:nvPr/>
        </p:nvSpPr>
        <p:spPr>
          <a:xfrm>
            <a:off x="7767703" y="410133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Klasik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038E98B-27D2-4A88-A903-2986577B38B4}"/>
              </a:ext>
            </a:extLst>
          </p:cNvPr>
          <p:cNvSpPr txBox="1"/>
          <p:nvPr/>
        </p:nvSpPr>
        <p:spPr>
          <a:xfrm>
            <a:off x="7483642" y="484860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Tekno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EB5935D0-8C6B-162A-77D5-7504C838BAF9}"/>
              </a:ext>
            </a:extLst>
          </p:cNvPr>
          <p:cNvSpPr txBox="1"/>
          <p:nvPr/>
        </p:nvSpPr>
        <p:spPr>
          <a:xfrm>
            <a:off x="6468176" y="6027003"/>
            <a:ext cx="323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(Ağızla yapılan enstrümansız şarkı)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0568F0D5-D612-F488-4B72-1C578DE955F3}"/>
              </a:ext>
            </a:extLst>
          </p:cNvPr>
          <p:cNvSpPr txBox="1"/>
          <p:nvPr/>
        </p:nvSpPr>
        <p:spPr>
          <a:xfrm>
            <a:off x="10103548" y="154940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Caz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7411CDC5-7CCF-95FC-6B8A-007777C0F979}"/>
              </a:ext>
            </a:extLst>
          </p:cNvPr>
          <p:cNvSpPr txBox="1"/>
          <p:nvPr/>
        </p:nvSpPr>
        <p:spPr>
          <a:xfrm>
            <a:off x="8912995" y="2648208"/>
            <a:ext cx="303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Ağır Metal (Gürültülü)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EA60449E-F5A1-BBC4-783B-9ECDF182B29B}"/>
              </a:ext>
            </a:extLst>
          </p:cNvPr>
          <p:cNvSpPr txBox="1"/>
          <p:nvPr/>
        </p:nvSpPr>
        <p:spPr>
          <a:xfrm>
            <a:off x="10095642" y="3553387"/>
            <a:ext cx="187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Opera</a:t>
            </a:r>
          </a:p>
        </p:txBody>
      </p:sp>
    </p:spTree>
    <p:extLst>
      <p:ext uri="{BB962C8B-B14F-4D97-AF65-F5344CB8AC3E}">
        <p14:creationId xmlns:p14="http://schemas.microsoft.com/office/powerpoint/2010/main" val="2200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https://www.egetolgayaltinay.com/lessons/320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7E756BF-A186-6B07-603D-1709CB7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598">
            <a:off x="8425268" y="3058027"/>
            <a:ext cx="3134277" cy="29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0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631717B-AEC2-6C60-CDA4-3C512875DA03}"/>
              </a:ext>
            </a:extLst>
          </p:cNvPr>
          <p:cNvSpPr txBox="1"/>
          <p:nvPr/>
        </p:nvSpPr>
        <p:spPr>
          <a:xfrm>
            <a:off x="2704296" y="1335095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Quiz</a:t>
            </a:r>
            <a:r>
              <a:rPr lang="tr-TR" sz="4000" b="1" dirty="0"/>
              <a:t> Show: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660405D-EF38-B17E-9895-B1FC45A5AE94}"/>
              </a:ext>
            </a:extLst>
          </p:cNvPr>
          <p:cNvSpPr txBox="1"/>
          <p:nvPr/>
        </p:nvSpPr>
        <p:spPr>
          <a:xfrm>
            <a:off x="5544152" y="1379825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Bilgi yarışması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CF5A7A-EB72-3619-CD1A-990F748DF241}"/>
              </a:ext>
            </a:extLst>
          </p:cNvPr>
          <p:cNvSpPr txBox="1"/>
          <p:nvPr/>
        </p:nvSpPr>
        <p:spPr>
          <a:xfrm>
            <a:off x="2069029" y="2162844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Documentary</a:t>
            </a:r>
            <a:r>
              <a:rPr lang="tr-TR" sz="40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F588AB6-087D-5E36-2E89-64B441698C93}"/>
              </a:ext>
            </a:extLst>
          </p:cNvPr>
          <p:cNvSpPr txBox="1"/>
          <p:nvPr/>
        </p:nvSpPr>
        <p:spPr>
          <a:xfrm>
            <a:off x="5544152" y="2205993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Belgesel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B639869-A7A0-98C1-75C0-B140A7560CFB}"/>
              </a:ext>
            </a:extLst>
          </p:cNvPr>
          <p:cNvSpPr txBox="1"/>
          <p:nvPr/>
        </p:nvSpPr>
        <p:spPr>
          <a:xfrm>
            <a:off x="2444414" y="3050567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Soap</a:t>
            </a:r>
            <a:r>
              <a:rPr lang="tr-TR" sz="4000" b="1" dirty="0"/>
              <a:t> Opera: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CA69B38-8B65-A676-54EC-96F1A8FDCDD4}"/>
              </a:ext>
            </a:extLst>
          </p:cNvPr>
          <p:cNvSpPr txBox="1"/>
          <p:nvPr/>
        </p:nvSpPr>
        <p:spPr>
          <a:xfrm>
            <a:off x="5544152" y="3105834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Pembe dizi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B567B05-06FA-6BE4-7C50-3D5240FC0AD5}"/>
              </a:ext>
            </a:extLst>
          </p:cNvPr>
          <p:cNvSpPr txBox="1"/>
          <p:nvPr/>
        </p:nvSpPr>
        <p:spPr>
          <a:xfrm>
            <a:off x="2851026" y="4046712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The</a:t>
            </a:r>
            <a:r>
              <a:rPr lang="tr-TR" sz="4000" b="1" dirty="0"/>
              <a:t> News: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28B8C4-BC32-3DD0-48C1-4F6F6C48036F}"/>
              </a:ext>
            </a:extLst>
          </p:cNvPr>
          <p:cNvSpPr txBox="1"/>
          <p:nvPr/>
        </p:nvSpPr>
        <p:spPr>
          <a:xfrm>
            <a:off x="5544152" y="4091442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Haberler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B851CF9-151E-E93F-7C44-939C644B7C28}"/>
              </a:ext>
            </a:extLst>
          </p:cNvPr>
          <p:cNvSpPr txBox="1"/>
          <p:nvPr/>
        </p:nvSpPr>
        <p:spPr>
          <a:xfrm>
            <a:off x="3609071" y="5042857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Movie: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E81D8CE-1AEF-5497-636D-60BD206BC9CC}"/>
              </a:ext>
            </a:extLst>
          </p:cNvPr>
          <p:cNvSpPr txBox="1"/>
          <p:nvPr/>
        </p:nvSpPr>
        <p:spPr>
          <a:xfrm>
            <a:off x="5630779" y="5104412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39991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F470FD5-0C90-45A4-BA94-50AA25637491}"/>
              </a:ext>
            </a:extLst>
          </p:cNvPr>
          <p:cNvSpPr txBox="1"/>
          <p:nvPr/>
        </p:nvSpPr>
        <p:spPr>
          <a:xfrm>
            <a:off x="965735" y="1855548"/>
            <a:ext cx="1026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/>
              <a:t>Camping</a:t>
            </a:r>
            <a:r>
              <a:rPr lang="tr-TR" sz="8800" b="1" dirty="0"/>
              <a:t> </a:t>
            </a:r>
            <a:r>
              <a:rPr lang="tr-TR" sz="8800" b="1" dirty="0" err="1"/>
              <a:t>Equipments</a:t>
            </a:r>
            <a:endParaRPr lang="tr-TR" sz="8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B571FA-362A-8F2A-DF33-A91378186B10}"/>
              </a:ext>
            </a:extLst>
          </p:cNvPr>
          <p:cNvSpPr txBox="1"/>
          <p:nvPr/>
        </p:nvSpPr>
        <p:spPr>
          <a:xfrm>
            <a:off x="965735" y="3219499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(Kamp Ekipmanları)</a:t>
            </a:r>
          </a:p>
        </p:txBody>
      </p:sp>
    </p:spTree>
    <p:extLst>
      <p:ext uri="{BB962C8B-B14F-4D97-AF65-F5344CB8AC3E}">
        <p14:creationId xmlns:p14="http://schemas.microsoft.com/office/powerpoint/2010/main" val="20925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729DAC0-BBA7-1F63-F395-A84D2F351ACD}"/>
              </a:ext>
            </a:extLst>
          </p:cNvPr>
          <p:cNvSpPr/>
          <p:nvPr/>
        </p:nvSpPr>
        <p:spPr>
          <a:xfrm>
            <a:off x="67385" y="2038955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Matches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276A7BA-F2F4-F65D-E8D2-F48D0BCC2AA5}"/>
              </a:ext>
            </a:extLst>
          </p:cNvPr>
          <p:cNvSpPr/>
          <p:nvPr/>
        </p:nvSpPr>
        <p:spPr>
          <a:xfrm>
            <a:off x="67385" y="2781701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Kibrit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66DF1EE-07D6-B6E4-D154-2186C1EF17D8}"/>
              </a:ext>
            </a:extLst>
          </p:cNvPr>
          <p:cNvSpPr/>
          <p:nvPr/>
        </p:nvSpPr>
        <p:spPr>
          <a:xfrm>
            <a:off x="2375844" y="1943508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Sleeping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Bag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01E8F7D-F3D9-3D70-E5EC-49AF6D831531}"/>
              </a:ext>
            </a:extLst>
          </p:cNvPr>
          <p:cNvSpPr/>
          <p:nvPr/>
        </p:nvSpPr>
        <p:spPr>
          <a:xfrm>
            <a:off x="2375844" y="2686254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Uyku Tulumu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35CD18C-BA50-C88E-9120-615626577EAC}"/>
              </a:ext>
            </a:extLst>
          </p:cNvPr>
          <p:cNvSpPr/>
          <p:nvPr/>
        </p:nvSpPr>
        <p:spPr>
          <a:xfrm>
            <a:off x="4750075" y="1943508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Rope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7DEF6A1-CC83-9366-24A8-162E006C0ED5}"/>
              </a:ext>
            </a:extLst>
          </p:cNvPr>
          <p:cNvSpPr/>
          <p:nvPr/>
        </p:nvSpPr>
        <p:spPr>
          <a:xfrm>
            <a:off x="4750075" y="2686254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Halat/İp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815C4A6-DA12-3722-A062-98DA9346CC8E}"/>
              </a:ext>
            </a:extLst>
          </p:cNvPr>
          <p:cNvSpPr/>
          <p:nvPr/>
        </p:nvSpPr>
        <p:spPr>
          <a:xfrm>
            <a:off x="7674551" y="1943508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Map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83008C1-FC6F-3AC7-35E4-B00163D8278F}"/>
              </a:ext>
            </a:extLst>
          </p:cNvPr>
          <p:cNvSpPr/>
          <p:nvPr/>
        </p:nvSpPr>
        <p:spPr>
          <a:xfrm>
            <a:off x="7674551" y="2686254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Harita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AB7DDCD-CAA2-1F46-6D16-8439EB2994A4}"/>
              </a:ext>
            </a:extLst>
          </p:cNvPr>
          <p:cNvSpPr/>
          <p:nvPr/>
        </p:nvSpPr>
        <p:spPr>
          <a:xfrm>
            <a:off x="10098513" y="2038955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Compass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1479419-C6A1-056F-FE55-901DADC24439}"/>
              </a:ext>
            </a:extLst>
          </p:cNvPr>
          <p:cNvSpPr/>
          <p:nvPr/>
        </p:nvSpPr>
        <p:spPr>
          <a:xfrm>
            <a:off x="10098513" y="2781701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Pusula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392F488-B614-E9AA-EEB1-901967AAEF4E}"/>
              </a:ext>
            </a:extLst>
          </p:cNvPr>
          <p:cNvSpPr/>
          <p:nvPr/>
        </p:nvSpPr>
        <p:spPr>
          <a:xfrm>
            <a:off x="760404" y="4982682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Torch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C2AABC6-07CF-D84D-05E5-AF3D906EBED1}"/>
              </a:ext>
            </a:extLst>
          </p:cNvPr>
          <p:cNvSpPr/>
          <p:nvPr/>
        </p:nvSpPr>
        <p:spPr>
          <a:xfrm>
            <a:off x="760404" y="5725428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El Feneri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D4A6D79-668F-1E86-D7B9-E92C7D7C0717}"/>
              </a:ext>
            </a:extLst>
          </p:cNvPr>
          <p:cNvSpPr/>
          <p:nvPr/>
        </p:nvSpPr>
        <p:spPr>
          <a:xfrm>
            <a:off x="3521251" y="4982682"/>
            <a:ext cx="2207385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Campfire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819ED86-03DD-B514-8A2D-90C567574F04}"/>
              </a:ext>
            </a:extLst>
          </p:cNvPr>
          <p:cNvSpPr/>
          <p:nvPr/>
        </p:nvSpPr>
        <p:spPr>
          <a:xfrm>
            <a:off x="3521251" y="5725428"/>
            <a:ext cx="2207385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Kamp ateşi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FA7F230-6849-BD85-01DB-56AFF3AA3D00}"/>
              </a:ext>
            </a:extLst>
          </p:cNvPr>
          <p:cNvSpPr/>
          <p:nvPr/>
        </p:nvSpPr>
        <p:spPr>
          <a:xfrm>
            <a:off x="6253221" y="4982682"/>
            <a:ext cx="2207385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Pocket </a:t>
            </a:r>
            <a:r>
              <a:rPr lang="tr-TR" sz="2400" b="1" dirty="0" err="1">
                <a:solidFill>
                  <a:schemeClr val="tx1"/>
                </a:solidFill>
              </a:rPr>
              <a:t>Knife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0279AED-7E51-1A57-59E8-673865D83EA8}"/>
              </a:ext>
            </a:extLst>
          </p:cNvPr>
          <p:cNvSpPr/>
          <p:nvPr/>
        </p:nvSpPr>
        <p:spPr>
          <a:xfrm>
            <a:off x="6253221" y="5725428"/>
            <a:ext cx="2207385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Çakı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FFDDB83E-773B-FD92-956C-B012886DD294}"/>
              </a:ext>
            </a:extLst>
          </p:cNvPr>
          <p:cNvSpPr/>
          <p:nvPr/>
        </p:nvSpPr>
        <p:spPr>
          <a:xfrm>
            <a:off x="9131178" y="4982682"/>
            <a:ext cx="2300418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26F54DDC-75F7-602C-83C3-DB3E85F5DC59}"/>
              </a:ext>
            </a:extLst>
          </p:cNvPr>
          <p:cNvSpPr/>
          <p:nvPr/>
        </p:nvSpPr>
        <p:spPr>
          <a:xfrm>
            <a:off x="9131178" y="5725428"/>
            <a:ext cx="2300418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Çadır</a:t>
            </a:r>
          </a:p>
        </p:txBody>
      </p:sp>
    </p:spTree>
    <p:extLst>
      <p:ext uri="{BB962C8B-B14F-4D97-AF65-F5344CB8AC3E}">
        <p14:creationId xmlns:p14="http://schemas.microsoft.com/office/powerpoint/2010/main" val="1883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5532D-F6A5-B872-9C92-DB9BB8829D00}"/>
              </a:ext>
            </a:extLst>
          </p:cNvPr>
          <p:cNvSpPr txBox="1"/>
          <p:nvPr/>
        </p:nvSpPr>
        <p:spPr>
          <a:xfrm>
            <a:off x="965735" y="1742172"/>
            <a:ext cx="10260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/>
              <a:t>DAILY ROUTINES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FC861E7-B973-3540-2AC0-0E2E9C717F1B}"/>
              </a:ext>
            </a:extLst>
          </p:cNvPr>
          <p:cNvSpPr txBox="1"/>
          <p:nvPr/>
        </p:nvSpPr>
        <p:spPr>
          <a:xfrm>
            <a:off x="965735" y="3219499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(Günlük Rutinler)</a:t>
            </a:r>
          </a:p>
        </p:txBody>
      </p:sp>
    </p:spTree>
    <p:extLst>
      <p:ext uri="{BB962C8B-B14F-4D97-AF65-F5344CB8AC3E}">
        <p14:creationId xmlns:p14="http://schemas.microsoft.com/office/powerpoint/2010/main" val="31208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05A374-AB92-691C-197E-CC7C62E5F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377">
            <a:off x="8557981" y="3221656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26E206-5699-12BF-D8FE-C47B1F04FFF9}"/>
              </a:ext>
            </a:extLst>
          </p:cNvPr>
          <p:cNvSpPr txBox="1"/>
          <p:nvPr/>
        </p:nvSpPr>
        <p:spPr>
          <a:xfrm>
            <a:off x="337751" y="111193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Amazing</a:t>
            </a:r>
            <a:r>
              <a:rPr lang="tr-TR" sz="2400" b="1" dirty="0"/>
              <a:t>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634ECD-1A57-C7F1-33F7-25622CDC6EF2}"/>
              </a:ext>
            </a:extLst>
          </p:cNvPr>
          <p:cNvSpPr txBox="1"/>
          <p:nvPr/>
        </p:nvSpPr>
        <p:spPr>
          <a:xfrm>
            <a:off x="337751" y="157360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Wonderful</a:t>
            </a:r>
            <a:r>
              <a:rPr lang="tr-TR" sz="2400" b="1" dirty="0"/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88B5CA-57E7-DA76-5173-DFFCF5058B16}"/>
              </a:ext>
            </a:extLst>
          </p:cNvPr>
          <p:cNvSpPr txBox="1"/>
          <p:nvPr/>
        </p:nvSpPr>
        <p:spPr>
          <a:xfrm>
            <a:off x="337751" y="203526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Terrific</a:t>
            </a:r>
            <a:r>
              <a:rPr lang="tr-TR" sz="2400" b="1" dirty="0"/>
              <a:t>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F73AD1A-6549-9F81-1F52-C8FEC5EE3C31}"/>
              </a:ext>
            </a:extLst>
          </p:cNvPr>
          <p:cNvSpPr txBox="1"/>
          <p:nvPr/>
        </p:nvSpPr>
        <p:spPr>
          <a:xfrm>
            <a:off x="337750" y="249693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Exellent</a:t>
            </a:r>
            <a:r>
              <a:rPr lang="tr-TR" sz="2400" b="1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E4EB1C6-C5BD-6158-8514-9F18A29BC6C1}"/>
              </a:ext>
            </a:extLst>
          </p:cNvPr>
          <p:cNvSpPr txBox="1"/>
          <p:nvPr/>
        </p:nvSpPr>
        <p:spPr>
          <a:xfrm>
            <a:off x="337750" y="2975563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Harmonic</a:t>
            </a:r>
            <a:r>
              <a:rPr lang="tr-TR" sz="24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9B75943-5D36-EF2B-9EF4-865B476AC978}"/>
              </a:ext>
            </a:extLst>
          </p:cNvPr>
          <p:cNvSpPr txBox="1"/>
          <p:nvPr/>
        </p:nvSpPr>
        <p:spPr>
          <a:xfrm>
            <a:off x="337750" y="346253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Successful</a:t>
            </a:r>
            <a:r>
              <a:rPr lang="tr-TR" sz="2400" b="1" dirty="0"/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7E79E8E-3502-E2B8-DF28-438E3677AF50}"/>
              </a:ext>
            </a:extLst>
          </p:cNvPr>
          <p:cNvSpPr txBox="1"/>
          <p:nvPr/>
        </p:nvSpPr>
        <p:spPr>
          <a:xfrm>
            <a:off x="337750" y="394949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Fascinating</a:t>
            </a:r>
            <a:r>
              <a:rPr lang="tr-TR" sz="2400" b="1" dirty="0"/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796C386-CD4A-6C9E-28F4-9303C6624341}"/>
              </a:ext>
            </a:extLst>
          </p:cNvPr>
          <p:cNvSpPr txBox="1"/>
          <p:nvPr/>
        </p:nvSpPr>
        <p:spPr>
          <a:xfrm>
            <a:off x="337750" y="4438845"/>
            <a:ext cx="2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Respectful</a:t>
            </a:r>
            <a:r>
              <a:rPr lang="tr-TR" sz="2400" b="1" dirty="0"/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9547E31-F501-5FEA-AEA9-A0DE1A029AC6}"/>
              </a:ext>
            </a:extLst>
          </p:cNvPr>
          <p:cNvSpPr txBox="1"/>
          <p:nvPr/>
        </p:nvSpPr>
        <p:spPr>
          <a:xfrm>
            <a:off x="337750" y="494367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Exciting</a:t>
            </a:r>
            <a:r>
              <a:rPr lang="tr-TR" sz="2400" b="1" dirty="0"/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E6E5BCC-BF68-AE3F-C4C9-2C86D422956C}"/>
              </a:ext>
            </a:extLst>
          </p:cNvPr>
          <p:cNvSpPr txBox="1"/>
          <p:nvPr/>
        </p:nvSpPr>
        <p:spPr>
          <a:xfrm>
            <a:off x="337750" y="591998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Healthy</a:t>
            </a:r>
            <a:r>
              <a:rPr lang="tr-TR" sz="2400" b="1" dirty="0"/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B3EA253-1829-63E6-0312-431CD963113B}"/>
              </a:ext>
            </a:extLst>
          </p:cNvPr>
          <p:cNvSpPr txBox="1"/>
          <p:nvPr/>
        </p:nvSpPr>
        <p:spPr>
          <a:xfrm>
            <a:off x="337750" y="545831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Relaxing</a:t>
            </a:r>
            <a:r>
              <a:rPr lang="tr-TR" sz="2400" b="1" dirty="0"/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9A22A79-A461-A9E6-825C-1AC4B0160111}"/>
              </a:ext>
            </a:extLst>
          </p:cNvPr>
          <p:cNvSpPr txBox="1"/>
          <p:nvPr/>
        </p:nvSpPr>
        <p:spPr>
          <a:xfrm>
            <a:off x="6792454" y="103210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Boring</a:t>
            </a:r>
            <a:r>
              <a:rPr lang="tr-TR" sz="2400" b="1" dirty="0"/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AB06907-E36C-D47E-0701-2C0CD682B6E8}"/>
              </a:ext>
            </a:extLst>
          </p:cNvPr>
          <p:cNvSpPr txBox="1"/>
          <p:nvPr/>
        </p:nvSpPr>
        <p:spPr>
          <a:xfrm>
            <a:off x="6792454" y="166176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Difficult</a:t>
            </a:r>
            <a:r>
              <a:rPr lang="tr-TR" sz="2400" b="1" dirty="0"/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8B9AAE7-402F-7AA1-4163-660B52000F00}"/>
              </a:ext>
            </a:extLst>
          </p:cNvPr>
          <p:cNvSpPr txBox="1"/>
          <p:nvPr/>
        </p:nvSpPr>
        <p:spPr>
          <a:xfrm>
            <a:off x="6792454" y="231938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Ridiculous</a:t>
            </a:r>
            <a:r>
              <a:rPr lang="tr-TR" sz="2400" b="1" dirty="0"/>
              <a:t>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9105A14-4C60-D298-544F-0090767D807D}"/>
              </a:ext>
            </a:extLst>
          </p:cNvPr>
          <p:cNvSpPr txBox="1"/>
          <p:nvPr/>
        </p:nvSpPr>
        <p:spPr>
          <a:xfrm>
            <a:off x="6792454" y="2958598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Terrible</a:t>
            </a:r>
            <a:r>
              <a:rPr lang="tr-TR" sz="2400" b="1" dirty="0"/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A342754-FE71-84B5-C871-7F03F1741B3B}"/>
              </a:ext>
            </a:extLst>
          </p:cNvPr>
          <p:cNvSpPr txBox="1"/>
          <p:nvPr/>
        </p:nvSpPr>
        <p:spPr>
          <a:xfrm>
            <a:off x="6792454" y="347570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Awful</a:t>
            </a:r>
            <a:r>
              <a:rPr lang="tr-TR" sz="2400" b="1" dirty="0"/>
              <a:t>: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93C6AC4-C771-A621-4D63-3217EE2973A8}"/>
              </a:ext>
            </a:extLst>
          </p:cNvPr>
          <p:cNvSpPr txBox="1"/>
          <p:nvPr/>
        </p:nvSpPr>
        <p:spPr>
          <a:xfrm>
            <a:off x="6792454" y="412454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Snob</a:t>
            </a:r>
            <a:r>
              <a:rPr lang="tr-TR" sz="2400" b="1" dirty="0"/>
              <a:t>: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99EB3CC1-06BD-F2BD-7067-82F97D0632F2}"/>
              </a:ext>
            </a:extLst>
          </p:cNvPr>
          <p:cNvSpPr txBox="1"/>
          <p:nvPr/>
        </p:nvSpPr>
        <p:spPr>
          <a:xfrm>
            <a:off x="6786375" y="4744388"/>
            <a:ext cx="2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Unbearable</a:t>
            </a:r>
            <a:r>
              <a:rPr lang="tr-TR" sz="2400" b="1" dirty="0"/>
              <a:t>: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BA762AD-B64A-E74F-F820-42B8F9F1362B}"/>
              </a:ext>
            </a:extLst>
          </p:cNvPr>
          <p:cNvSpPr txBox="1"/>
          <p:nvPr/>
        </p:nvSpPr>
        <p:spPr>
          <a:xfrm>
            <a:off x="6792454" y="520024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Lazy</a:t>
            </a:r>
            <a:r>
              <a:rPr lang="tr-TR" sz="2400" b="1" dirty="0"/>
              <a:t>: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77C312A7-49A2-79A6-FFD8-F3EA56EBCF47}"/>
              </a:ext>
            </a:extLst>
          </p:cNvPr>
          <p:cNvSpPr txBox="1"/>
          <p:nvPr/>
        </p:nvSpPr>
        <p:spPr>
          <a:xfrm>
            <a:off x="6792454" y="578223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Worried</a:t>
            </a:r>
            <a:r>
              <a:rPr lang="tr-TR" sz="2400" b="1" dirty="0"/>
              <a:t>: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900E8D40-2EE6-9957-6012-595B0D3109EE}"/>
              </a:ext>
            </a:extLst>
          </p:cNvPr>
          <p:cNvSpPr txBox="1"/>
          <p:nvPr/>
        </p:nvSpPr>
        <p:spPr>
          <a:xfrm>
            <a:off x="2634287" y="1804435"/>
            <a:ext cx="276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Muhteşem, Harika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9E967135-18E0-68D2-1865-9220393AC549}"/>
              </a:ext>
            </a:extLst>
          </p:cNvPr>
          <p:cNvSpPr txBox="1"/>
          <p:nvPr/>
        </p:nvSpPr>
        <p:spPr>
          <a:xfrm>
            <a:off x="1695815" y="296733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Uyumlu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AF9C63E-B83D-3C5D-D562-BA88C88FEEFC}"/>
              </a:ext>
            </a:extLst>
          </p:cNvPr>
          <p:cNvSpPr txBox="1"/>
          <p:nvPr/>
        </p:nvSpPr>
        <p:spPr>
          <a:xfrm>
            <a:off x="1841872" y="344749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Başarılı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B650EDFB-4BDE-2A66-9741-8B35FE77C728}"/>
              </a:ext>
            </a:extLst>
          </p:cNvPr>
          <p:cNvSpPr txBox="1"/>
          <p:nvPr/>
        </p:nvSpPr>
        <p:spPr>
          <a:xfrm>
            <a:off x="2009654" y="393278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Büyüleyici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6221CA4B-7878-9BBF-C974-5FCD233AC9B1}"/>
              </a:ext>
            </a:extLst>
          </p:cNvPr>
          <p:cNvSpPr txBox="1"/>
          <p:nvPr/>
        </p:nvSpPr>
        <p:spPr>
          <a:xfrm>
            <a:off x="1845900" y="441807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Saygılı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56DAAE24-0CA0-7F90-1058-639E6074BD52}"/>
              </a:ext>
            </a:extLst>
          </p:cNvPr>
          <p:cNvSpPr txBox="1"/>
          <p:nvPr/>
        </p:nvSpPr>
        <p:spPr>
          <a:xfrm>
            <a:off x="1532888" y="4923325"/>
            <a:ext cx="256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Heyecan verici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8F3E2AF0-06F1-16E8-8B7A-DFC2655995DA}"/>
              </a:ext>
            </a:extLst>
          </p:cNvPr>
          <p:cNvSpPr txBox="1"/>
          <p:nvPr/>
        </p:nvSpPr>
        <p:spPr>
          <a:xfrm>
            <a:off x="1532889" y="544603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Rahatlatıcı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2887C571-12E5-CD28-1E18-9171673DFEC7}"/>
              </a:ext>
            </a:extLst>
          </p:cNvPr>
          <p:cNvSpPr txBox="1"/>
          <p:nvPr/>
        </p:nvSpPr>
        <p:spPr>
          <a:xfrm>
            <a:off x="1509325" y="590769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Sağlıklı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55AD7794-9B26-646F-EA80-6DEE53B4E680}"/>
              </a:ext>
            </a:extLst>
          </p:cNvPr>
          <p:cNvSpPr txBox="1"/>
          <p:nvPr/>
        </p:nvSpPr>
        <p:spPr>
          <a:xfrm>
            <a:off x="7836680" y="104191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Sıkıcı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87F9860B-BE46-7D70-BE85-E847D0C3A83D}"/>
              </a:ext>
            </a:extLst>
          </p:cNvPr>
          <p:cNvSpPr txBox="1"/>
          <p:nvPr/>
        </p:nvSpPr>
        <p:spPr>
          <a:xfrm>
            <a:off x="7964029" y="165194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Zor, zorlayıcı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202C562F-0E82-CD16-40B1-94101B9C1956}"/>
              </a:ext>
            </a:extLst>
          </p:cNvPr>
          <p:cNvSpPr txBox="1"/>
          <p:nvPr/>
        </p:nvSpPr>
        <p:spPr>
          <a:xfrm>
            <a:off x="8306928" y="2319386"/>
            <a:ext cx="268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Saçma, gülünç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CBC9ABB2-827B-9463-0888-E53AEB2E69B5}"/>
              </a:ext>
            </a:extLst>
          </p:cNvPr>
          <p:cNvSpPr txBox="1"/>
          <p:nvPr/>
        </p:nvSpPr>
        <p:spPr>
          <a:xfrm>
            <a:off x="8751080" y="322766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Berbat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ABD5490B-0349-09DB-AF34-694F6DC0EB89}"/>
              </a:ext>
            </a:extLst>
          </p:cNvPr>
          <p:cNvSpPr txBox="1"/>
          <p:nvPr/>
        </p:nvSpPr>
        <p:spPr>
          <a:xfrm>
            <a:off x="7599683" y="4123668"/>
            <a:ext cx="339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Burnu havada, züppe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ED7FF626-3D1C-3F3B-299E-F160A0710446}"/>
              </a:ext>
            </a:extLst>
          </p:cNvPr>
          <p:cNvSpPr txBox="1"/>
          <p:nvPr/>
        </p:nvSpPr>
        <p:spPr>
          <a:xfrm>
            <a:off x="8551084" y="472917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Katlanılmaz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7193344E-3DD2-1ED9-3F1A-78600497892F}"/>
              </a:ext>
            </a:extLst>
          </p:cNvPr>
          <p:cNvSpPr txBox="1"/>
          <p:nvPr/>
        </p:nvSpPr>
        <p:spPr>
          <a:xfrm>
            <a:off x="7599684" y="521785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Tembel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51C212E0-C3A7-1D5E-7933-8BAB4B0B49D9}"/>
              </a:ext>
            </a:extLst>
          </p:cNvPr>
          <p:cNvSpPr txBox="1"/>
          <p:nvPr/>
        </p:nvSpPr>
        <p:spPr>
          <a:xfrm>
            <a:off x="8091379" y="576962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Endişeli</a:t>
            </a:r>
          </a:p>
        </p:txBody>
      </p:sp>
      <p:sp>
        <p:nvSpPr>
          <p:cNvPr id="50" name="Sağ Ayraç 49">
            <a:extLst>
              <a:ext uri="{FF2B5EF4-FFF2-40B4-BE49-F238E27FC236}">
                <a16:creationId xmlns:a16="http://schemas.microsoft.com/office/drawing/2014/main" id="{25F2EE97-AB36-19E8-9D23-99675716C5F8}"/>
              </a:ext>
            </a:extLst>
          </p:cNvPr>
          <p:cNvSpPr/>
          <p:nvPr/>
        </p:nvSpPr>
        <p:spPr>
          <a:xfrm>
            <a:off x="1695815" y="1111938"/>
            <a:ext cx="809260" cy="182003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Sağ Ayraç 50">
            <a:extLst>
              <a:ext uri="{FF2B5EF4-FFF2-40B4-BE49-F238E27FC236}">
                <a16:creationId xmlns:a16="http://schemas.microsoft.com/office/drawing/2014/main" id="{DA3DF580-5D61-52A3-2CED-AF5895D16D10}"/>
              </a:ext>
            </a:extLst>
          </p:cNvPr>
          <p:cNvSpPr/>
          <p:nvPr/>
        </p:nvSpPr>
        <p:spPr>
          <a:xfrm>
            <a:off x="7946196" y="2845264"/>
            <a:ext cx="809260" cy="116705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916C28-BEEA-09C3-3FDC-B64EF4CB133E}"/>
              </a:ext>
            </a:extLst>
          </p:cNvPr>
          <p:cNvSpPr txBox="1"/>
          <p:nvPr/>
        </p:nvSpPr>
        <p:spPr>
          <a:xfrm>
            <a:off x="6786375" y="628413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Loud</a:t>
            </a:r>
            <a:r>
              <a:rPr lang="tr-TR" sz="2400" b="1" dirty="0"/>
              <a:t>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B84CB77-5ACA-8790-9C05-6DDA28961954}"/>
              </a:ext>
            </a:extLst>
          </p:cNvPr>
          <p:cNvSpPr txBox="1"/>
          <p:nvPr/>
        </p:nvSpPr>
        <p:spPr>
          <a:xfrm>
            <a:off x="7560936" y="627832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Gürültülü</a:t>
            </a:r>
          </a:p>
        </p:txBody>
      </p:sp>
    </p:spTree>
    <p:extLst>
      <p:ext uri="{BB962C8B-B14F-4D97-AF65-F5344CB8AC3E}">
        <p14:creationId xmlns:p14="http://schemas.microsoft.com/office/powerpoint/2010/main" val="22849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 animBg="1"/>
      <p:bldP spid="51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A4FEBC1-4FE5-A717-17DB-FC271AC0A103}"/>
              </a:ext>
            </a:extLst>
          </p:cNvPr>
          <p:cNvSpPr txBox="1"/>
          <p:nvPr/>
        </p:nvSpPr>
        <p:spPr>
          <a:xfrm>
            <a:off x="1509326" y="2056357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Serious</a:t>
            </a:r>
            <a:r>
              <a:rPr lang="tr-TR" sz="3200" b="1" dirty="0"/>
              <a:t>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D1B589B-A4F8-C00D-AD60-C47787672B86}"/>
              </a:ext>
            </a:extLst>
          </p:cNvPr>
          <p:cNvSpPr txBox="1"/>
          <p:nvPr/>
        </p:nvSpPr>
        <p:spPr>
          <a:xfrm>
            <a:off x="1509326" y="2748855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Romantic</a:t>
            </a:r>
            <a:r>
              <a:rPr lang="tr-TR" sz="3200" b="1" dirty="0"/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C126844-E8F8-5712-686B-FA0202A34E09}"/>
              </a:ext>
            </a:extLst>
          </p:cNvPr>
          <p:cNvSpPr txBox="1"/>
          <p:nvPr/>
        </p:nvSpPr>
        <p:spPr>
          <a:xfrm>
            <a:off x="1509326" y="3441353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Free</a:t>
            </a:r>
            <a:r>
              <a:rPr lang="tr-TR" sz="3200" b="1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1B4A0DE-AF7D-CCFF-FCF3-42696E104995}"/>
              </a:ext>
            </a:extLst>
          </p:cNvPr>
          <p:cNvSpPr txBox="1"/>
          <p:nvPr/>
        </p:nvSpPr>
        <p:spPr>
          <a:xfrm>
            <a:off x="6319451" y="2056356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Usual</a:t>
            </a:r>
            <a:r>
              <a:rPr lang="tr-TR" sz="32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4A8C5F-5FA4-1880-F78A-CA0F1EDC1410}"/>
              </a:ext>
            </a:extLst>
          </p:cNvPr>
          <p:cNvSpPr txBox="1"/>
          <p:nvPr/>
        </p:nvSpPr>
        <p:spPr>
          <a:xfrm>
            <a:off x="6319451" y="2748854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Ordinary</a:t>
            </a:r>
            <a:r>
              <a:rPr lang="tr-TR" sz="3200" b="1" dirty="0"/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C2CB863-2378-6AE2-CACD-3AB88BE8B4F8}"/>
              </a:ext>
            </a:extLst>
          </p:cNvPr>
          <p:cNvSpPr txBox="1"/>
          <p:nvPr/>
        </p:nvSpPr>
        <p:spPr>
          <a:xfrm>
            <a:off x="6319451" y="3441352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Expensive</a:t>
            </a:r>
            <a:r>
              <a:rPr lang="tr-TR" sz="3200" b="1" dirty="0"/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42C1610-A95B-4DD1-4E56-78E9DF5B9269}"/>
              </a:ext>
            </a:extLst>
          </p:cNvPr>
          <p:cNvSpPr txBox="1"/>
          <p:nvPr/>
        </p:nvSpPr>
        <p:spPr>
          <a:xfrm>
            <a:off x="3002563" y="2056356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Ciddi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E717C94-22FF-AD67-50C9-8F78E13C2791}"/>
              </a:ext>
            </a:extLst>
          </p:cNvPr>
          <p:cNvSpPr txBox="1"/>
          <p:nvPr/>
        </p:nvSpPr>
        <p:spPr>
          <a:xfrm>
            <a:off x="3440712" y="2748853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Romantik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FFE20CE-0AA4-858F-8E8E-1CE98FB4342A}"/>
              </a:ext>
            </a:extLst>
          </p:cNvPr>
          <p:cNvSpPr txBox="1"/>
          <p:nvPr/>
        </p:nvSpPr>
        <p:spPr>
          <a:xfrm>
            <a:off x="2545362" y="3425129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Bedava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067F6B1-8BE2-1F82-1814-266F4AEBF487}"/>
              </a:ext>
            </a:extLst>
          </p:cNvPr>
          <p:cNvSpPr txBox="1"/>
          <p:nvPr/>
        </p:nvSpPr>
        <p:spPr>
          <a:xfrm>
            <a:off x="8907698" y="2348743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Sıradan, olağan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A85D930-9B1C-CF7E-7B1B-E727898223D7}"/>
              </a:ext>
            </a:extLst>
          </p:cNvPr>
          <p:cNvSpPr txBox="1"/>
          <p:nvPr/>
        </p:nvSpPr>
        <p:spPr>
          <a:xfrm>
            <a:off x="8349756" y="3440830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Pahalı</a:t>
            </a:r>
          </a:p>
        </p:txBody>
      </p:sp>
      <p:sp>
        <p:nvSpPr>
          <p:cNvPr id="15" name="Sağ Ayraç 14">
            <a:extLst>
              <a:ext uri="{FF2B5EF4-FFF2-40B4-BE49-F238E27FC236}">
                <a16:creationId xmlns:a16="http://schemas.microsoft.com/office/drawing/2014/main" id="{DA58F7C2-0ABC-3485-2DAA-040192CAC338}"/>
              </a:ext>
            </a:extLst>
          </p:cNvPr>
          <p:cNvSpPr/>
          <p:nvPr/>
        </p:nvSpPr>
        <p:spPr>
          <a:xfrm>
            <a:off x="8031763" y="2111204"/>
            <a:ext cx="809260" cy="1167056"/>
          </a:xfrm>
          <a:prstGeom prst="rightBrace">
            <a:avLst>
              <a:gd name="adj1" fmla="val 3605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E5E2B2A-3B52-E3E7-E0CA-E7961ACA26F2}"/>
              </a:ext>
            </a:extLst>
          </p:cNvPr>
          <p:cNvSpPr txBox="1"/>
          <p:nvPr/>
        </p:nvSpPr>
        <p:spPr>
          <a:xfrm>
            <a:off x="6319451" y="4241051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Energetic</a:t>
            </a:r>
            <a:r>
              <a:rPr lang="tr-TR" sz="3200" b="1" dirty="0"/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3231712-286D-41B8-0261-F34EFB5E6EC9}"/>
              </a:ext>
            </a:extLst>
          </p:cNvPr>
          <p:cNvSpPr txBox="1"/>
          <p:nvPr/>
        </p:nvSpPr>
        <p:spPr>
          <a:xfrm>
            <a:off x="8349756" y="4240529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Enerjik</a:t>
            </a:r>
          </a:p>
        </p:txBody>
      </p:sp>
    </p:spTree>
    <p:extLst>
      <p:ext uri="{BB962C8B-B14F-4D97-AF65-F5344CB8AC3E}">
        <p14:creationId xmlns:p14="http://schemas.microsoft.com/office/powerpoint/2010/main" val="26885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3DC53A1-D221-9FF9-E5A0-0E7DB9EDD6F7}"/>
              </a:ext>
            </a:extLst>
          </p:cNvPr>
          <p:cNvSpPr txBox="1"/>
          <p:nvPr/>
        </p:nvSpPr>
        <p:spPr>
          <a:xfrm>
            <a:off x="931817" y="330926"/>
            <a:ext cx="5590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i="1" dirty="0" err="1">
                <a:solidFill>
                  <a:srgbClr val="FF0000"/>
                </a:solidFill>
              </a:rPr>
              <a:t>Too</a:t>
            </a:r>
            <a:r>
              <a:rPr lang="tr-TR" sz="4800" b="1" i="1" dirty="0">
                <a:solidFill>
                  <a:srgbClr val="FF0000"/>
                </a:solidFill>
              </a:rPr>
              <a:t> (Çok)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0AB831-F20C-E916-C283-7202EA0D8141}"/>
              </a:ext>
            </a:extLst>
          </p:cNvPr>
          <p:cNvSpPr txBox="1"/>
          <p:nvPr/>
        </p:nvSpPr>
        <p:spPr>
          <a:xfrm>
            <a:off x="412045" y="1161923"/>
            <a:ext cx="1063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«</a:t>
            </a:r>
            <a:r>
              <a:rPr lang="tr-TR" sz="2400" b="1" i="1" dirty="0" err="1"/>
              <a:t>Too</a:t>
            </a:r>
            <a:r>
              <a:rPr lang="tr-TR" sz="2400" b="1" i="1" dirty="0"/>
              <a:t>» yapısı bir şeyin rahatsız edici seviyede çok veya fazla olduğunu ifade etmek için kullanılır. Sıklıkla olumsuz sıfatlar için kullanılır.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D33EF86-BDE1-A615-A8D2-919E37E61D05}"/>
              </a:ext>
            </a:extLst>
          </p:cNvPr>
          <p:cNvSpPr txBox="1"/>
          <p:nvPr/>
        </p:nvSpPr>
        <p:spPr>
          <a:xfrm>
            <a:off x="1330798" y="2328038"/>
            <a:ext cx="1063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I </a:t>
            </a:r>
            <a:r>
              <a:rPr lang="tr-TR" sz="3200" b="1" i="1" dirty="0" err="1"/>
              <a:t>dislike</a:t>
            </a:r>
            <a:r>
              <a:rPr lang="tr-TR" sz="3200" b="1" i="1" dirty="0"/>
              <a:t> metal </a:t>
            </a:r>
            <a:r>
              <a:rPr lang="tr-TR" sz="3200" b="1" i="1" dirty="0" err="1"/>
              <a:t>music</a:t>
            </a:r>
            <a:r>
              <a:rPr lang="tr-TR" sz="3200" b="1" i="1" dirty="0"/>
              <a:t>. </a:t>
            </a:r>
            <a:r>
              <a:rPr lang="tr-TR" sz="3200" b="1" i="1" dirty="0" err="1"/>
              <a:t>It’s</a:t>
            </a:r>
            <a:r>
              <a:rPr lang="tr-TR" sz="3200" b="1" i="1" dirty="0"/>
              <a:t> </a:t>
            </a:r>
            <a:r>
              <a:rPr lang="tr-TR" sz="3200" b="1" i="1" dirty="0" err="1">
                <a:solidFill>
                  <a:srgbClr val="FF0000"/>
                </a:solidFill>
              </a:rPr>
              <a:t>too</a:t>
            </a:r>
            <a:r>
              <a:rPr lang="tr-TR" sz="3200" b="1" i="1" dirty="0"/>
              <a:t> </a:t>
            </a:r>
            <a:r>
              <a:rPr lang="tr-TR" sz="3200" b="1" i="1" dirty="0" err="1"/>
              <a:t>loud</a:t>
            </a:r>
            <a:r>
              <a:rPr lang="tr-TR" sz="3200" b="1" i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E07723-6F63-44FD-895A-AF2467D96F38}"/>
              </a:ext>
            </a:extLst>
          </p:cNvPr>
          <p:cNvSpPr txBox="1"/>
          <p:nvPr/>
        </p:nvSpPr>
        <p:spPr>
          <a:xfrm>
            <a:off x="1169690" y="2808698"/>
            <a:ext cx="1171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(Metal müziği sevmem. O </a:t>
            </a:r>
            <a:r>
              <a:rPr lang="tr-TR" sz="3200" b="1" i="1" dirty="0">
                <a:solidFill>
                  <a:srgbClr val="FF0000"/>
                </a:solidFill>
              </a:rPr>
              <a:t>çok </a:t>
            </a:r>
            <a:r>
              <a:rPr lang="tr-TR" sz="3200" b="1" i="1" dirty="0"/>
              <a:t>gürültülü.)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C9BCA06-D873-5690-13C6-BF01A76B4DE1}"/>
              </a:ext>
            </a:extLst>
          </p:cNvPr>
          <p:cNvSpPr txBox="1"/>
          <p:nvPr/>
        </p:nvSpPr>
        <p:spPr>
          <a:xfrm>
            <a:off x="6522720" y="3538858"/>
            <a:ext cx="521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Rahatsız edici derecede gürültülü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4F968986-FF43-94C3-2298-F9271369291E}"/>
              </a:ext>
            </a:extLst>
          </p:cNvPr>
          <p:cNvSpPr/>
          <p:nvPr/>
        </p:nvSpPr>
        <p:spPr>
          <a:xfrm rot="3132142">
            <a:off x="6145485" y="3406006"/>
            <a:ext cx="460251" cy="3351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BAD2A3-28CB-AB54-E6C8-E2C837D3B730}"/>
              </a:ext>
            </a:extLst>
          </p:cNvPr>
          <p:cNvSpPr txBox="1"/>
          <p:nvPr/>
        </p:nvSpPr>
        <p:spPr>
          <a:xfrm>
            <a:off x="1248067" y="4246076"/>
            <a:ext cx="1063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I </a:t>
            </a:r>
            <a:r>
              <a:rPr lang="tr-TR" sz="3200" b="1" i="1" dirty="0" err="1"/>
              <a:t>can’t</a:t>
            </a:r>
            <a:r>
              <a:rPr lang="tr-TR" sz="3200" b="1" i="1" dirty="0"/>
              <a:t> </a:t>
            </a:r>
            <a:r>
              <a:rPr lang="tr-TR" sz="3200" b="1" i="1" dirty="0" err="1"/>
              <a:t>drink</a:t>
            </a:r>
            <a:r>
              <a:rPr lang="tr-TR" sz="3200" b="1" i="1" dirty="0"/>
              <a:t> </a:t>
            </a:r>
            <a:r>
              <a:rPr lang="tr-TR" sz="3200" b="1" i="1" dirty="0" err="1"/>
              <a:t>this</a:t>
            </a:r>
            <a:r>
              <a:rPr lang="tr-TR" sz="3200" b="1" i="1" dirty="0"/>
              <a:t> </a:t>
            </a:r>
            <a:r>
              <a:rPr lang="tr-TR" sz="3200" b="1" i="1" dirty="0" err="1"/>
              <a:t>tea</a:t>
            </a:r>
            <a:r>
              <a:rPr lang="tr-TR" sz="3200" b="1" i="1" dirty="0"/>
              <a:t>. </a:t>
            </a:r>
            <a:r>
              <a:rPr lang="tr-TR" sz="3200" b="1" i="1" dirty="0" err="1"/>
              <a:t>It</a:t>
            </a:r>
            <a:r>
              <a:rPr lang="tr-TR" sz="3200" b="1" i="1" dirty="0"/>
              <a:t> is </a:t>
            </a:r>
            <a:r>
              <a:rPr lang="tr-TR" sz="3200" b="1" i="1" dirty="0" err="1">
                <a:solidFill>
                  <a:srgbClr val="FF0000"/>
                </a:solidFill>
              </a:rPr>
              <a:t>too</a:t>
            </a:r>
            <a:r>
              <a:rPr lang="tr-TR" sz="3200" b="1" i="1" dirty="0"/>
              <a:t> hot.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1784C9B-E576-3389-87E2-FFC2C6BE2DDB}"/>
              </a:ext>
            </a:extLst>
          </p:cNvPr>
          <p:cNvSpPr txBox="1"/>
          <p:nvPr/>
        </p:nvSpPr>
        <p:spPr>
          <a:xfrm>
            <a:off x="2393245" y="4747207"/>
            <a:ext cx="1171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(Bu çayı içemem. O </a:t>
            </a:r>
            <a:r>
              <a:rPr lang="tr-TR" sz="3200" b="1" i="1" dirty="0">
                <a:solidFill>
                  <a:srgbClr val="FF0000"/>
                </a:solidFill>
              </a:rPr>
              <a:t>çok </a:t>
            </a:r>
            <a:r>
              <a:rPr lang="tr-TR" sz="3200" b="1" i="1" dirty="0"/>
              <a:t>sıcak.)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69BBB03-26B8-C80A-A129-2D2798467B5E}"/>
              </a:ext>
            </a:extLst>
          </p:cNvPr>
          <p:cNvSpPr txBox="1"/>
          <p:nvPr/>
        </p:nvSpPr>
        <p:spPr>
          <a:xfrm>
            <a:off x="6439989" y="5456896"/>
            <a:ext cx="521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İçilemeyecek derecede sıcak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C11D2A3D-8E8A-0EA9-7516-DA44257D2488}"/>
              </a:ext>
            </a:extLst>
          </p:cNvPr>
          <p:cNvSpPr/>
          <p:nvPr/>
        </p:nvSpPr>
        <p:spPr>
          <a:xfrm rot="3132142">
            <a:off x="6062754" y="5324044"/>
            <a:ext cx="460251" cy="3351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3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396832" y="354238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https://www.egetolgayaltinay.com/lessons/326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311490-0B0D-59A2-09D9-C7C91921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374">
            <a:off x="8179003" y="2934487"/>
            <a:ext cx="3313778" cy="31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3B9B368-771F-3AF5-150E-59AFBEEC70A9}"/>
              </a:ext>
            </a:extLst>
          </p:cNvPr>
          <p:cNvSpPr/>
          <p:nvPr/>
        </p:nvSpPr>
        <p:spPr>
          <a:xfrm>
            <a:off x="8909222" y="5723764"/>
            <a:ext cx="2384854" cy="1087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67F7CDB-E1E1-122F-1921-5E3D362E49B4}"/>
              </a:ext>
            </a:extLst>
          </p:cNvPr>
          <p:cNvSpPr txBox="1"/>
          <p:nvPr/>
        </p:nvSpPr>
        <p:spPr>
          <a:xfrm>
            <a:off x="6528669" y="2335435"/>
            <a:ext cx="92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(Ne?)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BD3D465-3DE7-F52A-A9FF-494A9E42EF61}"/>
              </a:ext>
            </a:extLst>
          </p:cNvPr>
          <p:cNvSpPr txBox="1"/>
          <p:nvPr/>
        </p:nvSpPr>
        <p:spPr>
          <a:xfrm>
            <a:off x="6402723" y="3258765"/>
            <a:ext cx="16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(Nerede?)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BBC7EC4-042A-4A2B-B7D1-80F789F1CDEA}"/>
              </a:ext>
            </a:extLst>
          </p:cNvPr>
          <p:cNvSpPr txBox="1"/>
          <p:nvPr/>
        </p:nvSpPr>
        <p:spPr>
          <a:xfrm>
            <a:off x="6195002" y="4177053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zaman?)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22731A9-0ED3-4DB1-10FD-971634B17A94}"/>
              </a:ext>
            </a:extLst>
          </p:cNvPr>
          <p:cNvSpPr txBox="1"/>
          <p:nvPr/>
        </p:nvSpPr>
        <p:spPr>
          <a:xfrm>
            <a:off x="6195002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(Neden?)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30BF932-864A-35C4-4CEB-E2BF59496D1F}"/>
              </a:ext>
            </a:extLst>
          </p:cNvPr>
          <p:cNvSpPr txBox="1"/>
          <p:nvPr/>
        </p:nvSpPr>
        <p:spPr>
          <a:xfrm>
            <a:off x="9089599" y="2318590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(Kim?)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292C18F-F68A-5172-898A-9453DC601895}"/>
              </a:ext>
            </a:extLst>
          </p:cNvPr>
          <p:cNvSpPr txBox="1"/>
          <p:nvPr/>
        </p:nvSpPr>
        <p:spPr>
          <a:xfrm>
            <a:off x="9089600" y="3198167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(Hangi?)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5843358-35D0-9E7A-CA39-DBA4E661BAB6}"/>
              </a:ext>
            </a:extLst>
          </p:cNvPr>
          <p:cNvSpPr txBox="1"/>
          <p:nvPr/>
        </p:nvSpPr>
        <p:spPr>
          <a:xfrm>
            <a:off x="6195001" y="516187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(Saat kaçta?)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372C28C4-A610-1A22-7FA9-AB5CBA477FED}"/>
              </a:ext>
            </a:extLst>
          </p:cNvPr>
          <p:cNvSpPr txBox="1"/>
          <p:nvPr/>
        </p:nvSpPr>
        <p:spPr>
          <a:xfrm>
            <a:off x="9089599" y="421594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(Nasıl?)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5397E7DA-EDE8-171B-7FE8-CD0343F9C883}"/>
              </a:ext>
            </a:extLst>
          </p:cNvPr>
          <p:cNvSpPr txBox="1"/>
          <p:nvPr/>
        </p:nvSpPr>
        <p:spPr>
          <a:xfrm>
            <a:off x="9089600" y="516730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sıklıkla?)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81C17622-B9FA-13D2-BC9F-E41C10C586D8}"/>
              </a:ext>
            </a:extLst>
          </p:cNvPr>
          <p:cNvSpPr txBox="1"/>
          <p:nvPr/>
        </p:nvSpPr>
        <p:spPr>
          <a:xfrm>
            <a:off x="8575590" y="6267462"/>
            <a:ext cx="289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kadar süre?)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F3FFF72-3430-491B-B35A-5130C5623A76}"/>
              </a:ext>
            </a:extLst>
          </p:cNvPr>
          <p:cNvSpPr txBox="1"/>
          <p:nvPr/>
        </p:nvSpPr>
        <p:spPr>
          <a:xfrm>
            <a:off x="8947495" y="5774661"/>
            <a:ext cx="248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How </a:t>
            </a:r>
            <a:r>
              <a:rPr lang="tr-TR" sz="3600" b="1" dirty="0" err="1"/>
              <a:t>long</a:t>
            </a:r>
            <a:r>
              <a:rPr lang="tr-TR" sz="3600" b="1" dirty="0"/>
              <a:t>?</a:t>
            </a:r>
          </a:p>
        </p:txBody>
      </p:sp>
      <p:sp>
        <p:nvSpPr>
          <p:cNvPr id="15" name="Yıldız: 5 Nokta 14">
            <a:extLst>
              <a:ext uri="{FF2B5EF4-FFF2-40B4-BE49-F238E27FC236}">
                <a16:creationId xmlns:a16="http://schemas.microsoft.com/office/drawing/2014/main" id="{AE491652-5F7C-9D68-6370-08230422A218}"/>
              </a:ext>
            </a:extLst>
          </p:cNvPr>
          <p:cNvSpPr/>
          <p:nvPr/>
        </p:nvSpPr>
        <p:spPr>
          <a:xfrm>
            <a:off x="8646642" y="4963360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ıldız: 5 Nokta 15">
            <a:extLst>
              <a:ext uri="{FF2B5EF4-FFF2-40B4-BE49-F238E27FC236}">
                <a16:creationId xmlns:a16="http://schemas.microsoft.com/office/drawing/2014/main" id="{CD781F51-6CAE-2CB7-0E16-296A696EB880}"/>
              </a:ext>
            </a:extLst>
          </p:cNvPr>
          <p:cNvSpPr/>
          <p:nvPr/>
        </p:nvSpPr>
        <p:spPr>
          <a:xfrm>
            <a:off x="8575590" y="5954385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ıldız: 5 Nokta 16">
            <a:extLst>
              <a:ext uri="{FF2B5EF4-FFF2-40B4-BE49-F238E27FC236}">
                <a16:creationId xmlns:a16="http://schemas.microsoft.com/office/drawing/2014/main" id="{0F89022C-F2F6-D5B5-8262-D2E21464B82E}"/>
              </a:ext>
            </a:extLst>
          </p:cNvPr>
          <p:cNvSpPr/>
          <p:nvPr/>
        </p:nvSpPr>
        <p:spPr>
          <a:xfrm>
            <a:off x="8909222" y="2890665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ıldız: 5 Nokta 17">
            <a:extLst>
              <a:ext uri="{FF2B5EF4-FFF2-40B4-BE49-F238E27FC236}">
                <a16:creationId xmlns:a16="http://schemas.microsoft.com/office/drawing/2014/main" id="{6F8A627B-0977-A387-03F8-86FA8304CB62}"/>
              </a:ext>
            </a:extLst>
          </p:cNvPr>
          <p:cNvSpPr/>
          <p:nvPr/>
        </p:nvSpPr>
        <p:spPr>
          <a:xfrm>
            <a:off x="5849012" y="2022556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ıldız: 5 Nokta 18">
            <a:extLst>
              <a:ext uri="{FF2B5EF4-FFF2-40B4-BE49-F238E27FC236}">
                <a16:creationId xmlns:a16="http://schemas.microsoft.com/office/drawing/2014/main" id="{D7E117F3-E715-C777-2D6F-8947D395BA55}"/>
              </a:ext>
            </a:extLst>
          </p:cNvPr>
          <p:cNvSpPr/>
          <p:nvPr/>
        </p:nvSpPr>
        <p:spPr>
          <a:xfrm>
            <a:off x="144309" y="6471138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C8BBCB3-622E-78D7-A169-70DAC490BCAE}"/>
              </a:ext>
            </a:extLst>
          </p:cNvPr>
          <p:cNvSpPr txBox="1"/>
          <p:nvPr/>
        </p:nvSpPr>
        <p:spPr>
          <a:xfrm>
            <a:off x="516214" y="6471138"/>
            <a:ext cx="399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8.1 sunumunda olmayan soru kalıpları</a:t>
            </a:r>
          </a:p>
        </p:txBody>
      </p:sp>
      <p:sp>
        <p:nvSpPr>
          <p:cNvPr id="21" name="Yıldız: 5 Nokta 20">
            <a:extLst>
              <a:ext uri="{FF2B5EF4-FFF2-40B4-BE49-F238E27FC236}">
                <a16:creationId xmlns:a16="http://schemas.microsoft.com/office/drawing/2014/main" id="{73D345AB-8D9F-2A3D-D9E9-9A8B083E885A}"/>
              </a:ext>
            </a:extLst>
          </p:cNvPr>
          <p:cNvSpPr/>
          <p:nvPr/>
        </p:nvSpPr>
        <p:spPr>
          <a:xfrm>
            <a:off x="9095174" y="3903494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3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16083" y="3330633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https://www.egetolgayaltinay.com/lessons/327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A7E1DB-00A6-EB71-05AB-4C92A8577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944">
            <a:off x="8541168" y="2846269"/>
            <a:ext cx="3186623" cy="30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9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38ECD5E-CDFB-A348-987B-4638A84D4CC8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FFCD2B-0750-EAC7-8995-32103632E703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38EEC6-2423-7182-267E-C35832C996AD}"/>
              </a:ext>
            </a:extLst>
          </p:cNvPr>
          <p:cNvSpPr txBox="1"/>
          <p:nvPr/>
        </p:nvSpPr>
        <p:spPr>
          <a:xfrm>
            <a:off x="1466850" y="8125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81C44E3-07FA-3500-A7D7-EEC001A4016B}"/>
              </a:ext>
            </a:extLst>
          </p:cNvPr>
          <p:cNvSpPr txBox="1"/>
          <p:nvPr/>
        </p:nvSpPr>
        <p:spPr>
          <a:xfrm>
            <a:off x="510140" y="1243320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87C055B-33F1-5C1B-D8D5-8C872892EFA6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9626888-C06F-3F6E-5437-A75B2AE258CE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AE89BAF-10DF-CA06-B0E6-2CC49740730B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C01AD6D-644D-5782-D67F-58FB6309A858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B067E5F-D1B8-4FA0-7B10-857A6C49A996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9AA58A7-87E9-EA55-8F20-CEB232BCD48C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E69ACFE-D488-CDBC-48C2-4CF8EF5D1C30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04164A4-9F4D-3BC9-82EB-51E08A3C0F27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7A185B4-5D19-4738-A8C8-AFDEF361FDDB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C566496-B733-373B-AAE3-1646906788E5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107AC8-D223-46FB-60A4-6EE8A954D548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6E397C2-BC73-718C-2C09-310CB309F7DA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730D5AC-CD16-9C37-3AFF-BBB9E0AAC73F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7A69A2D-21D1-9502-8DCC-B1DA1131BCD0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2" name="Sağ Ayraç 21">
            <a:extLst>
              <a:ext uri="{FF2B5EF4-FFF2-40B4-BE49-F238E27FC236}">
                <a16:creationId xmlns:a16="http://schemas.microsoft.com/office/drawing/2014/main" id="{3BE2101A-EB66-9DCE-F387-53F27B6713FA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Sağ Ayraç 22">
            <a:extLst>
              <a:ext uri="{FF2B5EF4-FFF2-40B4-BE49-F238E27FC236}">
                <a16:creationId xmlns:a16="http://schemas.microsoft.com/office/drawing/2014/main" id="{1F89EB84-4DA1-9C3C-5542-7051C22378CD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99AA09D7-8DA8-4E34-5293-1ECEE377B7DA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B59531D-1E89-75F8-45D9-5247F890A1D0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17795CF4-7476-E21F-6536-66EC3D997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4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53985B2-2D1C-F1B3-E8A8-6DB1B9769450}"/>
              </a:ext>
            </a:extLst>
          </p:cNvPr>
          <p:cNvSpPr txBox="1"/>
          <p:nvPr/>
        </p:nvSpPr>
        <p:spPr>
          <a:xfrm>
            <a:off x="965735" y="1855548"/>
            <a:ext cx="1026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/>
              <a:t>Adverbs</a:t>
            </a:r>
            <a:r>
              <a:rPr lang="tr-TR" sz="8800" b="1" dirty="0"/>
              <a:t> of </a:t>
            </a:r>
            <a:r>
              <a:rPr lang="tr-TR" sz="8800" b="1" dirty="0" err="1"/>
              <a:t>Frequency</a:t>
            </a:r>
            <a:endParaRPr lang="tr-TR" sz="8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578A570-290F-D919-4374-4802FAE15567}"/>
              </a:ext>
            </a:extLst>
          </p:cNvPr>
          <p:cNvSpPr txBox="1"/>
          <p:nvPr/>
        </p:nvSpPr>
        <p:spPr>
          <a:xfrm>
            <a:off x="965735" y="3219499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(Sıklık Zarfları)</a:t>
            </a:r>
          </a:p>
        </p:txBody>
      </p:sp>
    </p:spTree>
    <p:extLst>
      <p:ext uri="{BB962C8B-B14F-4D97-AF65-F5344CB8AC3E}">
        <p14:creationId xmlns:p14="http://schemas.microsoft.com/office/powerpoint/2010/main" val="30606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BF63271-A1AB-6837-A7D8-C647CB5BB73E}"/>
              </a:ext>
            </a:extLst>
          </p:cNvPr>
          <p:cNvSpPr txBox="1"/>
          <p:nvPr/>
        </p:nvSpPr>
        <p:spPr>
          <a:xfrm>
            <a:off x="1016535" y="1238299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(Her zaman)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071AEDF-78FA-1B0B-07AB-C6923C0D0EAA}"/>
              </a:ext>
            </a:extLst>
          </p:cNvPr>
          <p:cNvSpPr txBox="1"/>
          <p:nvPr/>
        </p:nvSpPr>
        <p:spPr>
          <a:xfrm>
            <a:off x="177800" y="2178099"/>
            <a:ext cx="429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(Genellikle)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314A6B-FC27-60F6-EE27-EEF1E88121AE}"/>
              </a:ext>
            </a:extLst>
          </p:cNvPr>
          <p:cNvSpPr txBox="1"/>
          <p:nvPr/>
        </p:nvSpPr>
        <p:spPr>
          <a:xfrm>
            <a:off x="2323832" y="3056344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(Sık sık)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4A5DB1A-2FB0-89D3-F144-5BA2A45DC51C}"/>
              </a:ext>
            </a:extLst>
          </p:cNvPr>
          <p:cNvSpPr txBox="1"/>
          <p:nvPr/>
        </p:nvSpPr>
        <p:spPr>
          <a:xfrm>
            <a:off x="1333232" y="3970278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(Bazen)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172768E-B326-DA47-435E-361A72130C00}"/>
              </a:ext>
            </a:extLst>
          </p:cNvPr>
          <p:cNvSpPr txBox="1"/>
          <p:nvPr/>
        </p:nvSpPr>
        <p:spPr>
          <a:xfrm>
            <a:off x="393432" y="4893390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(Nadiren)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BA6ECB0-BCEF-99AA-DC37-A065836D93B7}"/>
              </a:ext>
            </a:extLst>
          </p:cNvPr>
          <p:cNvSpPr txBox="1"/>
          <p:nvPr/>
        </p:nvSpPr>
        <p:spPr>
          <a:xfrm>
            <a:off x="1714232" y="5721203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(Asla / Hiç)</a:t>
            </a:r>
          </a:p>
        </p:txBody>
      </p:sp>
    </p:spTree>
    <p:extLst>
      <p:ext uri="{BB962C8B-B14F-4D97-AF65-F5344CB8AC3E}">
        <p14:creationId xmlns:p14="http://schemas.microsoft.com/office/powerpoint/2010/main" val="25776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0C53AE2-2E9B-B3DA-6060-21799DA8401D}"/>
              </a:ext>
            </a:extLst>
          </p:cNvPr>
          <p:cNvSpPr/>
          <p:nvPr/>
        </p:nvSpPr>
        <p:spPr>
          <a:xfrm>
            <a:off x="356137" y="1886552"/>
            <a:ext cx="249294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Get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Up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DC444E0-E7B7-6BD1-7AFF-CCFFA6F03D0A}"/>
              </a:ext>
            </a:extLst>
          </p:cNvPr>
          <p:cNvSpPr/>
          <p:nvPr/>
        </p:nvSpPr>
        <p:spPr>
          <a:xfrm>
            <a:off x="2974207" y="2048576"/>
            <a:ext cx="3121793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Wash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hands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face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B2173BF-70CE-78B9-4B89-066A35C51C07}"/>
              </a:ext>
            </a:extLst>
          </p:cNvPr>
          <p:cNvSpPr/>
          <p:nvPr/>
        </p:nvSpPr>
        <p:spPr>
          <a:xfrm>
            <a:off x="6253215" y="2194560"/>
            <a:ext cx="249294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Get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dressed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FD7D7CB-B6AF-C3D6-E111-996C4D2AF9F4}"/>
              </a:ext>
            </a:extLst>
          </p:cNvPr>
          <p:cNvSpPr/>
          <p:nvPr/>
        </p:nvSpPr>
        <p:spPr>
          <a:xfrm>
            <a:off x="9288384" y="2250707"/>
            <a:ext cx="2362999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shower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62DD260-7347-CE70-2A35-9B6DAA1AB924}"/>
              </a:ext>
            </a:extLst>
          </p:cNvPr>
          <p:cNvSpPr/>
          <p:nvPr/>
        </p:nvSpPr>
        <p:spPr>
          <a:xfrm>
            <a:off x="2849079" y="5204059"/>
            <a:ext cx="2483317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Brush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teeth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EF5896E-3005-FCBA-6249-4427F2D9DBD4}"/>
              </a:ext>
            </a:extLst>
          </p:cNvPr>
          <p:cNvSpPr/>
          <p:nvPr/>
        </p:nvSpPr>
        <p:spPr>
          <a:xfrm>
            <a:off x="6096000" y="5204059"/>
            <a:ext cx="287795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Have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breakfast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BE635A0-C399-142B-52FF-84B550B075E4}"/>
              </a:ext>
            </a:extLst>
          </p:cNvPr>
          <p:cNvSpPr/>
          <p:nvPr/>
        </p:nvSpPr>
        <p:spPr>
          <a:xfrm>
            <a:off x="356137" y="2502568"/>
            <a:ext cx="246085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Uyanmak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23F6459-DBE6-0E93-FAD5-CC9CE7A08979}"/>
              </a:ext>
            </a:extLst>
          </p:cNvPr>
          <p:cNvSpPr/>
          <p:nvPr/>
        </p:nvSpPr>
        <p:spPr>
          <a:xfrm>
            <a:off x="2974207" y="2664592"/>
            <a:ext cx="3121793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Elini yüzünü yıkamak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7193A0B-719A-C28C-FDEC-41F703E3D786}"/>
              </a:ext>
            </a:extLst>
          </p:cNvPr>
          <p:cNvSpPr/>
          <p:nvPr/>
        </p:nvSpPr>
        <p:spPr>
          <a:xfrm>
            <a:off x="6253216" y="2810576"/>
            <a:ext cx="2492942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Giyinmek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E42A70-3A5B-26B4-E992-D1A7CD8B9FF8}"/>
              </a:ext>
            </a:extLst>
          </p:cNvPr>
          <p:cNvSpPr/>
          <p:nvPr/>
        </p:nvSpPr>
        <p:spPr>
          <a:xfrm>
            <a:off x="9288384" y="2866723"/>
            <a:ext cx="2362999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Duş almak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77793FE-9D39-E74A-1355-E60070948A3F}"/>
              </a:ext>
            </a:extLst>
          </p:cNvPr>
          <p:cNvSpPr/>
          <p:nvPr/>
        </p:nvSpPr>
        <p:spPr>
          <a:xfrm>
            <a:off x="2760045" y="5820075"/>
            <a:ext cx="2661384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Dişlerini fırçalamak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1A77680-BA80-436C-D1D4-33E5229D1BE3}"/>
              </a:ext>
            </a:extLst>
          </p:cNvPr>
          <p:cNvSpPr/>
          <p:nvPr/>
        </p:nvSpPr>
        <p:spPr>
          <a:xfrm>
            <a:off x="6084773" y="5820075"/>
            <a:ext cx="287795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Kahvaltı yapmak</a:t>
            </a:r>
          </a:p>
        </p:txBody>
      </p:sp>
    </p:spTree>
    <p:extLst>
      <p:ext uri="{BB962C8B-B14F-4D97-AF65-F5344CB8AC3E}">
        <p14:creationId xmlns:p14="http://schemas.microsoft.com/office/powerpoint/2010/main" val="41508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B7FA055-4B98-7824-B7CF-AB090B9919CB}"/>
              </a:ext>
            </a:extLst>
          </p:cNvPr>
          <p:cNvSpPr txBox="1"/>
          <p:nvPr/>
        </p:nvSpPr>
        <p:spPr>
          <a:xfrm>
            <a:off x="526943" y="929899"/>
            <a:ext cx="934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 işin ne sıklıkla yapıldığını öğrenmek istiyorsak, «How Often» sorusunu kullanırız.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45C1D-A150-D2E2-A88D-ECDB2A40B1CC}"/>
              </a:ext>
            </a:extLst>
          </p:cNvPr>
          <p:cNvSpPr/>
          <p:nvPr/>
        </p:nvSpPr>
        <p:spPr>
          <a:xfrm>
            <a:off x="4282942" y="-7158"/>
            <a:ext cx="362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How Often?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E2C21-4970-F88E-D38B-78C5682ADE49}"/>
              </a:ext>
            </a:extLst>
          </p:cNvPr>
          <p:cNvSpPr/>
          <p:nvPr/>
        </p:nvSpPr>
        <p:spPr>
          <a:xfrm rot="20202825">
            <a:off x="666934" y="1512465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Ex.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DF14730-50DC-D22A-2E5A-ECFE9E4A5BB8}"/>
              </a:ext>
            </a:extLst>
          </p:cNvPr>
          <p:cNvSpPr txBox="1"/>
          <p:nvPr/>
        </p:nvSpPr>
        <p:spPr>
          <a:xfrm>
            <a:off x="1423260" y="2089689"/>
            <a:ext cx="57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How often do you go to the cinema?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05E6157-70A0-F388-D5D1-086B38EC625C}"/>
              </a:ext>
            </a:extLst>
          </p:cNvPr>
          <p:cNvSpPr txBox="1"/>
          <p:nvPr/>
        </p:nvSpPr>
        <p:spPr>
          <a:xfrm>
            <a:off x="7036230" y="2166633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sinemaya gidersin?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068F2CB-0134-EBA4-E058-77D8CCB4861C}"/>
              </a:ext>
            </a:extLst>
          </p:cNvPr>
          <p:cNvSpPr txBox="1"/>
          <p:nvPr/>
        </p:nvSpPr>
        <p:spPr>
          <a:xfrm>
            <a:off x="1637032" y="2597124"/>
            <a:ext cx="64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I </a:t>
            </a:r>
            <a:r>
              <a:rPr lang="tr-TR" sz="3600" b="1" dirty="0">
                <a:solidFill>
                  <a:srgbClr val="FF0000"/>
                </a:solidFill>
              </a:rPr>
              <a:t>sometimes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/>
              <a:t>go to the cinema.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071E4AA-4602-43E2-4625-6D4875FFA659}"/>
              </a:ext>
            </a:extLst>
          </p:cNvPr>
          <p:cNvSpPr txBox="1"/>
          <p:nvPr/>
        </p:nvSpPr>
        <p:spPr>
          <a:xfrm>
            <a:off x="7036230" y="2751012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bazen</a:t>
            </a:r>
            <a:r>
              <a:rPr lang="tr-TR" b="1" dirty="0">
                <a:solidFill>
                  <a:srgbClr val="FFC000"/>
                </a:solidFill>
              </a:rPr>
              <a:t> sinemaya giderim.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39C5C40-B4CF-B8A6-E8A7-548FD338378E}"/>
              </a:ext>
            </a:extLst>
          </p:cNvPr>
          <p:cNvSpPr/>
          <p:nvPr/>
        </p:nvSpPr>
        <p:spPr>
          <a:xfrm rot="20202825">
            <a:off x="453162" y="3493044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Ex.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946E5EAA-B2EF-BFFF-CC45-5BCD7276DF72}"/>
              </a:ext>
            </a:extLst>
          </p:cNvPr>
          <p:cNvSpPr txBox="1"/>
          <p:nvPr/>
        </p:nvSpPr>
        <p:spPr>
          <a:xfrm>
            <a:off x="1209488" y="4070268"/>
            <a:ext cx="57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How often do you write a letter?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80B220CD-5739-3081-07B1-BA841C4E9AEC}"/>
              </a:ext>
            </a:extLst>
          </p:cNvPr>
          <p:cNvSpPr txBox="1"/>
          <p:nvPr/>
        </p:nvSpPr>
        <p:spPr>
          <a:xfrm>
            <a:off x="6465997" y="4148485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mektup yazarsın?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4FF8592C-0FA6-826F-2819-1BFE5075816E}"/>
              </a:ext>
            </a:extLst>
          </p:cNvPr>
          <p:cNvSpPr txBox="1"/>
          <p:nvPr/>
        </p:nvSpPr>
        <p:spPr>
          <a:xfrm>
            <a:off x="1423260" y="4577703"/>
            <a:ext cx="64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I </a:t>
            </a:r>
            <a:r>
              <a:rPr lang="tr-TR" sz="3600" b="1" dirty="0">
                <a:solidFill>
                  <a:srgbClr val="FF0000"/>
                </a:solidFill>
              </a:rPr>
              <a:t>never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/>
              <a:t>write a letter.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88EC43F5-6B9F-693F-D2B3-50D94F763495}"/>
              </a:ext>
            </a:extLst>
          </p:cNvPr>
          <p:cNvSpPr txBox="1"/>
          <p:nvPr/>
        </p:nvSpPr>
        <p:spPr>
          <a:xfrm>
            <a:off x="6465997" y="4731591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asla</a:t>
            </a:r>
            <a:r>
              <a:rPr lang="tr-TR" b="1" dirty="0">
                <a:solidFill>
                  <a:srgbClr val="FFC000"/>
                </a:solidFill>
              </a:rPr>
              <a:t> mektup yazmam.</a:t>
            </a:r>
          </a:p>
        </p:txBody>
      </p:sp>
      <p:cxnSp>
        <p:nvCxnSpPr>
          <p:cNvPr id="15" name="Connector: Elbow 25">
            <a:extLst>
              <a:ext uri="{FF2B5EF4-FFF2-40B4-BE49-F238E27FC236}">
                <a16:creationId xmlns:a16="http://schemas.microsoft.com/office/drawing/2014/main" id="{D76FE191-1C00-B200-517D-C157C8FA4053}"/>
              </a:ext>
            </a:extLst>
          </p:cNvPr>
          <p:cNvCxnSpPr>
            <a:cxnSpLocks/>
          </p:cNvCxnSpPr>
          <p:nvPr/>
        </p:nvCxnSpPr>
        <p:spPr>
          <a:xfrm>
            <a:off x="1850803" y="5224034"/>
            <a:ext cx="2456434" cy="91727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>
            <a:extLst>
              <a:ext uri="{FF2B5EF4-FFF2-40B4-BE49-F238E27FC236}">
                <a16:creationId xmlns:a16="http://schemas.microsoft.com/office/drawing/2014/main" id="{7DB00868-D3A8-ED34-4130-4B93BD52D15A}"/>
              </a:ext>
            </a:extLst>
          </p:cNvPr>
          <p:cNvSpPr txBox="1"/>
          <p:nvPr/>
        </p:nvSpPr>
        <p:spPr>
          <a:xfrm>
            <a:off x="4521008" y="5381165"/>
            <a:ext cx="5499987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chemeClr val="bg1"/>
                </a:solidFill>
              </a:rPr>
              <a:t>DİKKAT: </a:t>
            </a:r>
            <a:r>
              <a:rPr lang="tr-TR" b="1" dirty="0">
                <a:solidFill>
                  <a:schemeClr val="bg1"/>
                </a:solidFill>
              </a:rPr>
              <a:t>«never» sıklık zarfını alan cümle; yapı olarak olumlu yazılsa da, anlam olarak olumsuz bir cümledir.</a:t>
            </a:r>
          </a:p>
          <a:p>
            <a:r>
              <a:rPr lang="tr-TR" b="1" dirty="0">
                <a:solidFill>
                  <a:schemeClr val="bg1"/>
                </a:solidFill>
              </a:rPr>
              <a:t>Yani: «never» yapıca olumsuz cümlelerle KULLANILMAZ.</a:t>
            </a:r>
          </a:p>
        </p:txBody>
      </p:sp>
    </p:spTree>
    <p:extLst>
      <p:ext uri="{BB962C8B-B14F-4D97-AF65-F5344CB8AC3E}">
        <p14:creationId xmlns:p14="http://schemas.microsoft.com/office/powerpoint/2010/main" val="5140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35A3C7-601F-C841-4D61-C3ADE0DE47AD}"/>
              </a:ext>
            </a:extLst>
          </p:cNvPr>
          <p:cNvSpPr/>
          <p:nvPr/>
        </p:nvSpPr>
        <p:spPr>
          <a:xfrm>
            <a:off x="2624254" y="-7158"/>
            <a:ext cx="6943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Once / Twice / ... Times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06751AC-77F9-FE00-D25B-C11720E4CE5A}"/>
              </a:ext>
            </a:extLst>
          </p:cNvPr>
          <p:cNvSpPr txBox="1"/>
          <p:nvPr/>
        </p:nvSpPr>
        <p:spPr>
          <a:xfrm>
            <a:off x="193728" y="916172"/>
            <a:ext cx="118045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Tabloda gösterilen sıklık zarfları dışında, «kez,defa» anlamlarına gelen sıklık zarfları da bulunmaktadır.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B404F8BB-69FF-AE1F-6CA3-23AAADAA5391}"/>
              </a:ext>
            </a:extLst>
          </p:cNvPr>
          <p:cNvCxnSpPr>
            <a:cxnSpLocks/>
          </p:cNvCxnSpPr>
          <p:nvPr/>
        </p:nvCxnSpPr>
        <p:spPr>
          <a:xfrm>
            <a:off x="2918710" y="1921789"/>
            <a:ext cx="0" cy="466499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EC657A35-315C-ECC0-499A-72C91BA0FC01}"/>
              </a:ext>
            </a:extLst>
          </p:cNvPr>
          <p:cNvCxnSpPr>
            <a:cxnSpLocks/>
          </p:cNvCxnSpPr>
          <p:nvPr/>
        </p:nvCxnSpPr>
        <p:spPr>
          <a:xfrm>
            <a:off x="4636439" y="1921789"/>
            <a:ext cx="0" cy="456550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CC747668-D114-7339-4079-1D15B68F245B}"/>
              </a:ext>
            </a:extLst>
          </p:cNvPr>
          <p:cNvSpPr txBox="1"/>
          <p:nvPr/>
        </p:nvSpPr>
        <p:spPr>
          <a:xfrm>
            <a:off x="5" y="2463010"/>
            <a:ext cx="291870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Once </a:t>
            </a:r>
            <a:r>
              <a:rPr lang="tr-TR" b="1" dirty="0"/>
              <a:t>(bir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Twice </a:t>
            </a:r>
            <a:r>
              <a:rPr lang="tr-TR" b="1" dirty="0"/>
              <a:t>(iki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3 times </a:t>
            </a:r>
            <a:r>
              <a:rPr lang="tr-TR" b="1" dirty="0"/>
              <a:t>(üç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4 times </a:t>
            </a:r>
            <a:r>
              <a:rPr lang="tr-TR" sz="1600" b="1" dirty="0"/>
              <a:t>(dört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5 times </a:t>
            </a:r>
            <a:r>
              <a:rPr lang="tr-TR" sz="1600" b="1" dirty="0"/>
              <a:t>(beş kez)</a:t>
            </a:r>
          </a:p>
          <a:p>
            <a:r>
              <a:rPr lang="tr-TR" sz="4000" b="1" dirty="0"/>
              <a:t>        ......</a:t>
            </a:r>
            <a:endParaRPr lang="tr-TR" sz="4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endParaRPr lang="tr-TR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b="1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457DAFA-559F-F56C-2B27-9FBAB1517E11}"/>
              </a:ext>
            </a:extLst>
          </p:cNvPr>
          <p:cNvSpPr txBox="1"/>
          <p:nvPr/>
        </p:nvSpPr>
        <p:spPr>
          <a:xfrm>
            <a:off x="2624254" y="3432875"/>
            <a:ext cx="227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a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F7768273-2BC4-61D7-51F3-48D6D08E4483}"/>
              </a:ext>
            </a:extLst>
          </p:cNvPr>
          <p:cNvSpPr txBox="1"/>
          <p:nvPr/>
        </p:nvSpPr>
        <p:spPr>
          <a:xfrm>
            <a:off x="4194952" y="2463010"/>
            <a:ext cx="2918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day</a:t>
            </a:r>
          </a:p>
          <a:p>
            <a:pPr algn="ctr"/>
            <a:r>
              <a:rPr lang="tr-TR" sz="3200" b="1" dirty="0"/>
              <a:t>week</a:t>
            </a:r>
          </a:p>
          <a:p>
            <a:pPr algn="ctr"/>
            <a:r>
              <a:rPr lang="tr-TR" sz="3200" b="1" dirty="0"/>
              <a:t>month</a:t>
            </a:r>
          </a:p>
          <a:p>
            <a:pPr algn="ctr"/>
            <a:r>
              <a:rPr lang="tr-TR" sz="3200" b="1" dirty="0"/>
              <a:t>year</a:t>
            </a:r>
          </a:p>
          <a:p>
            <a:pPr algn="ctr"/>
            <a:r>
              <a:rPr lang="tr-TR" sz="3200" b="1" dirty="0"/>
              <a:t>...</a:t>
            </a:r>
          </a:p>
          <a:p>
            <a:pPr algn="ctr"/>
            <a:endParaRPr lang="tr-TR" sz="3200" b="1" dirty="0"/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082DEB06-94D6-D3A5-1E9F-1CBB141EFCD9}"/>
              </a:ext>
            </a:extLst>
          </p:cNvPr>
          <p:cNvCxnSpPr>
            <a:cxnSpLocks/>
          </p:cNvCxnSpPr>
          <p:nvPr/>
        </p:nvCxnSpPr>
        <p:spPr>
          <a:xfrm>
            <a:off x="6834616" y="1331670"/>
            <a:ext cx="0" cy="5155627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0">
            <a:extLst>
              <a:ext uri="{FF2B5EF4-FFF2-40B4-BE49-F238E27FC236}">
                <a16:creationId xmlns:a16="http://schemas.microsoft.com/office/drawing/2014/main" id="{60866DFE-FCA4-3BD2-49CF-AEBEA2260565}"/>
              </a:ext>
            </a:extLst>
          </p:cNvPr>
          <p:cNvSpPr/>
          <p:nvPr/>
        </p:nvSpPr>
        <p:spPr>
          <a:xfrm>
            <a:off x="6978644" y="1258412"/>
            <a:ext cx="314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Examples: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F3DB65DB-23BB-7EA6-C4C7-64BF29080250}"/>
              </a:ext>
            </a:extLst>
          </p:cNvPr>
          <p:cNvSpPr txBox="1"/>
          <p:nvPr/>
        </p:nvSpPr>
        <p:spPr>
          <a:xfrm>
            <a:off x="7151295" y="2042481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How often do you go to school?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FEA3CA6B-86DB-A6DE-DA1A-80BE4904D317}"/>
              </a:ext>
            </a:extLst>
          </p:cNvPr>
          <p:cNvSpPr txBox="1"/>
          <p:nvPr/>
        </p:nvSpPr>
        <p:spPr>
          <a:xfrm>
            <a:off x="7237508" y="2967335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 I go to school </a:t>
            </a:r>
            <a:r>
              <a:rPr lang="tr-TR" sz="2400" b="1" dirty="0">
                <a:solidFill>
                  <a:srgbClr val="C00000"/>
                </a:solidFill>
              </a:rPr>
              <a:t>five times a week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00FEAFD9-8C24-8202-C497-95F15BB3769B}"/>
              </a:ext>
            </a:extLst>
          </p:cNvPr>
          <p:cNvSpPr txBox="1"/>
          <p:nvPr/>
        </p:nvSpPr>
        <p:spPr>
          <a:xfrm>
            <a:off x="7528177" y="2551074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okula gidersin?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A87E7981-CF8D-B3F6-C5CD-BBF50F492D85}"/>
              </a:ext>
            </a:extLst>
          </p:cNvPr>
          <p:cNvSpPr txBox="1"/>
          <p:nvPr/>
        </p:nvSpPr>
        <p:spPr>
          <a:xfrm>
            <a:off x="7528177" y="3429000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haftada beş kez </a:t>
            </a:r>
            <a:r>
              <a:rPr lang="tr-TR" b="1" dirty="0">
                <a:solidFill>
                  <a:srgbClr val="FFC000"/>
                </a:solidFill>
              </a:rPr>
              <a:t>okula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C000"/>
                </a:solidFill>
              </a:rPr>
              <a:t>giderim.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BE1A069-8A32-5059-241B-341556F4BB19}"/>
              </a:ext>
            </a:extLst>
          </p:cNvPr>
          <p:cNvSpPr txBox="1"/>
          <p:nvPr/>
        </p:nvSpPr>
        <p:spPr>
          <a:xfrm>
            <a:off x="7021892" y="4140572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How often do you brush your teeth?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05EF10C3-D5EC-BA28-55AF-1217FACEFCF5}"/>
              </a:ext>
            </a:extLst>
          </p:cNvPr>
          <p:cNvSpPr txBox="1"/>
          <p:nvPr/>
        </p:nvSpPr>
        <p:spPr>
          <a:xfrm>
            <a:off x="7418134" y="4597968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dişlerini fırçalarsın?</a:t>
            </a: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0940B94A-9CEF-F4B5-5CE1-5323728AB584}"/>
              </a:ext>
            </a:extLst>
          </p:cNvPr>
          <p:cNvSpPr txBox="1"/>
          <p:nvPr/>
        </p:nvSpPr>
        <p:spPr>
          <a:xfrm>
            <a:off x="7021892" y="5203925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 I </a:t>
            </a:r>
            <a:r>
              <a:rPr lang="tr-TR" sz="2400" b="1" dirty="0" err="1"/>
              <a:t>brush</a:t>
            </a:r>
            <a:r>
              <a:rPr lang="tr-TR" sz="2400" b="1" dirty="0"/>
              <a:t> my teeth </a:t>
            </a:r>
            <a:r>
              <a:rPr lang="tr-TR" sz="2400" b="1" dirty="0">
                <a:solidFill>
                  <a:srgbClr val="FF0000"/>
                </a:solidFill>
              </a:rPr>
              <a:t>twice a day. 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FE0F5C6C-BF3E-9578-E81D-D99653A6D8F6}"/>
              </a:ext>
            </a:extLst>
          </p:cNvPr>
          <p:cNvSpPr txBox="1"/>
          <p:nvPr/>
        </p:nvSpPr>
        <p:spPr>
          <a:xfrm>
            <a:off x="7418134" y="5665590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günde iki kez </a:t>
            </a:r>
            <a:r>
              <a:rPr lang="tr-TR" b="1" dirty="0">
                <a:solidFill>
                  <a:srgbClr val="FFC000"/>
                </a:solidFill>
              </a:rPr>
              <a:t>dişlerimi fırçalarım.</a:t>
            </a:r>
          </a:p>
        </p:txBody>
      </p:sp>
    </p:spTree>
    <p:extLst>
      <p:ext uri="{BB962C8B-B14F-4D97-AF65-F5344CB8AC3E}">
        <p14:creationId xmlns:p14="http://schemas.microsoft.com/office/powerpoint/2010/main" val="28977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16083" y="3330633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https://www.egetolgayaltinay.com/lessons/325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6B5B917-2A86-A9D1-4341-20A786C5C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115">
            <a:off x="8183961" y="2788518"/>
            <a:ext cx="3408005" cy="32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6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umbs &amp; ammo replaces movie scene guns with a 'thumbs up'">
            <a:extLst>
              <a:ext uri="{FF2B5EF4-FFF2-40B4-BE49-F238E27FC236}">
                <a16:creationId xmlns:a16="http://schemas.microsoft.com/office/drawing/2014/main" id="{F0F21839-5B8D-49FD-9CB2-09192240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62" y="2980764"/>
            <a:ext cx="3955116" cy="2898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FC516D-CB11-9684-3EC5-6D48685D5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3" y="2980764"/>
            <a:ext cx="3955116" cy="2898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A53701-C532-2DDE-543F-0134952068EE}"/>
              </a:ext>
            </a:extLst>
          </p:cNvPr>
          <p:cNvSpPr/>
          <p:nvPr/>
        </p:nvSpPr>
        <p:spPr>
          <a:xfrm>
            <a:off x="3311620" y="152936"/>
            <a:ext cx="54405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E5D836-44C8-7575-D4CC-A1AC56F03106}"/>
              </a:ext>
            </a:extLst>
          </p:cNvPr>
          <p:cNvSpPr/>
          <p:nvPr/>
        </p:nvSpPr>
        <p:spPr>
          <a:xfrm>
            <a:off x="2096577" y="1502124"/>
            <a:ext cx="24300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LIKES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6A64270-3F2B-453D-CD03-EA05FC3286A5}"/>
              </a:ext>
            </a:extLst>
          </p:cNvPr>
          <p:cNvSpPr/>
          <p:nvPr/>
        </p:nvSpPr>
        <p:spPr>
          <a:xfrm>
            <a:off x="5578073" y="1509115"/>
            <a:ext cx="9076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&amp;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46B043C-2DA2-E09B-C094-9E56F2FB101D}"/>
              </a:ext>
            </a:extLst>
          </p:cNvPr>
          <p:cNvSpPr/>
          <p:nvPr/>
        </p:nvSpPr>
        <p:spPr>
          <a:xfrm>
            <a:off x="6902823" y="1502124"/>
            <a:ext cx="3835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DISLIKES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4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F6F7F-7E05-EB83-0979-F48B4E7D0814}"/>
              </a:ext>
            </a:extLst>
          </p:cNvPr>
          <p:cNvSpPr/>
          <p:nvPr/>
        </p:nvSpPr>
        <p:spPr>
          <a:xfrm>
            <a:off x="0" y="0"/>
            <a:ext cx="65641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 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62D81B4-6A6B-7A23-7AE8-A9D370F96674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75A6C92-262C-C9B2-2C87-D5E9D04CD0A6}"/>
              </a:ext>
            </a:extLst>
          </p:cNvPr>
          <p:cNvSpPr txBox="1"/>
          <p:nvPr/>
        </p:nvSpPr>
        <p:spPr>
          <a:xfrm>
            <a:off x="1936376" y="116955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EA6CE73-86EF-50C4-4292-55CEE2C8EB80}"/>
              </a:ext>
            </a:extLst>
          </p:cNvPr>
          <p:cNvSpPr txBox="1"/>
          <p:nvPr/>
        </p:nvSpPr>
        <p:spPr>
          <a:xfrm>
            <a:off x="1105152" y="1725873"/>
            <a:ext cx="5458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She likes tea.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She likes drink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tea.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2133209-646A-58B6-4751-B74FEDB05E39}"/>
              </a:ext>
            </a:extLst>
          </p:cNvPr>
          <p:cNvSpPr txBox="1"/>
          <p:nvPr/>
        </p:nvSpPr>
        <p:spPr>
          <a:xfrm>
            <a:off x="486587" y="296674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163CEC2-BEDE-FC86-BFCA-824AD38479E8}"/>
              </a:ext>
            </a:extLst>
          </p:cNvPr>
          <p:cNvSpPr txBox="1"/>
          <p:nvPr/>
        </p:nvSpPr>
        <p:spPr>
          <a:xfrm>
            <a:off x="2222806" y="308392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670E351-9008-F951-8F31-9597A70B6E26}"/>
              </a:ext>
            </a:extLst>
          </p:cNvPr>
          <p:cNvSpPr txBox="1"/>
          <p:nvPr/>
        </p:nvSpPr>
        <p:spPr>
          <a:xfrm>
            <a:off x="1105152" y="3584620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love chocolate.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I love eat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chocolate.</a:t>
            </a:r>
            <a:endParaRPr lang="tr-TR" sz="3200" b="1" u="sng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D7A22B9-786D-6683-2BD0-42B7133A2ABF}"/>
              </a:ext>
            </a:extLst>
          </p:cNvPr>
          <p:cNvSpPr txBox="1"/>
          <p:nvPr/>
        </p:nvSpPr>
        <p:spPr>
          <a:xfrm>
            <a:off x="221025" y="466183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ENJOY: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128FCD7-A4E3-2666-A658-63AD61273750}"/>
              </a:ext>
            </a:extLst>
          </p:cNvPr>
          <p:cNvSpPr txBox="1"/>
          <p:nvPr/>
        </p:nvSpPr>
        <p:spPr>
          <a:xfrm>
            <a:off x="1954305" y="474380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Keyif almak / Hoşlanmak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D3355ECE-39CD-C892-63D3-47D91FB1C24C}"/>
              </a:ext>
            </a:extLst>
          </p:cNvPr>
          <p:cNvSpPr txBox="1"/>
          <p:nvPr/>
        </p:nvSpPr>
        <p:spPr>
          <a:xfrm>
            <a:off x="1105152" y="530012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They enjoy go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trekking.</a:t>
            </a:r>
            <a:endParaRPr lang="tr-TR" sz="3200" b="1" u="sng" dirty="0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1D1D472C-BA5E-6AC9-11A9-A9325ACF4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69" y="1134509"/>
            <a:ext cx="4165614" cy="41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97B3695E-9221-BE96-1533-213CC9A6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41" y="3002914"/>
            <a:ext cx="3379915" cy="337991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A48456F-62AF-ECB8-6E41-1ABFFF626D5B}"/>
              </a:ext>
            </a:extLst>
          </p:cNvPr>
          <p:cNvSpPr/>
          <p:nvPr/>
        </p:nvSpPr>
        <p:spPr>
          <a:xfrm>
            <a:off x="0" y="0"/>
            <a:ext cx="65641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 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08323-A727-E789-9906-811B985A7C87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4) BE FOND OF: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BE492-44BA-A702-2E1B-E0B1A5006741}"/>
              </a:ext>
            </a:extLst>
          </p:cNvPr>
          <p:cNvSpPr txBox="1"/>
          <p:nvPr/>
        </p:nvSpPr>
        <p:spPr>
          <a:xfrm>
            <a:off x="3282052" y="12079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Düşkün olmak.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33DA49A-2254-899A-9670-F8298390BF30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She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fond of </a:t>
            </a:r>
            <a:r>
              <a:rPr lang="tr-TR" sz="3200" dirty="0"/>
              <a:t>camping.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We </a:t>
            </a:r>
            <a:r>
              <a:rPr lang="tr-TR" sz="3200" b="1" u="sng" dirty="0">
                <a:solidFill>
                  <a:srgbClr val="FF0000"/>
                </a:solidFill>
              </a:rPr>
              <a:t>are</a:t>
            </a:r>
            <a:r>
              <a:rPr lang="tr-TR" sz="3200" b="1" dirty="0"/>
              <a:t> fond of </a:t>
            </a:r>
            <a:r>
              <a:rPr lang="tr-TR" sz="3200" dirty="0"/>
              <a:t>playing guitar.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CDEAF48-7619-D4EA-2F5B-20E13CD65CAF}"/>
              </a:ext>
            </a:extLst>
          </p:cNvPr>
          <p:cNvSpPr txBox="1"/>
          <p:nvPr/>
        </p:nvSpPr>
        <p:spPr>
          <a:xfrm>
            <a:off x="486587" y="296674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5) BE CRAZY ABOUT: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6220042-4515-163A-9453-4B57104A6A26}"/>
              </a:ext>
            </a:extLst>
          </p:cNvPr>
          <p:cNvSpPr txBox="1"/>
          <p:nvPr/>
        </p:nvSpPr>
        <p:spPr>
          <a:xfrm>
            <a:off x="4224585" y="3028297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-a bayılamak, deli gibi sevmek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48E120F-ACBD-F411-343D-E55A9786908D}"/>
              </a:ext>
            </a:extLst>
          </p:cNvPr>
          <p:cNvSpPr txBox="1"/>
          <p:nvPr/>
        </p:nvSpPr>
        <p:spPr>
          <a:xfrm>
            <a:off x="1105152" y="3584620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u="sng" dirty="0">
                <a:solidFill>
                  <a:srgbClr val="FF0000"/>
                </a:solidFill>
              </a:rPr>
              <a:t>am</a:t>
            </a:r>
            <a:r>
              <a:rPr lang="tr-TR" sz="3200" b="1" dirty="0"/>
              <a:t> crazy about </a:t>
            </a:r>
            <a:r>
              <a:rPr lang="tr-TR" sz="3200" dirty="0"/>
              <a:t>video games.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Hasan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crazy about</a:t>
            </a:r>
            <a:r>
              <a:rPr lang="tr-TR" sz="3200" dirty="0"/>
              <a:t> listening music.</a:t>
            </a:r>
            <a:endParaRPr lang="tr-TR" sz="3200" b="1" u="sng"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BDB192AF-0855-5881-1ADF-5D93E9169822}"/>
              </a:ext>
            </a:extLst>
          </p:cNvPr>
          <p:cNvSpPr txBox="1"/>
          <p:nvPr/>
        </p:nvSpPr>
        <p:spPr>
          <a:xfrm>
            <a:off x="221025" y="466183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6) BE KEEN ON: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F5EE3D47-9D4A-1F70-7073-9B1D14309F2A}"/>
              </a:ext>
            </a:extLst>
          </p:cNvPr>
          <p:cNvSpPr txBox="1"/>
          <p:nvPr/>
        </p:nvSpPr>
        <p:spPr>
          <a:xfrm>
            <a:off x="2964082" y="4723393"/>
            <a:ext cx="447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Hevesli olmak, meraklı olmak.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037E6F56-FF54-6597-7036-CD6D8D05C0C0}"/>
              </a:ext>
            </a:extLst>
          </p:cNvPr>
          <p:cNvSpPr txBox="1"/>
          <p:nvPr/>
        </p:nvSpPr>
        <p:spPr>
          <a:xfrm>
            <a:off x="1105152" y="5300123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Students </a:t>
            </a:r>
            <a:r>
              <a:rPr lang="tr-TR" sz="3200" b="1" u="sng" dirty="0">
                <a:solidFill>
                  <a:srgbClr val="FF0000"/>
                </a:solidFill>
              </a:rPr>
              <a:t>are</a:t>
            </a:r>
            <a:r>
              <a:rPr lang="tr-TR" sz="3200" b="1" dirty="0"/>
              <a:t> keen on </a:t>
            </a:r>
            <a:r>
              <a:rPr lang="tr-TR" sz="3200" dirty="0"/>
              <a:t>speaking English.</a:t>
            </a:r>
          </a:p>
          <a:p>
            <a:r>
              <a:rPr lang="tr-TR" sz="3200" b="1" u="sng" dirty="0"/>
              <a:t>ex:</a:t>
            </a:r>
            <a:r>
              <a:rPr lang="tr-TR" sz="3200" b="1" dirty="0"/>
              <a:t>  </a:t>
            </a:r>
            <a:r>
              <a:rPr lang="tr-TR" sz="3200" dirty="0"/>
              <a:t>He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keen on </a:t>
            </a:r>
            <a:r>
              <a:rPr lang="tr-TR" sz="3200" dirty="0"/>
              <a:t>exibitions.</a:t>
            </a:r>
            <a:endParaRPr lang="tr-TR" sz="3200" b="1" u="sng" dirty="0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D83C66AF-F8BE-2859-931E-D8915D39D7B5}"/>
              </a:ext>
            </a:extLst>
          </p:cNvPr>
          <p:cNvSpPr txBox="1"/>
          <p:nvPr/>
        </p:nvSpPr>
        <p:spPr>
          <a:xfrm>
            <a:off x="7691719" y="191804"/>
            <a:ext cx="192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Dikkat:</a:t>
            </a:r>
            <a:endParaRPr lang="tr-TR" sz="32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8827BBF-57A0-1162-C6AA-FB7871DEA9C7}"/>
              </a:ext>
            </a:extLst>
          </p:cNvPr>
          <p:cNvSpPr/>
          <p:nvPr/>
        </p:nvSpPr>
        <p:spPr>
          <a:xfrm>
            <a:off x="10599760" y="-146751"/>
            <a:ext cx="1091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Be:</a:t>
            </a:r>
            <a:endParaRPr 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A7091BE3-AFC3-78AD-B0FF-B94DEB60B39E}"/>
              </a:ext>
            </a:extLst>
          </p:cNvPr>
          <p:cNvSpPr txBox="1"/>
          <p:nvPr/>
        </p:nvSpPr>
        <p:spPr>
          <a:xfrm>
            <a:off x="7351800" y="939277"/>
            <a:ext cx="2755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/>
              <a:t>I</a:t>
            </a:r>
          </a:p>
          <a:p>
            <a:pPr algn="ctr"/>
            <a:r>
              <a:rPr lang="tr-TR" sz="3200" b="1" u="sng" dirty="0"/>
              <a:t>He/She/It</a:t>
            </a:r>
          </a:p>
          <a:p>
            <a:pPr algn="ctr"/>
            <a:r>
              <a:rPr lang="tr-TR" sz="3200" b="1" u="sng" dirty="0"/>
              <a:t>We/You/They</a:t>
            </a:r>
          </a:p>
        </p:txBody>
      </p: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9146D5BA-EC9D-9845-0B0B-1CF464005E50}"/>
              </a:ext>
            </a:extLst>
          </p:cNvPr>
          <p:cNvCxnSpPr/>
          <p:nvPr/>
        </p:nvCxnSpPr>
        <p:spPr>
          <a:xfrm>
            <a:off x="9617260" y="1207970"/>
            <a:ext cx="600502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">
            <a:extLst>
              <a:ext uri="{FF2B5EF4-FFF2-40B4-BE49-F238E27FC236}">
                <a16:creationId xmlns:a16="http://schemas.microsoft.com/office/drawing/2014/main" id="{512584BB-831F-4499-F71C-37C35E381599}"/>
              </a:ext>
            </a:extLst>
          </p:cNvPr>
          <p:cNvCxnSpPr>
            <a:cxnSpLocks/>
          </p:cNvCxnSpPr>
          <p:nvPr/>
        </p:nvCxnSpPr>
        <p:spPr>
          <a:xfrm>
            <a:off x="9621884" y="1724107"/>
            <a:ext cx="600502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274B5450-483B-5267-AE24-8BAD3EF4B7C2}"/>
              </a:ext>
            </a:extLst>
          </p:cNvPr>
          <p:cNvCxnSpPr>
            <a:cxnSpLocks/>
          </p:cNvCxnSpPr>
          <p:nvPr/>
        </p:nvCxnSpPr>
        <p:spPr>
          <a:xfrm>
            <a:off x="9999258" y="2191837"/>
            <a:ext cx="600502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1">
            <a:extLst>
              <a:ext uri="{FF2B5EF4-FFF2-40B4-BE49-F238E27FC236}">
                <a16:creationId xmlns:a16="http://schemas.microsoft.com/office/drawing/2014/main" id="{BF1516A7-1224-31D0-79AB-85B5BE86C106}"/>
              </a:ext>
            </a:extLst>
          </p:cNvPr>
          <p:cNvSpPr txBox="1"/>
          <p:nvPr/>
        </p:nvSpPr>
        <p:spPr>
          <a:xfrm>
            <a:off x="10501090" y="950625"/>
            <a:ext cx="159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/>
              <a:t>am</a:t>
            </a:r>
          </a:p>
          <a:p>
            <a:pPr algn="ctr"/>
            <a:r>
              <a:rPr lang="tr-TR" sz="3200" b="1" u="sng" dirty="0"/>
              <a:t>is</a:t>
            </a:r>
          </a:p>
          <a:p>
            <a:pPr algn="ctr"/>
            <a:r>
              <a:rPr lang="tr-TR" sz="3200" b="1" u="sng" dirty="0"/>
              <a:t>are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8E8D48AA-DBAF-DF75-54C2-22C88ED4C601}"/>
              </a:ext>
            </a:extLst>
          </p:cNvPr>
          <p:cNvSpPr/>
          <p:nvPr/>
        </p:nvSpPr>
        <p:spPr>
          <a:xfrm>
            <a:off x="7351800" y="0"/>
            <a:ext cx="4812356" cy="2803091"/>
          </a:xfrm>
          <a:prstGeom prst="rect">
            <a:avLst/>
          </a:prstGeom>
          <a:noFill/>
          <a:ln w="762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5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2FF32-BD02-C762-F206-8D96E662BAF3}"/>
              </a:ext>
            </a:extLst>
          </p:cNvPr>
          <p:cNvSpPr/>
          <p:nvPr/>
        </p:nvSpPr>
        <p:spPr>
          <a:xfrm>
            <a:off x="0" y="-27092"/>
            <a:ext cx="77246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 DISLIKES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E5888E7-C0D0-CE46-C816-A2C293F79AE3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DON’T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3DD495B-9D1B-2DA0-BA1A-37BAE23F9122}"/>
              </a:ext>
            </a:extLst>
          </p:cNvPr>
          <p:cNvSpPr txBox="1"/>
          <p:nvPr/>
        </p:nvSpPr>
        <p:spPr>
          <a:xfrm>
            <a:off x="3282052" y="12079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6531B93-0DC0-D63B-40F1-6CD02A0AC748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don’t like </a:t>
            </a:r>
            <a:r>
              <a:rPr lang="tr-TR" sz="3200" dirty="0"/>
              <a:t>coffee.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She </a:t>
            </a:r>
            <a:r>
              <a:rPr lang="tr-TR" sz="3200" b="1" dirty="0"/>
              <a:t>doesn’t like</a:t>
            </a:r>
            <a:r>
              <a:rPr lang="tr-TR" sz="3200" dirty="0"/>
              <a:t> draw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pictures.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4379226-4660-A723-E9AE-E4BC1F776E53}"/>
              </a:ext>
            </a:extLst>
          </p:cNvPr>
          <p:cNvSpPr txBox="1"/>
          <p:nvPr/>
        </p:nvSpPr>
        <p:spPr>
          <a:xfrm>
            <a:off x="704952" y="4054910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DISLIKE: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B50FC9B-373E-594B-35B6-C0F2A4BFC43C}"/>
              </a:ext>
            </a:extLst>
          </p:cNvPr>
          <p:cNvSpPr txBox="1"/>
          <p:nvPr/>
        </p:nvSpPr>
        <p:spPr>
          <a:xfrm>
            <a:off x="2682389" y="4157612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34F5C19-ACBC-1430-ADE5-C755557BA29D}"/>
              </a:ext>
            </a:extLst>
          </p:cNvPr>
          <p:cNvSpPr txBox="1"/>
          <p:nvPr/>
        </p:nvSpPr>
        <p:spPr>
          <a:xfrm>
            <a:off x="1323517" y="467278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You </a:t>
            </a:r>
            <a:r>
              <a:rPr lang="tr-TR" sz="3200" b="1" dirty="0"/>
              <a:t>dislike</a:t>
            </a:r>
            <a:r>
              <a:rPr lang="tr-TR" sz="3200" dirty="0"/>
              <a:t> horror movies.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Ezra </a:t>
            </a:r>
            <a:r>
              <a:rPr lang="tr-TR" sz="3200" b="1" dirty="0"/>
              <a:t>dislikes</a:t>
            </a:r>
            <a:r>
              <a:rPr lang="tr-TR" sz="3200" dirty="0"/>
              <a:t> listen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music.</a:t>
            </a:r>
            <a:endParaRPr lang="tr-TR" sz="3200" b="1" u="sng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359D62D-FAF1-720C-5B3D-3928948CC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3BF1A-B2A3-1449-1DA1-F491A859F167}"/>
              </a:ext>
            </a:extLst>
          </p:cNvPr>
          <p:cNvSpPr/>
          <p:nvPr/>
        </p:nvSpPr>
        <p:spPr>
          <a:xfrm>
            <a:off x="0" y="-27092"/>
            <a:ext cx="77246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 DISLIKES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4911BAB-C047-DD82-FE8A-6EEFFD5CE685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2FC0B8C-D072-E2A7-2446-EF334F119F0A}"/>
              </a:ext>
            </a:extLst>
          </p:cNvPr>
          <p:cNvSpPr txBox="1"/>
          <p:nvPr/>
        </p:nvSpPr>
        <p:spPr>
          <a:xfrm>
            <a:off x="2024575" y="1183606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EDB3E87-4553-C84D-9839-4CFE4A1AB326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hate </a:t>
            </a:r>
            <a:r>
              <a:rPr lang="tr-TR" sz="3200" dirty="0"/>
              <a:t>Adana Kebap.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He </a:t>
            </a:r>
            <a:r>
              <a:rPr lang="tr-TR" sz="3200" b="1" dirty="0"/>
              <a:t>hates </a:t>
            </a:r>
            <a:r>
              <a:rPr lang="tr-TR" sz="3200" dirty="0"/>
              <a:t>eat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Hamburger.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9C02C85A-8818-C0EC-C0E1-77708EAD8C0B}"/>
              </a:ext>
            </a:extLst>
          </p:cNvPr>
          <p:cNvSpPr txBox="1"/>
          <p:nvPr/>
        </p:nvSpPr>
        <p:spPr>
          <a:xfrm>
            <a:off x="704952" y="4054910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4) CAN’T STAND: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373AF0E-93A3-E172-4ADE-ABC7594B2336}"/>
              </a:ext>
            </a:extLst>
          </p:cNvPr>
          <p:cNvSpPr txBox="1"/>
          <p:nvPr/>
        </p:nvSpPr>
        <p:spPr>
          <a:xfrm>
            <a:off x="3804211" y="4116464"/>
            <a:ext cx="53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Katlanamamak / Tahammül edememek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F7A9CC2-E798-8450-BC95-A6B383364826}"/>
              </a:ext>
            </a:extLst>
          </p:cNvPr>
          <p:cNvSpPr txBox="1"/>
          <p:nvPr/>
        </p:nvSpPr>
        <p:spPr>
          <a:xfrm>
            <a:off x="1323517" y="467278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can’t stand</a:t>
            </a:r>
            <a:r>
              <a:rPr lang="tr-TR" sz="3200" dirty="0"/>
              <a:t> lazy students.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Corey </a:t>
            </a:r>
            <a:r>
              <a:rPr lang="tr-TR" sz="3200" b="1" dirty="0"/>
              <a:t>can’t stand</a:t>
            </a:r>
            <a:r>
              <a:rPr lang="tr-TR" sz="3200" dirty="0"/>
              <a:t> listen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loud music.</a:t>
            </a:r>
            <a:endParaRPr lang="tr-TR" sz="3200" b="1" u="sng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4EF8415-594B-DBEF-E973-45767BD2D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"/>
          <a:stretch/>
        </p:blipFill>
        <p:spPr>
          <a:xfrm>
            <a:off x="9002606" y="2200300"/>
            <a:ext cx="2409078" cy="17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FE9E650-91FB-4BD9-E798-DE9A826EC1BE}"/>
              </a:ext>
            </a:extLst>
          </p:cNvPr>
          <p:cNvSpPr txBox="1"/>
          <p:nvPr/>
        </p:nvSpPr>
        <p:spPr>
          <a:xfrm>
            <a:off x="879894" y="672860"/>
            <a:ext cx="391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Important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Note</a:t>
            </a:r>
            <a:r>
              <a:rPr lang="tr-TR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1D9D44C3-9FA0-07F3-D0DA-7DE147CD5B55}"/>
              </a:ext>
            </a:extLst>
          </p:cNvPr>
          <p:cNvSpPr/>
          <p:nvPr/>
        </p:nvSpPr>
        <p:spPr>
          <a:xfrm>
            <a:off x="4968815" y="2458528"/>
            <a:ext cx="1863306" cy="405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80EFB7EE-130E-74E3-F4E9-B61A971F941C}"/>
              </a:ext>
            </a:extLst>
          </p:cNvPr>
          <p:cNvSpPr/>
          <p:nvPr/>
        </p:nvSpPr>
        <p:spPr>
          <a:xfrm flipH="1">
            <a:off x="4940058" y="4056684"/>
            <a:ext cx="1863306" cy="405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2723C30-F6D0-E565-1339-3F0160297DDA}"/>
              </a:ext>
            </a:extLst>
          </p:cNvPr>
          <p:cNvSpPr txBox="1"/>
          <p:nvPr/>
        </p:nvSpPr>
        <p:spPr>
          <a:xfrm>
            <a:off x="250166" y="2580577"/>
            <a:ext cx="4546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err="1"/>
              <a:t>Unbearable</a:t>
            </a:r>
            <a:endParaRPr lang="tr-TR" sz="66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5DDB74A-4443-B227-DF98-00D5BD1C0350}"/>
              </a:ext>
            </a:extLst>
          </p:cNvPr>
          <p:cNvSpPr txBox="1"/>
          <p:nvPr/>
        </p:nvSpPr>
        <p:spPr>
          <a:xfrm>
            <a:off x="7576870" y="2626744"/>
            <a:ext cx="406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err="1"/>
              <a:t>Can’t</a:t>
            </a:r>
            <a:r>
              <a:rPr lang="tr-TR" sz="6000" b="1" dirty="0"/>
              <a:t> </a:t>
            </a:r>
            <a:r>
              <a:rPr lang="tr-TR" sz="6000" b="1" dirty="0" err="1"/>
              <a:t>Stand</a:t>
            </a:r>
            <a:endParaRPr lang="tr-TR" sz="60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E2CBB42-5402-8CFF-833E-E3BC6586738D}"/>
              </a:ext>
            </a:extLst>
          </p:cNvPr>
          <p:cNvSpPr txBox="1"/>
          <p:nvPr/>
        </p:nvSpPr>
        <p:spPr>
          <a:xfrm>
            <a:off x="787878" y="3344174"/>
            <a:ext cx="4546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(Katlanılmaz)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A5130F1-3C99-7B75-4DFB-5BD8B8560CAE}"/>
              </a:ext>
            </a:extLst>
          </p:cNvPr>
          <p:cNvSpPr txBox="1"/>
          <p:nvPr/>
        </p:nvSpPr>
        <p:spPr>
          <a:xfrm>
            <a:off x="7898922" y="3319241"/>
            <a:ext cx="538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(Katlanamamak)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B6A0344-2877-3B3E-814E-16EA50312E78}"/>
              </a:ext>
            </a:extLst>
          </p:cNvPr>
          <p:cNvSpPr txBox="1"/>
          <p:nvPr/>
        </p:nvSpPr>
        <p:spPr>
          <a:xfrm>
            <a:off x="3528204" y="4813540"/>
            <a:ext cx="4761781" cy="138661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B72593C-2471-78AA-EFB4-98CB7170026B}"/>
              </a:ext>
            </a:extLst>
          </p:cNvPr>
          <p:cNvSpPr txBox="1"/>
          <p:nvPr/>
        </p:nvSpPr>
        <p:spPr>
          <a:xfrm>
            <a:off x="3605842" y="5030270"/>
            <a:ext cx="460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Özellikle yeni sorular içerisinde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bu iki kalıbı birbiriyle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eşleştirebilmemiz çok önemli !</a:t>
            </a:r>
          </a:p>
        </p:txBody>
      </p:sp>
    </p:spTree>
    <p:extLst>
      <p:ext uri="{BB962C8B-B14F-4D97-AF65-F5344CB8AC3E}">
        <p14:creationId xmlns:p14="http://schemas.microsoft.com/office/powerpoint/2010/main" val="26430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49F244-1B56-7EE2-EB17-389766333FE8}"/>
              </a:ext>
            </a:extLst>
          </p:cNvPr>
          <p:cNvSpPr txBox="1"/>
          <p:nvPr/>
        </p:nvSpPr>
        <p:spPr>
          <a:xfrm>
            <a:off x="457200" y="907534"/>
            <a:ext cx="998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400" dirty="0"/>
              <a:t>İngilizcede;  tercih belirtirken kullanılan kalıplardan biri </a:t>
            </a:r>
            <a:r>
              <a:rPr lang="tr-TR" sz="2400" b="1" dirty="0">
                <a:solidFill>
                  <a:srgbClr val="FF0000"/>
                </a:solidFill>
              </a:rPr>
              <a:t>« </a:t>
            </a:r>
            <a:r>
              <a:rPr lang="tr-TR" sz="2400" b="1" dirty="0" err="1">
                <a:solidFill>
                  <a:srgbClr val="FF0000"/>
                </a:solidFill>
              </a:rPr>
              <a:t>prefer</a:t>
            </a:r>
            <a:r>
              <a:rPr lang="tr-TR" sz="2400" b="1" dirty="0">
                <a:solidFill>
                  <a:srgbClr val="FF0000"/>
                </a:solidFill>
              </a:rPr>
              <a:t> » </a:t>
            </a:r>
            <a:r>
              <a:rPr lang="tr-TR" sz="2400" dirty="0" err="1"/>
              <a:t>idir</a:t>
            </a:r>
            <a:r>
              <a:rPr lang="tr-TR" sz="2400" dirty="0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312066-9394-2EFE-D7F7-6FD059D51D24}"/>
              </a:ext>
            </a:extLst>
          </p:cNvPr>
          <p:cNvSpPr/>
          <p:nvPr/>
        </p:nvSpPr>
        <p:spPr>
          <a:xfrm>
            <a:off x="331466" y="1338421"/>
            <a:ext cx="744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65E8123-A655-B25D-4D9D-55D3C491F6C8}"/>
              </a:ext>
            </a:extLst>
          </p:cNvPr>
          <p:cNvSpPr txBox="1"/>
          <p:nvPr/>
        </p:nvSpPr>
        <p:spPr>
          <a:xfrm>
            <a:off x="1075580" y="1461532"/>
            <a:ext cx="455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>
                <a:solidFill>
                  <a:srgbClr val="FF0000"/>
                </a:solidFill>
              </a:rPr>
              <a:t>prefer</a:t>
            </a:r>
            <a:r>
              <a:rPr lang="tr-TR" sz="2800" b="1" dirty="0"/>
              <a:t> Döner for lunch.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F00E-7F02-5451-704E-9B98F459E4A1}"/>
              </a:ext>
            </a:extLst>
          </p:cNvPr>
          <p:cNvSpPr txBox="1"/>
          <p:nvPr/>
        </p:nvSpPr>
        <p:spPr>
          <a:xfrm>
            <a:off x="4928153" y="1461532"/>
            <a:ext cx="5353878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dirty="0">
                <a:solidFill>
                  <a:srgbClr val="FFFF00"/>
                </a:solidFill>
              </a:rPr>
              <a:t>tercih ederim</a:t>
            </a:r>
            <a:r>
              <a:rPr lang="tr-TR" sz="2000" b="1" dirty="0">
                <a:solidFill>
                  <a:schemeClr val="accent1"/>
                </a:solidFill>
              </a:rPr>
              <a:t>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ADD95FE-2994-E925-D5B4-3B704CD1612D}"/>
              </a:ext>
            </a:extLst>
          </p:cNvPr>
          <p:cNvSpPr/>
          <p:nvPr/>
        </p:nvSpPr>
        <p:spPr>
          <a:xfrm>
            <a:off x="6557674" y="1909465"/>
            <a:ext cx="20447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9C011D7-7400-1C84-C48F-60113E4DB7AC}"/>
              </a:ext>
            </a:extLst>
          </p:cNvPr>
          <p:cNvSpPr txBox="1"/>
          <p:nvPr/>
        </p:nvSpPr>
        <p:spPr>
          <a:xfrm>
            <a:off x="414627" y="2077085"/>
            <a:ext cx="5219700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Prefer’den sonra isim kullanılabilir. (Ek almaz)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D5D3C0D-9D1E-062B-6AA4-FD774984D9BD}"/>
              </a:ext>
            </a:extLst>
          </p:cNvPr>
          <p:cNvSpPr txBox="1"/>
          <p:nvPr/>
        </p:nvSpPr>
        <p:spPr>
          <a:xfrm>
            <a:off x="1049906" y="4289242"/>
            <a:ext cx="520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Döner </a:t>
            </a:r>
            <a:r>
              <a:rPr lang="tr-TR" sz="2400" b="1" u="sng" dirty="0" err="1">
                <a:solidFill>
                  <a:srgbClr val="FF0000"/>
                </a:solidFill>
              </a:rPr>
              <a:t>to</a:t>
            </a:r>
            <a:r>
              <a:rPr lang="tr-TR" sz="2400" b="1" dirty="0"/>
              <a:t> Pizza for lunch.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127D858-C1B7-5CCB-BC61-BBA73D5C7B8A}"/>
              </a:ext>
            </a:extLst>
          </p:cNvPr>
          <p:cNvSpPr/>
          <p:nvPr/>
        </p:nvSpPr>
        <p:spPr>
          <a:xfrm>
            <a:off x="305792" y="4088418"/>
            <a:ext cx="744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E0854A6-40BA-FBC4-F3DB-507AD42796FB}"/>
              </a:ext>
            </a:extLst>
          </p:cNvPr>
          <p:cNvSpPr txBox="1"/>
          <p:nvPr/>
        </p:nvSpPr>
        <p:spPr>
          <a:xfrm>
            <a:off x="5734877" y="4289242"/>
            <a:ext cx="6151331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Öğle yemeği için Döneri Pizza</a:t>
            </a:r>
            <a:r>
              <a:rPr lang="tr-TR" sz="2000" b="1" u="sng" dirty="0">
                <a:solidFill>
                  <a:srgbClr val="FFC000"/>
                </a:solidFill>
              </a:rPr>
              <a:t>ya</a:t>
            </a:r>
            <a:r>
              <a:rPr lang="tr-TR" sz="2000" b="1" dirty="0">
                <a:solidFill>
                  <a:srgbClr val="FFC000"/>
                </a:solidFill>
              </a:rPr>
              <a:t> tercih ederim.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15D12F0-9E1E-86A1-86F5-3DB651984558}"/>
              </a:ext>
            </a:extLst>
          </p:cNvPr>
          <p:cNvSpPr/>
          <p:nvPr/>
        </p:nvSpPr>
        <p:spPr>
          <a:xfrm>
            <a:off x="6582742" y="4829508"/>
            <a:ext cx="48980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228CFC30-A03A-6F32-7CDA-810E835CD117}"/>
              </a:ext>
            </a:extLst>
          </p:cNvPr>
          <p:cNvSpPr txBox="1"/>
          <p:nvPr/>
        </p:nvSpPr>
        <p:spPr>
          <a:xfrm>
            <a:off x="627884" y="4963725"/>
            <a:ext cx="546811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err="1">
                <a:solidFill>
                  <a:schemeClr val="bg1"/>
                </a:solidFill>
              </a:rPr>
              <a:t>Prefer’den</a:t>
            </a:r>
            <a:r>
              <a:rPr lang="tr-TR" b="1" i="1" dirty="0">
                <a:solidFill>
                  <a:schemeClr val="bg1"/>
                </a:solidFill>
              </a:rPr>
              <a:t> sonra isim kullanılabilir. (Ek almaz)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0864E099-6D2F-0589-C235-346CD9CB5309}"/>
              </a:ext>
            </a:extLst>
          </p:cNvPr>
          <p:cNvSpPr txBox="1"/>
          <p:nvPr/>
        </p:nvSpPr>
        <p:spPr>
          <a:xfrm>
            <a:off x="627884" y="5950466"/>
            <a:ext cx="5819041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Tercih edilen ile edilmeyen arasına «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» gelir.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id="{DA775DA9-E672-95E9-45E8-546200B10A58}"/>
              </a:ext>
            </a:extLst>
          </p:cNvPr>
          <p:cNvSpPr txBox="1"/>
          <p:nvPr/>
        </p:nvSpPr>
        <p:spPr>
          <a:xfrm>
            <a:off x="668523" y="5451461"/>
            <a:ext cx="546811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C5DDFE5-EB48-CD36-9C17-85A2A8A78F03}"/>
              </a:ext>
            </a:extLst>
          </p:cNvPr>
          <p:cNvSpPr/>
          <p:nvPr/>
        </p:nvSpPr>
        <p:spPr>
          <a:xfrm>
            <a:off x="356137" y="1886552"/>
            <a:ext cx="249294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A8B82A7-4A5D-9D1C-F8CB-BE00643DFE27}"/>
              </a:ext>
            </a:extLst>
          </p:cNvPr>
          <p:cNvSpPr/>
          <p:nvPr/>
        </p:nvSpPr>
        <p:spPr>
          <a:xfrm>
            <a:off x="3245320" y="2077452"/>
            <a:ext cx="273678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Read a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5BAA377-5AD9-B08E-CCF4-1D38C1F28BB5}"/>
              </a:ext>
            </a:extLst>
          </p:cNvPr>
          <p:cNvSpPr/>
          <p:nvPr/>
        </p:nvSpPr>
        <p:spPr>
          <a:xfrm>
            <a:off x="6253216" y="1827196"/>
            <a:ext cx="2492942" cy="847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classes</a:t>
            </a:r>
            <a:r>
              <a:rPr lang="tr-TR" sz="2400" b="1" dirty="0">
                <a:solidFill>
                  <a:schemeClr val="tx1"/>
                </a:solidFill>
              </a:rPr>
              <a:t> at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0AEA2F-0FE7-709A-7549-7F96C5F122EC}"/>
              </a:ext>
            </a:extLst>
          </p:cNvPr>
          <p:cNvSpPr/>
          <p:nvPr/>
        </p:nvSpPr>
        <p:spPr>
          <a:xfrm>
            <a:off x="9065396" y="2250707"/>
            <a:ext cx="2770468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lunch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3224DF1-C770-65A7-3F9D-4FC598C540F5}"/>
              </a:ext>
            </a:extLst>
          </p:cNvPr>
          <p:cNvSpPr/>
          <p:nvPr/>
        </p:nvSpPr>
        <p:spPr>
          <a:xfrm>
            <a:off x="1607419" y="5309937"/>
            <a:ext cx="362168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Arrive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home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from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338E9BB-45D3-8C90-EB88-7C880561085A}"/>
              </a:ext>
            </a:extLst>
          </p:cNvPr>
          <p:cNvSpPr/>
          <p:nvPr/>
        </p:nvSpPr>
        <p:spPr>
          <a:xfrm>
            <a:off x="5905093" y="5309937"/>
            <a:ext cx="5250587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Attend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after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school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activities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5C43439-4075-4050-E001-1B342184336E}"/>
              </a:ext>
            </a:extLst>
          </p:cNvPr>
          <p:cNvSpPr/>
          <p:nvPr/>
        </p:nvSpPr>
        <p:spPr>
          <a:xfrm>
            <a:off x="356137" y="2502568"/>
            <a:ext cx="246085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Okula gitmek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094FD8D-7CFE-7B44-C0CD-EEAE8DAA078A}"/>
              </a:ext>
            </a:extLst>
          </p:cNvPr>
          <p:cNvSpPr/>
          <p:nvPr/>
        </p:nvSpPr>
        <p:spPr>
          <a:xfrm>
            <a:off x="3245320" y="2693468"/>
            <a:ext cx="2736781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Kitap okumak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16A3C37-FC6F-FB28-A964-DF1690DAC36C}"/>
              </a:ext>
            </a:extLst>
          </p:cNvPr>
          <p:cNvSpPr/>
          <p:nvPr/>
        </p:nvSpPr>
        <p:spPr>
          <a:xfrm>
            <a:off x="6277277" y="2674217"/>
            <a:ext cx="2492942" cy="8085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Okulda derslere girmek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DA8B96F-A664-9151-C25A-4DF064F93299}"/>
              </a:ext>
            </a:extLst>
          </p:cNvPr>
          <p:cNvSpPr/>
          <p:nvPr/>
        </p:nvSpPr>
        <p:spPr>
          <a:xfrm>
            <a:off x="9065396" y="2866723"/>
            <a:ext cx="2770468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Öğle yemeği yemek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B82245B-9AEF-99CD-DAC8-53C011F848C1}"/>
              </a:ext>
            </a:extLst>
          </p:cNvPr>
          <p:cNvSpPr/>
          <p:nvPr/>
        </p:nvSpPr>
        <p:spPr>
          <a:xfrm>
            <a:off x="1764413" y="5925953"/>
            <a:ext cx="3347356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Okuldan eve varmak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459C74C-16CE-9550-DD12-4322D13F91B7}"/>
              </a:ext>
            </a:extLst>
          </p:cNvPr>
          <p:cNvSpPr/>
          <p:nvPr/>
        </p:nvSpPr>
        <p:spPr>
          <a:xfrm>
            <a:off x="5893866" y="5925953"/>
            <a:ext cx="5250586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 sonrası etkinliklere katılmak</a:t>
            </a:r>
          </a:p>
        </p:txBody>
      </p:sp>
    </p:spTree>
    <p:extLst>
      <p:ext uri="{BB962C8B-B14F-4D97-AF65-F5344CB8AC3E}">
        <p14:creationId xmlns:p14="http://schemas.microsoft.com/office/powerpoint/2010/main" val="11204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49F244-1B56-7EE2-EB17-389766333FE8}"/>
              </a:ext>
            </a:extLst>
          </p:cNvPr>
          <p:cNvSpPr txBox="1"/>
          <p:nvPr/>
        </p:nvSpPr>
        <p:spPr>
          <a:xfrm>
            <a:off x="457200" y="907534"/>
            <a:ext cx="998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800" dirty="0" err="1"/>
              <a:t>Prefer’den</a:t>
            </a:r>
            <a:r>
              <a:rPr lang="tr-TR" sz="2800" dirty="0"/>
              <a:t> sonra fiil de getirilebilir: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312066-9394-2EFE-D7F7-6FD059D51D24}"/>
              </a:ext>
            </a:extLst>
          </p:cNvPr>
          <p:cNvSpPr/>
          <p:nvPr/>
        </p:nvSpPr>
        <p:spPr>
          <a:xfrm>
            <a:off x="331466" y="1338421"/>
            <a:ext cx="744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65E8123-A655-B25D-4D9D-55D3C491F6C8}"/>
              </a:ext>
            </a:extLst>
          </p:cNvPr>
          <p:cNvSpPr txBox="1"/>
          <p:nvPr/>
        </p:nvSpPr>
        <p:spPr>
          <a:xfrm>
            <a:off x="1075580" y="1461532"/>
            <a:ext cx="55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 err="1">
                <a:solidFill>
                  <a:srgbClr val="FF0000"/>
                </a:solidFill>
              </a:rPr>
              <a:t>prefer</a:t>
            </a:r>
            <a:r>
              <a:rPr lang="tr-TR" sz="2800" b="1" dirty="0"/>
              <a:t> </a:t>
            </a:r>
            <a:r>
              <a:rPr lang="tr-TR" sz="2800" b="1" dirty="0" err="1"/>
              <a:t>eat</a:t>
            </a:r>
            <a:r>
              <a:rPr lang="tr-TR" sz="2800" b="1" u="sng" dirty="0" err="1">
                <a:solidFill>
                  <a:srgbClr val="FF0000"/>
                </a:solidFill>
              </a:rPr>
              <a:t>ing</a:t>
            </a:r>
            <a:r>
              <a:rPr lang="tr-TR" sz="2800" b="1" dirty="0"/>
              <a:t> Döner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lunch</a:t>
            </a:r>
            <a:r>
              <a:rPr lang="tr-TR" sz="28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F00E-7F02-5451-704E-9B98F459E4A1}"/>
              </a:ext>
            </a:extLst>
          </p:cNvPr>
          <p:cNvSpPr txBox="1"/>
          <p:nvPr/>
        </p:nvSpPr>
        <p:spPr>
          <a:xfrm>
            <a:off x="6136639" y="1422208"/>
            <a:ext cx="5353878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rgbClr val="FFC000"/>
                </a:solidFill>
              </a:rPr>
              <a:t>tercih ederim.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ADD95FE-2994-E925-D5B4-3B704CD1612D}"/>
              </a:ext>
            </a:extLst>
          </p:cNvPr>
          <p:cNvSpPr/>
          <p:nvPr/>
        </p:nvSpPr>
        <p:spPr>
          <a:xfrm>
            <a:off x="6765842" y="1936086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9C011D7-7400-1C84-C48F-60113E4DB7AC}"/>
              </a:ext>
            </a:extLst>
          </p:cNvPr>
          <p:cNvSpPr txBox="1"/>
          <p:nvPr/>
        </p:nvSpPr>
        <p:spPr>
          <a:xfrm>
            <a:off x="236287" y="2131308"/>
            <a:ext cx="6192415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 err="1">
                <a:solidFill>
                  <a:schemeClr val="bg1"/>
                </a:solidFill>
              </a:rPr>
              <a:t>Prefer’den</a:t>
            </a:r>
            <a:r>
              <a:rPr lang="tr-TR" b="1" i="1" dirty="0">
                <a:solidFill>
                  <a:schemeClr val="bg1"/>
                </a:solidFill>
              </a:rPr>
              <a:t> sonra fiil gelirse arkasına «-</a:t>
            </a:r>
            <a:r>
              <a:rPr lang="tr-TR" b="1" i="1" dirty="0" err="1">
                <a:solidFill>
                  <a:schemeClr val="bg1"/>
                </a:solidFill>
              </a:rPr>
              <a:t>ing</a:t>
            </a:r>
            <a:r>
              <a:rPr lang="tr-TR" b="1" i="1" dirty="0">
                <a:solidFill>
                  <a:schemeClr val="bg1"/>
                </a:solidFill>
              </a:rPr>
              <a:t>» eki gelir.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D5D3C0D-9D1E-062B-6AA4-FD774984D9BD}"/>
              </a:ext>
            </a:extLst>
          </p:cNvPr>
          <p:cNvSpPr txBox="1"/>
          <p:nvPr/>
        </p:nvSpPr>
        <p:spPr>
          <a:xfrm>
            <a:off x="283400" y="4014324"/>
            <a:ext cx="5208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eat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Döner </a:t>
            </a:r>
            <a:r>
              <a:rPr lang="tr-TR" sz="2400" b="1" u="sng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eat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Pizza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lunch</a:t>
            </a:r>
            <a:r>
              <a:rPr lang="tr-TR" sz="2400" b="1" dirty="0"/>
              <a:t>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127D858-C1B7-5CCB-BC61-BBA73D5C7B8A}"/>
              </a:ext>
            </a:extLst>
          </p:cNvPr>
          <p:cNvSpPr/>
          <p:nvPr/>
        </p:nvSpPr>
        <p:spPr>
          <a:xfrm>
            <a:off x="40029" y="3409017"/>
            <a:ext cx="744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E0854A6-40BA-FBC4-F3DB-507AD42796FB}"/>
              </a:ext>
            </a:extLst>
          </p:cNvPr>
          <p:cNvSpPr txBox="1"/>
          <p:nvPr/>
        </p:nvSpPr>
        <p:spPr>
          <a:xfrm>
            <a:off x="5849177" y="3921567"/>
            <a:ext cx="6151331" cy="707886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rgbClr val="FF4B4B"/>
                </a:solidFill>
              </a:rPr>
              <a:t>,  </a:t>
            </a:r>
            <a:r>
              <a:rPr lang="tr-TR" sz="2000" b="1" dirty="0">
                <a:solidFill>
                  <a:schemeClr val="bg1"/>
                </a:solidFill>
              </a:rPr>
              <a:t>Pizza</a:t>
            </a:r>
            <a:r>
              <a:rPr lang="tr-TR" sz="2000" b="1" dirty="0">
                <a:solidFill>
                  <a:srgbClr val="FF4B4B"/>
                </a:solidFill>
              </a:rPr>
              <a:t> </a:t>
            </a:r>
            <a:r>
              <a:rPr lang="tr-TR" sz="2000" b="1" u="sng" dirty="0">
                <a:solidFill>
                  <a:srgbClr val="FF4B4B"/>
                </a:solidFill>
              </a:rPr>
              <a:t>yemeye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rgbClr val="FFC000"/>
                </a:solidFill>
              </a:rPr>
              <a:t>tercih ederim.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15D12F0-9E1E-86A1-86F5-3DB651984558}"/>
              </a:ext>
            </a:extLst>
          </p:cNvPr>
          <p:cNvSpPr/>
          <p:nvPr/>
        </p:nvSpPr>
        <p:spPr>
          <a:xfrm>
            <a:off x="6582742" y="4829508"/>
            <a:ext cx="48980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228CFC30-A03A-6F32-7CDA-810E835CD117}"/>
              </a:ext>
            </a:extLst>
          </p:cNvPr>
          <p:cNvSpPr txBox="1"/>
          <p:nvPr/>
        </p:nvSpPr>
        <p:spPr>
          <a:xfrm>
            <a:off x="627884" y="4963725"/>
            <a:ext cx="546811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 err="1">
                <a:solidFill>
                  <a:schemeClr val="bg1"/>
                </a:solidFill>
              </a:rPr>
              <a:t>Prefer’den</a:t>
            </a:r>
            <a:r>
              <a:rPr lang="tr-TR" b="1" i="1" dirty="0">
                <a:solidFill>
                  <a:schemeClr val="bg1"/>
                </a:solidFill>
              </a:rPr>
              <a:t> sonra fiil gelirse arkasına «-</a:t>
            </a:r>
            <a:r>
              <a:rPr lang="tr-TR" b="1" i="1" dirty="0" err="1">
                <a:solidFill>
                  <a:schemeClr val="bg1"/>
                </a:solidFill>
              </a:rPr>
              <a:t>ing</a:t>
            </a:r>
            <a:r>
              <a:rPr lang="tr-TR" b="1" i="1" dirty="0">
                <a:solidFill>
                  <a:schemeClr val="bg1"/>
                </a:solidFill>
              </a:rPr>
              <a:t>» eki gelir.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0864E099-6D2F-0589-C235-346CD9CB5309}"/>
              </a:ext>
            </a:extLst>
          </p:cNvPr>
          <p:cNvSpPr txBox="1"/>
          <p:nvPr/>
        </p:nvSpPr>
        <p:spPr>
          <a:xfrm>
            <a:off x="627884" y="5950466"/>
            <a:ext cx="5819041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Tercih edilen ile edilmeyen arasına «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» gelir.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id="{DA775DA9-E672-95E9-45E8-546200B10A58}"/>
              </a:ext>
            </a:extLst>
          </p:cNvPr>
          <p:cNvSpPr txBox="1"/>
          <p:nvPr/>
        </p:nvSpPr>
        <p:spPr>
          <a:xfrm>
            <a:off x="668523" y="5451461"/>
            <a:ext cx="546811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116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A93981-266D-944B-7C4C-27380089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993"/>
            <a:ext cx="10178322" cy="1492132"/>
          </a:xfrm>
        </p:spPr>
        <p:txBody>
          <a:bodyPr>
            <a:normAutofit/>
          </a:bodyPr>
          <a:lstStyle/>
          <a:p>
            <a:r>
              <a:rPr lang="tr-TR" sz="5400" b="1" dirty="0" err="1">
                <a:latin typeface="+mn-lt"/>
              </a:rPr>
              <a:t>Prefer</a:t>
            </a:r>
            <a:r>
              <a:rPr lang="tr-TR" sz="5400" b="1" dirty="0">
                <a:latin typeface="+mn-lt"/>
              </a:rPr>
              <a:t> (olumsuz)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035BAD-00AC-3742-334C-D8621C19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49538"/>
            <a:ext cx="10178322" cy="624979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Bir şeyi tercih etmediğimiz zamanlarda </a:t>
            </a:r>
            <a:r>
              <a:rPr lang="tr-TR" dirty="0" err="1"/>
              <a:t>prefer</a:t>
            </a:r>
            <a:r>
              <a:rPr lang="tr-TR" dirty="0"/>
              <a:t> yapısını olumsuz cümlede kullanırız.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CDD44-5F3D-2AF7-B89A-2FBAB91B4B7B}"/>
              </a:ext>
            </a:extLst>
          </p:cNvPr>
          <p:cNvSpPr txBox="1"/>
          <p:nvPr/>
        </p:nvSpPr>
        <p:spPr>
          <a:xfrm>
            <a:off x="989018" y="2199093"/>
            <a:ext cx="57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 </a:t>
            </a:r>
            <a:r>
              <a:rPr lang="tr-TR" sz="2800" b="1" dirty="0" err="1">
                <a:solidFill>
                  <a:srgbClr val="00B0F0"/>
                </a:solidFill>
              </a:rPr>
              <a:t>don’t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prefer</a:t>
            </a:r>
            <a:r>
              <a:rPr lang="tr-TR" sz="2800" b="1" dirty="0"/>
              <a:t> eat</a:t>
            </a:r>
            <a:r>
              <a:rPr lang="tr-TR" sz="2800" b="1" u="sng" dirty="0">
                <a:solidFill>
                  <a:srgbClr val="FF0000"/>
                </a:solidFill>
              </a:rPr>
              <a:t>ing</a:t>
            </a:r>
            <a:r>
              <a:rPr lang="tr-TR" sz="2800" b="1" dirty="0"/>
              <a:t> Döner for lunch.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FE436-06AA-1FA2-B44A-38FD7277F233}"/>
              </a:ext>
            </a:extLst>
          </p:cNvPr>
          <p:cNvSpPr/>
          <p:nvPr/>
        </p:nvSpPr>
        <p:spPr>
          <a:xfrm>
            <a:off x="182387" y="1781581"/>
            <a:ext cx="80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70869D-E323-30E0-7D61-E9E3C6271994}"/>
              </a:ext>
            </a:extLst>
          </p:cNvPr>
          <p:cNvSpPr txBox="1"/>
          <p:nvPr/>
        </p:nvSpPr>
        <p:spPr>
          <a:xfrm>
            <a:off x="1077918" y="2814043"/>
            <a:ext cx="712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He  </a:t>
            </a:r>
            <a:r>
              <a:rPr lang="tr-TR" sz="2800" b="1" dirty="0" err="1">
                <a:solidFill>
                  <a:srgbClr val="00B0F0"/>
                </a:solidFill>
              </a:rPr>
              <a:t>doesn’t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prefer</a:t>
            </a:r>
            <a:r>
              <a:rPr lang="tr-TR" sz="2800" b="1" dirty="0"/>
              <a:t> Döner </a:t>
            </a:r>
            <a:r>
              <a:rPr lang="tr-TR" sz="2800" b="1" dirty="0" err="1"/>
              <a:t>to</a:t>
            </a:r>
            <a:r>
              <a:rPr lang="tr-TR" sz="2800" b="1" dirty="0"/>
              <a:t> Tantuni.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D3901F4-5FA0-46B0-115A-D926A78CD5C1}"/>
              </a:ext>
            </a:extLst>
          </p:cNvPr>
          <p:cNvSpPr txBox="1">
            <a:spLocks/>
          </p:cNvSpPr>
          <p:nvPr/>
        </p:nvSpPr>
        <p:spPr>
          <a:xfrm>
            <a:off x="2013678" y="3762981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solidFill>
                  <a:schemeClr val="tx1"/>
                </a:solidFill>
                <a:latin typeface="+mn-lt"/>
              </a:rPr>
              <a:t>Prefer</a:t>
            </a:r>
            <a:r>
              <a:rPr lang="tr-TR" b="1" dirty="0">
                <a:solidFill>
                  <a:schemeClr val="tx1"/>
                </a:solidFill>
                <a:latin typeface="+mn-lt"/>
              </a:rPr>
              <a:t> (Soru)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186E48B-A9D5-1C14-011D-93488310671C}"/>
              </a:ext>
            </a:extLst>
          </p:cNvPr>
          <p:cNvSpPr txBox="1"/>
          <p:nvPr/>
        </p:nvSpPr>
        <p:spPr>
          <a:xfrm>
            <a:off x="1580930" y="5011237"/>
            <a:ext cx="57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Do</a:t>
            </a:r>
            <a:r>
              <a:rPr lang="tr-TR" sz="2800" b="1" dirty="0"/>
              <a:t> </a:t>
            </a:r>
            <a:r>
              <a:rPr lang="tr-TR" sz="2800" b="1" dirty="0" err="1"/>
              <a:t>you</a:t>
            </a:r>
            <a:r>
              <a:rPr lang="tr-TR" sz="2800" b="1" dirty="0"/>
              <a:t> </a:t>
            </a:r>
            <a:r>
              <a:rPr lang="tr-TR" sz="2800" b="1" dirty="0" err="1"/>
              <a:t>prefer</a:t>
            </a:r>
            <a:r>
              <a:rPr lang="tr-TR" sz="2800" b="1" dirty="0"/>
              <a:t> Döner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lunch</a:t>
            </a:r>
            <a:r>
              <a:rPr lang="tr-TR" sz="2800" b="1" dirty="0"/>
              <a:t>?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829E70C-2D18-22A1-79F5-BC707C45F0FE}"/>
              </a:ext>
            </a:extLst>
          </p:cNvPr>
          <p:cNvSpPr txBox="1"/>
          <p:nvPr/>
        </p:nvSpPr>
        <p:spPr>
          <a:xfrm>
            <a:off x="1514339" y="5750283"/>
            <a:ext cx="57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F0"/>
                </a:solidFill>
              </a:rPr>
              <a:t>Does</a:t>
            </a:r>
            <a:r>
              <a:rPr lang="tr-TR" sz="2800" b="1" dirty="0"/>
              <a:t> </a:t>
            </a:r>
            <a:r>
              <a:rPr lang="tr-TR" sz="2800" b="1" dirty="0" err="1"/>
              <a:t>she</a:t>
            </a:r>
            <a:r>
              <a:rPr lang="tr-TR" sz="2800" b="1" dirty="0"/>
              <a:t> </a:t>
            </a:r>
            <a:r>
              <a:rPr lang="tr-TR" sz="2800" b="1" dirty="0" err="1"/>
              <a:t>prefer</a:t>
            </a:r>
            <a:r>
              <a:rPr lang="tr-TR" sz="2800" b="1" dirty="0"/>
              <a:t> Tantuni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lunch</a:t>
            </a:r>
            <a:r>
              <a:rPr lang="tr-TR" sz="2800" b="1" dirty="0"/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5DD2E4E-B9D0-036F-EAF3-FA9624A7E652}"/>
              </a:ext>
            </a:extLst>
          </p:cNvPr>
          <p:cNvSpPr/>
          <p:nvPr/>
        </p:nvSpPr>
        <p:spPr>
          <a:xfrm>
            <a:off x="593488" y="4889963"/>
            <a:ext cx="80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F56471F-2636-1F7A-86CB-2ECA25540215}"/>
              </a:ext>
            </a:extLst>
          </p:cNvPr>
          <p:cNvSpPr txBox="1"/>
          <p:nvPr/>
        </p:nvSpPr>
        <p:spPr>
          <a:xfrm>
            <a:off x="965735" y="1855548"/>
            <a:ext cx="1026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/>
              <a:t>Graphics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DEFEAF8-1289-7581-0944-F7D2AEAFD6C5}"/>
              </a:ext>
            </a:extLst>
          </p:cNvPr>
          <p:cNvSpPr txBox="1"/>
          <p:nvPr/>
        </p:nvSpPr>
        <p:spPr>
          <a:xfrm>
            <a:off x="965735" y="3171182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(Grafikler)</a:t>
            </a:r>
          </a:p>
        </p:txBody>
      </p:sp>
    </p:spTree>
    <p:extLst>
      <p:ext uri="{BB962C8B-B14F-4D97-AF65-F5344CB8AC3E}">
        <p14:creationId xmlns:p14="http://schemas.microsoft.com/office/powerpoint/2010/main" val="34197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DEE4664-92EE-9A85-2DEE-D21373186296}"/>
              </a:ext>
            </a:extLst>
          </p:cNvPr>
          <p:cNvSpPr txBox="1"/>
          <p:nvPr/>
        </p:nvSpPr>
        <p:spPr>
          <a:xfrm>
            <a:off x="673898" y="820443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Percent</a:t>
            </a:r>
            <a:r>
              <a:rPr lang="tr-TR" sz="3200" b="1" dirty="0"/>
              <a:t> (%) 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E329340-1760-E33F-2B58-34DB632CDCA1}"/>
              </a:ext>
            </a:extLst>
          </p:cNvPr>
          <p:cNvSpPr txBox="1"/>
          <p:nvPr/>
        </p:nvSpPr>
        <p:spPr>
          <a:xfrm>
            <a:off x="2925818" y="816013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Yüzde (%)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8916A86-3358-8347-8FC8-CDF6DB1E1684}"/>
              </a:ext>
            </a:extLst>
          </p:cNvPr>
          <p:cNvSpPr txBox="1"/>
          <p:nvPr/>
        </p:nvSpPr>
        <p:spPr>
          <a:xfrm>
            <a:off x="2002030" y="1737845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All</a:t>
            </a:r>
            <a:r>
              <a:rPr lang="tr-TR" sz="3200" b="1" dirty="0"/>
              <a:t>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D7580A4-D1AD-6DB3-9BAC-45D43479C5B7}"/>
              </a:ext>
            </a:extLst>
          </p:cNvPr>
          <p:cNvSpPr txBox="1"/>
          <p:nvPr/>
        </p:nvSpPr>
        <p:spPr>
          <a:xfrm>
            <a:off x="3012188" y="1737845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Hepsi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41F22E-C931-31B2-740C-6D9EABC51D0E}"/>
              </a:ext>
            </a:extLst>
          </p:cNvPr>
          <p:cNvSpPr txBox="1"/>
          <p:nvPr/>
        </p:nvSpPr>
        <p:spPr>
          <a:xfrm>
            <a:off x="1690753" y="2700714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Half</a:t>
            </a:r>
            <a:r>
              <a:rPr lang="tr-TR" sz="32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EF8B7AC-5189-CB8B-3F06-C8CD582B39ED}"/>
              </a:ext>
            </a:extLst>
          </p:cNvPr>
          <p:cNvSpPr txBox="1"/>
          <p:nvPr/>
        </p:nvSpPr>
        <p:spPr>
          <a:xfrm>
            <a:off x="3012188" y="2711699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Yarısı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5A0B27F-57C0-6DB9-3FCB-1E1AB303B55E}"/>
              </a:ext>
            </a:extLst>
          </p:cNvPr>
          <p:cNvSpPr txBox="1"/>
          <p:nvPr/>
        </p:nvSpPr>
        <p:spPr>
          <a:xfrm>
            <a:off x="174872" y="3563875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More</a:t>
            </a:r>
            <a:r>
              <a:rPr lang="tr-TR" sz="3200" b="1" dirty="0"/>
              <a:t> </a:t>
            </a:r>
            <a:r>
              <a:rPr lang="tr-TR" sz="3200" b="1" dirty="0" err="1"/>
              <a:t>than</a:t>
            </a:r>
            <a:r>
              <a:rPr lang="tr-TR" sz="3200" b="1" dirty="0"/>
              <a:t> … 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7EAF67A-08C4-F0B8-7EA5-FF8331BAB8A5}"/>
              </a:ext>
            </a:extLst>
          </p:cNvPr>
          <p:cNvSpPr txBox="1"/>
          <p:nvPr/>
        </p:nvSpPr>
        <p:spPr>
          <a:xfrm>
            <a:off x="2810008" y="3561527"/>
            <a:ext cx="3737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…’dan daha fazla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59E49B8-F299-827D-8835-AF150C999660}"/>
              </a:ext>
            </a:extLst>
          </p:cNvPr>
          <p:cNvSpPr txBox="1"/>
          <p:nvPr/>
        </p:nvSpPr>
        <p:spPr>
          <a:xfrm>
            <a:off x="174872" y="4355390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Less</a:t>
            </a:r>
            <a:r>
              <a:rPr lang="tr-TR" sz="3200" b="1" dirty="0"/>
              <a:t> </a:t>
            </a:r>
            <a:r>
              <a:rPr lang="tr-TR" sz="3200" b="1" dirty="0" err="1"/>
              <a:t>than</a:t>
            </a:r>
            <a:r>
              <a:rPr lang="tr-TR" sz="3200" b="1" dirty="0"/>
              <a:t> … 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CAB0422-18AD-7982-4663-E67BDB162F77}"/>
              </a:ext>
            </a:extLst>
          </p:cNvPr>
          <p:cNvSpPr txBox="1"/>
          <p:nvPr/>
        </p:nvSpPr>
        <p:spPr>
          <a:xfrm>
            <a:off x="2741762" y="4355390"/>
            <a:ext cx="373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…’dan daha az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9B6C685-1268-8D53-A0A6-2C70005044D9}"/>
              </a:ext>
            </a:extLst>
          </p:cNvPr>
          <p:cNvSpPr txBox="1"/>
          <p:nvPr/>
        </p:nvSpPr>
        <p:spPr>
          <a:xfrm>
            <a:off x="1173143" y="5357502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Most</a:t>
            </a:r>
            <a:r>
              <a:rPr lang="tr-TR" sz="3200" b="1" dirty="0"/>
              <a:t> of: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4E516E6-50D0-1CF9-1DFB-AA39791C400F}"/>
              </a:ext>
            </a:extLst>
          </p:cNvPr>
          <p:cNvSpPr txBox="1"/>
          <p:nvPr/>
        </p:nvSpPr>
        <p:spPr>
          <a:xfrm>
            <a:off x="2885454" y="5357503"/>
            <a:ext cx="27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Çoğunluğu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35801C-E8B3-5042-36E5-0D641A116E26}"/>
              </a:ext>
            </a:extLst>
          </p:cNvPr>
          <p:cNvSpPr txBox="1"/>
          <p:nvPr/>
        </p:nvSpPr>
        <p:spPr>
          <a:xfrm>
            <a:off x="7150498" y="820443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Nearly</a:t>
            </a:r>
            <a:r>
              <a:rPr lang="tr-TR" sz="3200" b="1" dirty="0"/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3AE6DA6-AC34-1A35-4CCE-9876D53C2276}"/>
              </a:ext>
            </a:extLst>
          </p:cNvPr>
          <p:cNvSpPr txBox="1"/>
          <p:nvPr/>
        </p:nvSpPr>
        <p:spPr>
          <a:xfrm>
            <a:off x="8538693" y="816012"/>
            <a:ext cx="27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Neredeyse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83BFF02-4E0D-2D4A-9C79-4653263141D6}"/>
              </a:ext>
            </a:extLst>
          </p:cNvPr>
          <p:cNvSpPr txBox="1"/>
          <p:nvPr/>
        </p:nvSpPr>
        <p:spPr>
          <a:xfrm>
            <a:off x="7091362" y="1678908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Both</a:t>
            </a:r>
            <a:r>
              <a:rPr lang="tr-TR" sz="3200" b="1" dirty="0"/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E4CDF47-0981-435F-1541-E6F448B15BE4}"/>
              </a:ext>
            </a:extLst>
          </p:cNvPr>
          <p:cNvSpPr txBox="1"/>
          <p:nvPr/>
        </p:nvSpPr>
        <p:spPr>
          <a:xfrm>
            <a:off x="8479557" y="1674477"/>
            <a:ext cx="27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İkisi de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6E68ACD-3FF2-F01F-242E-DACDE7BABF7E}"/>
              </a:ext>
            </a:extLst>
          </p:cNvPr>
          <p:cNvSpPr txBox="1"/>
          <p:nvPr/>
        </p:nvSpPr>
        <p:spPr>
          <a:xfrm>
            <a:off x="5861114" y="2552880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Both</a:t>
            </a:r>
            <a:r>
              <a:rPr lang="tr-TR" sz="3200" b="1" dirty="0"/>
              <a:t> … </a:t>
            </a:r>
            <a:r>
              <a:rPr lang="tr-TR" sz="3200" b="1" dirty="0" err="1"/>
              <a:t>and</a:t>
            </a:r>
            <a:r>
              <a:rPr lang="tr-TR" sz="3200" b="1" dirty="0"/>
              <a:t> …: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9BD7A83-118A-16F1-AA52-B73D3EF75D6C}"/>
              </a:ext>
            </a:extLst>
          </p:cNvPr>
          <p:cNvSpPr txBox="1"/>
          <p:nvPr/>
        </p:nvSpPr>
        <p:spPr>
          <a:xfrm>
            <a:off x="8500593" y="2548449"/>
            <a:ext cx="355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Hem … hem de …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34AA6B1-8C62-F9E3-6C0C-7B193CAD94AB}"/>
              </a:ext>
            </a:extLst>
          </p:cNvPr>
          <p:cNvSpPr txBox="1"/>
          <p:nvPr/>
        </p:nvSpPr>
        <p:spPr>
          <a:xfrm>
            <a:off x="6234632" y="3561527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Among</a:t>
            </a:r>
            <a:r>
              <a:rPr lang="tr-TR" sz="3200" b="1" dirty="0"/>
              <a:t>: 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7A87669-D214-B39A-A4E5-B9B949B5BB8B}"/>
              </a:ext>
            </a:extLst>
          </p:cNvPr>
          <p:cNvSpPr txBox="1"/>
          <p:nvPr/>
        </p:nvSpPr>
        <p:spPr>
          <a:xfrm>
            <a:off x="7872549" y="3557095"/>
            <a:ext cx="404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Arasında (bir grubun) </a:t>
            </a:r>
          </a:p>
        </p:txBody>
      </p:sp>
    </p:spTree>
    <p:extLst>
      <p:ext uri="{BB962C8B-B14F-4D97-AF65-F5344CB8AC3E}">
        <p14:creationId xmlns:p14="http://schemas.microsoft.com/office/powerpoint/2010/main" val="13721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7F39A16-10F4-3CF2-97CF-68CDEA8C2D90}"/>
              </a:ext>
            </a:extLst>
          </p:cNvPr>
          <p:cNvSpPr txBox="1"/>
          <p:nvPr/>
        </p:nvSpPr>
        <p:spPr>
          <a:xfrm>
            <a:off x="1103613" y="4385135"/>
            <a:ext cx="180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(Hepsi)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986011A-2889-7F3F-A016-D4CFF1C1ADA4}"/>
              </a:ext>
            </a:extLst>
          </p:cNvPr>
          <p:cNvSpPr txBox="1"/>
          <p:nvPr/>
        </p:nvSpPr>
        <p:spPr>
          <a:xfrm>
            <a:off x="5194391" y="4385135"/>
            <a:ext cx="180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(Yarısı)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C5C03FD-94D5-ED6A-DE33-ABAA1DE97B4F}"/>
              </a:ext>
            </a:extLst>
          </p:cNvPr>
          <p:cNvSpPr txBox="1"/>
          <p:nvPr/>
        </p:nvSpPr>
        <p:spPr>
          <a:xfrm>
            <a:off x="9371798" y="4378784"/>
            <a:ext cx="180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(Hiçbiri)</a:t>
            </a:r>
          </a:p>
        </p:txBody>
      </p:sp>
    </p:spTree>
    <p:extLst>
      <p:ext uri="{BB962C8B-B14F-4D97-AF65-F5344CB8AC3E}">
        <p14:creationId xmlns:p14="http://schemas.microsoft.com/office/powerpoint/2010/main" val="27570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159F1D-F2B3-D39C-F3B6-72BA2077F90E}"/>
              </a:ext>
            </a:extLst>
          </p:cNvPr>
          <p:cNvSpPr txBox="1"/>
          <p:nvPr/>
        </p:nvSpPr>
        <p:spPr>
          <a:xfrm>
            <a:off x="0" y="4365885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(Yarısından daha fazla)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26C722B-7C49-910F-AD3F-D3614EC036FE}"/>
              </a:ext>
            </a:extLst>
          </p:cNvPr>
          <p:cNvSpPr txBox="1"/>
          <p:nvPr/>
        </p:nvSpPr>
        <p:spPr>
          <a:xfrm>
            <a:off x="4108383" y="4365885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(Yarısından daha az)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51D1CA5-23BD-AE36-0C20-820C4255C1D8}"/>
              </a:ext>
            </a:extLst>
          </p:cNvPr>
          <p:cNvSpPr txBox="1"/>
          <p:nvPr/>
        </p:nvSpPr>
        <p:spPr>
          <a:xfrm>
            <a:off x="7879885" y="4340284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(Çoğunluğu)</a:t>
            </a:r>
          </a:p>
        </p:txBody>
      </p:sp>
    </p:spTree>
    <p:extLst>
      <p:ext uri="{BB962C8B-B14F-4D97-AF65-F5344CB8AC3E}">
        <p14:creationId xmlns:p14="http://schemas.microsoft.com/office/powerpoint/2010/main" val="10410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7A6EE92-9649-22E2-3008-421784A6FE63}"/>
              </a:ext>
            </a:extLst>
          </p:cNvPr>
          <p:cNvSpPr txBox="1"/>
          <p:nvPr/>
        </p:nvSpPr>
        <p:spPr>
          <a:xfrm>
            <a:off x="0" y="4365885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(Neredeyse hepsi)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EDD59D0-C1AD-49EF-DAED-D13CF3DA3438}"/>
              </a:ext>
            </a:extLst>
          </p:cNvPr>
          <p:cNvSpPr txBox="1"/>
          <p:nvPr/>
        </p:nvSpPr>
        <p:spPr>
          <a:xfrm>
            <a:off x="4007318" y="4359534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(Neredeyse yarısı)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1D6740B-3D00-1018-B890-44CD9131EB6F}"/>
              </a:ext>
            </a:extLst>
          </p:cNvPr>
          <p:cNvSpPr txBox="1"/>
          <p:nvPr/>
        </p:nvSpPr>
        <p:spPr>
          <a:xfrm>
            <a:off x="7846194" y="4261678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(Nerdeyse hiçbiri)</a:t>
            </a:r>
          </a:p>
        </p:txBody>
      </p:sp>
    </p:spTree>
    <p:extLst>
      <p:ext uri="{BB962C8B-B14F-4D97-AF65-F5344CB8AC3E}">
        <p14:creationId xmlns:p14="http://schemas.microsoft.com/office/powerpoint/2010/main" val="18908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1FCA0A-3DDE-6308-4EBB-94D16C769BF3}"/>
              </a:ext>
            </a:extLst>
          </p:cNvPr>
          <p:cNvSpPr txBox="1"/>
          <p:nvPr/>
        </p:nvSpPr>
        <p:spPr>
          <a:xfrm>
            <a:off x="662671" y="521981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as … as: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2AB1DEE-FAA5-D87B-E91F-7A3DED9DC86A}"/>
              </a:ext>
            </a:extLst>
          </p:cNvPr>
          <p:cNvSpPr txBox="1"/>
          <p:nvPr/>
        </p:nvSpPr>
        <p:spPr>
          <a:xfrm>
            <a:off x="2194132" y="490127"/>
            <a:ext cx="4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… kadar … (eşitlik bildirir)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A4CFF4A-3038-3A2B-67A0-793CFCD8F561}"/>
              </a:ext>
            </a:extLst>
          </p:cNvPr>
          <p:cNvSpPr txBox="1"/>
          <p:nvPr/>
        </p:nvSpPr>
        <p:spPr>
          <a:xfrm>
            <a:off x="770021" y="1759231"/>
            <a:ext cx="888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I </a:t>
            </a:r>
            <a:r>
              <a:rPr lang="tr-TR" sz="2800" b="1" i="1" dirty="0" err="1"/>
              <a:t>like</a:t>
            </a:r>
            <a:r>
              <a:rPr lang="tr-TR" sz="2800" b="1" i="1" dirty="0"/>
              <a:t> </a:t>
            </a:r>
            <a:r>
              <a:rPr lang="tr-TR" sz="2800" b="1" i="1" dirty="0" err="1"/>
              <a:t>reading</a:t>
            </a:r>
            <a:r>
              <a:rPr lang="tr-TR" sz="2800" b="1" i="1" dirty="0"/>
              <a:t> </a:t>
            </a:r>
            <a:r>
              <a:rPr lang="tr-TR" sz="2800" b="1" i="1" dirty="0" err="1"/>
              <a:t>books</a:t>
            </a:r>
            <a:r>
              <a:rPr lang="tr-TR" sz="2800" b="1" i="1" dirty="0"/>
              <a:t>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</a:t>
            </a:r>
            <a:r>
              <a:rPr lang="tr-TR" sz="2800" b="1" i="1" dirty="0" err="1"/>
              <a:t>much</a:t>
            </a:r>
            <a:r>
              <a:rPr lang="tr-TR" sz="2800" b="1" i="1" dirty="0"/>
              <a:t>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I </a:t>
            </a:r>
            <a:r>
              <a:rPr lang="tr-TR" sz="2800" b="1" i="1" dirty="0" err="1"/>
              <a:t>like</a:t>
            </a:r>
            <a:r>
              <a:rPr lang="tr-TR" sz="2800" b="1" i="1" dirty="0"/>
              <a:t> </a:t>
            </a:r>
            <a:r>
              <a:rPr lang="tr-TR" sz="2800" b="1" i="1" dirty="0" err="1"/>
              <a:t>listening</a:t>
            </a:r>
            <a:r>
              <a:rPr lang="tr-TR" sz="2800" b="1" i="1" dirty="0"/>
              <a:t> </a:t>
            </a:r>
            <a:r>
              <a:rPr lang="tr-TR" sz="2800" b="1" i="1" dirty="0" err="1"/>
              <a:t>to</a:t>
            </a:r>
            <a:r>
              <a:rPr lang="tr-TR" sz="2800" b="1" i="1" dirty="0"/>
              <a:t> </a:t>
            </a:r>
            <a:r>
              <a:rPr lang="tr-TR" sz="2800" b="1" i="1" dirty="0" err="1"/>
              <a:t>music</a:t>
            </a:r>
            <a:r>
              <a:rPr lang="tr-TR" sz="2800" b="1" i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AEC041B-8850-4511-BBCE-9CC696A01B35}"/>
              </a:ext>
            </a:extLst>
          </p:cNvPr>
          <p:cNvSpPr txBox="1"/>
          <p:nvPr/>
        </p:nvSpPr>
        <p:spPr>
          <a:xfrm>
            <a:off x="662671" y="2282451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(Kitap okumayı müzik dinlemeyi sevdiğim kadar çok seviyorum.)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15A75CB-DE14-1FBA-7847-99DC55A80FCA}"/>
              </a:ext>
            </a:extLst>
          </p:cNvPr>
          <p:cNvSpPr txBox="1"/>
          <p:nvPr/>
        </p:nvSpPr>
        <p:spPr>
          <a:xfrm>
            <a:off x="3654524" y="1336512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(Eşit seviyor)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ED6B4FA-09E3-6DB4-B605-E15C213081AC}"/>
              </a:ext>
            </a:extLst>
          </p:cNvPr>
          <p:cNvSpPr txBox="1"/>
          <p:nvPr/>
        </p:nvSpPr>
        <p:spPr>
          <a:xfrm>
            <a:off x="1020277" y="3426292"/>
            <a:ext cx="1065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Reading </a:t>
            </a:r>
            <a:r>
              <a:rPr lang="tr-TR" sz="2800" b="1" i="1" dirty="0" err="1"/>
              <a:t>books</a:t>
            </a:r>
            <a:r>
              <a:rPr lang="tr-TR" sz="2800" b="1" i="1" dirty="0"/>
              <a:t> is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popular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</a:t>
            </a:r>
            <a:r>
              <a:rPr lang="tr-TR" sz="2800" b="1" i="1" dirty="0" err="1"/>
              <a:t>listening</a:t>
            </a:r>
            <a:r>
              <a:rPr lang="tr-TR" sz="2800" b="1" i="1" dirty="0"/>
              <a:t> </a:t>
            </a:r>
            <a:r>
              <a:rPr lang="tr-TR" sz="2800" b="1" i="1" dirty="0" err="1"/>
              <a:t>to</a:t>
            </a:r>
            <a:r>
              <a:rPr lang="tr-TR" sz="2800" b="1" i="1" dirty="0"/>
              <a:t> </a:t>
            </a:r>
            <a:r>
              <a:rPr lang="tr-TR" sz="2800" b="1" i="1" dirty="0" err="1"/>
              <a:t>music</a:t>
            </a:r>
            <a:r>
              <a:rPr lang="tr-TR" sz="2800" b="1" i="1" dirty="0"/>
              <a:t> </a:t>
            </a:r>
            <a:r>
              <a:rPr lang="tr-TR" sz="2800" b="1" i="1" dirty="0" err="1"/>
              <a:t>among</a:t>
            </a:r>
            <a:r>
              <a:rPr lang="tr-TR" sz="2800" b="1" i="1" dirty="0"/>
              <a:t> </a:t>
            </a:r>
            <a:r>
              <a:rPr lang="tr-TR" sz="2800" b="1" i="1" dirty="0" err="1"/>
              <a:t>teenagers</a:t>
            </a:r>
            <a:r>
              <a:rPr lang="tr-TR" sz="2800" b="1" i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13526EF-791B-12FB-0E1F-725BD61FB9A9}"/>
              </a:ext>
            </a:extLst>
          </p:cNvPr>
          <p:cNvSpPr txBox="1"/>
          <p:nvPr/>
        </p:nvSpPr>
        <p:spPr>
          <a:xfrm>
            <a:off x="1103830" y="3949512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(Gençler arasında, kitap okumak müzik dinlemek kadar popülerdir.)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BD9CE61-F13A-7B04-3DD8-A8D1B493744A}"/>
              </a:ext>
            </a:extLst>
          </p:cNvPr>
          <p:cNvSpPr txBox="1"/>
          <p:nvPr/>
        </p:nvSpPr>
        <p:spPr>
          <a:xfrm>
            <a:off x="3085029" y="3035427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(Eşit derecede popüler)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4EF0357-B8CC-3550-5162-B7064CF447E2}"/>
              </a:ext>
            </a:extLst>
          </p:cNvPr>
          <p:cNvSpPr txBox="1"/>
          <p:nvPr/>
        </p:nvSpPr>
        <p:spPr>
          <a:xfrm>
            <a:off x="2788251" y="5164902"/>
            <a:ext cx="1065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I am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</a:t>
            </a:r>
            <a:r>
              <a:rPr lang="tr-TR" sz="2800" b="1" i="1" dirty="0" err="1"/>
              <a:t>beautiful</a:t>
            </a:r>
            <a:r>
              <a:rPr lang="tr-TR" sz="2800" b="1" i="1" dirty="0"/>
              <a:t>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</a:t>
            </a:r>
            <a:r>
              <a:rPr lang="tr-TR" sz="2800" b="1" i="1" dirty="0" err="1"/>
              <a:t>you</a:t>
            </a:r>
            <a:r>
              <a:rPr lang="tr-TR" sz="2800" b="1" i="1" dirty="0"/>
              <a:t> </a:t>
            </a:r>
            <a:r>
              <a:rPr lang="tr-TR" sz="2800" b="1" i="1" dirty="0" err="1"/>
              <a:t>are</a:t>
            </a:r>
            <a:r>
              <a:rPr lang="tr-TR" sz="2800" b="1" i="1" dirty="0"/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C81B9D0-B156-DDD1-F687-16F7A794CD39}"/>
              </a:ext>
            </a:extLst>
          </p:cNvPr>
          <p:cNvSpPr txBox="1"/>
          <p:nvPr/>
        </p:nvSpPr>
        <p:spPr>
          <a:xfrm>
            <a:off x="2829827" y="5567655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(Ben senin kadar güzelim.)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EF7865B-CCB6-1E1A-380B-8209930F89E0}"/>
              </a:ext>
            </a:extLst>
          </p:cNvPr>
          <p:cNvSpPr txBox="1"/>
          <p:nvPr/>
        </p:nvSpPr>
        <p:spPr>
          <a:xfrm>
            <a:off x="3304539" y="4843059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(Eşit derecede güzel)</a:t>
            </a:r>
          </a:p>
        </p:txBody>
      </p:sp>
    </p:spTree>
    <p:extLst>
      <p:ext uri="{BB962C8B-B14F-4D97-AF65-F5344CB8AC3E}">
        <p14:creationId xmlns:p14="http://schemas.microsoft.com/office/powerpoint/2010/main" val="34018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06D8C-88ED-42F0-926F-FB46648560F3}"/>
              </a:ext>
            </a:extLst>
          </p:cNvPr>
          <p:cNvSpPr/>
          <p:nvPr/>
        </p:nvSpPr>
        <p:spPr>
          <a:xfrm>
            <a:off x="2887557" y="0"/>
            <a:ext cx="6416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 Present Tense </a:t>
            </a:r>
            <a:b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(Geniş Zaman)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BACD1-52E0-430C-9E96-04D38D7A383F}"/>
              </a:ext>
            </a:extLst>
          </p:cNvPr>
          <p:cNvSpPr txBox="1"/>
          <p:nvPr/>
        </p:nvSpPr>
        <p:spPr>
          <a:xfrm>
            <a:off x="292529" y="1807759"/>
            <a:ext cx="1072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İngilizcede, genel gerçekler, alışkanlıklar ve tekrar eden eylemleri anlatmak için, Simple Present Tense kullanılmaktadır.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084B-1453-40A8-93E5-5CBAFB972EBB}"/>
              </a:ext>
            </a:extLst>
          </p:cNvPr>
          <p:cNvSpPr txBox="1"/>
          <p:nvPr/>
        </p:nvSpPr>
        <p:spPr>
          <a:xfrm>
            <a:off x="176773" y="2420280"/>
            <a:ext cx="668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rgbClr val="FF0000"/>
                </a:solidFill>
              </a:rPr>
              <a:t>(+) Affirmative / Positive: (olumlu yapı)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1652D-085F-4D37-A3AF-EAB29F2B0CF4}"/>
              </a:ext>
            </a:extLst>
          </p:cNvPr>
          <p:cNvSpPr txBox="1"/>
          <p:nvPr/>
        </p:nvSpPr>
        <p:spPr>
          <a:xfrm>
            <a:off x="695401" y="3004394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I wake up at 7 every morning.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309BD-2C4A-44B1-9FDE-65427C9683D8}"/>
              </a:ext>
            </a:extLst>
          </p:cNvPr>
          <p:cNvSpPr txBox="1"/>
          <p:nvPr/>
        </p:nvSpPr>
        <p:spPr>
          <a:xfrm>
            <a:off x="680260" y="3497817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She wake</a:t>
            </a:r>
            <a:r>
              <a:rPr lang="tr-TR" sz="2000" b="1" i="1" dirty="0">
                <a:solidFill>
                  <a:srgbClr val="FF0000"/>
                </a:solidFill>
              </a:rPr>
              <a:t>s</a:t>
            </a:r>
            <a:r>
              <a:rPr lang="tr-TR" sz="2000" b="1" i="1" dirty="0"/>
              <a:t> up at 7 every morning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A25969-0E12-4471-BCAB-4E6136289B16}"/>
              </a:ext>
            </a:extLst>
          </p:cNvPr>
          <p:cNvSpPr/>
          <p:nvPr/>
        </p:nvSpPr>
        <p:spPr>
          <a:xfrm>
            <a:off x="5095060" y="3206091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AA53D-9555-42F4-833D-80DEA68B5F0F}"/>
              </a:ext>
            </a:extLst>
          </p:cNvPr>
          <p:cNvSpPr txBox="1"/>
          <p:nvPr/>
        </p:nvSpPr>
        <p:spPr>
          <a:xfrm>
            <a:off x="5746500" y="2919428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her sabah saat 7’de uyanırım.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DC67-286F-46DA-BC39-337BDF9BF948}"/>
              </a:ext>
            </a:extLst>
          </p:cNvPr>
          <p:cNvSpPr txBox="1"/>
          <p:nvPr/>
        </p:nvSpPr>
        <p:spPr>
          <a:xfrm>
            <a:off x="5746500" y="3419279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her sabah saat 7’de uyanır.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390D6D-7427-4487-AE9D-8FF5D0A6EC2A}"/>
              </a:ext>
            </a:extLst>
          </p:cNvPr>
          <p:cNvSpPr/>
          <p:nvPr/>
        </p:nvSpPr>
        <p:spPr>
          <a:xfrm>
            <a:off x="1510749" y="3534726"/>
            <a:ext cx="737681" cy="3193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1315D-029F-4E6F-A8C3-1D6FB6D1E0D8}"/>
              </a:ext>
            </a:extLst>
          </p:cNvPr>
          <p:cNvSpPr txBox="1"/>
          <p:nvPr/>
        </p:nvSpPr>
        <p:spPr>
          <a:xfrm>
            <a:off x="680260" y="4076169"/>
            <a:ext cx="1076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566EF-0873-41C7-9DD3-B1F24C449082}"/>
              </a:ext>
            </a:extLst>
          </p:cNvPr>
          <p:cNvSpPr txBox="1"/>
          <p:nvPr/>
        </p:nvSpPr>
        <p:spPr>
          <a:xfrm>
            <a:off x="3678808" y="4356191"/>
            <a:ext cx="107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ACC9D57-D5D3-4097-97ED-724C6289127E}"/>
              </a:ext>
            </a:extLst>
          </p:cNvPr>
          <p:cNvSpPr/>
          <p:nvPr/>
        </p:nvSpPr>
        <p:spPr>
          <a:xfrm>
            <a:off x="1765935" y="4178387"/>
            <a:ext cx="482495" cy="1384994"/>
          </a:xfrm>
          <a:prstGeom prst="rightBrace">
            <a:avLst>
              <a:gd name="adj1" fmla="val 8333"/>
              <a:gd name="adj2" fmla="val 489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B210B-F8F6-4BC8-B7E0-7D22DB6EAAF6}"/>
              </a:ext>
            </a:extLst>
          </p:cNvPr>
          <p:cNvSpPr txBox="1"/>
          <p:nvPr/>
        </p:nvSpPr>
        <p:spPr>
          <a:xfrm>
            <a:off x="2440930" y="4617800"/>
            <a:ext cx="10763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V</a:t>
            </a:r>
            <a:r>
              <a:rPr lang="tr-TR" b="1" dirty="0"/>
              <a:t>1</a:t>
            </a:r>
            <a:r>
              <a:rPr lang="tr-TR" dirty="0"/>
              <a:t> (yalın fiil)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5822498-B6FD-4B1E-A130-2AEA4385D84E}"/>
              </a:ext>
            </a:extLst>
          </p:cNvPr>
          <p:cNvSpPr/>
          <p:nvPr/>
        </p:nvSpPr>
        <p:spPr>
          <a:xfrm>
            <a:off x="4465130" y="4242296"/>
            <a:ext cx="482495" cy="138499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20F995-385A-4063-949D-61E7ECACE259}"/>
              </a:ext>
            </a:extLst>
          </p:cNvPr>
          <p:cNvSpPr txBox="1"/>
          <p:nvPr/>
        </p:nvSpPr>
        <p:spPr>
          <a:xfrm>
            <a:off x="4947625" y="4617800"/>
            <a:ext cx="144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V +</a:t>
            </a:r>
            <a:endParaRPr lang="tr-T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5F115-4FF4-4370-A68C-171562CEE751}"/>
              </a:ext>
            </a:extLst>
          </p:cNvPr>
          <p:cNvSpPr txBox="1"/>
          <p:nvPr/>
        </p:nvSpPr>
        <p:spPr>
          <a:xfrm>
            <a:off x="5945721" y="4648577"/>
            <a:ext cx="89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(-s)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65052-6B28-4CBE-8E38-F1E0930A4D50}"/>
              </a:ext>
            </a:extLst>
          </p:cNvPr>
          <p:cNvSpPr txBox="1"/>
          <p:nvPr/>
        </p:nvSpPr>
        <p:spPr>
          <a:xfrm>
            <a:off x="6971825" y="4006395"/>
            <a:ext cx="4277872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(-s) eki arkasına geldiği fiilin son harfine göre (-es) veya (-ies) eklerine dönüşebilir: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(go &gt;&gt; go</a:t>
            </a:r>
            <a:r>
              <a:rPr lang="tr-TR" b="1" dirty="0">
                <a:solidFill>
                  <a:srgbClr val="FFC000"/>
                </a:solidFill>
              </a:rPr>
              <a:t>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r>
              <a:rPr lang="tr-TR" b="1" dirty="0">
                <a:solidFill>
                  <a:schemeClr val="bg1"/>
                </a:solidFill>
              </a:rPr>
              <a:t>(wash &gt;&gt; wash</a:t>
            </a:r>
            <a:r>
              <a:rPr lang="tr-TR" b="1" dirty="0">
                <a:solidFill>
                  <a:srgbClr val="FFC000"/>
                </a:solidFill>
              </a:rPr>
              <a:t>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r>
              <a:rPr lang="tr-TR" b="1" dirty="0">
                <a:solidFill>
                  <a:schemeClr val="bg1"/>
                </a:solidFill>
              </a:rPr>
              <a:t>(study &gt;&gt; stud</a:t>
            </a:r>
            <a:r>
              <a:rPr lang="tr-TR" b="1" dirty="0">
                <a:solidFill>
                  <a:srgbClr val="FFC000"/>
                </a:solidFill>
              </a:rPr>
              <a:t>ies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71877-4FD3-4DAD-B7A0-684E8A3888F5}"/>
              </a:ext>
            </a:extLst>
          </p:cNvPr>
          <p:cNvSpPr txBox="1"/>
          <p:nvPr/>
        </p:nvSpPr>
        <p:spPr>
          <a:xfrm>
            <a:off x="6971825" y="5978505"/>
            <a:ext cx="4277872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NOT: «have» &gt;&gt;&gt; «has»</a:t>
            </a:r>
          </a:p>
        </p:txBody>
      </p:sp>
    </p:spTree>
    <p:extLst>
      <p:ext uri="{BB962C8B-B14F-4D97-AF65-F5344CB8AC3E}">
        <p14:creationId xmlns:p14="http://schemas.microsoft.com/office/powerpoint/2010/main" val="7021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6" grpId="0" animBg="1"/>
      <p:bldP spid="10" grpId="0" animBg="1"/>
      <p:bldP spid="12" grpId="0" animBg="1"/>
      <p:bldP spid="13" grpId="0"/>
      <p:bldP spid="15" grpId="0"/>
      <p:bldP spid="16" grpId="0" animBg="1"/>
      <p:bldP spid="17" grpId="0"/>
      <p:bldP spid="19" grpId="0" animBg="1"/>
      <p:bldP spid="21" grpId="0"/>
      <p:bldP spid="22" grpId="0"/>
      <p:bldP spid="2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F86426B-ABB7-CB96-322C-B55C90441273}"/>
              </a:ext>
            </a:extLst>
          </p:cNvPr>
          <p:cNvSpPr/>
          <p:nvPr/>
        </p:nvSpPr>
        <p:spPr>
          <a:xfrm>
            <a:off x="356137" y="1886552"/>
            <a:ext cx="249294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>
                <a:solidFill>
                  <a:schemeClr val="tx1"/>
                </a:solidFill>
              </a:rPr>
              <a:t>Do </a:t>
            </a:r>
            <a:r>
              <a:rPr lang="tr-TR" sz="2500" b="1" dirty="0" err="1">
                <a:solidFill>
                  <a:schemeClr val="tx1"/>
                </a:solidFill>
              </a:rPr>
              <a:t>homework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D715E7E-757F-E59A-3C47-37048B7A46E9}"/>
              </a:ext>
            </a:extLst>
          </p:cNvPr>
          <p:cNvSpPr/>
          <p:nvPr/>
        </p:nvSpPr>
        <p:spPr>
          <a:xfrm>
            <a:off x="2974207" y="2048576"/>
            <a:ext cx="3121793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</a:t>
            </a:r>
            <a:r>
              <a:rPr lang="tr-TR" sz="2400" b="1" dirty="0" err="1">
                <a:solidFill>
                  <a:schemeClr val="tx1"/>
                </a:solidFill>
              </a:rPr>
              <a:t>exercise</a:t>
            </a:r>
            <a:r>
              <a:rPr lang="tr-TR" sz="2400" b="1" dirty="0">
                <a:solidFill>
                  <a:schemeClr val="tx1"/>
                </a:solidFill>
              </a:rPr>
              <a:t> / Train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A858631-4659-6123-4EDD-C1F552E71B22}"/>
              </a:ext>
            </a:extLst>
          </p:cNvPr>
          <p:cNvSpPr/>
          <p:nvPr/>
        </p:nvSpPr>
        <p:spPr>
          <a:xfrm>
            <a:off x="6253215" y="2067826"/>
            <a:ext cx="2492942" cy="924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dog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walk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4B174E0-92E4-4F7E-7808-4EDF47CE9CF8}"/>
              </a:ext>
            </a:extLst>
          </p:cNvPr>
          <p:cNvSpPr/>
          <p:nvPr/>
        </p:nvSpPr>
        <p:spPr>
          <a:xfrm>
            <a:off x="9288384" y="2250707"/>
            <a:ext cx="2362999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DFFCB97-EE7D-52A3-59BF-1C141C61808E}"/>
              </a:ext>
            </a:extLst>
          </p:cNvPr>
          <p:cNvSpPr/>
          <p:nvPr/>
        </p:nvSpPr>
        <p:spPr>
          <a:xfrm>
            <a:off x="1434166" y="5191225"/>
            <a:ext cx="2483317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Have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dinner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D5D288C-D947-512A-9307-0B0C8702C285}"/>
              </a:ext>
            </a:extLst>
          </p:cNvPr>
          <p:cNvSpPr/>
          <p:nvPr/>
        </p:nvSpPr>
        <p:spPr>
          <a:xfrm>
            <a:off x="4527083" y="5191225"/>
            <a:ext cx="287795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Watch TV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3B4616C-A9AA-C3A3-EE00-D8343EC9D088}"/>
              </a:ext>
            </a:extLst>
          </p:cNvPr>
          <p:cNvSpPr/>
          <p:nvPr/>
        </p:nvSpPr>
        <p:spPr>
          <a:xfrm>
            <a:off x="356137" y="2502568"/>
            <a:ext cx="246085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Ödev yapmak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4011278-17E7-A3AE-F937-3113CA2C2F90}"/>
              </a:ext>
            </a:extLst>
          </p:cNvPr>
          <p:cNvSpPr/>
          <p:nvPr/>
        </p:nvSpPr>
        <p:spPr>
          <a:xfrm>
            <a:off x="2974207" y="2664592"/>
            <a:ext cx="3121793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Egzersiz yapmak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DF5AD87-F491-3519-C4ED-90EFC3B006E9}"/>
              </a:ext>
            </a:extLst>
          </p:cNvPr>
          <p:cNvSpPr/>
          <p:nvPr/>
        </p:nvSpPr>
        <p:spPr>
          <a:xfrm>
            <a:off x="6253215" y="2940519"/>
            <a:ext cx="2492942" cy="9240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Köpeği yürüyüşe çıkarmak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64E2201-E960-7043-580C-8C1DC9BB4D30}"/>
              </a:ext>
            </a:extLst>
          </p:cNvPr>
          <p:cNvSpPr/>
          <p:nvPr/>
        </p:nvSpPr>
        <p:spPr>
          <a:xfrm>
            <a:off x="9288384" y="2866723"/>
            <a:ext cx="2362999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Dışarıya çıkmak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F9A37E6-0B6B-F5D8-335F-D5BFD2133EB5}"/>
              </a:ext>
            </a:extLst>
          </p:cNvPr>
          <p:cNvSpPr/>
          <p:nvPr/>
        </p:nvSpPr>
        <p:spPr>
          <a:xfrm>
            <a:off x="1345132" y="5807241"/>
            <a:ext cx="2661384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Akşam yemeği yemek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17C693C-5B61-7C95-91F4-CED58263B85D}"/>
              </a:ext>
            </a:extLst>
          </p:cNvPr>
          <p:cNvSpPr/>
          <p:nvPr/>
        </p:nvSpPr>
        <p:spPr>
          <a:xfrm>
            <a:off x="4515856" y="5807241"/>
            <a:ext cx="287795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Televizyon izlemek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FD53B14-670F-D2AF-FB9E-94C3A5219574}"/>
              </a:ext>
            </a:extLst>
          </p:cNvPr>
          <p:cNvSpPr/>
          <p:nvPr/>
        </p:nvSpPr>
        <p:spPr>
          <a:xfrm>
            <a:off x="7903146" y="5430253"/>
            <a:ext cx="287795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bed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2A1F62A-23F9-A397-252E-6B5FEA1A749E}"/>
              </a:ext>
            </a:extLst>
          </p:cNvPr>
          <p:cNvSpPr/>
          <p:nvPr/>
        </p:nvSpPr>
        <p:spPr>
          <a:xfrm>
            <a:off x="7891919" y="6046269"/>
            <a:ext cx="287795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Yatmak</a:t>
            </a:r>
          </a:p>
        </p:txBody>
      </p:sp>
    </p:spTree>
    <p:extLst>
      <p:ext uri="{BB962C8B-B14F-4D97-AF65-F5344CB8AC3E}">
        <p14:creationId xmlns:p14="http://schemas.microsoft.com/office/powerpoint/2010/main" val="25105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7DD9FB5C-6490-4FF1-8308-B721D99A4CC3}"/>
              </a:ext>
            </a:extLst>
          </p:cNvPr>
          <p:cNvSpPr/>
          <p:nvPr/>
        </p:nvSpPr>
        <p:spPr>
          <a:xfrm>
            <a:off x="0" y="5261352"/>
            <a:ext cx="121920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5DB649C-7830-96C6-8D97-6CE6EB5DAA2A}"/>
              </a:ext>
            </a:extLst>
          </p:cNvPr>
          <p:cNvSpPr/>
          <p:nvPr/>
        </p:nvSpPr>
        <p:spPr>
          <a:xfrm>
            <a:off x="-68516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7E9D3F8-2B34-358E-E17E-F691F6C5D514}"/>
              </a:ext>
            </a:extLst>
          </p:cNvPr>
          <p:cNvSpPr/>
          <p:nvPr/>
        </p:nvSpPr>
        <p:spPr>
          <a:xfrm>
            <a:off x="10177607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BACD1-52E0-430C-9E96-04D38D7A383F}"/>
              </a:ext>
            </a:extLst>
          </p:cNvPr>
          <p:cNvSpPr txBox="1"/>
          <p:nvPr/>
        </p:nvSpPr>
        <p:spPr>
          <a:xfrm>
            <a:off x="133504" y="9720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Geniş zaman cümlesini olumsuz yapmak için, fiilden önce «do not» veya «does not» kullanırız. Bu yapılar «don’t» ve «doesn’t» olarak kısaltılabilirler.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084B-1453-40A8-93E5-5CBAFB972EBB}"/>
              </a:ext>
            </a:extLst>
          </p:cNvPr>
          <p:cNvSpPr txBox="1"/>
          <p:nvPr/>
        </p:nvSpPr>
        <p:spPr>
          <a:xfrm>
            <a:off x="922395" y="194760"/>
            <a:ext cx="541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(-) Negative: (olumsuz yapı)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1652D-085F-4D37-A3AF-EAB29F2B0CF4}"/>
              </a:ext>
            </a:extLst>
          </p:cNvPr>
          <p:cNvSpPr txBox="1"/>
          <p:nvPr/>
        </p:nvSpPr>
        <p:spPr>
          <a:xfrm>
            <a:off x="586219" y="1782470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I </a:t>
            </a:r>
            <a:r>
              <a:rPr lang="tr-TR" sz="2000" b="1" i="1" dirty="0">
                <a:solidFill>
                  <a:srgbClr val="FF0000"/>
                </a:solidFill>
              </a:rPr>
              <a:t>don’t</a:t>
            </a:r>
            <a:r>
              <a:rPr lang="tr-TR" sz="2000" b="1" i="1" dirty="0"/>
              <a:t> play basketball.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309BD-2C4A-44B1-9FDE-65427C9683D8}"/>
              </a:ext>
            </a:extLst>
          </p:cNvPr>
          <p:cNvSpPr txBox="1"/>
          <p:nvPr/>
        </p:nvSpPr>
        <p:spPr>
          <a:xfrm>
            <a:off x="479411" y="2275155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He </a:t>
            </a:r>
            <a:r>
              <a:rPr lang="tr-TR" sz="2000" b="1" i="1" dirty="0">
                <a:solidFill>
                  <a:srgbClr val="FF0000"/>
                </a:solidFill>
              </a:rPr>
              <a:t>doesn’t</a:t>
            </a:r>
            <a:r>
              <a:rPr lang="tr-TR" sz="2000" b="1" i="1" dirty="0"/>
              <a:t> play basketball.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A25969-0E12-4471-BCAB-4E6136289B16}"/>
              </a:ext>
            </a:extLst>
          </p:cNvPr>
          <p:cNvSpPr/>
          <p:nvPr/>
        </p:nvSpPr>
        <p:spPr>
          <a:xfrm>
            <a:off x="3973162" y="1943470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AA53D-9555-42F4-833D-80DEA68B5F0F}"/>
              </a:ext>
            </a:extLst>
          </p:cNvPr>
          <p:cNvSpPr txBox="1"/>
          <p:nvPr/>
        </p:nvSpPr>
        <p:spPr>
          <a:xfrm>
            <a:off x="4693941" y="1722022"/>
            <a:ext cx="2604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basketbol oynamam.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DC67-286F-46DA-BC39-337BDF9BF948}"/>
              </a:ext>
            </a:extLst>
          </p:cNvPr>
          <p:cNvSpPr txBox="1"/>
          <p:nvPr/>
        </p:nvSpPr>
        <p:spPr>
          <a:xfrm>
            <a:off x="4691355" y="2197355"/>
            <a:ext cx="26074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basketbol oynamaz.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390D6D-7427-4487-AE9D-8FF5D0A6EC2A}"/>
              </a:ext>
            </a:extLst>
          </p:cNvPr>
          <p:cNvSpPr/>
          <p:nvPr/>
        </p:nvSpPr>
        <p:spPr>
          <a:xfrm>
            <a:off x="1216829" y="2318249"/>
            <a:ext cx="949717" cy="3193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1315D-029F-4E6F-A8C3-1D6FB6D1E0D8}"/>
              </a:ext>
            </a:extLst>
          </p:cNvPr>
          <p:cNvSpPr txBox="1"/>
          <p:nvPr/>
        </p:nvSpPr>
        <p:spPr>
          <a:xfrm>
            <a:off x="172546" y="2861901"/>
            <a:ext cx="89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566EF-0873-41C7-9DD3-B1F24C449082}"/>
              </a:ext>
            </a:extLst>
          </p:cNvPr>
          <p:cNvSpPr txBox="1"/>
          <p:nvPr/>
        </p:nvSpPr>
        <p:spPr>
          <a:xfrm>
            <a:off x="4255180" y="2861901"/>
            <a:ext cx="8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ACC9D57-D5D3-4097-97ED-724C6289127E}"/>
              </a:ext>
            </a:extLst>
          </p:cNvPr>
          <p:cNvSpPr/>
          <p:nvPr/>
        </p:nvSpPr>
        <p:spPr>
          <a:xfrm>
            <a:off x="1222018" y="2789495"/>
            <a:ext cx="442495" cy="1569660"/>
          </a:xfrm>
          <a:prstGeom prst="rightBrace">
            <a:avLst>
              <a:gd name="adj1" fmla="val 8333"/>
              <a:gd name="adj2" fmla="val 4994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B210B-F8F6-4BC8-B7E0-7D22DB6EAAF6}"/>
              </a:ext>
            </a:extLst>
          </p:cNvPr>
          <p:cNvSpPr txBox="1"/>
          <p:nvPr/>
        </p:nvSpPr>
        <p:spPr>
          <a:xfrm>
            <a:off x="1934489" y="3281937"/>
            <a:ext cx="1631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don’t + V</a:t>
            </a:r>
            <a:r>
              <a:rPr lang="tr-TR" b="1" dirty="0"/>
              <a:t>1</a:t>
            </a:r>
            <a:r>
              <a:rPr lang="tr-TR" dirty="0"/>
              <a:t> 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5822498-B6FD-4B1E-A130-2AEA4385D84E}"/>
              </a:ext>
            </a:extLst>
          </p:cNvPr>
          <p:cNvSpPr/>
          <p:nvPr/>
        </p:nvSpPr>
        <p:spPr>
          <a:xfrm>
            <a:off x="4951436" y="2861901"/>
            <a:ext cx="482495" cy="138499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20F995-385A-4063-949D-61E7ECACE259}"/>
              </a:ext>
            </a:extLst>
          </p:cNvPr>
          <p:cNvSpPr txBox="1"/>
          <p:nvPr/>
        </p:nvSpPr>
        <p:spPr>
          <a:xfrm>
            <a:off x="5543868" y="3214096"/>
            <a:ext cx="19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doesn’t + V</a:t>
            </a:r>
            <a:r>
              <a:rPr lang="tr-TR" sz="2000" b="1" dirty="0"/>
              <a:t>1</a:t>
            </a:r>
            <a:endParaRPr lang="tr-T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65052-6B28-4CBE-8E38-F1E0930A4D50}"/>
              </a:ext>
            </a:extLst>
          </p:cNvPr>
          <p:cNvSpPr txBox="1"/>
          <p:nvPr/>
        </p:nvSpPr>
        <p:spPr>
          <a:xfrm>
            <a:off x="8745188" y="1470759"/>
            <a:ext cx="214266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Do not = don’t</a:t>
            </a:r>
          </a:p>
          <a:p>
            <a:r>
              <a:rPr lang="tr-TR" b="1" dirty="0">
                <a:solidFill>
                  <a:schemeClr val="bg1"/>
                </a:solidFill>
              </a:rPr>
              <a:t>Does not = doesn’t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71877-4FD3-4DAD-B7A0-684E8A3888F5}"/>
              </a:ext>
            </a:extLst>
          </p:cNvPr>
          <p:cNvSpPr txBox="1"/>
          <p:nvPr/>
        </p:nvSpPr>
        <p:spPr>
          <a:xfrm>
            <a:off x="7914128" y="3044818"/>
            <a:ext cx="4277872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NOT: «Doesn’t» ‘tan sonra gelen fiil yalın olur çünkü (-s) ekini «do» yardımcı fiili almıştır.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D88484-5296-4C91-85E1-A7B5CC215F30}"/>
              </a:ext>
            </a:extLst>
          </p:cNvPr>
          <p:cNvSpPr/>
          <p:nvPr/>
        </p:nvSpPr>
        <p:spPr>
          <a:xfrm>
            <a:off x="578744" y="4246895"/>
            <a:ext cx="268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205FBB-5CF6-427C-BE45-BBAF1BBDD1A6}"/>
              </a:ext>
            </a:extLst>
          </p:cNvPr>
          <p:cNvSpPr txBox="1"/>
          <p:nvPr/>
        </p:nvSpPr>
        <p:spPr>
          <a:xfrm>
            <a:off x="3261787" y="4497655"/>
            <a:ext cx="89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 verilen olumlu cümleleri olumsuza dönüştürünüz.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271F36-2DC9-4D40-B307-198A94D322E4}"/>
              </a:ext>
            </a:extLst>
          </p:cNvPr>
          <p:cNvSpPr txBox="1"/>
          <p:nvPr/>
        </p:nvSpPr>
        <p:spPr>
          <a:xfrm>
            <a:off x="479411" y="4909207"/>
            <a:ext cx="586091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The students play football. 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Sally does her homework every evenning.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Mahmut studies English all the time.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9B6D72-332B-4AA0-9FE5-FA3B016CDA67}"/>
              </a:ext>
            </a:extLst>
          </p:cNvPr>
          <p:cNvCxnSpPr>
            <a:cxnSpLocks/>
          </p:cNvCxnSpPr>
          <p:nvPr/>
        </p:nvCxnSpPr>
        <p:spPr>
          <a:xfrm>
            <a:off x="5720914" y="5377218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6AC07E-B414-4E2F-9870-3BCF62D5855D}"/>
              </a:ext>
            </a:extLst>
          </p:cNvPr>
          <p:cNvCxnSpPr>
            <a:cxnSpLocks/>
          </p:cNvCxnSpPr>
          <p:nvPr/>
        </p:nvCxnSpPr>
        <p:spPr>
          <a:xfrm>
            <a:off x="5720914" y="5883673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58E816-06F3-4857-A75E-98F1A1C25993}"/>
              </a:ext>
            </a:extLst>
          </p:cNvPr>
          <p:cNvCxnSpPr>
            <a:cxnSpLocks/>
          </p:cNvCxnSpPr>
          <p:nvPr/>
        </p:nvCxnSpPr>
        <p:spPr>
          <a:xfrm>
            <a:off x="5720914" y="6280245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AA91BFF-11F7-4B54-B4B5-EACFC9DB3D59}"/>
              </a:ext>
            </a:extLst>
          </p:cNvPr>
          <p:cNvSpPr txBox="1"/>
          <p:nvPr/>
        </p:nvSpPr>
        <p:spPr>
          <a:xfrm>
            <a:off x="7141284" y="5188798"/>
            <a:ext cx="35312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The students </a:t>
            </a:r>
            <a:r>
              <a:rPr lang="tr-TR" b="1" dirty="0">
                <a:solidFill>
                  <a:srgbClr val="FF0000"/>
                </a:solidFill>
              </a:rPr>
              <a:t>don’t play </a:t>
            </a:r>
            <a:r>
              <a:rPr lang="tr-TR" b="1" dirty="0">
                <a:solidFill>
                  <a:schemeClr val="bg1"/>
                </a:solidFill>
              </a:rPr>
              <a:t>football.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936AE8-BB6F-4CEE-9761-D2E3CDAA9645}"/>
              </a:ext>
            </a:extLst>
          </p:cNvPr>
          <p:cNvSpPr txBox="1"/>
          <p:nvPr/>
        </p:nvSpPr>
        <p:spPr>
          <a:xfrm>
            <a:off x="7141284" y="5695275"/>
            <a:ext cx="501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Sally </a:t>
            </a:r>
            <a:r>
              <a:rPr lang="tr-TR" b="1" dirty="0">
                <a:solidFill>
                  <a:srgbClr val="FF0000"/>
                </a:solidFill>
              </a:rPr>
              <a:t>doesn’t do </a:t>
            </a:r>
            <a:r>
              <a:rPr lang="tr-TR" b="1" dirty="0">
                <a:solidFill>
                  <a:schemeClr val="bg1"/>
                </a:solidFill>
              </a:rPr>
              <a:t>her homework every evenning.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34CE3D-AFDD-4115-BCFB-A9B886A78FE3}"/>
              </a:ext>
            </a:extLst>
          </p:cNvPr>
          <p:cNvSpPr txBox="1"/>
          <p:nvPr/>
        </p:nvSpPr>
        <p:spPr>
          <a:xfrm>
            <a:off x="7141284" y="6200655"/>
            <a:ext cx="501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Mahmut </a:t>
            </a:r>
            <a:r>
              <a:rPr lang="tr-TR" b="1" dirty="0">
                <a:solidFill>
                  <a:srgbClr val="FF0000"/>
                </a:solidFill>
              </a:rPr>
              <a:t>doesn’t study </a:t>
            </a:r>
            <a:r>
              <a:rPr lang="tr-TR" b="1" dirty="0">
                <a:solidFill>
                  <a:schemeClr val="bg1"/>
                </a:solidFill>
              </a:rPr>
              <a:t>English all the time.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1E3B47-AE96-41A1-9B89-970E384A6EDB}"/>
              </a:ext>
            </a:extLst>
          </p:cNvPr>
          <p:cNvSpPr txBox="1"/>
          <p:nvPr/>
        </p:nvSpPr>
        <p:spPr>
          <a:xfrm>
            <a:off x="936413" y="5551789"/>
            <a:ext cx="6152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(She)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316DDB-529A-4B5A-B61D-C854F9A8E74C}"/>
              </a:ext>
            </a:extLst>
          </p:cNvPr>
          <p:cNvSpPr txBox="1"/>
          <p:nvPr/>
        </p:nvSpPr>
        <p:spPr>
          <a:xfrm>
            <a:off x="1076482" y="6126356"/>
            <a:ext cx="6152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(He)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FDFB57-E9A3-44D5-A018-6925304A6F21}"/>
              </a:ext>
            </a:extLst>
          </p:cNvPr>
          <p:cNvSpPr txBox="1"/>
          <p:nvPr/>
        </p:nvSpPr>
        <p:spPr>
          <a:xfrm>
            <a:off x="1314426" y="4925446"/>
            <a:ext cx="84514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(They)</a:t>
            </a:r>
          </a:p>
        </p:txBody>
      </p:sp>
    </p:spTree>
    <p:extLst>
      <p:ext uri="{BB962C8B-B14F-4D97-AF65-F5344CB8AC3E}">
        <p14:creationId xmlns:p14="http://schemas.microsoft.com/office/powerpoint/2010/main" val="103011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6" grpId="0" animBg="1"/>
      <p:bldP spid="10" grpId="0" animBg="1"/>
      <p:bldP spid="12" grpId="0" animBg="1"/>
      <p:bldP spid="13" grpId="0"/>
      <p:bldP spid="15" grpId="0"/>
      <p:bldP spid="16" grpId="0" animBg="1"/>
      <p:bldP spid="17" grpId="0"/>
      <p:bldP spid="19" grpId="0" animBg="1"/>
      <p:bldP spid="21" grpId="0"/>
      <p:bldP spid="23" grpId="0" animBg="1"/>
      <p:bldP spid="20" grpId="0" animBg="1"/>
      <p:bldP spid="14" grpId="0"/>
      <p:bldP spid="18" grpId="0"/>
      <p:bldP spid="24" grpId="0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80E6418E-FD75-C00B-85E5-A47FC2963084}"/>
              </a:ext>
            </a:extLst>
          </p:cNvPr>
          <p:cNvSpPr/>
          <p:nvPr/>
        </p:nvSpPr>
        <p:spPr>
          <a:xfrm>
            <a:off x="0" y="5261352"/>
            <a:ext cx="121920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8AFFFDE9-74DF-57A4-D9DA-938A0AFA6B6A}"/>
              </a:ext>
            </a:extLst>
          </p:cNvPr>
          <p:cNvSpPr/>
          <p:nvPr/>
        </p:nvSpPr>
        <p:spPr>
          <a:xfrm>
            <a:off x="-68516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BACD1-52E0-430C-9E96-04D38D7A383F}"/>
              </a:ext>
            </a:extLst>
          </p:cNvPr>
          <p:cNvSpPr txBox="1"/>
          <p:nvPr/>
        </p:nvSpPr>
        <p:spPr>
          <a:xfrm>
            <a:off x="133504" y="9720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Geniş zamanda soru cümlesi yapabilmek için; «Do» ve «Does» yardımcı fiilerini cümlenin öznesinin başında kullanırız.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084B-1453-40A8-93E5-5CBAFB972EBB}"/>
              </a:ext>
            </a:extLst>
          </p:cNvPr>
          <p:cNvSpPr txBox="1"/>
          <p:nvPr/>
        </p:nvSpPr>
        <p:spPr>
          <a:xfrm>
            <a:off x="551313" y="17318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(?) Question / Interrogative: (soru yapısı)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1652D-085F-4D37-A3AF-EAB29F2B0CF4}"/>
              </a:ext>
            </a:extLst>
          </p:cNvPr>
          <p:cNvSpPr txBox="1"/>
          <p:nvPr/>
        </p:nvSpPr>
        <p:spPr>
          <a:xfrm>
            <a:off x="936413" y="1742010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Ex. </a:t>
            </a:r>
            <a:r>
              <a:rPr lang="tr-TR" sz="2000" b="1" i="1" dirty="0">
                <a:solidFill>
                  <a:srgbClr val="FF0000"/>
                </a:solidFill>
              </a:rPr>
              <a:t>Do </a:t>
            </a:r>
            <a:r>
              <a:rPr lang="tr-TR" sz="2000" b="1" i="1" dirty="0"/>
              <a:t>you play piano?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309BD-2C4A-44B1-9FDE-65427C9683D8}"/>
              </a:ext>
            </a:extLst>
          </p:cNvPr>
          <p:cNvSpPr txBox="1"/>
          <p:nvPr/>
        </p:nvSpPr>
        <p:spPr>
          <a:xfrm>
            <a:off x="479411" y="2169440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Ex. </a:t>
            </a:r>
            <a:r>
              <a:rPr lang="tr-TR" sz="2000" b="1" i="1" dirty="0">
                <a:solidFill>
                  <a:srgbClr val="FF0000"/>
                </a:solidFill>
              </a:rPr>
              <a:t>Does</a:t>
            </a:r>
            <a:r>
              <a:rPr lang="tr-TR" sz="2000" b="1" i="1" dirty="0"/>
              <a:t> she play piano?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A25969-0E12-4471-BCAB-4E6136289B16}"/>
              </a:ext>
            </a:extLst>
          </p:cNvPr>
          <p:cNvSpPr/>
          <p:nvPr/>
        </p:nvSpPr>
        <p:spPr>
          <a:xfrm>
            <a:off x="3973162" y="1943470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AA53D-9555-42F4-833D-80DEA68B5F0F}"/>
              </a:ext>
            </a:extLst>
          </p:cNvPr>
          <p:cNvSpPr txBox="1"/>
          <p:nvPr/>
        </p:nvSpPr>
        <p:spPr>
          <a:xfrm>
            <a:off x="4693941" y="1722022"/>
            <a:ext cx="2604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Sen piyano çalar mısın?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DC67-286F-46DA-BC39-337BDF9BF948}"/>
              </a:ext>
            </a:extLst>
          </p:cNvPr>
          <p:cNvSpPr txBox="1"/>
          <p:nvPr/>
        </p:nvSpPr>
        <p:spPr>
          <a:xfrm>
            <a:off x="4691354" y="2215003"/>
            <a:ext cx="26048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piyano çalar mı?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1315D-029F-4E6F-A8C3-1D6FB6D1E0D8}"/>
              </a:ext>
            </a:extLst>
          </p:cNvPr>
          <p:cNvSpPr txBox="1"/>
          <p:nvPr/>
        </p:nvSpPr>
        <p:spPr>
          <a:xfrm>
            <a:off x="2159569" y="2769568"/>
            <a:ext cx="89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566EF-0873-41C7-9DD3-B1F24C449082}"/>
              </a:ext>
            </a:extLst>
          </p:cNvPr>
          <p:cNvSpPr txBox="1"/>
          <p:nvPr/>
        </p:nvSpPr>
        <p:spPr>
          <a:xfrm>
            <a:off x="8536918" y="2877627"/>
            <a:ext cx="8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71877-4FD3-4DAD-B7A0-684E8A3888F5}"/>
              </a:ext>
            </a:extLst>
          </p:cNvPr>
          <p:cNvSpPr txBox="1"/>
          <p:nvPr/>
        </p:nvSpPr>
        <p:spPr>
          <a:xfrm>
            <a:off x="7982376" y="1991799"/>
            <a:ext cx="383621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DİKKAT!: Soru Cümlelerinde fiil her zaman YALINDIR.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D88484-5296-4C91-85E1-A7B5CC215F30}"/>
              </a:ext>
            </a:extLst>
          </p:cNvPr>
          <p:cNvSpPr/>
          <p:nvPr/>
        </p:nvSpPr>
        <p:spPr>
          <a:xfrm>
            <a:off x="707642" y="4062252"/>
            <a:ext cx="268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205FBB-5CF6-427C-BE45-BBAF1BBDD1A6}"/>
              </a:ext>
            </a:extLst>
          </p:cNvPr>
          <p:cNvSpPr txBox="1"/>
          <p:nvPr/>
        </p:nvSpPr>
        <p:spPr>
          <a:xfrm>
            <a:off x="3390685" y="4313012"/>
            <a:ext cx="89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 verilen olumlu cümleleri soru cümlesine dönüştürünüz.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271F36-2DC9-4D40-B307-198A94D322E4}"/>
              </a:ext>
            </a:extLst>
          </p:cNvPr>
          <p:cNvSpPr txBox="1"/>
          <p:nvPr/>
        </p:nvSpPr>
        <p:spPr>
          <a:xfrm>
            <a:off x="479411" y="4909207"/>
            <a:ext cx="586091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The students play football. 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Sally does her homework every evenning.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Mahmut studies English all the time.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9B6D72-332B-4AA0-9FE5-FA3B016CDA67}"/>
              </a:ext>
            </a:extLst>
          </p:cNvPr>
          <p:cNvCxnSpPr>
            <a:cxnSpLocks/>
          </p:cNvCxnSpPr>
          <p:nvPr/>
        </p:nvCxnSpPr>
        <p:spPr>
          <a:xfrm>
            <a:off x="5144702" y="5373464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6AC07E-B414-4E2F-9870-3BCF62D5855D}"/>
              </a:ext>
            </a:extLst>
          </p:cNvPr>
          <p:cNvCxnSpPr>
            <a:cxnSpLocks/>
          </p:cNvCxnSpPr>
          <p:nvPr/>
        </p:nvCxnSpPr>
        <p:spPr>
          <a:xfrm>
            <a:off x="5720914" y="5883673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58E816-06F3-4857-A75E-98F1A1C25993}"/>
              </a:ext>
            </a:extLst>
          </p:cNvPr>
          <p:cNvCxnSpPr>
            <a:cxnSpLocks/>
          </p:cNvCxnSpPr>
          <p:nvPr/>
        </p:nvCxnSpPr>
        <p:spPr>
          <a:xfrm>
            <a:off x="5448768" y="6569987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AA91BFF-11F7-4B54-B4B5-EACFC9DB3D59}"/>
              </a:ext>
            </a:extLst>
          </p:cNvPr>
          <p:cNvSpPr txBox="1"/>
          <p:nvPr/>
        </p:nvSpPr>
        <p:spPr>
          <a:xfrm>
            <a:off x="7141284" y="5188798"/>
            <a:ext cx="35312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</a:t>
            </a:r>
            <a:r>
              <a:rPr lang="tr-TR" b="1" dirty="0">
                <a:solidFill>
                  <a:schemeClr val="bg1"/>
                </a:solidFill>
              </a:rPr>
              <a:t> the students play football?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936AE8-BB6F-4CEE-9761-D2E3CDAA9645}"/>
              </a:ext>
            </a:extLst>
          </p:cNvPr>
          <p:cNvSpPr txBox="1"/>
          <p:nvPr/>
        </p:nvSpPr>
        <p:spPr>
          <a:xfrm>
            <a:off x="7141283" y="5765166"/>
            <a:ext cx="457130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Does</a:t>
            </a:r>
            <a:r>
              <a:rPr lang="tr-TR" b="1" dirty="0">
                <a:solidFill>
                  <a:schemeClr val="bg1"/>
                </a:solidFill>
              </a:rPr>
              <a:t> Sally do her homework every evenning?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34CE3D-AFDD-4115-BCFB-A9B886A78FE3}"/>
              </a:ext>
            </a:extLst>
          </p:cNvPr>
          <p:cNvSpPr txBox="1"/>
          <p:nvPr/>
        </p:nvSpPr>
        <p:spPr>
          <a:xfrm>
            <a:off x="6934831" y="6385321"/>
            <a:ext cx="43748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Does </a:t>
            </a:r>
            <a:r>
              <a:rPr lang="tr-TR" b="1" dirty="0">
                <a:solidFill>
                  <a:schemeClr val="bg1"/>
                </a:solidFill>
              </a:rPr>
              <a:t>Mahmut study English all the time?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EF91E-07DC-419B-BA6F-0B0AA30F9700}"/>
              </a:ext>
            </a:extLst>
          </p:cNvPr>
          <p:cNvSpPr/>
          <p:nvPr/>
        </p:nvSpPr>
        <p:spPr>
          <a:xfrm>
            <a:off x="551313" y="3044818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FD5350D4-F66D-4026-881E-D671242EDF0C}"/>
              </a:ext>
            </a:extLst>
          </p:cNvPr>
          <p:cNvSpPr/>
          <p:nvPr/>
        </p:nvSpPr>
        <p:spPr>
          <a:xfrm>
            <a:off x="1624201" y="3359164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B4F07-4A82-408C-8015-43C941F05C46}"/>
              </a:ext>
            </a:extLst>
          </p:cNvPr>
          <p:cNvSpPr/>
          <p:nvPr/>
        </p:nvSpPr>
        <p:spPr>
          <a:xfrm>
            <a:off x="6498746" y="3044818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108D84B2-FDF9-4FF2-A2C9-E11AA9FA5B20}"/>
              </a:ext>
            </a:extLst>
          </p:cNvPr>
          <p:cNvSpPr/>
          <p:nvPr/>
        </p:nvSpPr>
        <p:spPr>
          <a:xfrm>
            <a:off x="8069036" y="3359163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47B324B4-E6FB-4144-91CD-63760A22C8DE}"/>
              </a:ext>
            </a:extLst>
          </p:cNvPr>
          <p:cNvSpPr/>
          <p:nvPr/>
        </p:nvSpPr>
        <p:spPr>
          <a:xfrm>
            <a:off x="3260655" y="3359162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DFC092-D76D-4D5D-B89B-A1270D4CDD5C}"/>
              </a:ext>
            </a:extLst>
          </p:cNvPr>
          <p:cNvSpPr txBox="1"/>
          <p:nvPr/>
        </p:nvSpPr>
        <p:spPr>
          <a:xfrm>
            <a:off x="3939605" y="3202001"/>
            <a:ext cx="75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/>
              <a:t>V</a:t>
            </a:r>
            <a:r>
              <a:rPr lang="tr-TR" sz="2400" b="1" dirty="0"/>
              <a:t>1</a:t>
            </a:r>
            <a:endParaRPr lang="tr-TR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EA870C-98D2-4460-B40E-A3E2FCCFFED9}"/>
              </a:ext>
            </a:extLst>
          </p:cNvPr>
          <p:cNvSpPr txBox="1"/>
          <p:nvPr/>
        </p:nvSpPr>
        <p:spPr>
          <a:xfrm>
            <a:off x="9994728" y="3263405"/>
            <a:ext cx="868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/>
              <a:t>V</a:t>
            </a:r>
            <a:r>
              <a:rPr lang="tr-TR" sz="2400" b="1" dirty="0"/>
              <a:t>1</a:t>
            </a:r>
            <a:endParaRPr lang="tr-TR" dirty="0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6F351661-733A-4271-887E-3A656A1DAC2A}"/>
              </a:ext>
            </a:extLst>
          </p:cNvPr>
          <p:cNvSpPr/>
          <p:nvPr/>
        </p:nvSpPr>
        <p:spPr>
          <a:xfrm>
            <a:off x="9476891" y="3374891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2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6" grpId="0" animBg="1"/>
      <p:bldP spid="10" grpId="0" animBg="1"/>
      <p:bldP spid="13" grpId="0"/>
      <p:bldP spid="15" grpId="0"/>
      <p:bldP spid="20" grpId="0" animBg="1"/>
      <p:bldP spid="14" grpId="0"/>
      <p:bldP spid="18" grpId="0"/>
      <p:bldP spid="24" grpId="0"/>
      <p:bldP spid="34" grpId="0" animBg="1"/>
      <p:bldP spid="35" grpId="0" animBg="1"/>
      <p:bldP spid="36" grpId="0" animBg="1"/>
      <p:bldP spid="2" grpId="0"/>
      <p:bldP spid="9" grpId="0" animBg="1"/>
      <p:bldP spid="11" grpId="0"/>
      <p:bldP spid="22" grpId="0" animBg="1"/>
      <p:bldP spid="25" grpId="0" animBg="1"/>
      <p:bldP spid="42" grpId="0"/>
      <p:bldP spid="43" grpId="0"/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5AB2B3D-BE99-700D-E866-F7FE0C90F3AD}"/>
              </a:ext>
            </a:extLst>
          </p:cNvPr>
          <p:cNvSpPr txBox="1"/>
          <p:nvPr/>
        </p:nvSpPr>
        <p:spPr>
          <a:xfrm>
            <a:off x="2502568" y="1261916"/>
            <a:ext cx="84894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5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15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38482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CF848C3-C91D-CDA1-D46D-009401187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" y="1161538"/>
            <a:ext cx="11038957" cy="4534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7F2D7C-604F-2269-B521-CD49D2A85134}"/>
              </a:ext>
            </a:extLst>
          </p:cNvPr>
          <p:cNvSpPr/>
          <p:nvPr/>
        </p:nvSpPr>
        <p:spPr>
          <a:xfrm>
            <a:off x="640660" y="5255392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F976B36C-8362-14C5-0F1E-FA7614AC66F2}"/>
              </a:ext>
            </a:extLst>
          </p:cNvPr>
          <p:cNvSpPr/>
          <p:nvPr/>
        </p:nvSpPr>
        <p:spPr>
          <a:xfrm>
            <a:off x="7428372" y="139234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KAZANIM TESTİ</a:t>
            </a:r>
          </a:p>
        </p:txBody>
      </p:sp>
    </p:spTree>
    <p:extLst>
      <p:ext uri="{BB962C8B-B14F-4D97-AF65-F5344CB8AC3E}">
        <p14:creationId xmlns:p14="http://schemas.microsoft.com/office/powerpoint/2010/main" val="15174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4ECF89C-5DD6-CEC6-4C7A-3DEC339D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9" y="1048401"/>
            <a:ext cx="10027372" cy="3408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014592-1643-7BD6-B2FF-4559BE1B9C2A}"/>
              </a:ext>
            </a:extLst>
          </p:cNvPr>
          <p:cNvSpPr/>
          <p:nvPr/>
        </p:nvSpPr>
        <p:spPr>
          <a:xfrm>
            <a:off x="2695073" y="3801979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8CC64BA-A419-AB22-6AFA-24E96B6F3FE1}"/>
              </a:ext>
            </a:extLst>
          </p:cNvPr>
          <p:cNvSpPr/>
          <p:nvPr/>
        </p:nvSpPr>
        <p:spPr>
          <a:xfrm>
            <a:off x="7563125" y="5144371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KAZANIM TESTİ</a:t>
            </a:r>
          </a:p>
        </p:txBody>
      </p:sp>
    </p:spTree>
    <p:extLst>
      <p:ext uri="{BB962C8B-B14F-4D97-AF65-F5344CB8AC3E}">
        <p14:creationId xmlns:p14="http://schemas.microsoft.com/office/powerpoint/2010/main" val="24671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194B263-7746-D214-86F8-1D6CCF8C8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07"/>
          <a:stretch/>
        </p:blipFill>
        <p:spPr>
          <a:xfrm>
            <a:off x="1014208" y="117447"/>
            <a:ext cx="4593264" cy="6187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A589F3D-5EBC-DC60-0181-1616510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3"/>
          <a:stretch/>
        </p:blipFill>
        <p:spPr>
          <a:xfrm>
            <a:off x="5797617" y="2771151"/>
            <a:ext cx="4946369" cy="2994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65208A-E382-BEFA-ACD9-19531639B3D4}"/>
              </a:ext>
            </a:extLst>
          </p:cNvPr>
          <p:cNvSpPr/>
          <p:nvPr/>
        </p:nvSpPr>
        <p:spPr>
          <a:xfrm>
            <a:off x="5797617" y="3753852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EDCCA5D3-85DC-7EB2-8650-9640003D1105}"/>
              </a:ext>
            </a:extLst>
          </p:cNvPr>
          <p:cNvSpPr/>
          <p:nvPr/>
        </p:nvSpPr>
        <p:spPr>
          <a:xfrm>
            <a:off x="6096000" y="947756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2021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</p:spTree>
    <p:extLst>
      <p:ext uri="{BB962C8B-B14F-4D97-AF65-F5344CB8AC3E}">
        <p14:creationId xmlns:p14="http://schemas.microsoft.com/office/powerpoint/2010/main" val="20799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B40F46-8D46-3BA6-EF99-B358E5F53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77" y="133082"/>
            <a:ext cx="8329213" cy="6303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FD2D9E-8B40-5E5C-20ED-672E4D517E88}"/>
              </a:ext>
            </a:extLst>
          </p:cNvPr>
          <p:cNvSpPr/>
          <p:nvPr/>
        </p:nvSpPr>
        <p:spPr>
          <a:xfrm>
            <a:off x="3455469" y="5861785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DF507E9-11C1-6553-FB41-1E9A3F730F82}"/>
              </a:ext>
            </a:extLst>
          </p:cNvPr>
          <p:cNvSpPr/>
          <p:nvPr/>
        </p:nvSpPr>
        <p:spPr>
          <a:xfrm>
            <a:off x="9122418" y="3902712"/>
            <a:ext cx="2493034" cy="802257"/>
          </a:xfrm>
          <a:prstGeom prst="flowChartTerminato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</p:spTree>
    <p:extLst>
      <p:ext uri="{BB962C8B-B14F-4D97-AF65-F5344CB8AC3E}">
        <p14:creationId xmlns:p14="http://schemas.microsoft.com/office/powerpoint/2010/main" val="38063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99B64F8-5175-6638-B05A-AC707054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3" y="1076959"/>
            <a:ext cx="11290434" cy="4374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FD2D9E-8B40-5E5C-20ED-672E4D517E88}"/>
              </a:ext>
            </a:extLst>
          </p:cNvPr>
          <p:cNvSpPr/>
          <p:nvPr/>
        </p:nvSpPr>
        <p:spPr>
          <a:xfrm>
            <a:off x="5710989" y="3503595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DF507E9-11C1-6553-FB41-1E9A3F730F82}"/>
              </a:ext>
            </a:extLst>
          </p:cNvPr>
          <p:cNvSpPr/>
          <p:nvPr/>
        </p:nvSpPr>
        <p:spPr>
          <a:xfrm>
            <a:off x="8795795" y="1618741"/>
            <a:ext cx="2493034" cy="1141925"/>
          </a:xfrm>
          <a:prstGeom prst="flowChartTerminato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KASIM ÖRNEK SORUSU</a:t>
            </a:r>
          </a:p>
        </p:txBody>
      </p:sp>
    </p:spTree>
    <p:extLst>
      <p:ext uri="{BB962C8B-B14F-4D97-AF65-F5344CB8AC3E}">
        <p14:creationId xmlns:p14="http://schemas.microsoft.com/office/powerpoint/2010/main" val="4842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60776AD-5C53-A292-3605-1ABC1A9B9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69" y="128587"/>
            <a:ext cx="9391650" cy="660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FD2D9E-8B40-5E5C-20ED-672E4D517E88}"/>
              </a:ext>
            </a:extLst>
          </p:cNvPr>
          <p:cNvSpPr/>
          <p:nvPr/>
        </p:nvSpPr>
        <p:spPr>
          <a:xfrm>
            <a:off x="6213316" y="6062174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DF507E9-11C1-6553-FB41-1E9A3F730F82}"/>
              </a:ext>
            </a:extLst>
          </p:cNvPr>
          <p:cNvSpPr/>
          <p:nvPr/>
        </p:nvSpPr>
        <p:spPr>
          <a:xfrm>
            <a:off x="9498439" y="3681662"/>
            <a:ext cx="2493034" cy="1141925"/>
          </a:xfrm>
          <a:prstGeom prst="flowChartTerminato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KASIM ÖRNEK SORUSU</a:t>
            </a:r>
          </a:p>
        </p:txBody>
      </p:sp>
    </p:spTree>
    <p:extLst>
      <p:ext uri="{BB962C8B-B14F-4D97-AF65-F5344CB8AC3E}">
        <p14:creationId xmlns:p14="http://schemas.microsoft.com/office/powerpoint/2010/main" val="14384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367D25F-3B01-DC93-76C6-367DD1304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52412"/>
            <a:ext cx="10753725" cy="635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FD2D9E-8B40-5E5C-20ED-672E4D517E88}"/>
              </a:ext>
            </a:extLst>
          </p:cNvPr>
          <p:cNvSpPr/>
          <p:nvPr/>
        </p:nvSpPr>
        <p:spPr>
          <a:xfrm>
            <a:off x="719137" y="5311403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DF507E9-11C1-6553-FB41-1E9A3F730F82}"/>
              </a:ext>
            </a:extLst>
          </p:cNvPr>
          <p:cNvSpPr/>
          <p:nvPr/>
        </p:nvSpPr>
        <p:spPr>
          <a:xfrm>
            <a:off x="8458910" y="1381224"/>
            <a:ext cx="2493034" cy="1141925"/>
          </a:xfrm>
          <a:prstGeom prst="flowChartTerminato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MART ÖRNEK SORUSU</a:t>
            </a:r>
          </a:p>
        </p:txBody>
      </p:sp>
    </p:spTree>
    <p:extLst>
      <p:ext uri="{BB962C8B-B14F-4D97-AF65-F5344CB8AC3E}">
        <p14:creationId xmlns:p14="http://schemas.microsoft.com/office/powerpoint/2010/main" val="14340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98131FB3-1B70-164C-005A-4599F4BDDD06}"/>
              </a:ext>
            </a:extLst>
          </p:cNvPr>
          <p:cNvCxnSpPr/>
          <p:nvPr/>
        </p:nvCxnSpPr>
        <p:spPr>
          <a:xfrm>
            <a:off x="4976261" y="0"/>
            <a:ext cx="0" cy="6545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D1A7D480-8426-63F9-51E8-74E0E8FBEFC0}"/>
              </a:ext>
            </a:extLst>
          </p:cNvPr>
          <p:cNvCxnSpPr>
            <a:cxnSpLocks/>
          </p:cNvCxnSpPr>
          <p:nvPr/>
        </p:nvCxnSpPr>
        <p:spPr>
          <a:xfrm>
            <a:off x="4976261" y="3157086"/>
            <a:ext cx="721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6A690C2-4361-5492-7F08-03AC1376B944}"/>
              </a:ext>
            </a:extLst>
          </p:cNvPr>
          <p:cNvSpPr/>
          <p:nvPr/>
        </p:nvSpPr>
        <p:spPr>
          <a:xfrm>
            <a:off x="541432" y="875901"/>
            <a:ext cx="385010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>
                <a:solidFill>
                  <a:schemeClr val="tx1"/>
                </a:solidFill>
              </a:rPr>
              <a:t>Walk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to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school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C49056F-59C3-051E-211B-BC46CD6EF109}"/>
              </a:ext>
            </a:extLst>
          </p:cNvPr>
          <p:cNvSpPr/>
          <p:nvPr/>
        </p:nvSpPr>
        <p:spPr>
          <a:xfrm>
            <a:off x="541432" y="1491917"/>
            <a:ext cx="3800547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Okula yürüyerek gitmek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EBF10C2-BDBF-F847-1236-3413F1C2403C}"/>
              </a:ext>
            </a:extLst>
          </p:cNvPr>
          <p:cNvSpPr/>
          <p:nvPr/>
        </p:nvSpPr>
        <p:spPr>
          <a:xfrm>
            <a:off x="541433" y="4204636"/>
            <a:ext cx="3889230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>
                <a:solidFill>
                  <a:schemeClr val="tx1"/>
                </a:solidFill>
              </a:rPr>
              <a:t>Go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to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school</a:t>
            </a:r>
            <a:r>
              <a:rPr lang="tr-TR" sz="2500" b="1" dirty="0">
                <a:solidFill>
                  <a:schemeClr val="tx1"/>
                </a:solidFill>
              </a:rPr>
              <a:t> on </a:t>
            </a:r>
            <a:r>
              <a:rPr lang="tr-TR" sz="2500" b="1" dirty="0" err="1">
                <a:solidFill>
                  <a:schemeClr val="tx1"/>
                </a:solidFill>
              </a:rPr>
              <a:t>foot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376CF26-16B6-57BC-4CBA-DB0AE9CD6095}"/>
              </a:ext>
            </a:extLst>
          </p:cNvPr>
          <p:cNvSpPr/>
          <p:nvPr/>
        </p:nvSpPr>
        <p:spPr>
          <a:xfrm>
            <a:off x="541433" y="4820652"/>
            <a:ext cx="388923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Okula yürüyerek gitmek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908035B-B2BC-51FC-C63F-86A6E1196690}"/>
              </a:ext>
            </a:extLst>
          </p:cNvPr>
          <p:cNvSpPr/>
          <p:nvPr/>
        </p:nvSpPr>
        <p:spPr>
          <a:xfrm>
            <a:off x="7835778" y="4077904"/>
            <a:ext cx="3889230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>
                <a:solidFill>
                  <a:schemeClr val="tx1"/>
                </a:solidFill>
              </a:rPr>
              <a:t>Skate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to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school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51507BA-F239-EE6A-2A08-F8E26D4EFD0A}"/>
              </a:ext>
            </a:extLst>
          </p:cNvPr>
          <p:cNvSpPr/>
          <p:nvPr/>
        </p:nvSpPr>
        <p:spPr>
          <a:xfrm>
            <a:off x="7835778" y="4693920"/>
            <a:ext cx="388923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Okula paten ile gitmek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BC53410-96D3-B333-FE20-E0DF01891507}"/>
              </a:ext>
            </a:extLst>
          </p:cNvPr>
          <p:cNvSpPr/>
          <p:nvPr/>
        </p:nvSpPr>
        <p:spPr>
          <a:xfrm>
            <a:off x="8527193" y="932048"/>
            <a:ext cx="3469884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>
                <a:solidFill>
                  <a:schemeClr val="tx1"/>
                </a:solidFill>
              </a:rPr>
              <a:t>Ride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to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school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AC7709A-E944-1B99-8D5A-049EDB224843}"/>
              </a:ext>
            </a:extLst>
          </p:cNvPr>
          <p:cNvSpPr/>
          <p:nvPr/>
        </p:nvSpPr>
        <p:spPr>
          <a:xfrm>
            <a:off x="8527193" y="1548064"/>
            <a:ext cx="3469884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bg1"/>
                </a:solidFill>
              </a:rPr>
              <a:t>Okula bisikletle gitmek</a:t>
            </a:r>
          </a:p>
        </p:txBody>
      </p:sp>
    </p:spTree>
    <p:extLst>
      <p:ext uri="{BB962C8B-B14F-4D97-AF65-F5344CB8AC3E}">
        <p14:creationId xmlns:p14="http://schemas.microsoft.com/office/powerpoint/2010/main" val="41202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55C90A5-4C41-D4C4-FB3E-4A59B11A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98" y="1348884"/>
            <a:ext cx="8420100" cy="42957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65208A-E382-BEFA-ACD9-19531639B3D4}"/>
              </a:ext>
            </a:extLst>
          </p:cNvPr>
          <p:cNvSpPr/>
          <p:nvPr/>
        </p:nvSpPr>
        <p:spPr>
          <a:xfrm>
            <a:off x="5362188" y="5152981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EDCCA5D3-85DC-7EB2-8650-9640003D1105}"/>
              </a:ext>
            </a:extLst>
          </p:cNvPr>
          <p:cNvSpPr/>
          <p:nvPr/>
        </p:nvSpPr>
        <p:spPr>
          <a:xfrm>
            <a:off x="8011885" y="268488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</p:spTree>
    <p:extLst>
      <p:ext uri="{BB962C8B-B14F-4D97-AF65-F5344CB8AC3E}">
        <p14:creationId xmlns:p14="http://schemas.microsoft.com/office/powerpoint/2010/main" val="12588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CED1172-85FD-3141-DE32-143FD6AA34AD}"/>
              </a:ext>
            </a:extLst>
          </p:cNvPr>
          <p:cNvSpPr txBox="1"/>
          <p:nvPr/>
        </p:nvSpPr>
        <p:spPr>
          <a:xfrm>
            <a:off x="1473810" y="950533"/>
            <a:ext cx="777675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Kübra</a:t>
            </a:r>
            <a:r>
              <a:rPr lang="en-US" sz="2400" dirty="0"/>
              <a:t> wants to go to an English course to improve her English. She can attend the course after one o'clock in the afternoon during the weekends. She has ₺2500 for the course.</a:t>
            </a:r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226A3AB-C5EE-39AE-2477-55CBBDA2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09" y="2520193"/>
            <a:ext cx="8766533" cy="45813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3EDE34F-F788-0FF9-6E11-1E66BB715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918" y="3117065"/>
            <a:ext cx="3565775" cy="143092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BF74992-6A89-467A-5998-4C6544A26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79" y="3106986"/>
            <a:ext cx="3533893" cy="14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D535B5E-67E0-B396-E609-9D1F7E7B7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918" y="4700279"/>
            <a:ext cx="3565775" cy="138103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FE4B5E21-F132-8CA1-50C8-5598BE631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779" y="4676646"/>
            <a:ext cx="3452575" cy="13810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65208A-E382-BEFA-ACD9-19531639B3D4}"/>
              </a:ext>
            </a:extLst>
          </p:cNvPr>
          <p:cNvSpPr/>
          <p:nvPr/>
        </p:nvSpPr>
        <p:spPr>
          <a:xfrm>
            <a:off x="5641779" y="4676646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EDCCA5D3-85DC-7EB2-8650-9640003D1105}"/>
              </a:ext>
            </a:extLst>
          </p:cNvPr>
          <p:cNvSpPr/>
          <p:nvPr/>
        </p:nvSpPr>
        <p:spPr>
          <a:xfrm>
            <a:off x="8498937" y="495667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</p:spTree>
    <p:extLst>
      <p:ext uri="{BB962C8B-B14F-4D97-AF65-F5344CB8AC3E}">
        <p14:creationId xmlns:p14="http://schemas.microsoft.com/office/powerpoint/2010/main" val="24577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https://www.egetolgayaltinay.com/lessons/60</a:t>
            </a:r>
            <a:r>
              <a:rPr lang="tr-TR" sz="2800" b="1" i="1" dirty="0"/>
              <a:t>   </a:t>
            </a:r>
          </a:p>
        </p:txBody>
      </p:sp>
      <p:pic>
        <p:nvPicPr>
          <p:cNvPr id="6" name="Resim 5">
            <a:hlinkClick r:id="rId3"/>
            <a:extLst>
              <a:ext uri="{FF2B5EF4-FFF2-40B4-BE49-F238E27FC236}">
                <a16:creationId xmlns:a16="http://schemas.microsoft.com/office/drawing/2014/main" id="{911E8E1C-F934-2425-EB16-2FB6A338D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187">
            <a:off x="8365155" y="2758440"/>
            <a:ext cx="3137034" cy="313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18688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194EC7F-771F-7FEB-932F-5F5F73D0A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5EED19A4-EC4D-5CA9-2E1D-67B2E402EC5D}"/>
              </a:ext>
            </a:extLst>
          </p:cNvPr>
          <p:cNvSpPr txBox="1"/>
          <p:nvPr/>
        </p:nvSpPr>
        <p:spPr>
          <a:xfrm>
            <a:off x="6989155" y="999683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44FB7A-B46C-2FA7-5F12-58377301ACC5}"/>
              </a:ext>
            </a:extLst>
          </p:cNvPr>
          <p:cNvSpPr txBox="1"/>
          <p:nvPr/>
        </p:nvSpPr>
        <p:spPr>
          <a:xfrm>
            <a:off x="5650029" y="4581044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</p:spTree>
    <p:extLst>
      <p:ext uri="{BB962C8B-B14F-4D97-AF65-F5344CB8AC3E}">
        <p14:creationId xmlns:p14="http://schemas.microsoft.com/office/powerpoint/2010/main" val="191782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57EABD5-A609-C990-9E1D-4AA0C733969A}"/>
              </a:ext>
            </a:extLst>
          </p:cNvPr>
          <p:cNvSpPr/>
          <p:nvPr/>
        </p:nvSpPr>
        <p:spPr>
          <a:xfrm>
            <a:off x="5591487" y="1366788"/>
            <a:ext cx="4534289" cy="955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Hang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around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5C853DD-7BCD-342F-914B-641352FA9FC5}"/>
              </a:ext>
            </a:extLst>
          </p:cNvPr>
          <p:cNvSpPr/>
          <p:nvPr/>
        </p:nvSpPr>
        <p:spPr>
          <a:xfrm>
            <a:off x="5591487" y="2322096"/>
            <a:ext cx="4534289" cy="7579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Etrafta dolaşmak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E08CCBA-A2A5-2804-7B6C-5CCB89E350A6}"/>
              </a:ext>
            </a:extLst>
          </p:cNvPr>
          <p:cNvSpPr/>
          <p:nvPr/>
        </p:nvSpPr>
        <p:spPr>
          <a:xfrm>
            <a:off x="5591487" y="4427621"/>
            <a:ext cx="6160959" cy="7579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Arkadaşlarla takılmak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90D3FA2-EA47-48AA-823F-D785213D0E8C}"/>
              </a:ext>
            </a:extLst>
          </p:cNvPr>
          <p:cNvSpPr/>
          <p:nvPr/>
        </p:nvSpPr>
        <p:spPr>
          <a:xfrm>
            <a:off x="5591486" y="3472313"/>
            <a:ext cx="6160960" cy="955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Hang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around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with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friends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F336DF12-A6B9-EFAF-9453-D5051893A648}"/>
              </a:ext>
            </a:extLst>
          </p:cNvPr>
          <p:cNvSpPr/>
          <p:nvPr/>
        </p:nvSpPr>
        <p:spPr>
          <a:xfrm>
            <a:off x="5678904" y="1481089"/>
            <a:ext cx="750771" cy="644893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2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https://www.egetolgayaltinay.com/lessons/322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2CDFB7-1E96-3A71-14A0-829C5280A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351">
            <a:off x="8697027" y="2941504"/>
            <a:ext cx="2631908" cy="24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54584" y="350388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https://www.egetolgayaltinay.com/lessons/321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DA0A5A-4A91-6028-BB84-FF6D505C0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741">
            <a:off x="8446769" y="2989583"/>
            <a:ext cx="2882165" cy="27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3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2194</Words>
  <Application>Microsoft Office PowerPoint</Application>
  <PresentationFormat>Geniş ekran</PresentationFormat>
  <Paragraphs>551</Paragraphs>
  <Slides>63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9" baseType="lpstr">
      <vt:lpstr>Aharoni</vt:lpstr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Prefer (olumsuz)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27</cp:revision>
  <dcterms:created xsi:type="dcterms:W3CDTF">2022-10-01T08:16:36Z</dcterms:created>
  <dcterms:modified xsi:type="dcterms:W3CDTF">2025-08-09T11:14:43Z</dcterms:modified>
</cp:coreProperties>
</file>