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3" r:id="rId3"/>
    <p:sldId id="271" r:id="rId4"/>
    <p:sldId id="285" r:id="rId5"/>
    <p:sldId id="286" r:id="rId6"/>
    <p:sldId id="288" r:id="rId7"/>
    <p:sldId id="266" r:id="rId8"/>
    <p:sldId id="287" r:id="rId9"/>
    <p:sldId id="257" r:id="rId10"/>
    <p:sldId id="258" r:id="rId11"/>
    <p:sldId id="267" r:id="rId12"/>
    <p:sldId id="274" r:id="rId13"/>
    <p:sldId id="289" r:id="rId14"/>
    <p:sldId id="290" r:id="rId15"/>
    <p:sldId id="272" r:id="rId16"/>
    <p:sldId id="269" r:id="rId17"/>
    <p:sldId id="291" r:id="rId18"/>
    <p:sldId id="259" r:id="rId19"/>
    <p:sldId id="268" r:id="rId20"/>
    <p:sldId id="292" r:id="rId21"/>
    <p:sldId id="293" r:id="rId22"/>
    <p:sldId id="260" r:id="rId23"/>
    <p:sldId id="295" r:id="rId24"/>
    <p:sldId id="294" r:id="rId25"/>
    <p:sldId id="273" r:id="rId26"/>
    <p:sldId id="261" r:id="rId27"/>
    <p:sldId id="262" r:id="rId28"/>
    <p:sldId id="304" r:id="rId29"/>
    <p:sldId id="264" r:id="rId30"/>
    <p:sldId id="263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96" r:id="rId40"/>
    <p:sldId id="298" r:id="rId41"/>
    <p:sldId id="299" r:id="rId42"/>
    <p:sldId id="300" r:id="rId43"/>
    <p:sldId id="301" r:id="rId44"/>
    <p:sldId id="305" r:id="rId45"/>
    <p:sldId id="283" r:id="rId46"/>
    <p:sldId id="302" r:id="rId47"/>
    <p:sldId id="270" r:id="rId4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IT 3: IN THE KITCHEN" id="{23F92743-4022-4800-8994-E176C85F6745}">
          <p14:sldIdLst>
            <p14:sldId id="256"/>
            <p14:sldId id="303"/>
          </p14:sldIdLst>
        </p14:section>
        <p14:section name="Food Adjectives" id="{32E9DC40-8C8C-49CF-837E-C22414DDA00B}">
          <p14:sldIdLst>
            <p14:sldId id="271"/>
            <p14:sldId id="285"/>
            <p14:sldId id="286"/>
            <p14:sldId id="288"/>
          </p14:sldIdLst>
        </p14:section>
        <p14:section name="Cooking Methods" id="{5F2CF347-5A7C-423A-87BC-ABB0FB609AD5}">
          <p14:sldIdLst>
            <p14:sldId id="266"/>
            <p14:sldId id="287"/>
          </p14:sldIdLst>
        </p14:section>
        <p14:section name="Describing Process" id="{6AB5FC04-3E16-4C0F-88EC-D1AB61405EEB}">
          <p14:sldIdLst>
            <p14:sldId id="257"/>
            <p14:sldId id="258"/>
            <p14:sldId id="267"/>
            <p14:sldId id="274"/>
            <p14:sldId id="289"/>
            <p14:sldId id="290"/>
            <p14:sldId id="272"/>
          </p14:sldIdLst>
        </p14:section>
        <p14:section name="Ingredients (malzemeler)" id="{AF86A7D9-AAE9-49A0-A32C-69DFF70E54D2}">
          <p14:sldIdLst>
            <p14:sldId id="269"/>
            <p14:sldId id="291"/>
          </p14:sldIdLst>
        </p14:section>
        <p14:section name="Tools in the Kitchen" id="{9395B63C-B18C-474D-AEC9-AB96B80CC2EE}">
          <p14:sldIdLst>
            <p14:sldId id="259"/>
            <p14:sldId id="268"/>
            <p14:sldId id="292"/>
            <p14:sldId id="293"/>
          </p14:sldIdLst>
        </p14:section>
        <p14:section name="Food Quantifiers" id="{A979A77B-C8C9-4B3C-80B2-846ABE76B140}">
          <p14:sldIdLst>
            <p14:sldId id="260"/>
            <p14:sldId id="295"/>
            <p14:sldId id="294"/>
            <p14:sldId id="273"/>
          </p14:sldIdLst>
        </p14:section>
        <p14:section name="Telling the Sequence" id="{D364D732-F6BA-4595-8F2D-70F5ECAB3417}">
          <p14:sldIdLst>
            <p14:sldId id="261"/>
            <p14:sldId id="262"/>
            <p14:sldId id="304"/>
          </p14:sldIdLst>
        </p14:section>
        <p14:section name="Conjunctions" id="{45EEE383-8793-4B6F-AB51-42E38D4D5396}">
          <p14:sldIdLst>
            <p14:sldId id="264"/>
            <p14:sldId id="263"/>
          </p14:sldIdLst>
        </p14:section>
        <p14:section name="Sample Questions" id="{B8C2B89D-EDB8-45D6-A756-B4A08FB5F6A2}">
          <p14:sldIdLst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96"/>
            <p14:sldId id="298"/>
            <p14:sldId id="299"/>
            <p14:sldId id="300"/>
            <p14:sldId id="301"/>
            <p14:sldId id="305"/>
          </p14:sldIdLst>
        </p14:section>
        <p14:section name="Vocabulary Game" id="{E197902C-26EE-4A64-8B7D-2E63387903F4}">
          <p14:sldIdLst>
            <p14:sldId id="283"/>
            <p14:sldId id="302"/>
          </p14:sldIdLst>
        </p14:section>
        <p14:section name="Thank You :)" id="{5077B7FC-C985-4688-8690-FED70C7CBFAB}">
          <p14:sldIdLst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BF9F"/>
    <a:srgbClr val="B0D5C2"/>
    <a:srgbClr val="C5E0B4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40609-4C72-4F91-86BF-9E5CC38910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A14C35-3EAD-4053-8651-5FD6DD665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9088B-7F6F-460D-AF9B-F06A1A899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B6CF-A2FD-475B-8E95-4E5DE196436E}" type="datetimeFigureOut">
              <a:rPr lang="tr-TR" smtClean="0"/>
              <a:t>21.10.2024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F3A95-BA72-4719-A91E-9BF516C2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B69A5-BD97-40E0-B002-61334DF13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D1B42-DAA2-49C1-B265-C8D75A8488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0686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4AFCE-D887-4E94-AB75-A79EE99D6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1C1A78-21DA-4F1D-8CD2-233867698C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E54A6-003B-4E6E-9720-53E09C21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B6CF-A2FD-475B-8E95-4E5DE196436E}" type="datetimeFigureOut">
              <a:rPr lang="tr-TR" smtClean="0"/>
              <a:t>21.10.2024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1A4C4-AC62-4937-97A1-E8A6C4709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3BB72-B570-4BC7-BBCB-83889411B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D1B42-DAA2-49C1-B265-C8D75A8488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3950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7BE9DF-34D5-4CF5-A079-C51F487BF8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812BF1-7A0A-41F2-81FF-90DD325A68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A1A06-83F4-4800-B271-F977B0F46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B6CF-A2FD-475B-8E95-4E5DE196436E}" type="datetimeFigureOut">
              <a:rPr lang="tr-TR" smtClean="0"/>
              <a:t>21.10.2024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552AD-296A-472F-AD76-D6373121E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50D23-F963-4D99-B199-AE32B812E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D1B42-DAA2-49C1-B265-C8D75A8488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6226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C25D9-62E1-4CC6-8C45-CE664FB7B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0BA20-29AF-4283-B5C2-F85F6ECD6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BADC7-4782-4640-BDD6-02B1012EC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B6CF-A2FD-475B-8E95-4E5DE196436E}" type="datetimeFigureOut">
              <a:rPr lang="tr-TR" smtClean="0"/>
              <a:t>21.10.2024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3954C-B03B-4861-9E0A-ECE3EF833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F3B9F-B780-4D23-9C78-423B3B738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D1B42-DAA2-49C1-B265-C8D75A8488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4558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64864-CEF6-4BEA-827A-DF242FFA3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8F8CD5-B00B-4A8E-9493-24834CE49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0DA83-F6B5-47F5-BB52-6D16CABC2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B6CF-A2FD-475B-8E95-4E5DE196436E}" type="datetimeFigureOut">
              <a:rPr lang="tr-TR" smtClean="0"/>
              <a:t>21.10.2024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022FF-B6EF-4984-AA1F-9EDF1EBF2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ACF8F-DB73-4E2C-B185-7FD2B4470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D1B42-DAA2-49C1-B265-C8D75A8488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5252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A3CA8-13CD-4D9A-81E9-38DF8D4F3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16D94-420B-4BCA-9953-C7180AF873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46614A-2849-4E04-98CB-CC8578DC5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FD439-7A97-4669-9E5F-CC8744365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B6CF-A2FD-475B-8E95-4E5DE196436E}" type="datetimeFigureOut">
              <a:rPr lang="tr-TR" smtClean="0"/>
              <a:t>21.10.2024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944E89-3C0C-4293-B709-E7F11E22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E406A5-1A8B-473C-A8A0-CFFB424DE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D1B42-DAA2-49C1-B265-C8D75A8488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0682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42566-51FC-4CEF-9505-626982CD3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5F4F0-D4AD-4948-ABF7-67FED6812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3BCD2C-887B-4AAB-B6E7-C417EA470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E482AF-A845-4E47-B6F8-5DE8460997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A37666-7DCA-46ED-80C6-8093C3F499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39489E-8E82-421F-9907-5E24031EF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B6CF-A2FD-475B-8E95-4E5DE196436E}" type="datetimeFigureOut">
              <a:rPr lang="tr-TR" smtClean="0"/>
              <a:t>21.10.2024</a:t>
            </a:fld>
            <a:endParaRPr lang="tr-T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7C60E8-E607-49CF-A0C8-BF0F8AB65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9C9BB4-BF01-4F7E-B6CE-A366C0F0B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D1B42-DAA2-49C1-B265-C8D75A8488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5364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6915E-3244-4069-ACEE-0A3A3D088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713E53-D6B7-4ED0-A07C-DE367B2EA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B6CF-A2FD-475B-8E95-4E5DE196436E}" type="datetimeFigureOut">
              <a:rPr lang="tr-TR" smtClean="0"/>
              <a:t>21.10.2024</a:t>
            </a:fld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335A38-17A7-4DB8-9CA7-B713C0551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3A7714-5F11-4482-86B3-958488F18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D1B42-DAA2-49C1-B265-C8D75A8488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7785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A9B2C2-CF57-4A49-9A07-E5464CF27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B6CF-A2FD-475B-8E95-4E5DE196436E}" type="datetimeFigureOut">
              <a:rPr lang="tr-TR" smtClean="0"/>
              <a:t>21.10.2024</a:t>
            </a:fld>
            <a:endParaRPr lang="tr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57DAA9-2D92-40AF-BC77-5D18F7D7F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F19C3-0E34-4647-9CF1-ADFD1F057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D1B42-DAA2-49C1-B265-C8D75A8488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4219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94B08-DC02-4260-B004-DA98E7662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A33C6-5A82-403A-A471-016F53E70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BD4B29-0B35-4394-862A-9DC116016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53F55-0574-4F52-96A8-2A4F2DBB5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B6CF-A2FD-475B-8E95-4E5DE196436E}" type="datetimeFigureOut">
              <a:rPr lang="tr-TR" smtClean="0"/>
              <a:t>21.10.2024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3A3CC0-4846-47BA-83EA-4D899A843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A57BE0-72AF-43B5-A5C9-32EDBAC89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D1B42-DAA2-49C1-B265-C8D75A8488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8637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CB395-16F5-407B-AF55-A56106CB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8BB784-1E7A-49BF-A6D3-7CB4998276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6E39B-CA60-47D5-AD7D-82E421769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6B958-AC7C-4939-B184-D84C674F6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B6CF-A2FD-475B-8E95-4E5DE196436E}" type="datetimeFigureOut">
              <a:rPr lang="tr-TR" smtClean="0"/>
              <a:t>21.10.2024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1E1952-C6D1-4629-AB92-001272AEF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3D3E44-7379-4CAD-A32F-05950E734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D1B42-DAA2-49C1-B265-C8D75A8488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6542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8CA307-94B8-4375-A30E-C57822FD1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B5059-18D0-4E38-A7E7-0E5A7DD52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ECEC3-3999-49D5-9A69-C83FC56726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6B6CF-A2FD-475B-8E95-4E5DE196436E}" type="datetimeFigureOut">
              <a:rPr lang="tr-TR" smtClean="0"/>
              <a:t>21.10.2024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D9B31-DCBA-47A6-99EC-B82C565E4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AF1BF-C19C-4A63-AA09-9A2BADCCB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D1B42-DAA2-49C1-B265-C8D75A8488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543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43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42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4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getolgayaltinay.com/contents/1/5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49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5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46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47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4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getolgayaltinay.com/lessons/85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getolgayaltinay.com/contents/1/5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etolgayaltinay.com/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45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44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41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D7B31B7B-87C7-92F2-7763-17D0B8B7B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031" y="2020388"/>
            <a:ext cx="2223192" cy="222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67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6CAE714-C8B1-4267-A9B3-E87C6F567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43" y="18255"/>
            <a:ext cx="10515600" cy="797671"/>
          </a:xfrm>
        </p:spPr>
        <p:txBody>
          <a:bodyPr>
            <a:normAutofit fontScale="90000"/>
          </a:bodyPr>
          <a:lstStyle/>
          <a:p>
            <a:pPr algn="ctr"/>
            <a:r>
              <a:rPr lang="tr-TR" sz="5400" b="1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Describing</a:t>
            </a:r>
            <a:r>
              <a:rPr lang="tr-TR" sz="54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tr-TR" sz="5400" b="1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Process</a:t>
            </a:r>
            <a:endParaRPr lang="tr-TR" sz="5400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55519B-D576-4C57-BC5E-FD2390937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84" y="815926"/>
            <a:ext cx="2561405" cy="1786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A1EEE0-2D60-401C-9B1A-464507630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70" y="3630443"/>
            <a:ext cx="2561405" cy="1803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21CBC7-6CFD-4D1A-AE9A-E74DB45CF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823" y="815927"/>
            <a:ext cx="2561405" cy="1755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B992FD-C906-4D6F-A806-50CA3A6F3B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609" y="3630442"/>
            <a:ext cx="2561405" cy="1803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79A58F-D6BE-4657-8649-1660ECDA2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5774" y="815926"/>
            <a:ext cx="2562225" cy="1755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B29288-2E45-40BA-91C0-406BB05BB6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4413" y="815926"/>
            <a:ext cx="2676525" cy="1755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4F64CA3-AC5E-4AED-9047-4A86BCA3A5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4260" y="3630442"/>
            <a:ext cx="2676525" cy="1755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BF869ED-EF9F-44D8-840E-A543C6DE32E0}"/>
              </a:ext>
            </a:extLst>
          </p:cNvPr>
          <p:cNvSpPr txBox="1"/>
          <p:nvPr/>
        </p:nvSpPr>
        <p:spPr>
          <a:xfrm>
            <a:off x="735449" y="2666548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Peel: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7386C9-5840-4D01-A9D7-0B0EA084841A}"/>
              </a:ext>
            </a:extLst>
          </p:cNvPr>
          <p:cNvSpPr txBox="1"/>
          <p:nvPr/>
        </p:nvSpPr>
        <p:spPr>
          <a:xfrm>
            <a:off x="316184" y="3143601"/>
            <a:ext cx="267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Soymak</a:t>
            </a:r>
            <a:endParaRPr lang="tr-TR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BB1BEF-A911-4D0B-8A27-4672AA789034}"/>
              </a:ext>
            </a:extLst>
          </p:cNvPr>
          <p:cNvSpPr txBox="1"/>
          <p:nvPr/>
        </p:nvSpPr>
        <p:spPr>
          <a:xfrm>
            <a:off x="3557066" y="2666548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Slice: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DF2DB6-FF53-4218-ABF0-01DF6E78A400}"/>
              </a:ext>
            </a:extLst>
          </p:cNvPr>
          <p:cNvSpPr txBox="1"/>
          <p:nvPr/>
        </p:nvSpPr>
        <p:spPr>
          <a:xfrm>
            <a:off x="3296853" y="3143601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Dilimlemek</a:t>
            </a:r>
            <a:endParaRPr lang="tr-TR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0AA5EA-0300-46D8-BD8E-F1EFDB273C77}"/>
              </a:ext>
            </a:extLst>
          </p:cNvPr>
          <p:cNvSpPr txBox="1"/>
          <p:nvPr/>
        </p:nvSpPr>
        <p:spPr>
          <a:xfrm>
            <a:off x="6501492" y="2678302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Crack: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66F135-1D4A-4A16-A596-331F93F0D585}"/>
              </a:ext>
            </a:extLst>
          </p:cNvPr>
          <p:cNvSpPr txBox="1"/>
          <p:nvPr/>
        </p:nvSpPr>
        <p:spPr>
          <a:xfrm>
            <a:off x="9767535" y="2689062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Spread: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4B76B26-A833-44A1-B342-B1887896B8A1}"/>
              </a:ext>
            </a:extLst>
          </p:cNvPr>
          <p:cNvSpPr txBox="1"/>
          <p:nvPr/>
        </p:nvSpPr>
        <p:spPr>
          <a:xfrm>
            <a:off x="6749217" y="5385717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Sprinkle: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E906E03-4B4A-4C1F-9BA2-58D40D192F75}"/>
              </a:ext>
            </a:extLst>
          </p:cNvPr>
          <p:cNvSpPr txBox="1"/>
          <p:nvPr/>
        </p:nvSpPr>
        <p:spPr>
          <a:xfrm>
            <a:off x="3631256" y="5418967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Stir: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7DEF822-73DB-4F18-A357-C6788754B4B9}"/>
              </a:ext>
            </a:extLst>
          </p:cNvPr>
          <p:cNvSpPr txBox="1"/>
          <p:nvPr/>
        </p:nvSpPr>
        <p:spPr>
          <a:xfrm>
            <a:off x="748234" y="5433249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Pour: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4DDDE41-3A62-42CA-ACB9-6C3F7443A367}"/>
              </a:ext>
            </a:extLst>
          </p:cNvPr>
          <p:cNvSpPr txBox="1"/>
          <p:nvPr/>
        </p:nvSpPr>
        <p:spPr>
          <a:xfrm>
            <a:off x="6179874" y="3143601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Kırmak</a:t>
            </a:r>
            <a:endParaRPr lang="tr-TR" sz="20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CED8297-A2F5-4736-A69A-2D034E28D225}"/>
              </a:ext>
            </a:extLst>
          </p:cNvPr>
          <p:cNvSpPr txBox="1"/>
          <p:nvPr/>
        </p:nvSpPr>
        <p:spPr>
          <a:xfrm>
            <a:off x="9475226" y="3168817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Sürmek</a:t>
            </a:r>
            <a:endParaRPr lang="tr-TR" sz="20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E03EBEF-BEBE-4DD8-8C51-C8B6B51176D6}"/>
              </a:ext>
            </a:extLst>
          </p:cNvPr>
          <p:cNvSpPr txBox="1"/>
          <p:nvPr/>
        </p:nvSpPr>
        <p:spPr>
          <a:xfrm>
            <a:off x="482669" y="5956469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Dökmek</a:t>
            </a:r>
            <a:endParaRPr lang="tr-TR" sz="20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A9AA49C-FB6C-4560-BBE7-8B0979C4CBB0}"/>
              </a:ext>
            </a:extLst>
          </p:cNvPr>
          <p:cNvSpPr txBox="1"/>
          <p:nvPr/>
        </p:nvSpPr>
        <p:spPr>
          <a:xfrm>
            <a:off x="3131419" y="5848743"/>
            <a:ext cx="2811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Karıştırmak</a:t>
            </a:r>
            <a:br>
              <a:rPr lang="tr-TR" sz="2000" b="1" dirty="0"/>
            </a:br>
            <a:r>
              <a:rPr lang="tr-TR" sz="2000" b="1" dirty="0"/>
              <a:t>(Kaşık kullanarak)</a:t>
            </a:r>
            <a:endParaRPr lang="tr-TR" sz="20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8B017B1-1FFA-4E27-9691-0B568C3BDF92}"/>
              </a:ext>
            </a:extLst>
          </p:cNvPr>
          <p:cNvSpPr txBox="1"/>
          <p:nvPr/>
        </p:nvSpPr>
        <p:spPr>
          <a:xfrm>
            <a:off x="6427599" y="5899867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Serpmek</a:t>
            </a:r>
            <a:endParaRPr lang="tr-TR" sz="20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84DFD8F-2F71-47A8-A502-B08EF8C9C1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708" y="3689335"/>
            <a:ext cx="2247506" cy="1685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TextBox 37">
            <a:extLst>
              <a:ext uri="{FF2B5EF4-FFF2-40B4-BE49-F238E27FC236}">
                <a16:creationId xmlns:a16="http://schemas.microsoft.com/office/drawing/2014/main" id="{F0AD243E-9DF4-4D13-8C86-4AB3B7EF7195}"/>
              </a:ext>
            </a:extLst>
          </p:cNvPr>
          <p:cNvSpPr txBox="1"/>
          <p:nvPr/>
        </p:nvSpPr>
        <p:spPr>
          <a:xfrm>
            <a:off x="9739489" y="5385717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 err="1"/>
              <a:t>Add</a:t>
            </a:r>
            <a:r>
              <a:rPr lang="tr-TR" sz="2800" b="1" u="sng" dirty="0"/>
              <a:t>:</a:t>
            </a:r>
          </a:p>
        </p:txBody>
      </p:sp>
      <p:sp>
        <p:nvSpPr>
          <p:cNvPr id="33" name="TextBox 55">
            <a:extLst>
              <a:ext uri="{FF2B5EF4-FFF2-40B4-BE49-F238E27FC236}">
                <a16:creationId xmlns:a16="http://schemas.microsoft.com/office/drawing/2014/main" id="{088D42AC-E788-4A12-8E51-90E68E3F7C9D}"/>
              </a:ext>
            </a:extLst>
          </p:cNvPr>
          <p:cNvSpPr txBox="1"/>
          <p:nvPr/>
        </p:nvSpPr>
        <p:spPr>
          <a:xfrm>
            <a:off x="9417871" y="5899867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Eklemek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62276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/>
      <p:bldP spid="32" grpId="0"/>
      <p:bldP spid="34" grpId="0"/>
      <p:bldP spid="36" grpId="0"/>
      <p:bldP spid="38" grpId="0"/>
      <p:bldP spid="42" grpId="0"/>
      <p:bldP spid="44" grpId="0"/>
      <p:bldP spid="46" grpId="0"/>
      <p:bldP spid="48" grpId="0"/>
      <p:bldP spid="50" grpId="0"/>
      <p:bldP spid="52" grpId="0"/>
      <p:bldP spid="56" grpId="0"/>
      <p:bldP spid="31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6CAE714-C8B1-4267-A9B3-E87C6F567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43" y="18255"/>
            <a:ext cx="10515600" cy="797671"/>
          </a:xfrm>
        </p:spPr>
        <p:txBody>
          <a:bodyPr>
            <a:normAutofit fontScale="90000"/>
          </a:bodyPr>
          <a:lstStyle/>
          <a:p>
            <a:pPr algn="ctr"/>
            <a:r>
              <a:rPr lang="tr-TR" sz="5400" b="1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Describing</a:t>
            </a:r>
            <a:r>
              <a:rPr lang="tr-TR" sz="54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tr-TR" sz="5400" b="1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Process</a:t>
            </a:r>
            <a:endParaRPr lang="tr-TR" sz="5400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D927959-D0C2-4DB5-B694-F06C4167E9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5"/>
          <a:stretch/>
        </p:blipFill>
        <p:spPr>
          <a:xfrm>
            <a:off x="7238708" y="1064747"/>
            <a:ext cx="2752725" cy="2658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29260D6C-1D6A-4530-ADE7-D644EC238B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7"/>
          <a:stretch/>
        </p:blipFill>
        <p:spPr>
          <a:xfrm>
            <a:off x="2200567" y="1341743"/>
            <a:ext cx="3123907" cy="2337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7">
            <a:extLst>
              <a:ext uri="{FF2B5EF4-FFF2-40B4-BE49-F238E27FC236}">
                <a16:creationId xmlns:a16="http://schemas.microsoft.com/office/drawing/2014/main" id="{4D8E3F32-B75B-494B-A11B-C5AD5045D78C}"/>
              </a:ext>
            </a:extLst>
          </p:cNvPr>
          <p:cNvSpPr txBox="1"/>
          <p:nvPr/>
        </p:nvSpPr>
        <p:spPr>
          <a:xfrm>
            <a:off x="2963953" y="3972451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 err="1"/>
              <a:t>Squeeze</a:t>
            </a:r>
            <a:r>
              <a:rPr lang="tr-TR" sz="2800" b="1" u="sng" dirty="0"/>
              <a:t>:</a:t>
            </a:r>
          </a:p>
        </p:txBody>
      </p:sp>
      <p:sp>
        <p:nvSpPr>
          <p:cNvPr id="37" name="TextBox 55">
            <a:extLst>
              <a:ext uri="{FF2B5EF4-FFF2-40B4-BE49-F238E27FC236}">
                <a16:creationId xmlns:a16="http://schemas.microsoft.com/office/drawing/2014/main" id="{F454D33E-DCE2-48FE-8244-D79E18B06BF7}"/>
              </a:ext>
            </a:extLst>
          </p:cNvPr>
          <p:cNvSpPr txBox="1"/>
          <p:nvPr/>
        </p:nvSpPr>
        <p:spPr>
          <a:xfrm>
            <a:off x="2642335" y="4388574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Suyunu Sıkmak</a:t>
            </a:r>
            <a:endParaRPr lang="tr-TR" sz="2000" dirty="0"/>
          </a:p>
        </p:txBody>
      </p:sp>
      <p:sp>
        <p:nvSpPr>
          <p:cNvPr id="39" name="TextBox 37">
            <a:extLst>
              <a:ext uri="{FF2B5EF4-FFF2-40B4-BE49-F238E27FC236}">
                <a16:creationId xmlns:a16="http://schemas.microsoft.com/office/drawing/2014/main" id="{C4191477-3F6D-4121-A348-A74AA5E2A97A}"/>
              </a:ext>
            </a:extLst>
          </p:cNvPr>
          <p:cNvSpPr txBox="1"/>
          <p:nvPr/>
        </p:nvSpPr>
        <p:spPr>
          <a:xfrm>
            <a:off x="7831228" y="3972450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 err="1"/>
              <a:t>Serve</a:t>
            </a:r>
            <a:r>
              <a:rPr lang="tr-TR" sz="2800" b="1" u="sng" dirty="0"/>
              <a:t>:</a:t>
            </a:r>
          </a:p>
        </p:txBody>
      </p:sp>
      <p:sp>
        <p:nvSpPr>
          <p:cNvPr id="40" name="TextBox 55">
            <a:extLst>
              <a:ext uri="{FF2B5EF4-FFF2-40B4-BE49-F238E27FC236}">
                <a16:creationId xmlns:a16="http://schemas.microsoft.com/office/drawing/2014/main" id="{F1569F26-4750-4D76-928B-FBECFD24A671}"/>
              </a:ext>
            </a:extLst>
          </p:cNvPr>
          <p:cNvSpPr txBox="1"/>
          <p:nvPr/>
        </p:nvSpPr>
        <p:spPr>
          <a:xfrm>
            <a:off x="7509610" y="4486600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Servis etmek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9192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B868670-F57B-A345-6231-E45A0FBDF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43" y="18255"/>
            <a:ext cx="10515600" cy="797671"/>
          </a:xfrm>
        </p:spPr>
        <p:txBody>
          <a:bodyPr>
            <a:normAutofit fontScale="90000"/>
          </a:bodyPr>
          <a:lstStyle/>
          <a:p>
            <a:pPr algn="ctr"/>
            <a:r>
              <a:rPr lang="tr-TR" sz="5400" b="1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Describing</a:t>
            </a:r>
            <a:r>
              <a:rPr lang="tr-TR" sz="54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tr-TR" sz="5400" b="1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Process</a:t>
            </a:r>
            <a:endParaRPr lang="tr-TR" sz="5400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TextBox 30">
            <a:extLst>
              <a:ext uri="{FF2B5EF4-FFF2-40B4-BE49-F238E27FC236}">
                <a16:creationId xmlns:a16="http://schemas.microsoft.com/office/drawing/2014/main" id="{614EE129-D32C-B9B4-2BF0-6EC03F451D19}"/>
              </a:ext>
            </a:extLst>
          </p:cNvPr>
          <p:cNvSpPr txBox="1"/>
          <p:nvPr/>
        </p:nvSpPr>
        <p:spPr>
          <a:xfrm>
            <a:off x="0" y="827911"/>
            <a:ext cx="3094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 err="1"/>
              <a:t>Combine</a:t>
            </a:r>
            <a:r>
              <a:rPr lang="tr-TR" sz="3600" b="1" u="sng" dirty="0"/>
              <a:t>:</a:t>
            </a:r>
          </a:p>
        </p:txBody>
      </p:sp>
      <p:sp>
        <p:nvSpPr>
          <p:cNvPr id="6" name="TextBox 30">
            <a:extLst>
              <a:ext uri="{FF2B5EF4-FFF2-40B4-BE49-F238E27FC236}">
                <a16:creationId xmlns:a16="http://schemas.microsoft.com/office/drawing/2014/main" id="{7BE26AEB-1AE8-A573-F1BA-ED1367A29F8C}"/>
              </a:ext>
            </a:extLst>
          </p:cNvPr>
          <p:cNvSpPr txBox="1"/>
          <p:nvPr/>
        </p:nvSpPr>
        <p:spPr>
          <a:xfrm>
            <a:off x="553139" y="1565530"/>
            <a:ext cx="2410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 err="1"/>
              <a:t>Cover</a:t>
            </a:r>
            <a:r>
              <a:rPr lang="tr-TR" sz="3600" b="1" u="sng" dirty="0"/>
              <a:t>:</a:t>
            </a:r>
          </a:p>
        </p:txBody>
      </p:sp>
      <p:sp>
        <p:nvSpPr>
          <p:cNvPr id="7" name="TextBox 30">
            <a:extLst>
              <a:ext uri="{FF2B5EF4-FFF2-40B4-BE49-F238E27FC236}">
                <a16:creationId xmlns:a16="http://schemas.microsoft.com/office/drawing/2014/main" id="{F2F64D32-1D91-BCEB-3EC7-B9F363D2D8F1}"/>
              </a:ext>
            </a:extLst>
          </p:cNvPr>
          <p:cNvSpPr txBox="1"/>
          <p:nvPr/>
        </p:nvSpPr>
        <p:spPr>
          <a:xfrm>
            <a:off x="1125215" y="2252816"/>
            <a:ext cx="1722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 err="1"/>
              <a:t>Cut</a:t>
            </a:r>
            <a:r>
              <a:rPr lang="tr-TR" sz="3600" b="1" u="sng" dirty="0"/>
              <a:t>:</a:t>
            </a:r>
          </a:p>
        </p:txBody>
      </p:sp>
      <p:sp>
        <p:nvSpPr>
          <p:cNvPr id="8" name="TextBox 30">
            <a:extLst>
              <a:ext uri="{FF2B5EF4-FFF2-40B4-BE49-F238E27FC236}">
                <a16:creationId xmlns:a16="http://schemas.microsoft.com/office/drawing/2014/main" id="{857951C6-B469-97F4-5342-160E4D2E446B}"/>
              </a:ext>
            </a:extLst>
          </p:cNvPr>
          <p:cNvSpPr txBox="1"/>
          <p:nvPr/>
        </p:nvSpPr>
        <p:spPr>
          <a:xfrm>
            <a:off x="896730" y="2899147"/>
            <a:ext cx="1722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 err="1"/>
              <a:t>Drain</a:t>
            </a:r>
            <a:r>
              <a:rPr lang="tr-TR" sz="3600" b="1" u="sng" dirty="0"/>
              <a:t>:</a:t>
            </a:r>
          </a:p>
        </p:txBody>
      </p:sp>
      <p:sp>
        <p:nvSpPr>
          <p:cNvPr id="9" name="TextBox 30">
            <a:extLst>
              <a:ext uri="{FF2B5EF4-FFF2-40B4-BE49-F238E27FC236}">
                <a16:creationId xmlns:a16="http://schemas.microsoft.com/office/drawing/2014/main" id="{93037B52-BDD6-0F4C-D685-06090DE8DF87}"/>
              </a:ext>
            </a:extLst>
          </p:cNvPr>
          <p:cNvSpPr txBox="1"/>
          <p:nvPr/>
        </p:nvSpPr>
        <p:spPr>
          <a:xfrm>
            <a:off x="896729" y="3586433"/>
            <a:ext cx="1722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 err="1"/>
              <a:t>Heat</a:t>
            </a:r>
            <a:r>
              <a:rPr lang="tr-TR" sz="3600" b="1" u="sng" dirty="0"/>
              <a:t>:</a:t>
            </a:r>
          </a:p>
        </p:txBody>
      </p:sp>
      <p:sp>
        <p:nvSpPr>
          <p:cNvPr id="10" name="TextBox 30">
            <a:extLst>
              <a:ext uri="{FF2B5EF4-FFF2-40B4-BE49-F238E27FC236}">
                <a16:creationId xmlns:a16="http://schemas.microsoft.com/office/drawing/2014/main" id="{8B5033B5-E3CB-578D-ECBD-4005097ED95F}"/>
              </a:ext>
            </a:extLst>
          </p:cNvPr>
          <p:cNvSpPr txBox="1"/>
          <p:nvPr/>
        </p:nvSpPr>
        <p:spPr>
          <a:xfrm>
            <a:off x="5284127" y="2904176"/>
            <a:ext cx="249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 err="1"/>
              <a:t>Marinate</a:t>
            </a:r>
            <a:r>
              <a:rPr lang="tr-TR" sz="3600" b="1" u="sng" dirty="0"/>
              <a:t>:</a:t>
            </a:r>
          </a:p>
        </p:txBody>
      </p:sp>
      <p:sp>
        <p:nvSpPr>
          <p:cNvPr id="11" name="TextBox 30">
            <a:extLst>
              <a:ext uri="{FF2B5EF4-FFF2-40B4-BE49-F238E27FC236}">
                <a16:creationId xmlns:a16="http://schemas.microsoft.com/office/drawing/2014/main" id="{C338888F-BB1A-1474-B7C6-5044726D4E46}"/>
              </a:ext>
            </a:extLst>
          </p:cNvPr>
          <p:cNvSpPr txBox="1"/>
          <p:nvPr/>
        </p:nvSpPr>
        <p:spPr>
          <a:xfrm>
            <a:off x="738763" y="5657032"/>
            <a:ext cx="249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 err="1"/>
              <a:t>Place</a:t>
            </a:r>
            <a:r>
              <a:rPr lang="tr-TR" sz="3600" b="1" u="sng" dirty="0"/>
              <a:t>:</a:t>
            </a:r>
          </a:p>
        </p:txBody>
      </p:sp>
      <p:sp>
        <p:nvSpPr>
          <p:cNvPr id="12" name="TextBox 30">
            <a:extLst>
              <a:ext uri="{FF2B5EF4-FFF2-40B4-BE49-F238E27FC236}">
                <a16:creationId xmlns:a16="http://schemas.microsoft.com/office/drawing/2014/main" id="{36E83050-74A1-F6D5-347D-85440BCB4109}"/>
              </a:ext>
            </a:extLst>
          </p:cNvPr>
          <p:cNvSpPr txBox="1"/>
          <p:nvPr/>
        </p:nvSpPr>
        <p:spPr>
          <a:xfrm>
            <a:off x="5364106" y="800567"/>
            <a:ext cx="249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 err="1"/>
              <a:t>Remove</a:t>
            </a:r>
            <a:r>
              <a:rPr lang="tr-TR" sz="3600" b="1" u="sng" dirty="0"/>
              <a:t>:</a:t>
            </a:r>
          </a:p>
        </p:txBody>
      </p:sp>
      <p:sp>
        <p:nvSpPr>
          <p:cNvPr id="13" name="TextBox 30">
            <a:extLst>
              <a:ext uri="{FF2B5EF4-FFF2-40B4-BE49-F238E27FC236}">
                <a16:creationId xmlns:a16="http://schemas.microsoft.com/office/drawing/2014/main" id="{C7386C14-0097-4538-83A0-E555621A2A4D}"/>
              </a:ext>
            </a:extLst>
          </p:cNvPr>
          <p:cNvSpPr txBox="1"/>
          <p:nvPr/>
        </p:nvSpPr>
        <p:spPr>
          <a:xfrm>
            <a:off x="5573656" y="1463461"/>
            <a:ext cx="249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 err="1"/>
              <a:t>Rinse</a:t>
            </a:r>
            <a:r>
              <a:rPr lang="tr-TR" sz="3600" b="1" u="sng" dirty="0"/>
              <a:t>:</a:t>
            </a:r>
          </a:p>
        </p:txBody>
      </p:sp>
      <p:sp>
        <p:nvSpPr>
          <p:cNvPr id="14" name="TextBox 30">
            <a:extLst>
              <a:ext uri="{FF2B5EF4-FFF2-40B4-BE49-F238E27FC236}">
                <a16:creationId xmlns:a16="http://schemas.microsoft.com/office/drawing/2014/main" id="{21107141-91E7-3765-1DBE-14624BA53331}"/>
              </a:ext>
            </a:extLst>
          </p:cNvPr>
          <p:cNvSpPr txBox="1"/>
          <p:nvPr/>
        </p:nvSpPr>
        <p:spPr>
          <a:xfrm>
            <a:off x="5687956" y="2142917"/>
            <a:ext cx="249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 err="1"/>
              <a:t>Roll</a:t>
            </a:r>
            <a:r>
              <a:rPr lang="tr-TR" sz="3600" b="1" u="sng" dirty="0"/>
              <a:t>:</a:t>
            </a:r>
          </a:p>
        </p:txBody>
      </p:sp>
      <p:sp>
        <p:nvSpPr>
          <p:cNvPr id="15" name="TextBox 30">
            <a:extLst>
              <a:ext uri="{FF2B5EF4-FFF2-40B4-BE49-F238E27FC236}">
                <a16:creationId xmlns:a16="http://schemas.microsoft.com/office/drawing/2014/main" id="{194EFDAD-A685-DAD6-7AD9-5BA782D3A601}"/>
              </a:ext>
            </a:extLst>
          </p:cNvPr>
          <p:cNvSpPr txBox="1"/>
          <p:nvPr/>
        </p:nvSpPr>
        <p:spPr>
          <a:xfrm>
            <a:off x="352311" y="4299013"/>
            <a:ext cx="249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 err="1"/>
              <a:t>Preheat</a:t>
            </a:r>
            <a:r>
              <a:rPr lang="tr-TR" sz="3600" b="1" u="sng" dirty="0"/>
              <a:t>:</a:t>
            </a:r>
          </a:p>
        </p:txBody>
      </p:sp>
      <p:sp>
        <p:nvSpPr>
          <p:cNvPr id="16" name="TextBox 30">
            <a:extLst>
              <a:ext uri="{FF2B5EF4-FFF2-40B4-BE49-F238E27FC236}">
                <a16:creationId xmlns:a16="http://schemas.microsoft.com/office/drawing/2014/main" id="{DA5C505E-8D17-649D-4328-5FEF6ADCA35B}"/>
              </a:ext>
            </a:extLst>
          </p:cNvPr>
          <p:cNvSpPr txBox="1"/>
          <p:nvPr/>
        </p:nvSpPr>
        <p:spPr>
          <a:xfrm>
            <a:off x="5573656" y="3665435"/>
            <a:ext cx="249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 err="1"/>
              <a:t>Shape</a:t>
            </a:r>
            <a:r>
              <a:rPr lang="tr-TR" sz="3600" b="1" u="sng" dirty="0"/>
              <a:t>:</a:t>
            </a:r>
          </a:p>
        </p:txBody>
      </p:sp>
      <p:sp>
        <p:nvSpPr>
          <p:cNvPr id="17" name="TextBox 30">
            <a:extLst>
              <a:ext uri="{FF2B5EF4-FFF2-40B4-BE49-F238E27FC236}">
                <a16:creationId xmlns:a16="http://schemas.microsoft.com/office/drawing/2014/main" id="{CD32E6CF-E2CA-1AB4-7EB6-868F9695822A}"/>
              </a:ext>
            </a:extLst>
          </p:cNvPr>
          <p:cNvSpPr txBox="1"/>
          <p:nvPr/>
        </p:nvSpPr>
        <p:spPr>
          <a:xfrm>
            <a:off x="1125215" y="5079064"/>
            <a:ext cx="249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 err="1"/>
              <a:t>Press</a:t>
            </a:r>
            <a:r>
              <a:rPr lang="tr-TR" sz="3600" b="1" u="sng" dirty="0"/>
              <a:t>:</a:t>
            </a:r>
          </a:p>
        </p:txBody>
      </p:sp>
      <p:sp>
        <p:nvSpPr>
          <p:cNvPr id="18" name="TextBox 30">
            <a:extLst>
              <a:ext uri="{FF2B5EF4-FFF2-40B4-BE49-F238E27FC236}">
                <a16:creationId xmlns:a16="http://schemas.microsoft.com/office/drawing/2014/main" id="{713D7A55-3E4C-4E6F-9795-E7A394184545}"/>
              </a:ext>
            </a:extLst>
          </p:cNvPr>
          <p:cNvSpPr txBox="1"/>
          <p:nvPr/>
        </p:nvSpPr>
        <p:spPr>
          <a:xfrm>
            <a:off x="5687956" y="5063579"/>
            <a:ext cx="249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 err="1"/>
              <a:t>Dice</a:t>
            </a:r>
            <a:r>
              <a:rPr lang="tr-TR" sz="3600" b="1" u="sng" dirty="0"/>
              <a:t>:</a:t>
            </a:r>
          </a:p>
        </p:txBody>
      </p:sp>
      <p:sp>
        <p:nvSpPr>
          <p:cNvPr id="19" name="TextBox 30">
            <a:extLst>
              <a:ext uri="{FF2B5EF4-FFF2-40B4-BE49-F238E27FC236}">
                <a16:creationId xmlns:a16="http://schemas.microsoft.com/office/drawing/2014/main" id="{3DE42A2F-1DDD-869A-0053-D080F8732D74}"/>
              </a:ext>
            </a:extLst>
          </p:cNvPr>
          <p:cNvSpPr txBox="1"/>
          <p:nvPr/>
        </p:nvSpPr>
        <p:spPr>
          <a:xfrm>
            <a:off x="2430256" y="889766"/>
            <a:ext cx="3094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Birleştirmek</a:t>
            </a:r>
          </a:p>
        </p:txBody>
      </p:sp>
      <p:sp>
        <p:nvSpPr>
          <p:cNvPr id="20" name="TextBox 30">
            <a:extLst>
              <a:ext uri="{FF2B5EF4-FFF2-40B4-BE49-F238E27FC236}">
                <a16:creationId xmlns:a16="http://schemas.microsoft.com/office/drawing/2014/main" id="{616D02AF-DAA1-1382-A9FC-81B592D43B69}"/>
              </a:ext>
            </a:extLst>
          </p:cNvPr>
          <p:cNvSpPr txBox="1"/>
          <p:nvPr/>
        </p:nvSpPr>
        <p:spPr>
          <a:xfrm>
            <a:off x="2487176" y="1585733"/>
            <a:ext cx="3094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Kaplamak</a:t>
            </a:r>
          </a:p>
        </p:txBody>
      </p:sp>
      <p:sp>
        <p:nvSpPr>
          <p:cNvPr id="21" name="TextBox 30">
            <a:extLst>
              <a:ext uri="{FF2B5EF4-FFF2-40B4-BE49-F238E27FC236}">
                <a16:creationId xmlns:a16="http://schemas.microsoft.com/office/drawing/2014/main" id="{E0FDA1BC-2926-8A11-4759-A3E2C56DEC7A}"/>
              </a:ext>
            </a:extLst>
          </p:cNvPr>
          <p:cNvSpPr txBox="1"/>
          <p:nvPr/>
        </p:nvSpPr>
        <p:spPr>
          <a:xfrm>
            <a:off x="2487176" y="2289632"/>
            <a:ext cx="3094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Kesmek</a:t>
            </a:r>
          </a:p>
        </p:txBody>
      </p:sp>
      <p:sp>
        <p:nvSpPr>
          <p:cNvPr id="22" name="TextBox 30">
            <a:extLst>
              <a:ext uri="{FF2B5EF4-FFF2-40B4-BE49-F238E27FC236}">
                <a16:creationId xmlns:a16="http://schemas.microsoft.com/office/drawing/2014/main" id="{5BB3103E-BD07-8510-E8E7-0DE95F42FB47}"/>
              </a:ext>
            </a:extLst>
          </p:cNvPr>
          <p:cNvSpPr txBox="1"/>
          <p:nvPr/>
        </p:nvSpPr>
        <p:spPr>
          <a:xfrm>
            <a:off x="2373105" y="2956192"/>
            <a:ext cx="3094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Süzmek</a:t>
            </a:r>
          </a:p>
        </p:txBody>
      </p:sp>
      <p:sp>
        <p:nvSpPr>
          <p:cNvPr id="23" name="TextBox 30">
            <a:extLst>
              <a:ext uri="{FF2B5EF4-FFF2-40B4-BE49-F238E27FC236}">
                <a16:creationId xmlns:a16="http://schemas.microsoft.com/office/drawing/2014/main" id="{28F4F08F-B2FC-3A26-726E-B5D64BFB9299}"/>
              </a:ext>
            </a:extLst>
          </p:cNvPr>
          <p:cNvSpPr txBox="1"/>
          <p:nvPr/>
        </p:nvSpPr>
        <p:spPr>
          <a:xfrm>
            <a:off x="2373105" y="3661250"/>
            <a:ext cx="3094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Isıtmak</a:t>
            </a:r>
          </a:p>
        </p:txBody>
      </p:sp>
      <p:sp>
        <p:nvSpPr>
          <p:cNvPr id="24" name="TextBox 30">
            <a:extLst>
              <a:ext uri="{FF2B5EF4-FFF2-40B4-BE49-F238E27FC236}">
                <a16:creationId xmlns:a16="http://schemas.microsoft.com/office/drawing/2014/main" id="{0A22AFA4-9FB4-8189-CB1C-3E666F054A23}"/>
              </a:ext>
            </a:extLst>
          </p:cNvPr>
          <p:cNvSpPr txBox="1"/>
          <p:nvPr/>
        </p:nvSpPr>
        <p:spPr>
          <a:xfrm>
            <a:off x="2430256" y="4347691"/>
            <a:ext cx="3665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Önceden Isıtmak</a:t>
            </a:r>
          </a:p>
        </p:txBody>
      </p:sp>
      <p:sp>
        <p:nvSpPr>
          <p:cNvPr id="25" name="TextBox 30">
            <a:extLst>
              <a:ext uri="{FF2B5EF4-FFF2-40B4-BE49-F238E27FC236}">
                <a16:creationId xmlns:a16="http://schemas.microsoft.com/office/drawing/2014/main" id="{65FC608D-B08E-3F46-3A00-FA679264A818}"/>
              </a:ext>
            </a:extLst>
          </p:cNvPr>
          <p:cNvSpPr txBox="1"/>
          <p:nvPr/>
        </p:nvSpPr>
        <p:spPr>
          <a:xfrm>
            <a:off x="2963196" y="5091049"/>
            <a:ext cx="3665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Bastırmak</a:t>
            </a:r>
          </a:p>
        </p:txBody>
      </p:sp>
      <p:sp>
        <p:nvSpPr>
          <p:cNvPr id="26" name="TextBox 30">
            <a:extLst>
              <a:ext uri="{FF2B5EF4-FFF2-40B4-BE49-F238E27FC236}">
                <a16:creationId xmlns:a16="http://schemas.microsoft.com/office/drawing/2014/main" id="{3E7FAB3E-A88C-DE07-7AAD-582767C5A3E2}"/>
              </a:ext>
            </a:extLst>
          </p:cNvPr>
          <p:cNvSpPr txBox="1"/>
          <p:nvPr/>
        </p:nvSpPr>
        <p:spPr>
          <a:xfrm>
            <a:off x="2635964" y="5718588"/>
            <a:ext cx="3665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Yerleştirmek</a:t>
            </a:r>
          </a:p>
        </p:txBody>
      </p:sp>
      <p:sp>
        <p:nvSpPr>
          <p:cNvPr id="27" name="TextBox 30">
            <a:extLst>
              <a:ext uri="{FF2B5EF4-FFF2-40B4-BE49-F238E27FC236}">
                <a16:creationId xmlns:a16="http://schemas.microsoft.com/office/drawing/2014/main" id="{B043842A-F179-D47A-7B0F-AA34DE88C7C9}"/>
              </a:ext>
            </a:extLst>
          </p:cNvPr>
          <p:cNvSpPr txBox="1"/>
          <p:nvPr/>
        </p:nvSpPr>
        <p:spPr>
          <a:xfrm>
            <a:off x="7564613" y="827911"/>
            <a:ext cx="3665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Çıkarmak</a:t>
            </a:r>
          </a:p>
        </p:txBody>
      </p:sp>
      <p:sp>
        <p:nvSpPr>
          <p:cNvPr id="28" name="TextBox 30">
            <a:extLst>
              <a:ext uri="{FF2B5EF4-FFF2-40B4-BE49-F238E27FC236}">
                <a16:creationId xmlns:a16="http://schemas.microsoft.com/office/drawing/2014/main" id="{2A0F6D76-F41E-3B6C-4D7B-D5B8023B767E}"/>
              </a:ext>
            </a:extLst>
          </p:cNvPr>
          <p:cNvSpPr txBox="1"/>
          <p:nvPr/>
        </p:nvSpPr>
        <p:spPr>
          <a:xfrm>
            <a:off x="7564613" y="1484792"/>
            <a:ext cx="3665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Durulamak</a:t>
            </a:r>
          </a:p>
        </p:txBody>
      </p:sp>
      <p:sp>
        <p:nvSpPr>
          <p:cNvPr id="29" name="TextBox 30">
            <a:extLst>
              <a:ext uri="{FF2B5EF4-FFF2-40B4-BE49-F238E27FC236}">
                <a16:creationId xmlns:a16="http://schemas.microsoft.com/office/drawing/2014/main" id="{CACA18EB-7EE4-4DD0-5046-6F9C19E1693B}"/>
              </a:ext>
            </a:extLst>
          </p:cNvPr>
          <p:cNvSpPr txBox="1"/>
          <p:nvPr/>
        </p:nvSpPr>
        <p:spPr>
          <a:xfrm>
            <a:off x="7450197" y="2188890"/>
            <a:ext cx="3665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Yuvarlamak</a:t>
            </a:r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B2EF1936-126B-417E-B095-717878AE4BE5}"/>
              </a:ext>
            </a:extLst>
          </p:cNvPr>
          <p:cNvSpPr txBox="1"/>
          <p:nvPr/>
        </p:nvSpPr>
        <p:spPr>
          <a:xfrm>
            <a:off x="7517219" y="2947752"/>
            <a:ext cx="3665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Terbiye etmek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ECFD4F-4FBD-36EF-8718-D4776CFCF8F4}"/>
              </a:ext>
            </a:extLst>
          </p:cNvPr>
          <p:cNvSpPr txBox="1"/>
          <p:nvPr/>
        </p:nvSpPr>
        <p:spPr>
          <a:xfrm>
            <a:off x="7564613" y="3730674"/>
            <a:ext cx="3665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Şekillendirmek</a:t>
            </a:r>
          </a:p>
        </p:txBody>
      </p:sp>
      <p:sp>
        <p:nvSpPr>
          <p:cNvPr id="32" name="TextBox 30">
            <a:extLst>
              <a:ext uri="{FF2B5EF4-FFF2-40B4-BE49-F238E27FC236}">
                <a16:creationId xmlns:a16="http://schemas.microsoft.com/office/drawing/2014/main" id="{E296AE8B-566A-D010-7B13-6D24360903A0}"/>
              </a:ext>
            </a:extLst>
          </p:cNvPr>
          <p:cNvSpPr txBox="1"/>
          <p:nvPr/>
        </p:nvSpPr>
        <p:spPr>
          <a:xfrm>
            <a:off x="7564613" y="5109968"/>
            <a:ext cx="3665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Küp </a:t>
            </a:r>
            <a:r>
              <a:rPr lang="tr-TR" sz="3200" b="1" dirty="0" err="1">
                <a:solidFill>
                  <a:srgbClr val="FF0000"/>
                </a:solidFill>
              </a:rPr>
              <a:t>küp</a:t>
            </a:r>
            <a:r>
              <a:rPr lang="tr-TR" sz="3200" b="1" dirty="0">
                <a:solidFill>
                  <a:srgbClr val="FF0000"/>
                </a:solidFill>
              </a:rPr>
              <a:t> doğramak</a:t>
            </a:r>
          </a:p>
        </p:txBody>
      </p:sp>
      <p:sp>
        <p:nvSpPr>
          <p:cNvPr id="2" name="TextBox 30">
            <a:extLst>
              <a:ext uri="{FF2B5EF4-FFF2-40B4-BE49-F238E27FC236}">
                <a16:creationId xmlns:a16="http://schemas.microsoft.com/office/drawing/2014/main" id="{CB31D7E7-638B-84C2-FE9C-84A9EE05F0FE}"/>
              </a:ext>
            </a:extLst>
          </p:cNvPr>
          <p:cNvSpPr txBox="1"/>
          <p:nvPr/>
        </p:nvSpPr>
        <p:spPr>
          <a:xfrm>
            <a:off x="5687956" y="5679131"/>
            <a:ext cx="249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/>
              <a:t>Wrap:</a:t>
            </a:r>
          </a:p>
        </p:txBody>
      </p:sp>
      <p:sp>
        <p:nvSpPr>
          <p:cNvPr id="3" name="TextBox 30">
            <a:extLst>
              <a:ext uri="{FF2B5EF4-FFF2-40B4-BE49-F238E27FC236}">
                <a16:creationId xmlns:a16="http://schemas.microsoft.com/office/drawing/2014/main" id="{C2ABADAD-FC28-0406-BCE8-238D09872560}"/>
              </a:ext>
            </a:extLst>
          </p:cNvPr>
          <p:cNvSpPr txBox="1"/>
          <p:nvPr/>
        </p:nvSpPr>
        <p:spPr>
          <a:xfrm>
            <a:off x="7564613" y="5725520"/>
            <a:ext cx="3665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Sarmak</a:t>
            </a:r>
          </a:p>
        </p:txBody>
      </p:sp>
      <p:sp>
        <p:nvSpPr>
          <p:cNvPr id="33" name="TextBox 30">
            <a:extLst>
              <a:ext uri="{FF2B5EF4-FFF2-40B4-BE49-F238E27FC236}">
                <a16:creationId xmlns:a16="http://schemas.microsoft.com/office/drawing/2014/main" id="{E3DABA9A-19C0-BC17-7EFB-DCA7BAE4C5C3}"/>
              </a:ext>
            </a:extLst>
          </p:cNvPr>
          <p:cNvSpPr txBox="1"/>
          <p:nvPr/>
        </p:nvSpPr>
        <p:spPr>
          <a:xfrm>
            <a:off x="5687956" y="4289291"/>
            <a:ext cx="249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 err="1"/>
              <a:t>Soak</a:t>
            </a:r>
            <a:r>
              <a:rPr lang="tr-TR" sz="3600" b="1" u="sng" dirty="0"/>
              <a:t>:</a:t>
            </a:r>
          </a:p>
        </p:txBody>
      </p:sp>
      <p:sp>
        <p:nvSpPr>
          <p:cNvPr id="34" name="TextBox 30">
            <a:extLst>
              <a:ext uri="{FF2B5EF4-FFF2-40B4-BE49-F238E27FC236}">
                <a16:creationId xmlns:a16="http://schemas.microsoft.com/office/drawing/2014/main" id="{163D302C-F6E7-719E-A80F-0DDF440B07A8}"/>
              </a:ext>
            </a:extLst>
          </p:cNvPr>
          <p:cNvSpPr txBox="1"/>
          <p:nvPr/>
        </p:nvSpPr>
        <p:spPr>
          <a:xfrm>
            <a:off x="7564612" y="4408718"/>
            <a:ext cx="4775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rgbClr val="FF0000"/>
                </a:solidFill>
              </a:rPr>
              <a:t>Istlatmak</a:t>
            </a:r>
            <a:r>
              <a:rPr lang="tr-TR" sz="2400" b="1" dirty="0">
                <a:solidFill>
                  <a:srgbClr val="FF0000"/>
                </a:solidFill>
              </a:rPr>
              <a:t> / Suda bekletmek</a:t>
            </a:r>
          </a:p>
        </p:txBody>
      </p:sp>
    </p:spTree>
    <p:extLst>
      <p:ext uri="{BB962C8B-B14F-4D97-AF65-F5344CB8AC3E}">
        <p14:creationId xmlns:p14="http://schemas.microsoft.com/office/powerpoint/2010/main" val="94985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147FA08E-E462-60BD-E363-8C826F1C637E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https://www.egetolgayaltinay.com/lessons/343</a:t>
            </a:r>
            <a:r>
              <a:rPr lang="tr-TR" sz="24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5562B90-5E27-F09E-8AB7-8E01A1533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815">
            <a:off x="8187010" y="3178834"/>
            <a:ext cx="292417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53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147FA08E-E462-60BD-E363-8C826F1C637E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https://www.egetolgayaltinay.com/lessons/342</a:t>
            </a:r>
            <a:r>
              <a:rPr lang="tr-TR" sz="24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15D6F92-F7D9-7246-E2A1-044AC3A93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8128">
            <a:off x="7869691" y="3280793"/>
            <a:ext cx="3111818" cy="29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22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C1F494-D0AF-4C15-8494-5E2CAA0F7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50" y="-197784"/>
            <a:ext cx="10515600" cy="1325563"/>
          </a:xfrm>
        </p:spPr>
        <p:txBody>
          <a:bodyPr>
            <a:normAutofit/>
          </a:bodyPr>
          <a:lstStyle/>
          <a:p>
            <a:r>
              <a:rPr lang="tr-TR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</a:t>
            </a:r>
            <a:r>
              <a:rPr lang="tr-TR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</a:t>
            </a:r>
            <a:r>
              <a:rPr lang="tr-TR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03A4C2E-42ED-45DD-B528-889FE7D44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625" y="855663"/>
            <a:ext cx="10515600" cy="4351338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tr-TR" dirty="0" err="1"/>
              <a:t>Peel</a:t>
            </a:r>
            <a:r>
              <a:rPr lang="tr-TR" dirty="0"/>
              <a:t>: soymak				</a:t>
            </a:r>
            <a:r>
              <a:rPr lang="tr-TR" dirty="0" err="1"/>
              <a:t>peel</a:t>
            </a:r>
            <a:r>
              <a:rPr lang="tr-TR" dirty="0" err="1">
                <a:solidFill>
                  <a:srgbClr val="FF0000"/>
                </a:solidFill>
              </a:rPr>
              <a:t>ed</a:t>
            </a:r>
            <a:r>
              <a:rPr lang="tr-TR" dirty="0"/>
              <a:t>: soyulmuş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tr-TR" dirty="0" err="1"/>
              <a:t>Chop</a:t>
            </a:r>
            <a:r>
              <a:rPr lang="tr-TR" dirty="0"/>
              <a:t>: doğramak				</a:t>
            </a:r>
            <a:r>
              <a:rPr lang="tr-TR" dirty="0" err="1"/>
              <a:t>chopp</a:t>
            </a:r>
            <a:r>
              <a:rPr lang="tr-TR" dirty="0" err="1">
                <a:solidFill>
                  <a:srgbClr val="FF0000"/>
                </a:solidFill>
              </a:rPr>
              <a:t>ed</a:t>
            </a:r>
            <a:r>
              <a:rPr lang="tr-TR" dirty="0"/>
              <a:t>: doğranmış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tr-TR" dirty="0" err="1"/>
              <a:t>Grate</a:t>
            </a:r>
            <a:r>
              <a:rPr lang="tr-TR" dirty="0"/>
              <a:t>: rendelemek			           </a:t>
            </a:r>
            <a:r>
              <a:rPr lang="tr-TR" dirty="0" err="1"/>
              <a:t>grat</a:t>
            </a:r>
            <a:r>
              <a:rPr lang="tr-TR" dirty="0" err="1">
                <a:solidFill>
                  <a:srgbClr val="FF0000"/>
                </a:solidFill>
              </a:rPr>
              <a:t>ed</a:t>
            </a:r>
            <a:r>
              <a:rPr lang="tr-TR" dirty="0"/>
              <a:t>: rendelenmiş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tr-TR" dirty="0" err="1"/>
              <a:t>Slice</a:t>
            </a:r>
            <a:r>
              <a:rPr lang="tr-TR" dirty="0"/>
              <a:t>: dilimlemek                                     </a:t>
            </a:r>
            <a:r>
              <a:rPr lang="tr-TR" dirty="0" err="1"/>
              <a:t>slic</a:t>
            </a:r>
            <a:r>
              <a:rPr lang="tr-TR" dirty="0" err="1">
                <a:solidFill>
                  <a:srgbClr val="FF0000"/>
                </a:solidFill>
              </a:rPr>
              <a:t>ed</a:t>
            </a:r>
            <a:r>
              <a:rPr lang="tr-TR" dirty="0"/>
              <a:t>: dilimlenmiş</a:t>
            </a:r>
          </a:p>
          <a:p>
            <a:endParaRPr lang="tr-TR" dirty="0"/>
          </a:p>
        </p:txBody>
      </p:sp>
      <p:sp>
        <p:nvSpPr>
          <p:cNvPr id="4" name="Yıldız: 5 Nokta 3">
            <a:extLst>
              <a:ext uri="{FF2B5EF4-FFF2-40B4-BE49-F238E27FC236}">
                <a16:creationId xmlns:a16="http://schemas.microsoft.com/office/drawing/2014/main" id="{2CAD1A68-72E0-482D-885F-EA8431C12053}"/>
              </a:ext>
            </a:extLst>
          </p:cNvPr>
          <p:cNvSpPr/>
          <p:nvPr/>
        </p:nvSpPr>
        <p:spPr>
          <a:xfrm>
            <a:off x="809625" y="194477"/>
            <a:ext cx="552450" cy="48577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6943DA2D-393E-4757-B092-5B0DCF725B9E}"/>
              </a:ext>
            </a:extLst>
          </p:cNvPr>
          <p:cNvSpPr txBox="1"/>
          <p:nvPr/>
        </p:nvSpPr>
        <p:spPr>
          <a:xfrm>
            <a:off x="733425" y="3031332"/>
            <a:ext cx="9829800" cy="95410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rgbClr val="FFFF00"/>
                </a:solidFill>
              </a:rPr>
              <a:t>Note</a:t>
            </a:r>
            <a:r>
              <a:rPr lang="tr-TR" sz="2800" b="1" dirty="0">
                <a:solidFill>
                  <a:srgbClr val="FFFF00"/>
                </a:solidFill>
              </a:rPr>
              <a:t>: Fiiller sonlarına «-</a:t>
            </a:r>
            <a:r>
              <a:rPr lang="tr-TR" sz="2800" b="1" dirty="0" err="1">
                <a:solidFill>
                  <a:srgbClr val="FFFF00"/>
                </a:solidFill>
              </a:rPr>
              <a:t>ed</a:t>
            </a:r>
            <a:r>
              <a:rPr lang="tr-TR" sz="2800" b="1" dirty="0">
                <a:solidFill>
                  <a:srgbClr val="FFFF00"/>
                </a:solidFill>
              </a:rPr>
              <a:t>» ekleri alarak sıfatlara dönüşebilmektedir.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A56301E0-0CF1-4638-831B-5D1A464ACBD8}"/>
              </a:ext>
            </a:extLst>
          </p:cNvPr>
          <p:cNvSpPr txBox="1"/>
          <p:nvPr/>
        </p:nvSpPr>
        <p:spPr>
          <a:xfrm>
            <a:off x="733425" y="4121151"/>
            <a:ext cx="9829800" cy="138499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FF00"/>
                </a:solidFill>
              </a:rPr>
              <a:t>Aşağıdaki tarif adımının çevirisini yapınız:</a:t>
            </a:r>
          </a:p>
          <a:p>
            <a:endParaRPr lang="tr-TR" sz="2800" b="1" dirty="0">
              <a:solidFill>
                <a:srgbClr val="FFFF00"/>
              </a:solidFill>
            </a:endParaRPr>
          </a:p>
          <a:p>
            <a:r>
              <a:rPr lang="tr-TR" sz="2800" b="1" dirty="0" err="1">
                <a:solidFill>
                  <a:srgbClr val="FFFF00"/>
                </a:solidFill>
              </a:rPr>
              <a:t>Ex</a:t>
            </a:r>
            <a:r>
              <a:rPr lang="tr-TR" sz="2800" b="1" dirty="0">
                <a:solidFill>
                  <a:srgbClr val="FFFF00"/>
                </a:solidFill>
              </a:rPr>
              <a:t>. </a:t>
            </a:r>
            <a:r>
              <a:rPr lang="tr-TR" sz="2800" b="1" dirty="0" err="1">
                <a:solidFill>
                  <a:srgbClr val="FFFF00"/>
                </a:solidFill>
              </a:rPr>
              <a:t>Grate</a:t>
            </a:r>
            <a:r>
              <a:rPr lang="tr-TR" sz="2800" b="1" dirty="0">
                <a:solidFill>
                  <a:srgbClr val="FFFF00"/>
                </a:solidFill>
              </a:rPr>
              <a:t> </a:t>
            </a:r>
            <a:r>
              <a:rPr lang="tr-TR" sz="2800" b="1" dirty="0" err="1">
                <a:solidFill>
                  <a:srgbClr val="FFFF00"/>
                </a:solidFill>
              </a:rPr>
              <a:t>the</a:t>
            </a:r>
            <a:r>
              <a:rPr lang="tr-TR" sz="2800" b="1" dirty="0">
                <a:solidFill>
                  <a:srgbClr val="FFFF00"/>
                </a:solidFill>
              </a:rPr>
              <a:t> </a:t>
            </a:r>
            <a:r>
              <a:rPr lang="tr-TR" sz="2800" b="1" dirty="0" err="1">
                <a:solidFill>
                  <a:srgbClr val="FFFF00"/>
                </a:solidFill>
              </a:rPr>
              <a:t>Peeled</a:t>
            </a:r>
            <a:r>
              <a:rPr lang="tr-TR" sz="2800" b="1" dirty="0">
                <a:solidFill>
                  <a:srgbClr val="FFFF00"/>
                </a:solidFill>
              </a:rPr>
              <a:t> </a:t>
            </a:r>
            <a:r>
              <a:rPr lang="tr-TR" sz="2800" b="1" dirty="0" err="1">
                <a:solidFill>
                  <a:srgbClr val="FFFF00"/>
                </a:solidFill>
              </a:rPr>
              <a:t>Apples</a:t>
            </a:r>
            <a:endParaRPr lang="tr-TR" sz="2800" b="1" dirty="0">
              <a:solidFill>
                <a:srgbClr val="FFFF00"/>
              </a:solidFill>
            </a:endParaRPr>
          </a:p>
        </p:txBody>
      </p:sp>
      <p:sp>
        <p:nvSpPr>
          <p:cNvPr id="7" name="Ok: Sağ 6">
            <a:extLst>
              <a:ext uri="{FF2B5EF4-FFF2-40B4-BE49-F238E27FC236}">
                <a16:creationId xmlns:a16="http://schemas.microsoft.com/office/drawing/2014/main" id="{A2F1AA8D-44CB-4F32-ACB4-4DF8DD44B538}"/>
              </a:ext>
            </a:extLst>
          </p:cNvPr>
          <p:cNvSpPr/>
          <p:nvPr/>
        </p:nvSpPr>
        <p:spPr>
          <a:xfrm>
            <a:off x="5124450" y="5038725"/>
            <a:ext cx="895350" cy="33337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FE2DB21E-CF04-4ACC-B7AB-1F37A73C3C36}"/>
              </a:ext>
            </a:extLst>
          </p:cNvPr>
          <p:cNvSpPr txBox="1"/>
          <p:nvPr/>
        </p:nvSpPr>
        <p:spPr>
          <a:xfrm>
            <a:off x="6181725" y="4916487"/>
            <a:ext cx="4229100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chemeClr val="tx1"/>
                </a:solidFill>
              </a:rPr>
              <a:t>Soyulmuş elmaları rendele.</a:t>
            </a:r>
          </a:p>
        </p:txBody>
      </p:sp>
    </p:spTree>
    <p:extLst>
      <p:ext uri="{BB962C8B-B14F-4D97-AF65-F5344CB8AC3E}">
        <p14:creationId xmlns:p14="http://schemas.microsoft.com/office/powerpoint/2010/main" val="365981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Düz Ok Bağlayıcısı 40">
            <a:extLst>
              <a:ext uri="{FF2B5EF4-FFF2-40B4-BE49-F238E27FC236}">
                <a16:creationId xmlns:a16="http://schemas.microsoft.com/office/drawing/2014/main" id="{916BF2E4-3445-4801-8C5A-3AF9FFEEBCBC}"/>
              </a:ext>
            </a:extLst>
          </p:cNvPr>
          <p:cNvCxnSpPr/>
          <p:nvPr/>
        </p:nvCxnSpPr>
        <p:spPr>
          <a:xfrm flipH="1">
            <a:off x="11304904" y="3368675"/>
            <a:ext cx="10319" cy="56515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ikdörtgen: Üst Köşeleri Yuvarlatılmış 27">
            <a:extLst>
              <a:ext uri="{FF2B5EF4-FFF2-40B4-BE49-F238E27FC236}">
                <a16:creationId xmlns:a16="http://schemas.microsoft.com/office/drawing/2014/main" id="{8EB39243-88DA-4BC9-AEF5-A77F33F90980}"/>
              </a:ext>
            </a:extLst>
          </p:cNvPr>
          <p:cNvSpPr/>
          <p:nvPr/>
        </p:nvSpPr>
        <p:spPr>
          <a:xfrm rot="10800000">
            <a:off x="30218" y="3895507"/>
            <a:ext cx="1557876" cy="2740424"/>
          </a:xfrm>
          <a:prstGeom prst="round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Dikdörtgen: Üst Köşeleri Yuvarlatılmış 28">
            <a:extLst>
              <a:ext uri="{FF2B5EF4-FFF2-40B4-BE49-F238E27FC236}">
                <a16:creationId xmlns:a16="http://schemas.microsoft.com/office/drawing/2014/main" id="{6353286F-47B2-4131-97AC-267099652D59}"/>
              </a:ext>
            </a:extLst>
          </p:cNvPr>
          <p:cNvSpPr/>
          <p:nvPr/>
        </p:nvSpPr>
        <p:spPr>
          <a:xfrm rot="10800000">
            <a:off x="1699979" y="3894855"/>
            <a:ext cx="1585585" cy="2389188"/>
          </a:xfrm>
          <a:prstGeom prst="round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Dikdörtgen: Üst Köşeleri Yuvarlatılmış 29">
            <a:extLst>
              <a:ext uri="{FF2B5EF4-FFF2-40B4-BE49-F238E27FC236}">
                <a16:creationId xmlns:a16="http://schemas.microsoft.com/office/drawing/2014/main" id="{D038213E-5497-4658-A59A-CD25347F748E}"/>
              </a:ext>
            </a:extLst>
          </p:cNvPr>
          <p:cNvSpPr/>
          <p:nvPr/>
        </p:nvSpPr>
        <p:spPr>
          <a:xfrm rot="10800000">
            <a:off x="3575050" y="3908425"/>
            <a:ext cx="1409700" cy="2389188"/>
          </a:xfrm>
          <a:prstGeom prst="round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Dikdörtgen: Üst Köşeleri Yuvarlatılmış 30">
            <a:extLst>
              <a:ext uri="{FF2B5EF4-FFF2-40B4-BE49-F238E27FC236}">
                <a16:creationId xmlns:a16="http://schemas.microsoft.com/office/drawing/2014/main" id="{9506E666-D5D0-4511-B93D-4303AC7B7F3F}"/>
              </a:ext>
            </a:extLst>
          </p:cNvPr>
          <p:cNvSpPr/>
          <p:nvPr/>
        </p:nvSpPr>
        <p:spPr>
          <a:xfrm rot="10800000">
            <a:off x="5303838" y="3908425"/>
            <a:ext cx="1408112" cy="2389188"/>
          </a:xfrm>
          <a:prstGeom prst="round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111700AB-770C-4EF4-B781-5C2104334637}"/>
              </a:ext>
            </a:extLst>
          </p:cNvPr>
          <p:cNvSpPr/>
          <p:nvPr/>
        </p:nvSpPr>
        <p:spPr>
          <a:xfrm>
            <a:off x="1665963" y="895350"/>
            <a:ext cx="9000450" cy="14652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What are the ingredients of </a:t>
            </a:r>
            <a:r>
              <a:rPr lang="tr-TR" sz="2000" b="1" dirty="0">
                <a:solidFill>
                  <a:schemeClr val="tx1"/>
                </a:solidFill>
              </a:rPr>
              <a:t>it</a:t>
            </a:r>
            <a:r>
              <a:rPr lang="en-US" sz="2000" b="1" dirty="0">
                <a:solidFill>
                  <a:schemeClr val="tx1"/>
                </a:solidFill>
              </a:rPr>
              <a:t>?</a:t>
            </a:r>
            <a:r>
              <a:rPr lang="tr-TR" sz="2000" b="1" dirty="0">
                <a:solidFill>
                  <a:schemeClr val="tx1"/>
                </a:solidFill>
              </a:rPr>
              <a:t> (Malzemeleri neler?)</a:t>
            </a:r>
            <a:endParaRPr lang="en-US" sz="20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What is in it?</a:t>
            </a:r>
            <a:r>
              <a:rPr lang="tr-TR" sz="2000" b="1" dirty="0">
                <a:solidFill>
                  <a:schemeClr val="tx1"/>
                </a:solidFill>
              </a:rPr>
              <a:t> (İçinde ne var?)</a:t>
            </a:r>
            <a:endParaRPr lang="en-US" sz="20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What do we need to prepare it?</a:t>
            </a:r>
            <a:r>
              <a:rPr lang="tr-TR" sz="2000" b="1" dirty="0">
                <a:solidFill>
                  <a:schemeClr val="tx1"/>
                </a:solidFill>
              </a:rPr>
              <a:t> (Bunu hazırlamak için neye ihtiyacımız var?)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6" name="Dikdörtgen: Üst Köşeleri Yuvarlatılmış 5">
            <a:extLst>
              <a:ext uri="{FF2B5EF4-FFF2-40B4-BE49-F238E27FC236}">
                <a16:creationId xmlns:a16="http://schemas.microsoft.com/office/drawing/2014/main" id="{7113FBDF-6CF8-4402-9B60-A58067625997}"/>
              </a:ext>
            </a:extLst>
          </p:cNvPr>
          <p:cNvSpPr/>
          <p:nvPr/>
        </p:nvSpPr>
        <p:spPr>
          <a:xfrm>
            <a:off x="92075" y="2668588"/>
            <a:ext cx="1408113" cy="674687"/>
          </a:xfrm>
          <a:prstGeom prst="round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</a:rPr>
              <a:t>Meat</a:t>
            </a:r>
            <a:endParaRPr lang="tr-TR" sz="2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>
                <a:solidFill>
                  <a:schemeClr val="tx1"/>
                </a:solidFill>
              </a:rPr>
              <a:t>(Et)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Dikdörtgen: Üst Köşeleri Yuvarlatılmış 6">
            <a:extLst>
              <a:ext uri="{FF2B5EF4-FFF2-40B4-BE49-F238E27FC236}">
                <a16:creationId xmlns:a16="http://schemas.microsoft.com/office/drawing/2014/main" id="{9610706A-90ED-4532-BBE4-F1B58DEFA364}"/>
              </a:ext>
            </a:extLst>
          </p:cNvPr>
          <p:cNvSpPr/>
          <p:nvPr/>
        </p:nvSpPr>
        <p:spPr>
          <a:xfrm>
            <a:off x="3575050" y="2668588"/>
            <a:ext cx="1409700" cy="674687"/>
          </a:xfrm>
          <a:prstGeom prst="round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</a:rPr>
              <a:t>Fruit</a:t>
            </a:r>
            <a:endParaRPr lang="tr-TR" sz="2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>
                <a:solidFill>
                  <a:schemeClr val="tx1"/>
                </a:solidFill>
              </a:rPr>
              <a:t>(Meyve)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Dikdörtgen: Üst Köşeleri Yuvarlatılmış 7">
            <a:extLst>
              <a:ext uri="{FF2B5EF4-FFF2-40B4-BE49-F238E27FC236}">
                <a16:creationId xmlns:a16="http://schemas.microsoft.com/office/drawing/2014/main" id="{0AC52723-F72B-42F4-9C41-FC0CC11CB9D0}"/>
              </a:ext>
            </a:extLst>
          </p:cNvPr>
          <p:cNvSpPr/>
          <p:nvPr/>
        </p:nvSpPr>
        <p:spPr>
          <a:xfrm>
            <a:off x="1833563" y="2668588"/>
            <a:ext cx="1409700" cy="674687"/>
          </a:xfrm>
          <a:prstGeom prst="round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Vegetables</a:t>
            </a:r>
            <a:endParaRPr lang="tr-TR" sz="20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1"/>
                </a:solidFill>
              </a:rPr>
              <a:t>(Sebzeler)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Dikdörtgen: Üst Köşeleri Yuvarlatılmış 8">
            <a:extLst>
              <a:ext uri="{FF2B5EF4-FFF2-40B4-BE49-F238E27FC236}">
                <a16:creationId xmlns:a16="http://schemas.microsoft.com/office/drawing/2014/main" id="{42026BEC-ED3F-4A68-AF33-100A94E9823E}"/>
              </a:ext>
            </a:extLst>
          </p:cNvPr>
          <p:cNvSpPr/>
          <p:nvPr/>
        </p:nvSpPr>
        <p:spPr>
          <a:xfrm>
            <a:off x="5316538" y="2668588"/>
            <a:ext cx="1409700" cy="674687"/>
          </a:xfrm>
          <a:prstGeom prst="round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</a:rPr>
              <a:t>Dessert</a:t>
            </a:r>
            <a:endParaRPr lang="tr-TR" sz="2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>
                <a:solidFill>
                  <a:schemeClr val="tx1"/>
                </a:solidFill>
              </a:rPr>
              <a:t>(Tatlı)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Dikdörtgen: Üst Köşeleri Yuvarlatılmış 9">
            <a:extLst>
              <a:ext uri="{FF2B5EF4-FFF2-40B4-BE49-F238E27FC236}">
                <a16:creationId xmlns:a16="http://schemas.microsoft.com/office/drawing/2014/main" id="{FF775347-BCC7-4090-8F77-75D22ADE3D72}"/>
              </a:ext>
            </a:extLst>
          </p:cNvPr>
          <p:cNvSpPr/>
          <p:nvPr/>
        </p:nvSpPr>
        <p:spPr>
          <a:xfrm>
            <a:off x="8729890" y="2668588"/>
            <a:ext cx="1662637" cy="674687"/>
          </a:xfrm>
          <a:prstGeom prst="round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</a:rPr>
              <a:t>Spices</a:t>
            </a:r>
            <a:endParaRPr lang="tr-TR" sz="2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>
                <a:solidFill>
                  <a:schemeClr val="tx1"/>
                </a:solidFill>
              </a:rPr>
              <a:t>(Baharat)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Dikdörtgen: Üst Köşeleri Yuvarlatılmış 10">
            <a:extLst>
              <a:ext uri="{FF2B5EF4-FFF2-40B4-BE49-F238E27FC236}">
                <a16:creationId xmlns:a16="http://schemas.microsoft.com/office/drawing/2014/main" id="{5A3993F6-BA61-4786-86EC-CF51A7377C31}"/>
              </a:ext>
            </a:extLst>
          </p:cNvPr>
          <p:cNvSpPr/>
          <p:nvPr/>
        </p:nvSpPr>
        <p:spPr>
          <a:xfrm>
            <a:off x="6980432" y="2668588"/>
            <a:ext cx="1581395" cy="674687"/>
          </a:xfrm>
          <a:prstGeom prst="round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</a:rPr>
              <a:t>Herbs</a:t>
            </a:r>
            <a:endParaRPr lang="tr-TR" sz="2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>
                <a:solidFill>
                  <a:schemeClr val="tx1"/>
                </a:solidFill>
              </a:rPr>
              <a:t>(Bitkiler)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Dikdörtgen: Üst Köşeleri Yuvarlatılmış 11">
            <a:extLst>
              <a:ext uri="{FF2B5EF4-FFF2-40B4-BE49-F238E27FC236}">
                <a16:creationId xmlns:a16="http://schemas.microsoft.com/office/drawing/2014/main" id="{C2FED02C-88DD-4D2F-96DA-BF447ACE2485}"/>
              </a:ext>
            </a:extLst>
          </p:cNvPr>
          <p:cNvSpPr/>
          <p:nvPr/>
        </p:nvSpPr>
        <p:spPr>
          <a:xfrm>
            <a:off x="10542587" y="2668588"/>
            <a:ext cx="1488637" cy="723486"/>
          </a:xfrm>
          <a:prstGeom prst="round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</a:rPr>
              <a:t>Others</a:t>
            </a:r>
            <a:endParaRPr lang="tr-TR" sz="2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>
                <a:solidFill>
                  <a:schemeClr val="tx1"/>
                </a:solidFill>
              </a:rPr>
              <a:t>(Diğer)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3" name="Dikdörtgen: Üst Köşeleri Yuvarlatılmış 12">
            <a:extLst>
              <a:ext uri="{FF2B5EF4-FFF2-40B4-BE49-F238E27FC236}">
                <a16:creationId xmlns:a16="http://schemas.microsoft.com/office/drawing/2014/main" id="{4A3673B3-D405-4D45-BAFB-0A6D54FCBF17}"/>
              </a:ext>
            </a:extLst>
          </p:cNvPr>
          <p:cNvSpPr/>
          <p:nvPr/>
        </p:nvSpPr>
        <p:spPr>
          <a:xfrm rot="10800000">
            <a:off x="6959599" y="3908425"/>
            <a:ext cx="1602228" cy="2389188"/>
          </a:xfrm>
          <a:prstGeom prst="round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ikdörtgen: Üst Köşeleri Yuvarlatılmış 13">
            <a:extLst>
              <a:ext uri="{FF2B5EF4-FFF2-40B4-BE49-F238E27FC236}">
                <a16:creationId xmlns:a16="http://schemas.microsoft.com/office/drawing/2014/main" id="{EB18B8C5-1063-4593-96B0-9046B669099B}"/>
              </a:ext>
            </a:extLst>
          </p:cNvPr>
          <p:cNvSpPr/>
          <p:nvPr/>
        </p:nvSpPr>
        <p:spPr>
          <a:xfrm rot="10800000">
            <a:off x="8686797" y="3894855"/>
            <a:ext cx="1776939" cy="2740424"/>
          </a:xfrm>
          <a:prstGeom prst="round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ikdörtgen: Üst Köşeleri Yuvarlatılmış 14">
            <a:extLst>
              <a:ext uri="{FF2B5EF4-FFF2-40B4-BE49-F238E27FC236}">
                <a16:creationId xmlns:a16="http://schemas.microsoft.com/office/drawing/2014/main" id="{45A6DF79-6397-4D90-8F5C-60B70D41119A}"/>
              </a:ext>
            </a:extLst>
          </p:cNvPr>
          <p:cNvSpPr/>
          <p:nvPr/>
        </p:nvSpPr>
        <p:spPr>
          <a:xfrm rot="10800000">
            <a:off x="10539413" y="3908425"/>
            <a:ext cx="1408112" cy="2840718"/>
          </a:xfrm>
          <a:prstGeom prst="round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9ABC79B7-D219-436D-B575-FDA39A7E7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016" y="3885026"/>
            <a:ext cx="142045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Meat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Chicken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tr-TR" sz="1800" b="1" dirty="0"/>
              <a:t>(</a:t>
            </a:r>
            <a:r>
              <a:rPr lang="tr-TR" altLang="tr-TR" sz="1800" b="1" dirty="0"/>
              <a:t>w</a:t>
            </a:r>
            <a:r>
              <a:rPr lang="en-US" altLang="tr-TR" sz="1800" b="1" dirty="0" err="1"/>
              <a:t>hite</a:t>
            </a:r>
            <a:r>
              <a:rPr lang="en-US" altLang="tr-TR" sz="1800" b="1" dirty="0"/>
              <a:t> meat)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Fish 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tr-TR" sz="1800" b="1" dirty="0"/>
              <a:t>(seafood)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Steak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Meatball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Mince </a:t>
            </a:r>
            <a:endParaRPr lang="tr-TR" altLang="tr-TR" sz="1800" b="1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tr-TR" altLang="tr-TR" sz="1800" b="1" dirty="0" err="1"/>
              <a:t>Beef</a:t>
            </a:r>
            <a:endParaRPr lang="en-US" altLang="tr-TR" sz="1800" b="1" dirty="0"/>
          </a:p>
        </p:txBody>
      </p:sp>
      <p:sp>
        <p:nvSpPr>
          <p:cNvPr id="17" name="Metin kutusu 17">
            <a:extLst>
              <a:ext uri="{FF2B5EF4-FFF2-40B4-BE49-F238E27FC236}">
                <a16:creationId xmlns:a16="http://schemas.microsoft.com/office/drawing/2014/main" id="{0184E08C-2542-42FF-A9A9-FB01B3B2E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923" y="3957224"/>
            <a:ext cx="163946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Onion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Cucumber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Mushroom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Potato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Carrot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Cabbage</a:t>
            </a:r>
            <a:endParaRPr lang="tr-TR" altLang="tr-TR" sz="1800" b="1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tr-TR" altLang="tr-TR" sz="1800" b="1" dirty="0" err="1"/>
              <a:t>Celery</a:t>
            </a:r>
            <a:endParaRPr lang="en-US" altLang="tr-TR" sz="1800" b="1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…</a:t>
            </a:r>
          </a:p>
        </p:txBody>
      </p:sp>
      <p:sp>
        <p:nvSpPr>
          <p:cNvPr id="18" name="Metin kutusu 24">
            <a:extLst>
              <a:ext uri="{FF2B5EF4-FFF2-40B4-BE49-F238E27FC236}">
                <a16:creationId xmlns:a16="http://schemas.microsoft.com/office/drawing/2014/main" id="{93143B3E-AFF6-4BB5-A275-DF36E2F5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216" y="4084161"/>
            <a:ext cx="153497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Banana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Kiwi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Strawberry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Cherry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…</a:t>
            </a:r>
          </a:p>
        </p:txBody>
      </p:sp>
      <p:sp>
        <p:nvSpPr>
          <p:cNvPr id="19" name="Metin kutusu 31">
            <a:extLst>
              <a:ext uri="{FF2B5EF4-FFF2-40B4-BE49-F238E27FC236}">
                <a16:creationId xmlns:a16="http://schemas.microsoft.com/office/drawing/2014/main" id="{9AA48D24-6638-4AF9-8F46-EBB38BADD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5588" y="3908425"/>
            <a:ext cx="140923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Chocolate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Muffin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Cake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Pie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Pancake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Pudding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Waffle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…</a:t>
            </a:r>
          </a:p>
        </p:txBody>
      </p:sp>
      <p:sp>
        <p:nvSpPr>
          <p:cNvPr id="20" name="Metin kutusu 35">
            <a:extLst>
              <a:ext uri="{FF2B5EF4-FFF2-40B4-BE49-F238E27FC236}">
                <a16:creationId xmlns:a16="http://schemas.microsoft.com/office/drawing/2014/main" id="{9D77E11B-4B2C-4AC7-B49B-8E2560305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9890" y="4084161"/>
            <a:ext cx="198619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 err="1"/>
              <a:t>Cummin</a:t>
            </a:r>
            <a:endParaRPr lang="en-US" altLang="tr-TR" sz="1800" b="1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Cinnamon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Black pepper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Salt</a:t>
            </a:r>
            <a:r>
              <a:rPr lang="tr-TR" altLang="tr-TR" sz="1800" b="1" dirty="0"/>
              <a:t>,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tr-TR" altLang="tr-TR" sz="1800" b="1" dirty="0" err="1"/>
              <a:t>Saffron</a:t>
            </a:r>
            <a:endParaRPr lang="tr-TR" altLang="tr-TR" sz="1800" b="1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tr-TR" altLang="tr-TR" sz="1800" b="1" dirty="0" err="1"/>
              <a:t>Cardamom</a:t>
            </a:r>
            <a:r>
              <a:rPr lang="tr-TR" altLang="tr-TR" sz="1800" b="1" dirty="0"/>
              <a:t> </a:t>
            </a:r>
            <a:r>
              <a:rPr lang="tr-TR" altLang="tr-TR" sz="1800" b="1" dirty="0" err="1"/>
              <a:t>powder</a:t>
            </a:r>
            <a:endParaRPr lang="tr-TR" altLang="tr-TR" sz="1800" b="1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…</a:t>
            </a:r>
          </a:p>
        </p:txBody>
      </p:sp>
      <p:sp>
        <p:nvSpPr>
          <p:cNvPr id="32" name="Metin kutusu 33">
            <a:extLst>
              <a:ext uri="{FF2B5EF4-FFF2-40B4-BE49-F238E27FC236}">
                <a16:creationId xmlns:a16="http://schemas.microsoft.com/office/drawing/2014/main" id="{BEAE3214-25E4-4B02-99B1-956EC9F9B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0432" y="3969011"/>
            <a:ext cx="158139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Parsley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Mint leaves</a:t>
            </a:r>
            <a:endParaRPr lang="tr-TR" altLang="tr-TR" sz="1800" b="1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tr-TR" altLang="tr-TR" sz="1800" b="1" dirty="0" err="1"/>
              <a:t>Cilantro</a:t>
            </a:r>
            <a:endParaRPr lang="en-US" altLang="tr-TR" sz="1800" b="1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…</a:t>
            </a:r>
          </a:p>
        </p:txBody>
      </p:sp>
      <p:sp>
        <p:nvSpPr>
          <p:cNvPr id="33" name="Metin kutusu 37">
            <a:extLst>
              <a:ext uri="{FF2B5EF4-FFF2-40B4-BE49-F238E27FC236}">
                <a16:creationId xmlns:a16="http://schemas.microsoft.com/office/drawing/2014/main" id="{0B2E12B5-6830-47A5-8BA6-A6C67FEF0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6413" y="3908425"/>
            <a:ext cx="107843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Oil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Butter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Mi</a:t>
            </a:r>
            <a:r>
              <a:rPr lang="tr-TR" altLang="tr-TR" sz="1800" b="1" dirty="0"/>
              <a:t>l</a:t>
            </a:r>
            <a:r>
              <a:rPr lang="en-US" altLang="tr-TR" sz="1800" b="1" dirty="0"/>
              <a:t>k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Egg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Flour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Sugar</a:t>
            </a:r>
            <a:endParaRPr lang="tr-TR" altLang="tr-TR" sz="1800" b="1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tr-TR" altLang="tr-TR" sz="1800" b="1" dirty="0" err="1"/>
              <a:t>Syrup</a:t>
            </a:r>
            <a:endParaRPr lang="tr-TR" altLang="tr-TR" sz="1800" b="1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tr-TR" altLang="tr-TR" sz="1800" b="1" dirty="0"/>
              <a:t>Rice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tr-TR" altLang="tr-TR" sz="1800" b="1" dirty="0" err="1"/>
              <a:t>Yeast</a:t>
            </a:r>
            <a:endParaRPr lang="en-US" altLang="tr-TR" sz="1800" b="1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tr-TR" sz="1800" b="1" dirty="0"/>
              <a:t>…</a:t>
            </a:r>
          </a:p>
        </p:txBody>
      </p:sp>
      <p:cxnSp>
        <p:nvCxnSpPr>
          <p:cNvPr id="35" name="Düz Ok Bağlayıcısı 34">
            <a:extLst>
              <a:ext uri="{FF2B5EF4-FFF2-40B4-BE49-F238E27FC236}">
                <a16:creationId xmlns:a16="http://schemas.microsoft.com/office/drawing/2014/main" id="{50BBBC43-B6DF-4ECA-A21D-0BEE1B39E5DC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788941" y="3343275"/>
            <a:ext cx="7191" cy="57497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Düz Ok Bağlayıcısı 35">
            <a:extLst>
              <a:ext uri="{FF2B5EF4-FFF2-40B4-BE49-F238E27FC236}">
                <a16:creationId xmlns:a16="http://schemas.microsoft.com/office/drawing/2014/main" id="{1E80802D-0625-4E2F-9852-90ECE685EFF1}"/>
              </a:ext>
            </a:extLst>
          </p:cNvPr>
          <p:cNvCxnSpPr/>
          <p:nvPr/>
        </p:nvCxnSpPr>
        <p:spPr>
          <a:xfrm flipH="1">
            <a:off x="2484041" y="3353104"/>
            <a:ext cx="10319" cy="56515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Düz Ok Bağlayıcısı 36">
            <a:extLst>
              <a:ext uri="{FF2B5EF4-FFF2-40B4-BE49-F238E27FC236}">
                <a16:creationId xmlns:a16="http://schemas.microsoft.com/office/drawing/2014/main" id="{C02B7906-CF00-47EB-B867-02F28CEF8B66}"/>
              </a:ext>
            </a:extLst>
          </p:cNvPr>
          <p:cNvCxnSpPr/>
          <p:nvPr/>
        </p:nvCxnSpPr>
        <p:spPr>
          <a:xfrm flipH="1">
            <a:off x="4250134" y="3368675"/>
            <a:ext cx="10319" cy="56515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Düz Ok Bağlayıcısı 37">
            <a:extLst>
              <a:ext uri="{FF2B5EF4-FFF2-40B4-BE49-F238E27FC236}">
                <a16:creationId xmlns:a16="http://schemas.microsoft.com/office/drawing/2014/main" id="{3E06C231-928F-48ED-B883-A1FE3FF1225E}"/>
              </a:ext>
            </a:extLst>
          </p:cNvPr>
          <p:cNvCxnSpPr/>
          <p:nvPr/>
        </p:nvCxnSpPr>
        <p:spPr>
          <a:xfrm flipH="1">
            <a:off x="6017815" y="3392074"/>
            <a:ext cx="10319" cy="56515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Düz Ok Bağlayıcısı 38">
            <a:extLst>
              <a:ext uri="{FF2B5EF4-FFF2-40B4-BE49-F238E27FC236}">
                <a16:creationId xmlns:a16="http://schemas.microsoft.com/office/drawing/2014/main" id="{6F675460-862D-4216-B6F2-D7E1598C4097}"/>
              </a:ext>
            </a:extLst>
          </p:cNvPr>
          <p:cNvCxnSpPr/>
          <p:nvPr/>
        </p:nvCxnSpPr>
        <p:spPr>
          <a:xfrm flipH="1">
            <a:off x="7771130" y="3329705"/>
            <a:ext cx="10319" cy="56515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Düz Ok Bağlayıcısı 39">
            <a:extLst>
              <a:ext uri="{FF2B5EF4-FFF2-40B4-BE49-F238E27FC236}">
                <a16:creationId xmlns:a16="http://schemas.microsoft.com/office/drawing/2014/main" id="{8390C8BF-68B1-4C64-B199-583B15D72FE6}"/>
              </a:ext>
            </a:extLst>
          </p:cNvPr>
          <p:cNvCxnSpPr/>
          <p:nvPr/>
        </p:nvCxnSpPr>
        <p:spPr>
          <a:xfrm flipH="1">
            <a:off x="9537223" y="3345276"/>
            <a:ext cx="10319" cy="56515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Dikdörtgen 41">
            <a:extLst>
              <a:ext uri="{FF2B5EF4-FFF2-40B4-BE49-F238E27FC236}">
                <a16:creationId xmlns:a16="http://schemas.microsoft.com/office/drawing/2014/main" id="{1B41FCBC-0CE8-4122-B3BD-E93AC9A35C1A}"/>
              </a:ext>
            </a:extLst>
          </p:cNvPr>
          <p:cNvSpPr/>
          <p:nvPr/>
        </p:nvSpPr>
        <p:spPr>
          <a:xfrm>
            <a:off x="2385560" y="-25401"/>
            <a:ext cx="74208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Ingredients</a:t>
            </a:r>
            <a:r>
              <a:rPr lang="tr-TR" sz="54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(Malzemeler)</a:t>
            </a:r>
          </a:p>
        </p:txBody>
      </p:sp>
    </p:spTree>
    <p:extLst>
      <p:ext uri="{BB962C8B-B14F-4D97-AF65-F5344CB8AC3E}">
        <p14:creationId xmlns:p14="http://schemas.microsoft.com/office/powerpoint/2010/main" val="286470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147FA08E-E462-60BD-E363-8C826F1C637E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https://www.egetolgayaltinay.com/lessons/348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9A22CF2-971F-023F-6AC0-412D1DD6D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8892">
            <a:off x="7873501" y="2951932"/>
            <a:ext cx="3508602" cy="336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58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66346D2-1B30-426D-89ED-6133D2200C80}"/>
              </a:ext>
            </a:extLst>
          </p:cNvPr>
          <p:cNvSpPr txBox="1">
            <a:spLocks/>
          </p:cNvSpPr>
          <p:nvPr/>
        </p:nvSpPr>
        <p:spPr>
          <a:xfrm>
            <a:off x="514643" y="18255"/>
            <a:ext cx="10515600" cy="797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54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Tools in the Kitchen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7DC18B-0883-4C94-A8D2-9A419C557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96" y="914163"/>
            <a:ext cx="2581275" cy="1771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26480B-83DF-49F8-B18B-2EA5D4C65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698" y="897021"/>
            <a:ext cx="1362075" cy="17716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07B6DE-2D11-438C-9FA5-E430DFCAE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31306"/>
            <a:ext cx="2372136" cy="17373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7F24DE-3CC0-4CC9-A083-19156CD5E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2580" y="914163"/>
            <a:ext cx="1438275" cy="17373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0848509-C5D3-4BF9-AD0C-67CDB1577A3F}"/>
              </a:ext>
            </a:extLst>
          </p:cNvPr>
          <p:cNvSpPr txBox="1"/>
          <p:nvPr/>
        </p:nvSpPr>
        <p:spPr>
          <a:xfrm>
            <a:off x="969747" y="2661684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Saucepan: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4C6556-B554-4823-8031-B3FA871F8043}"/>
              </a:ext>
            </a:extLst>
          </p:cNvPr>
          <p:cNvSpPr txBox="1"/>
          <p:nvPr/>
        </p:nvSpPr>
        <p:spPr>
          <a:xfrm>
            <a:off x="602476" y="3513004"/>
            <a:ext cx="267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Tencere</a:t>
            </a:r>
            <a:endParaRPr lang="tr-TR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3F1EE9-FC83-4EE2-9723-35F12800BFD7}"/>
              </a:ext>
            </a:extLst>
          </p:cNvPr>
          <p:cNvSpPr txBox="1"/>
          <p:nvPr/>
        </p:nvSpPr>
        <p:spPr>
          <a:xfrm>
            <a:off x="3828225" y="2749767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Grater: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53B0FD-3699-407B-AB36-F6E65902E212}"/>
              </a:ext>
            </a:extLst>
          </p:cNvPr>
          <p:cNvSpPr txBox="1"/>
          <p:nvPr/>
        </p:nvSpPr>
        <p:spPr>
          <a:xfrm>
            <a:off x="3352907" y="3184904"/>
            <a:ext cx="267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Rende</a:t>
            </a:r>
            <a:endParaRPr lang="tr-TR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7245FE-94E2-4A99-8500-B6B75F3C56DF}"/>
              </a:ext>
            </a:extLst>
          </p:cNvPr>
          <p:cNvSpPr txBox="1"/>
          <p:nvPr/>
        </p:nvSpPr>
        <p:spPr>
          <a:xfrm>
            <a:off x="5547671" y="2666548"/>
            <a:ext cx="3477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 err="1"/>
              <a:t>Pan</a:t>
            </a:r>
            <a:r>
              <a:rPr lang="tr-TR" sz="2800" b="1" u="sng" dirty="0"/>
              <a:t>: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B5588F-61E9-4290-82DB-C1A60CE448BD}"/>
              </a:ext>
            </a:extLst>
          </p:cNvPr>
          <p:cNvSpPr txBox="1"/>
          <p:nvPr/>
        </p:nvSpPr>
        <p:spPr>
          <a:xfrm>
            <a:off x="5872578" y="3143601"/>
            <a:ext cx="267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Tava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DCBFA3-A8C1-49F9-A824-1169F5F51A80}"/>
              </a:ext>
            </a:extLst>
          </p:cNvPr>
          <p:cNvSpPr txBox="1"/>
          <p:nvPr/>
        </p:nvSpPr>
        <p:spPr>
          <a:xfrm>
            <a:off x="8458133" y="2666548"/>
            <a:ext cx="3477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 err="1"/>
              <a:t>Fridge</a:t>
            </a:r>
            <a:r>
              <a:rPr lang="tr-TR" sz="2800" b="1" u="sng" dirty="0"/>
              <a:t>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8AE0F4-37F9-4496-95F6-AED22C137329}"/>
              </a:ext>
            </a:extLst>
          </p:cNvPr>
          <p:cNvSpPr txBox="1"/>
          <p:nvPr/>
        </p:nvSpPr>
        <p:spPr>
          <a:xfrm>
            <a:off x="8783040" y="3143601"/>
            <a:ext cx="267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Buzdolabı</a:t>
            </a:r>
            <a:endParaRPr lang="tr-TR" sz="20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1482F51-9394-418E-A992-419A598D2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370" y="4001499"/>
            <a:ext cx="2550101" cy="1590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45B4E77-4741-4816-948A-AA415F821980}"/>
              </a:ext>
            </a:extLst>
          </p:cNvPr>
          <p:cNvSpPr txBox="1"/>
          <p:nvPr/>
        </p:nvSpPr>
        <p:spPr>
          <a:xfrm>
            <a:off x="975637" y="5694669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Oven: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3F79C1D-C36D-4774-BC51-50DFEFA2D3BC}"/>
              </a:ext>
            </a:extLst>
          </p:cNvPr>
          <p:cNvSpPr txBox="1"/>
          <p:nvPr/>
        </p:nvSpPr>
        <p:spPr>
          <a:xfrm>
            <a:off x="514643" y="6120329"/>
            <a:ext cx="267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Fırın</a:t>
            </a:r>
            <a:endParaRPr lang="tr-TR" sz="20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83AD616-9E08-42E1-8CD9-439A5B847C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4604" y="4001499"/>
            <a:ext cx="1362075" cy="15720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55A2034-927A-4986-8ABB-8FDCCDFE3A8A}"/>
              </a:ext>
            </a:extLst>
          </p:cNvPr>
          <p:cNvSpPr txBox="1"/>
          <p:nvPr/>
        </p:nvSpPr>
        <p:spPr>
          <a:xfrm>
            <a:off x="2767240" y="5600662"/>
            <a:ext cx="2833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Tablespoon(tbp):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3DA054-1358-4F04-9883-A75173C614FF}"/>
              </a:ext>
            </a:extLst>
          </p:cNvPr>
          <p:cNvSpPr txBox="1"/>
          <p:nvPr/>
        </p:nvSpPr>
        <p:spPr>
          <a:xfrm>
            <a:off x="2914750" y="6053915"/>
            <a:ext cx="267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Kaşık</a:t>
            </a:r>
            <a:endParaRPr lang="tr-TR" sz="20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8D31FA9-F18D-477C-B98D-0492CE237A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2077" y="3982846"/>
            <a:ext cx="1362075" cy="1590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41957DE-5068-4A5A-9505-FB5321575A96}"/>
              </a:ext>
            </a:extLst>
          </p:cNvPr>
          <p:cNvSpPr txBox="1"/>
          <p:nvPr/>
        </p:nvSpPr>
        <p:spPr>
          <a:xfrm>
            <a:off x="5473075" y="5536441"/>
            <a:ext cx="1836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Fork: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2963D8-29F4-4B8F-BCEA-822EF5E99BDC}"/>
              </a:ext>
            </a:extLst>
          </p:cNvPr>
          <p:cNvSpPr txBox="1"/>
          <p:nvPr/>
        </p:nvSpPr>
        <p:spPr>
          <a:xfrm>
            <a:off x="5328741" y="5985056"/>
            <a:ext cx="2125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Çatal</a:t>
            </a:r>
            <a:endParaRPr lang="tr-TR" sz="2000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8D10C20-0AF2-466D-8003-310C2E74B8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7000" y="3969046"/>
            <a:ext cx="1362075" cy="1590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F9A5F4C-7F30-4B4D-90BD-C9DEDD42A6CE}"/>
              </a:ext>
            </a:extLst>
          </p:cNvPr>
          <p:cNvSpPr txBox="1"/>
          <p:nvPr/>
        </p:nvSpPr>
        <p:spPr>
          <a:xfrm>
            <a:off x="7250605" y="5563315"/>
            <a:ext cx="1836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Glass: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6967EDE-06D2-4C3C-9D0A-ABEE04257BF6}"/>
              </a:ext>
            </a:extLst>
          </p:cNvPr>
          <p:cNvSpPr txBox="1"/>
          <p:nvPr/>
        </p:nvSpPr>
        <p:spPr>
          <a:xfrm>
            <a:off x="7106271" y="6011930"/>
            <a:ext cx="2125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Bardak</a:t>
            </a:r>
            <a:endParaRPr lang="tr-TR" sz="200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D69A2BC-1646-4729-BD74-926BEB5E26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1118" y="3969045"/>
            <a:ext cx="1362074" cy="1590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64C69FD-AD93-4D4C-980C-524B2727DC27}"/>
              </a:ext>
            </a:extLst>
          </p:cNvPr>
          <p:cNvSpPr txBox="1"/>
          <p:nvPr/>
        </p:nvSpPr>
        <p:spPr>
          <a:xfrm>
            <a:off x="9049287" y="5536439"/>
            <a:ext cx="3248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Teaspoon(tsp):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F2B2DF2-4B71-41B4-9067-588E6C615036}"/>
              </a:ext>
            </a:extLst>
          </p:cNvPr>
          <p:cNvSpPr txBox="1"/>
          <p:nvPr/>
        </p:nvSpPr>
        <p:spPr>
          <a:xfrm>
            <a:off x="9569510" y="5985056"/>
            <a:ext cx="2125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Çay Kaşığı</a:t>
            </a:r>
            <a:endParaRPr lang="tr-TR" sz="2000" dirty="0"/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FF351A09-DD1B-4931-953A-972D602CEEE3}"/>
              </a:ext>
            </a:extLst>
          </p:cNvPr>
          <p:cNvSpPr txBox="1"/>
          <p:nvPr/>
        </p:nvSpPr>
        <p:spPr>
          <a:xfrm>
            <a:off x="1044364" y="3054757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Pot:</a:t>
            </a:r>
          </a:p>
        </p:txBody>
      </p:sp>
    </p:spTree>
    <p:extLst>
      <p:ext uri="{BB962C8B-B14F-4D97-AF65-F5344CB8AC3E}">
        <p14:creationId xmlns:p14="http://schemas.microsoft.com/office/powerpoint/2010/main" val="121396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5" grpId="0"/>
      <p:bldP spid="26" grpId="0"/>
      <p:bldP spid="29" grpId="0"/>
      <p:bldP spid="30" grpId="0"/>
      <p:bldP spid="33" grpId="0"/>
      <p:bldP spid="34" grpId="0"/>
      <p:bldP spid="37" grpId="0"/>
      <p:bldP spid="38" grpId="0"/>
      <p:bldP spid="41" grpId="0"/>
      <p:bldP spid="42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66346D2-1B30-426D-89ED-6133D2200C80}"/>
              </a:ext>
            </a:extLst>
          </p:cNvPr>
          <p:cNvSpPr txBox="1">
            <a:spLocks/>
          </p:cNvSpPr>
          <p:nvPr/>
        </p:nvSpPr>
        <p:spPr>
          <a:xfrm>
            <a:off x="514643" y="18255"/>
            <a:ext cx="10515600" cy="797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54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Tools in the Kitchen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848509-C5D3-4BF9-AD0C-67CDB1577A3F}"/>
              </a:ext>
            </a:extLst>
          </p:cNvPr>
          <p:cNvSpPr txBox="1"/>
          <p:nvPr/>
        </p:nvSpPr>
        <p:spPr>
          <a:xfrm>
            <a:off x="975637" y="2666548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 err="1"/>
              <a:t>Knife</a:t>
            </a:r>
            <a:r>
              <a:rPr lang="tr-TR" sz="2800" b="1" u="sng" dirty="0"/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4C6556-B554-4823-8031-B3FA871F8043}"/>
              </a:ext>
            </a:extLst>
          </p:cNvPr>
          <p:cNvSpPr txBox="1"/>
          <p:nvPr/>
        </p:nvSpPr>
        <p:spPr>
          <a:xfrm>
            <a:off x="506077" y="3131615"/>
            <a:ext cx="267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Bıçak</a:t>
            </a:r>
            <a:endParaRPr lang="tr-TR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3F1EE9-FC83-4EE2-9723-35F12800BFD7}"/>
              </a:ext>
            </a:extLst>
          </p:cNvPr>
          <p:cNvSpPr txBox="1"/>
          <p:nvPr/>
        </p:nvSpPr>
        <p:spPr>
          <a:xfrm>
            <a:off x="3828225" y="2749767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 err="1"/>
              <a:t>Bowl</a:t>
            </a:r>
            <a:r>
              <a:rPr lang="tr-TR" sz="2800" b="1" u="sng" dirty="0"/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53B0FD-3699-407B-AB36-F6E65902E212}"/>
              </a:ext>
            </a:extLst>
          </p:cNvPr>
          <p:cNvSpPr txBox="1"/>
          <p:nvPr/>
        </p:nvSpPr>
        <p:spPr>
          <a:xfrm>
            <a:off x="3328723" y="3171449"/>
            <a:ext cx="267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Kase</a:t>
            </a:r>
            <a:endParaRPr lang="tr-TR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7245FE-94E2-4A99-8500-B6B75F3C56DF}"/>
              </a:ext>
            </a:extLst>
          </p:cNvPr>
          <p:cNvSpPr txBox="1"/>
          <p:nvPr/>
        </p:nvSpPr>
        <p:spPr>
          <a:xfrm>
            <a:off x="5938562" y="2653887"/>
            <a:ext cx="3477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 err="1"/>
              <a:t>Cake</a:t>
            </a:r>
            <a:r>
              <a:rPr lang="tr-TR" sz="2800" b="1" u="sng" dirty="0"/>
              <a:t> </a:t>
            </a:r>
            <a:r>
              <a:rPr lang="tr-TR" sz="2800" b="1" u="sng" dirty="0" err="1"/>
              <a:t>Pan</a:t>
            </a:r>
            <a:r>
              <a:rPr lang="tr-TR" sz="2800" b="1" u="sng" dirty="0"/>
              <a:t>: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B5588F-61E9-4290-82DB-C1A60CE448BD}"/>
              </a:ext>
            </a:extLst>
          </p:cNvPr>
          <p:cNvSpPr txBox="1"/>
          <p:nvPr/>
        </p:nvSpPr>
        <p:spPr>
          <a:xfrm>
            <a:off x="6263469" y="3130940"/>
            <a:ext cx="267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Kek Kabı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DCBFA3-A8C1-49F9-A824-1169F5F51A80}"/>
              </a:ext>
            </a:extLst>
          </p:cNvPr>
          <p:cNvSpPr txBox="1"/>
          <p:nvPr/>
        </p:nvSpPr>
        <p:spPr>
          <a:xfrm>
            <a:off x="8825766" y="2603902"/>
            <a:ext cx="3477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 err="1"/>
              <a:t>Strainer</a:t>
            </a:r>
            <a:r>
              <a:rPr lang="tr-TR" sz="2800" b="1" u="sng" dirty="0"/>
              <a:t>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8AE0F4-37F9-4496-95F6-AED22C137329}"/>
              </a:ext>
            </a:extLst>
          </p:cNvPr>
          <p:cNvSpPr txBox="1"/>
          <p:nvPr/>
        </p:nvSpPr>
        <p:spPr>
          <a:xfrm>
            <a:off x="9150673" y="3080955"/>
            <a:ext cx="267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Süzgeç</a:t>
            </a:r>
            <a:endParaRPr lang="tr-TR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5B4E77-4741-4816-948A-AA415F821980}"/>
              </a:ext>
            </a:extLst>
          </p:cNvPr>
          <p:cNvSpPr txBox="1"/>
          <p:nvPr/>
        </p:nvSpPr>
        <p:spPr>
          <a:xfrm>
            <a:off x="2653668" y="5366379"/>
            <a:ext cx="2535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 err="1"/>
              <a:t>Baking</a:t>
            </a:r>
            <a:r>
              <a:rPr lang="tr-TR" sz="2800" b="1" u="sng" dirty="0"/>
              <a:t> </a:t>
            </a:r>
            <a:r>
              <a:rPr lang="tr-TR" sz="2800" b="1" u="sng" dirty="0" err="1"/>
              <a:t>Tray</a:t>
            </a:r>
            <a:r>
              <a:rPr lang="tr-TR" sz="2800" b="1" u="sng" dirty="0"/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3F79C1D-C36D-4774-BC51-50DFEFA2D3BC}"/>
              </a:ext>
            </a:extLst>
          </p:cNvPr>
          <p:cNvSpPr txBox="1"/>
          <p:nvPr/>
        </p:nvSpPr>
        <p:spPr>
          <a:xfrm>
            <a:off x="2607425" y="6248904"/>
            <a:ext cx="267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Fırın Tepsisi</a:t>
            </a:r>
            <a:endParaRPr lang="tr-TR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5A2034-927A-4986-8ABB-8FDCCDFE3A8A}"/>
              </a:ext>
            </a:extLst>
          </p:cNvPr>
          <p:cNvSpPr txBox="1"/>
          <p:nvPr/>
        </p:nvSpPr>
        <p:spPr>
          <a:xfrm>
            <a:off x="2535210" y="5765518"/>
            <a:ext cx="2833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 err="1"/>
              <a:t>Baking</a:t>
            </a:r>
            <a:r>
              <a:rPr lang="tr-TR" sz="2800" b="1" u="sng" dirty="0"/>
              <a:t> </a:t>
            </a:r>
            <a:r>
              <a:rPr lang="tr-TR" sz="2800" b="1" u="sng" dirty="0" err="1"/>
              <a:t>Sheet</a:t>
            </a:r>
            <a:r>
              <a:rPr lang="tr-TR" sz="2800" b="1" u="sng" dirty="0"/>
              <a:t>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1957DE-5068-4A5A-9505-FB5321575A96}"/>
              </a:ext>
            </a:extLst>
          </p:cNvPr>
          <p:cNvSpPr txBox="1"/>
          <p:nvPr/>
        </p:nvSpPr>
        <p:spPr>
          <a:xfrm>
            <a:off x="8154573" y="5530695"/>
            <a:ext cx="1836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Cup/</a:t>
            </a:r>
            <a:r>
              <a:rPr lang="tr-TR" sz="2800" b="1" u="sng" dirty="0" err="1"/>
              <a:t>Mug</a:t>
            </a:r>
            <a:r>
              <a:rPr lang="tr-TR" sz="2800" b="1" u="sng" dirty="0"/>
              <a:t>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2963D8-29F4-4B8F-BCEA-822EF5E99BDC}"/>
              </a:ext>
            </a:extLst>
          </p:cNvPr>
          <p:cNvSpPr txBox="1"/>
          <p:nvPr/>
        </p:nvSpPr>
        <p:spPr>
          <a:xfrm>
            <a:off x="8010239" y="5979310"/>
            <a:ext cx="2125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Fincan / Kupa</a:t>
            </a:r>
            <a:endParaRPr lang="tr-TR" sz="20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92E8C0F-B3BB-493E-8341-43EF4B6374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3" b="10008"/>
          <a:stretch/>
        </p:blipFill>
        <p:spPr>
          <a:xfrm>
            <a:off x="3648942" y="970906"/>
            <a:ext cx="2080800" cy="16344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48795CB-58E0-42BD-89EC-0E87DAF05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513" y="3866261"/>
            <a:ext cx="2506696" cy="1483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64503193-82FE-426F-93DB-A3A045AB81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9" b="23247"/>
          <a:stretch/>
        </p:blipFill>
        <p:spPr>
          <a:xfrm>
            <a:off x="6337057" y="929290"/>
            <a:ext cx="2488709" cy="1599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D4128E90-BC89-4782-A02C-7BD7DCB38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995" y="899116"/>
            <a:ext cx="2488708" cy="16599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id="{D9C18793-94FF-4608-BE22-9EC6EB3D8B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53" b="10705"/>
          <a:stretch/>
        </p:blipFill>
        <p:spPr>
          <a:xfrm>
            <a:off x="7960415" y="3878169"/>
            <a:ext cx="2175114" cy="16378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" name="Resim 42">
            <a:extLst>
              <a:ext uri="{FF2B5EF4-FFF2-40B4-BE49-F238E27FC236}">
                <a16:creationId xmlns:a16="http://schemas.microsoft.com/office/drawing/2014/main" id="{6C77DAB6-794F-4368-8D9C-1ADEFE199B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2" y="1286301"/>
            <a:ext cx="2685460" cy="1175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761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5" grpId="0"/>
      <p:bldP spid="26" grpId="0"/>
      <p:bldP spid="29" grpId="0"/>
      <p:bldP spid="3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C18B3CC3-94C2-8AAB-4C9D-3389734F5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907" y="1105739"/>
            <a:ext cx="2719979" cy="419896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6DF44FB4-F2C3-D2DF-97CB-6953808D8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590" y="4563466"/>
            <a:ext cx="2913537" cy="2913537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B645A1B8-47A0-90BA-5E94-2BA4CA52E64B}"/>
              </a:ext>
            </a:extLst>
          </p:cNvPr>
          <p:cNvSpPr txBox="1"/>
          <p:nvPr/>
        </p:nvSpPr>
        <p:spPr>
          <a:xfrm>
            <a:off x="863066" y="1747490"/>
            <a:ext cx="7226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Bu sunum </a:t>
            </a:r>
            <a:r>
              <a:rPr lang="tr-TR" sz="2800" b="1" i="1" dirty="0"/>
              <a:t>İşleyen </a:t>
            </a:r>
            <a:r>
              <a:rPr lang="tr-TR" sz="2800" b="1" i="1" dirty="0" err="1"/>
              <a:t>Zeka’</a:t>
            </a:r>
            <a:r>
              <a:rPr lang="tr-TR" sz="2800" b="1" dirty="0" err="1"/>
              <a:t>nın</a:t>
            </a:r>
            <a:r>
              <a:rPr lang="tr-TR" sz="2800" b="1" dirty="0"/>
              <a:t> katkılarıyla hazırlanmıştır.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DAD007F-9425-800F-46A9-A754AB8E7230}"/>
              </a:ext>
            </a:extLst>
          </p:cNvPr>
          <p:cNvSpPr txBox="1"/>
          <p:nvPr/>
        </p:nvSpPr>
        <p:spPr>
          <a:xfrm>
            <a:off x="863066" y="3011916"/>
            <a:ext cx="5372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/>
              <a:t>İşleyen Zeka örnek içeriklerine aşağıdaki linkten ulaşabilirsiniz:</a:t>
            </a:r>
          </a:p>
          <a:p>
            <a:br>
              <a:rPr lang="tr-TR" sz="1800" dirty="0"/>
            </a:br>
            <a:r>
              <a:rPr lang="tr-TR" sz="1800" dirty="0">
                <a:hlinkClick r:id="rId4"/>
              </a:rPr>
              <a:t>https://www.egetolgayaltinay.com/contents/1/5</a:t>
            </a:r>
            <a:r>
              <a:rPr lang="tr-TR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2720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147FA08E-E462-60BD-E363-8C826F1C637E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https://www.egetolgayaltinay.com/lessons/349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875D704-399D-EB4C-DEF5-A0D63B8FE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7494">
            <a:off x="8074614" y="3178834"/>
            <a:ext cx="2905125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75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147FA08E-E462-60BD-E363-8C826F1C637E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https://www.egetolgayaltinay.com/lessons/350</a:t>
            </a:r>
            <a:r>
              <a:rPr lang="tr-TR" sz="24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360993E-BDA2-E938-8968-12E6223DA6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5676">
            <a:off x="8334239" y="3282859"/>
            <a:ext cx="2943225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26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BDD9AC-76F0-4798-8A17-720AFB9D19B1}"/>
              </a:ext>
            </a:extLst>
          </p:cNvPr>
          <p:cNvSpPr txBox="1">
            <a:spLocks/>
          </p:cNvSpPr>
          <p:nvPr/>
        </p:nvSpPr>
        <p:spPr>
          <a:xfrm>
            <a:off x="838200" y="5715"/>
            <a:ext cx="105156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Food</a:t>
            </a:r>
            <a:r>
              <a:rPr lang="tr-TR" sz="24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tr-TR" sz="2400" b="1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Quantifiers</a:t>
            </a:r>
            <a:r>
              <a:rPr lang="tr-TR" sz="24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(Miktar Yapıları)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A8A4672-98A1-AB24-FCB9-8EE67783874B}"/>
              </a:ext>
            </a:extLst>
          </p:cNvPr>
          <p:cNvSpPr txBox="1"/>
          <p:nvPr/>
        </p:nvSpPr>
        <p:spPr>
          <a:xfrm>
            <a:off x="1504949" y="430416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a </a:t>
            </a:r>
            <a:r>
              <a:rPr lang="tr-TR" sz="2400" b="1" i="1" dirty="0" err="1"/>
              <a:t>glass</a:t>
            </a:r>
            <a:r>
              <a:rPr lang="tr-TR" sz="2400" b="1" i="1" dirty="0"/>
              <a:t> of …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29475D14-2812-C127-C492-5822133369E2}"/>
              </a:ext>
            </a:extLst>
          </p:cNvPr>
          <p:cNvSpPr txBox="1"/>
          <p:nvPr/>
        </p:nvSpPr>
        <p:spPr>
          <a:xfrm>
            <a:off x="1504948" y="1478166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a </a:t>
            </a:r>
            <a:r>
              <a:rPr lang="tr-TR" sz="2400" b="1" i="1" dirty="0" err="1"/>
              <a:t>spoon</a:t>
            </a:r>
            <a:r>
              <a:rPr lang="tr-TR" sz="2400" b="1" i="1" dirty="0"/>
              <a:t> of …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E8BB4E49-98CC-4ACD-E911-BAD92F6B5E8D}"/>
              </a:ext>
            </a:extLst>
          </p:cNvPr>
          <p:cNvSpPr txBox="1"/>
          <p:nvPr/>
        </p:nvSpPr>
        <p:spPr>
          <a:xfrm>
            <a:off x="1504947" y="2525916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a </a:t>
            </a:r>
            <a:r>
              <a:rPr lang="tr-TR" sz="2400" b="1" i="1" dirty="0" err="1"/>
              <a:t>teaspoon</a:t>
            </a:r>
            <a:r>
              <a:rPr lang="tr-TR" sz="2400" b="1" i="1" dirty="0"/>
              <a:t> of …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993B406-B755-6997-9958-1F14456AA3B6}"/>
              </a:ext>
            </a:extLst>
          </p:cNvPr>
          <p:cNvSpPr txBox="1"/>
          <p:nvPr/>
        </p:nvSpPr>
        <p:spPr>
          <a:xfrm>
            <a:off x="1504946" y="3573666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a </a:t>
            </a:r>
            <a:r>
              <a:rPr lang="tr-TR" sz="2400" b="1" i="1" dirty="0" err="1"/>
              <a:t>handful</a:t>
            </a:r>
            <a:r>
              <a:rPr lang="tr-TR" sz="2400" b="1" i="1" dirty="0"/>
              <a:t> of …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625CA28F-25F9-44CE-9160-A7D32ABDC1DC}"/>
              </a:ext>
            </a:extLst>
          </p:cNvPr>
          <p:cNvSpPr txBox="1"/>
          <p:nvPr/>
        </p:nvSpPr>
        <p:spPr>
          <a:xfrm>
            <a:off x="1504946" y="4747473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a </a:t>
            </a:r>
            <a:r>
              <a:rPr lang="tr-TR" sz="2400" b="1" i="1" dirty="0" err="1"/>
              <a:t>mug</a:t>
            </a:r>
            <a:r>
              <a:rPr lang="tr-TR" sz="2400" b="1" i="1" dirty="0"/>
              <a:t> of …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7FBD1330-97C5-1A6D-4C77-91DDB6883182}"/>
              </a:ext>
            </a:extLst>
          </p:cNvPr>
          <p:cNvSpPr txBox="1"/>
          <p:nvPr/>
        </p:nvSpPr>
        <p:spPr>
          <a:xfrm>
            <a:off x="5505446" y="430415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a cup of …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F536C140-2ED8-5FE0-221B-FEC7236BF1D8}"/>
              </a:ext>
            </a:extLst>
          </p:cNvPr>
          <p:cNvSpPr txBox="1"/>
          <p:nvPr/>
        </p:nvSpPr>
        <p:spPr>
          <a:xfrm>
            <a:off x="5505445" y="1361931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a </a:t>
            </a:r>
            <a:r>
              <a:rPr lang="tr-TR" sz="2400" b="1" i="1" dirty="0" err="1"/>
              <a:t>slice</a:t>
            </a:r>
            <a:r>
              <a:rPr lang="tr-TR" sz="2400" b="1" i="1" dirty="0"/>
              <a:t> of …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4BB82CAE-B402-3E36-7C90-AB99268E3604}"/>
              </a:ext>
            </a:extLst>
          </p:cNvPr>
          <p:cNvSpPr txBox="1"/>
          <p:nvPr/>
        </p:nvSpPr>
        <p:spPr>
          <a:xfrm>
            <a:off x="5505444" y="2350080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a </a:t>
            </a:r>
            <a:r>
              <a:rPr lang="tr-TR" sz="2400" b="1" i="1" dirty="0" err="1"/>
              <a:t>packet</a:t>
            </a:r>
            <a:r>
              <a:rPr lang="tr-TR" sz="2400" b="1" i="1" dirty="0"/>
              <a:t> of …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1CF0E4F6-2035-879F-B94B-3DA85E7B5425}"/>
              </a:ext>
            </a:extLst>
          </p:cNvPr>
          <p:cNvSpPr txBox="1"/>
          <p:nvPr/>
        </p:nvSpPr>
        <p:spPr>
          <a:xfrm>
            <a:off x="5505444" y="3673316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a </a:t>
            </a:r>
            <a:r>
              <a:rPr lang="tr-TR" sz="2400" b="1" i="1" dirty="0" err="1"/>
              <a:t>carton</a:t>
            </a:r>
            <a:r>
              <a:rPr lang="tr-TR" sz="2400" b="1" i="1" dirty="0"/>
              <a:t> of …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C44FC6E1-6BBC-EB98-E6EA-AC5639EFD0FD}"/>
              </a:ext>
            </a:extLst>
          </p:cNvPr>
          <p:cNvSpPr txBox="1"/>
          <p:nvPr/>
        </p:nvSpPr>
        <p:spPr>
          <a:xfrm>
            <a:off x="5648319" y="4892516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a </a:t>
            </a:r>
            <a:r>
              <a:rPr lang="tr-TR" sz="2400" b="1" i="1" dirty="0" err="1"/>
              <a:t>bowl</a:t>
            </a:r>
            <a:r>
              <a:rPr lang="tr-TR" sz="2400" b="1" i="1" dirty="0"/>
              <a:t> of …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E6E9653E-A9EC-7E0B-DE40-43F4205CB11E}"/>
              </a:ext>
            </a:extLst>
          </p:cNvPr>
          <p:cNvSpPr txBox="1"/>
          <p:nvPr/>
        </p:nvSpPr>
        <p:spPr>
          <a:xfrm>
            <a:off x="9920287" y="430414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a </a:t>
            </a:r>
            <a:r>
              <a:rPr lang="tr-TR" sz="2400" b="1" i="1" dirty="0" err="1"/>
              <a:t>plate</a:t>
            </a:r>
            <a:r>
              <a:rPr lang="tr-TR" sz="2400" b="1" i="1" dirty="0"/>
              <a:t> of …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9FF77C27-DD30-A234-5A08-24C1DDAA0DE7}"/>
              </a:ext>
            </a:extLst>
          </p:cNvPr>
          <p:cNvSpPr txBox="1"/>
          <p:nvPr/>
        </p:nvSpPr>
        <p:spPr>
          <a:xfrm>
            <a:off x="9763125" y="1354140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a </a:t>
            </a:r>
            <a:r>
              <a:rPr lang="tr-TR" sz="2400" b="1" i="1" dirty="0" err="1"/>
              <a:t>pinch</a:t>
            </a:r>
            <a:r>
              <a:rPr lang="tr-TR" sz="2400" b="1" i="1" dirty="0"/>
              <a:t> of …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01937F65-E4DA-A0F9-B1A3-781C287BD556}"/>
              </a:ext>
            </a:extLst>
          </p:cNvPr>
          <p:cNvSpPr txBox="1"/>
          <p:nvPr/>
        </p:nvSpPr>
        <p:spPr>
          <a:xfrm>
            <a:off x="9763125" y="2539543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a </a:t>
            </a:r>
            <a:r>
              <a:rPr lang="tr-TR" sz="2400" b="1" i="1" dirty="0" err="1"/>
              <a:t>bunch</a:t>
            </a:r>
            <a:r>
              <a:rPr lang="tr-TR" sz="2400" b="1" i="1" dirty="0"/>
              <a:t> of …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9F15DA56-0EC3-65FF-0475-5DFE8F74696B}"/>
              </a:ext>
            </a:extLst>
          </p:cNvPr>
          <p:cNvSpPr txBox="1"/>
          <p:nvPr/>
        </p:nvSpPr>
        <p:spPr>
          <a:xfrm>
            <a:off x="9686925" y="3804498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a kilo of …</a:t>
            </a: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297FEE4D-986B-5053-7270-43FE9049E99B}"/>
              </a:ext>
            </a:extLst>
          </p:cNvPr>
          <p:cNvSpPr txBox="1"/>
          <p:nvPr/>
        </p:nvSpPr>
        <p:spPr>
          <a:xfrm>
            <a:off x="9763124" y="5069453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a </a:t>
            </a:r>
            <a:r>
              <a:rPr lang="tr-TR" sz="2400" b="1" i="1" dirty="0" err="1"/>
              <a:t>clave</a:t>
            </a:r>
            <a:r>
              <a:rPr lang="tr-TR" sz="2400" b="1" i="1" dirty="0"/>
              <a:t> of </a:t>
            </a:r>
            <a:r>
              <a:rPr lang="tr-TR" sz="2400" b="1" i="1" dirty="0" err="1"/>
              <a:t>garlic</a:t>
            </a:r>
            <a:endParaRPr lang="tr-TR" sz="2400" b="1" i="1" dirty="0"/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B61C89D9-7335-FC0B-2F80-3C68E96FC40A}"/>
              </a:ext>
            </a:extLst>
          </p:cNvPr>
          <p:cNvSpPr txBox="1"/>
          <p:nvPr/>
        </p:nvSpPr>
        <p:spPr>
          <a:xfrm>
            <a:off x="1504946" y="766420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0070C0"/>
                </a:solidFill>
              </a:rPr>
              <a:t>bir bardak …</a:t>
            </a:r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996680EE-BD99-0F98-2958-6766075D677B}"/>
              </a:ext>
            </a:extLst>
          </p:cNvPr>
          <p:cNvSpPr txBox="1"/>
          <p:nvPr/>
        </p:nvSpPr>
        <p:spPr>
          <a:xfrm>
            <a:off x="1504945" y="1814170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0070C0"/>
                </a:solidFill>
              </a:rPr>
              <a:t>bir kaşık …</a:t>
            </a:r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0457A9AC-DB8B-6AD3-7505-E2B684D5E26B}"/>
              </a:ext>
            </a:extLst>
          </p:cNvPr>
          <p:cNvSpPr txBox="1"/>
          <p:nvPr/>
        </p:nvSpPr>
        <p:spPr>
          <a:xfrm>
            <a:off x="1504944" y="2861920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0070C0"/>
                </a:solidFill>
              </a:rPr>
              <a:t>bir çay kaşığı …</a:t>
            </a:r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BB138106-AE76-3F62-6C28-025EB131A4D0}"/>
              </a:ext>
            </a:extLst>
          </p:cNvPr>
          <p:cNvSpPr txBox="1"/>
          <p:nvPr/>
        </p:nvSpPr>
        <p:spPr>
          <a:xfrm>
            <a:off x="1504943" y="3909670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0070C0"/>
                </a:solidFill>
              </a:rPr>
              <a:t>bir avuç dolusu…</a:t>
            </a:r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FBCEED06-8B46-A123-561D-1DBBA1C86BB5}"/>
              </a:ext>
            </a:extLst>
          </p:cNvPr>
          <p:cNvSpPr txBox="1"/>
          <p:nvPr/>
        </p:nvSpPr>
        <p:spPr>
          <a:xfrm>
            <a:off x="1504943" y="5083477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0070C0"/>
                </a:solidFill>
              </a:rPr>
              <a:t>bir kupa …</a:t>
            </a: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E00602F7-E15D-5501-D685-FE639E794B17}"/>
              </a:ext>
            </a:extLst>
          </p:cNvPr>
          <p:cNvSpPr txBox="1"/>
          <p:nvPr/>
        </p:nvSpPr>
        <p:spPr>
          <a:xfrm>
            <a:off x="5505443" y="766419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0070C0"/>
                </a:solidFill>
              </a:rPr>
              <a:t>bir fincan …</a:t>
            </a:r>
          </a:p>
        </p:txBody>
      </p:sp>
      <p:sp>
        <p:nvSpPr>
          <p:cNvPr id="39" name="Metin kutusu 38">
            <a:extLst>
              <a:ext uri="{FF2B5EF4-FFF2-40B4-BE49-F238E27FC236}">
                <a16:creationId xmlns:a16="http://schemas.microsoft.com/office/drawing/2014/main" id="{5176B56E-8F0E-7D1A-9D56-62DE974E2069}"/>
              </a:ext>
            </a:extLst>
          </p:cNvPr>
          <p:cNvSpPr txBox="1"/>
          <p:nvPr/>
        </p:nvSpPr>
        <p:spPr>
          <a:xfrm>
            <a:off x="5505446" y="1716144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0070C0"/>
                </a:solidFill>
              </a:rPr>
              <a:t>bir dilim …</a:t>
            </a:r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A7E29578-AB54-3B14-E01E-AA0FF3ABC519}"/>
              </a:ext>
            </a:extLst>
          </p:cNvPr>
          <p:cNvSpPr txBox="1"/>
          <p:nvPr/>
        </p:nvSpPr>
        <p:spPr>
          <a:xfrm>
            <a:off x="5505441" y="2734364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0070C0"/>
                </a:solidFill>
              </a:rPr>
              <a:t>bir paket …</a:t>
            </a: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2A3BA945-B389-ECD7-834A-5F40AB40C31B}"/>
              </a:ext>
            </a:extLst>
          </p:cNvPr>
          <p:cNvSpPr txBox="1"/>
          <p:nvPr/>
        </p:nvSpPr>
        <p:spPr>
          <a:xfrm>
            <a:off x="5514966" y="4009320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0070C0"/>
                </a:solidFill>
              </a:rPr>
              <a:t>bir kutu …</a:t>
            </a:r>
          </a:p>
        </p:txBody>
      </p: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7B347793-51FF-7265-DDDD-0A2F61C9464C}"/>
              </a:ext>
            </a:extLst>
          </p:cNvPr>
          <p:cNvSpPr txBox="1"/>
          <p:nvPr/>
        </p:nvSpPr>
        <p:spPr>
          <a:xfrm>
            <a:off x="5648316" y="5228520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0070C0"/>
                </a:solidFill>
              </a:rPr>
              <a:t>bir kase …</a:t>
            </a:r>
          </a:p>
        </p:txBody>
      </p:sp>
      <p:sp>
        <p:nvSpPr>
          <p:cNvPr id="43" name="Metin kutusu 42">
            <a:extLst>
              <a:ext uri="{FF2B5EF4-FFF2-40B4-BE49-F238E27FC236}">
                <a16:creationId xmlns:a16="http://schemas.microsoft.com/office/drawing/2014/main" id="{2CF28BD9-013E-E828-19D1-14C2882905BE}"/>
              </a:ext>
            </a:extLst>
          </p:cNvPr>
          <p:cNvSpPr txBox="1"/>
          <p:nvPr/>
        </p:nvSpPr>
        <p:spPr>
          <a:xfrm>
            <a:off x="9920284" y="766418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0070C0"/>
                </a:solidFill>
              </a:rPr>
              <a:t>bir tabak …</a:t>
            </a:r>
          </a:p>
        </p:txBody>
      </p:sp>
      <p:sp>
        <p:nvSpPr>
          <p:cNvPr id="44" name="Metin kutusu 43">
            <a:extLst>
              <a:ext uri="{FF2B5EF4-FFF2-40B4-BE49-F238E27FC236}">
                <a16:creationId xmlns:a16="http://schemas.microsoft.com/office/drawing/2014/main" id="{90843BF3-4255-0DAA-C9D8-35C39EAC0059}"/>
              </a:ext>
            </a:extLst>
          </p:cNvPr>
          <p:cNvSpPr txBox="1"/>
          <p:nvPr/>
        </p:nvSpPr>
        <p:spPr>
          <a:xfrm>
            <a:off x="9763122" y="1690144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0070C0"/>
                </a:solidFill>
              </a:rPr>
              <a:t>bir tutam …</a:t>
            </a:r>
          </a:p>
        </p:txBody>
      </p:sp>
      <p:sp>
        <p:nvSpPr>
          <p:cNvPr id="45" name="Metin kutusu 44">
            <a:extLst>
              <a:ext uri="{FF2B5EF4-FFF2-40B4-BE49-F238E27FC236}">
                <a16:creationId xmlns:a16="http://schemas.microsoft.com/office/drawing/2014/main" id="{3F5267E7-51EF-8F5D-4053-EF6CAAEEB035}"/>
              </a:ext>
            </a:extLst>
          </p:cNvPr>
          <p:cNvSpPr txBox="1"/>
          <p:nvPr/>
        </p:nvSpPr>
        <p:spPr>
          <a:xfrm>
            <a:off x="9763122" y="2875547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0070C0"/>
                </a:solidFill>
              </a:rPr>
              <a:t>bir demet …</a:t>
            </a:r>
          </a:p>
        </p:txBody>
      </p:sp>
      <p:sp>
        <p:nvSpPr>
          <p:cNvPr id="46" name="Metin kutusu 45">
            <a:extLst>
              <a:ext uri="{FF2B5EF4-FFF2-40B4-BE49-F238E27FC236}">
                <a16:creationId xmlns:a16="http://schemas.microsoft.com/office/drawing/2014/main" id="{D8B9C0B6-6F88-9BD4-4AB7-E47E8EE88750}"/>
              </a:ext>
            </a:extLst>
          </p:cNvPr>
          <p:cNvSpPr txBox="1"/>
          <p:nvPr/>
        </p:nvSpPr>
        <p:spPr>
          <a:xfrm>
            <a:off x="9748830" y="4172503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0070C0"/>
                </a:solidFill>
              </a:rPr>
              <a:t>bir kilo…</a:t>
            </a:r>
          </a:p>
        </p:txBody>
      </p: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FBBBA11B-D34A-18B2-94A3-44CF7EB9AC96}"/>
              </a:ext>
            </a:extLst>
          </p:cNvPr>
          <p:cNvSpPr txBox="1"/>
          <p:nvPr/>
        </p:nvSpPr>
        <p:spPr>
          <a:xfrm>
            <a:off x="9763121" y="5405457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0070C0"/>
                </a:solidFill>
              </a:rPr>
              <a:t>bir diş sarımsak</a:t>
            </a:r>
          </a:p>
        </p:txBody>
      </p:sp>
    </p:spTree>
    <p:extLst>
      <p:ext uri="{BB962C8B-B14F-4D97-AF65-F5344CB8AC3E}">
        <p14:creationId xmlns:p14="http://schemas.microsoft.com/office/powerpoint/2010/main" val="326764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147FA08E-E462-60BD-E363-8C826F1C637E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https://www.egetolgayaltinay.com/lessons/346</a:t>
            </a:r>
            <a:r>
              <a:rPr lang="tr-TR" sz="24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990C840-9CF3-C8C9-F114-46D7C4234B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64">
            <a:off x="7989841" y="3111135"/>
            <a:ext cx="3383552" cy="314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42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147FA08E-E462-60BD-E363-8C826F1C637E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https://www.egetolgayaltinay.com/lessons/347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9B12667-ED9C-31FB-FDFA-1A87F1D3B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3375">
            <a:off x="8177484" y="2878319"/>
            <a:ext cx="3108825" cy="29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76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1D1A3F5A-F900-41A3-B524-0174474A3888}"/>
              </a:ext>
            </a:extLst>
          </p:cNvPr>
          <p:cNvSpPr txBox="1"/>
          <p:nvPr/>
        </p:nvSpPr>
        <p:spPr>
          <a:xfrm>
            <a:off x="409575" y="898618"/>
            <a:ext cx="11372849" cy="4524315"/>
          </a:xfrm>
          <a:prstGeom prst="rect">
            <a:avLst/>
          </a:prstGeom>
          <a:solidFill>
            <a:srgbClr val="81BF9F"/>
          </a:solidFill>
          <a:ln w="76200"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3600" dirty="0"/>
              <a:t> Not: «</a:t>
            </a:r>
            <a:r>
              <a:rPr lang="tr-TR" sz="3600" dirty="0" err="1"/>
              <a:t>Quantifiers</a:t>
            </a:r>
            <a:r>
              <a:rPr lang="tr-TR" sz="3600" dirty="0"/>
              <a:t>» yani Miktar yapılarının sayılarını artırmak için yapıların başındaki «a» yerine belirli miktarda bir sayı yazılabilir.</a:t>
            </a:r>
            <a:br>
              <a:rPr lang="tr-TR" sz="3600" dirty="0"/>
            </a:br>
            <a:br>
              <a:rPr lang="tr-TR" sz="3600" dirty="0"/>
            </a:br>
            <a:r>
              <a:rPr lang="tr-TR" sz="3600" dirty="0" err="1"/>
              <a:t>Ex</a:t>
            </a:r>
            <a:r>
              <a:rPr lang="tr-TR" sz="3600" dirty="0"/>
              <a:t>: </a:t>
            </a:r>
            <a:r>
              <a:rPr lang="tr-TR" sz="3600" dirty="0" err="1"/>
              <a:t>Two</a:t>
            </a:r>
            <a:r>
              <a:rPr lang="tr-TR" sz="3600" dirty="0"/>
              <a:t> </a:t>
            </a:r>
            <a:r>
              <a:rPr lang="tr-TR" sz="3600" dirty="0" err="1"/>
              <a:t>glasses</a:t>
            </a:r>
            <a:r>
              <a:rPr lang="tr-TR" sz="3600" dirty="0"/>
              <a:t> of </a:t>
            </a:r>
            <a:r>
              <a:rPr lang="tr-TR" sz="3600" dirty="0" err="1"/>
              <a:t>water</a:t>
            </a:r>
            <a:endParaRPr lang="tr-TR" sz="3600" dirty="0"/>
          </a:p>
          <a:p>
            <a:r>
              <a:rPr lang="tr-TR" sz="3600" dirty="0"/>
              <a:t>(İki bardak su)</a:t>
            </a:r>
          </a:p>
          <a:p>
            <a:r>
              <a:rPr lang="tr-TR" sz="3600" dirty="0"/>
              <a:t>Ex2: Three </a:t>
            </a:r>
            <a:r>
              <a:rPr lang="tr-TR" sz="3600" dirty="0" err="1"/>
              <a:t>kilos</a:t>
            </a:r>
            <a:r>
              <a:rPr lang="tr-TR" sz="3600" dirty="0"/>
              <a:t> of </a:t>
            </a:r>
            <a:r>
              <a:rPr lang="tr-TR" sz="3600" dirty="0" err="1"/>
              <a:t>onion</a:t>
            </a:r>
            <a:endParaRPr lang="tr-TR" sz="3600" dirty="0"/>
          </a:p>
          <a:p>
            <a:r>
              <a:rPr lang="tr-TR" sz="3600" dirty="0"/>
              <a:t>(Üç kilo soğan)</a:t>
            </a:r>
          </a:p>
        </p:txBody>
      </p:sp>
    </p:spTree>
    <p:extLst>
      <p:ext uri="{BB962C8B-B14F-4D97-AF65-F5344CB8AC3E}">
        <p14:creationId xmlns:p14="http://schemas.microsoft.com/office/powerpoint/2010/main" val="362535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18592977-FAE3-4DFE-8BA1-B218723C0953}"/>
              </a:ext>
            </a:extLst>
          </p:cNvPr>
          <p:cNvSpPr txBox="1"/>
          <p:nvPr/>
        </p:nvSpPr>
        <p:spPr>
          <a:xfrm>
            <a:off x="7350213" y="1706471"/>
            <a:ext cx="4318437" cy="18158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FF0000"/>
                </a:solidFill>
              </a:rPr>
              <a:t>First, </a:t>
            </a:r>
          </a:p>
          <a:p>
            <a:pPr algn="ctr"/>
            <a:r>
              <a:rPr lang="tr-TR" sz="2800" b="1" dirty="0">
                <a:solidFill>
                  <a:srgbClr val="FF0000"/>
                </a:solidFill>
              </a:rPr>
              <a:t>Second,</a:t>
            </a:r>
          </a:p>
          <a:p>
            <a:pPr algn="ctr"/>
            <a:r>
              <a:rPr lang="tr-TR" sz="2800" b="1" dirty="0" err="1">
                <a:solidFill>
                  <a:srgbClr val="FF0000"/>
                </a:solidFill>
              </a:rPr>
              <a:t>Finally</a:t>
            </a:r>
            <a:r>
              <a:rPr lang="tr-TR" sz="2800" b="1" dirty="0">
                <a:solidFill>
                  <a:srgbClr val="FF0000"/>
                </a:solidFill>
              </a:rPr>
              <a:t>,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Sıralamada yer değiştirmez.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0DE5E7-D830-480F-9992-A0AE75A7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6" y="18255"/>
            <a:ext cx="10515600" cy="1325563"/>
          </a:xfrm>
        </p:spPr>
        <p:txBody>
          <a:bodyPr/>
          <a:lstStyle/>
          <a:p>
            <a:r>
              <a:rPr lang="tr-TR" sz="44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Telling The Sequence:</a:t>
            </a:r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CAC7A-2BC7-42B8-87EA-3BECFD4AD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862" y="1005717"/>
            <a:ext cx="10836964" cy="1063349"/>
          </a:xfrm>
        </p:spPr>
        <p:txBody>
          <a:bodyPr/>
          <a:lstStyle/>
          <a:p>
            <a:r>
              <a:rPr lang="tr-TR" dirty="0"/>
              <a:t>Bir dizi eylemin yapılış sırasını anlatırken bazı ifadeler kullanırız, bunlar: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9651C5B-5888-4DCE-8D62-49648DA70F88}"/>
              </a:ext>
            </a:extLst>
          </p:cNvPr>
          <p:cNvSpPr txBox="1">
            <a:spLocks/>
          </p:cNvSpPr>
          <p:nvPr/>
        </p:nvSpPr>
        <p:spPr>
          <a:xfrm>
            <a:off x="708991" y="1914941"/>
            <a:ext cx="10515600" cy="411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Wingdings" panose="05000000000000000000" pitchFamily="2" charset="2"/>
              <a:buChar char="Ø"/>
            </a:pPr>
            <a:r>
              <a:rPr lang="tr-TR" sz="3200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First: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tr-TR" sz="3200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Second: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tr-TR" sz="3200" b="1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tr-TR" sz="32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Next: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tr-TR" sz="32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Then: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tr-TR" sz="32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After that: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tr-TR" sz="32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Later: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tr-TR" sz="3200" b="1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tr-TR" sz="3200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Finally:</a:t>
            </a:r>
            <a:r>
              <a:rPr lang="tr-TR" sz="32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 </a:t>
            </a:r>
            <a:endParaRPr lang="tr-TR" sz="3200" dirty="0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6686A0C4-4902-4D6C-93E0-DAD5E2E914CB}"/>
              </a:ext>
            </a:extLst>
          </p:cNvPr>
          <p:cNvSpPr/>
          <p:nvPr/>
        </p:nvSpPr>
        <p:spPr>
          <a:xfrm>
            <a:off x="3379306" y="3286539"/>
            <a:ext cx="1113182" cy="1961322"/>
          </a:xfrm>
          <a:prstGeom prst="rightBrace">
            <a:avLst>
              <a:gd name="adj1" fmla="val 22747"/>
              <a:gd name="adj2" fmla="val 51802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42C6C5-05A4-4170-89C1-88A8473D1B5F}"/>
              </a:ext>
            </a:extLst>
          </p:cNvPr>
          <p:cNvSpPr txBox="1"/>
          <p:nvPr/>
        </p:nvSpPr>
        <p:spPr>
          <a:xfrm>
            <a:off x="2438400" y="1981286"/>
            <a:ext cx="3021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ilk olarak</a:t>
            </a:r>
            <a:endParaRPr lang="tr-TR" sz="3200" b="1" dirty="0">
              <a:solidFill>
                <a:srgbClr val="FF00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BE511A-6E00-4565-B2FC-37F9775756C6}"/>
              </a:ext>
            </a:extLst>
          </p:cNvPr>
          <p:cNvSpPr txBox="1"/>
          <p:nvPr/>
        </p:nvSpPr>
        <p:spPr>
          <a:xfrm>
            <a:off x="3071415" y="2427421"/>
            <a:ext cx="3021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ikinci olarak</a:t>
            </a:r>
            <a:endParaRPr lang="tr-TR" sz="3200" b="1" dirty="0">
              <a:solidFill>
                <a:srgbClr val="FF00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B303C1-DA87-49EA-9788-AED7A3E4C925}"/>
              </a:ext>
            </a:extLst>
          </p:cNvPr>
          <p:cNvSpPr txBox="1"/>
          <p:nvPr/>
        </p:nvSpPr>
        <p:spPr>
          <a:xfrm>
            <a:off x="4837042" y="3988715"/>
            <a:ext cx="588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Sonra / Ondan Sonra</a:t>
            </a:r>
            <a:endParaRPr lang="tr-TR" sz="3200" b="1" dirty="0">
              <a:solidFill>
                <a:srgbClr val="FF00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E0EF24-A90D-456D-9864-A55913194E04}"/>
              </a:ext>
            </a:extLst>
          </p:cNvPr>
          <p:cNvSpPr txBox="1"/>
          <p:nvPr/>
        </p:nvSpPr>
        <p:spPr>
          <a:xfrm>
            <a:off x="2849217" y="5483390"/>
            <a:ext cx="588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Son olarak</a:t>
            </a:r>
            <a:endParaRPr lang="tr-TR" sz="3200" b="1" dirty="0">
              <a:solidFill>
                <a:srgbClr val="FF00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Yıldız: 5 Nokta 4">
            <a:extLst>
              <a:ext uri="{FF2B5EF4-FFF2-40B4-BE49-F238E27FC236}">
                <a16:creationId xmlns:a16="http://schemas.microsoft.com/office/drawing/2014/main" id="{040D9A56-C178-4792-9968-42DEBBE306F0}"/>
              </a:ext>
            </a:extLst>
          </p:cNvPr>
          <p:cNvSpPr/>
          <p:nvPr/>
        </p:nvSpPr>
        <p:spPr>
          <a:xfrm>
            <a:off x="7777368" y="2028962"/>
            <a:ext cx="586408" cy="54657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362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7" grpId="0"/>
      <p:bldP spid="9" grpId="0"/>
      <p:bldP spid="11" grpId="0"/>
      <p:bldP spid="13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715BEA0-C47A-4054-95EE-107125C7E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56" y="100082"/>
            <a:ext cx="10515600" cy="986597"/>
          </a:xfrm>
        </p:spPr>
        <p:txBody>
          <a:bodyPr>
            <a:normAutofit/>
          </a:bodyPr>
          <a:lstStyle/>
          <a:p>
            <a:r>
              <a:rPr lang="tr-TR" sz="4000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Yummy Recipes: Sushi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2408B1-C3CA-417F-9110-42F5EE735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18" y="3652914"/>
            <a:ext cx="10866876" cy="2713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22102F-01AB-4C59-8DD1-37F3507E9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79" y="1321105"/>
            <a:ext cx="2453452" cy="2107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4722B0-627A-4321-B73E-3F2742194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0527" y="1386174"/>
            <a:ext cx="3051473" cy="19777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C26E13-4219-44DF-B4E5-8A2BC2F72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8356" y="1464088"/>
            <a:ext cx="2843213" cy="18915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C7F71D-A58F-409B-A52D-EE0BFCDF91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2873" y="1528780"/>
            <a:ext cx="2676525" cy="17621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864195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BBE038-CC98-254F-5CA9-D4E76E9F6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56" y="100082"/>
            <a:ext cx="10515600" cy="986597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 err="1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Other</a:t>
            </a:r>
            <a:r>
              <a:rPr lang="tr-TR" sz="4000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tr-TR" sz="4000" b="1" dirty="0" err="1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Important</a:t>
            </a:r>
            <a:r>
              <a:rPr lang="tr-TR" sz="4000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tr-TR" sz="4000" b="1" dirty="0" err="1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Questions</a:t>
            </a:r>
            <a:endParaRPr lang="tr-TR" sz="4000" b="1" dirty="0">
              <a:solidFill>
                <a:srgbClr val="FF00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TextBox 30">
            <a:extLst>
              <a:ext uri="{FF2B5EF4-FFF2-40B4-BE49-F238E27FC236}">
                <a16:creationId xmlns:a16="http://schemas.microsoft.com/office/drawing/2014/main" id="{006A34B7-479D-C1BC-396A-6B8BEE41A303}"/>
              </a:ext>
            </a:extLst>
          </p:cNvPr>
          <p:cNvSpPr txBox="1"/>
          <p:nvPr/>
        </p:nvSpPr>
        <p:spPr>
          <a:xfrm>
            <a:off x="1107827" y="1760324"/>
            <a:ext cx="4659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 err="1"/>
              <a:t>Should</a:t>
            </a:r>
            <a:r>
              <a:rPr lang="tr-TR" sz="3600" b="1" dirty="0"/>
              <a:t> I </a:t>
            </a:r>
            <a:r>
              <a:rPr lang="tr-TR" sz="3600" b="1" dirty="0" err="1"/>
              <a:t>use</a:t>
            </a:r>
            <a:r>
              <a:rPr lang="tr-TR" sz="3600" b="1" dirty="0"/>
              <a:t> … ?:</a:t>
            </a:r>
          </a:p>
        </p:txBody>
      </p:sp>
      <p:sp>
        <p:nvSpPr>
          <p:cNvPr id="6" name="TextBox 30">
            <a:extLst>
              <a:ext uri="{FF2B5EF4-FFF2-40B4-BE49-F238E27FC236}">
                <a16:creationId xmlns:a16="http://schemas.microsoft.com/office/drawing/2014/main" id="{7B5AB685-B1FF-AE5D-F692-3714C158821E}"/>
              </a:ext>
            </a:extLst>
          </p:cNvPr>
          <p:cNvSpPr txBox="1"/>
          <p:nvPr/>
        </p:nvSpPr>
        <p:spPr>
          <a:xfrm>
            <a:off x="5018539" y="1760324"/>
            <a:ext cx="4659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… kullanmalı mıyım?</a:t>
            </a:r>
          </a:p>
        </p:txBody>
      </p:sp>
      <p:sp>
        <p:nvSpPr>
          <p:cNvPr id="7" name="TextBox 30">
            <a:extLst>
              <a:ext uri="{FF2B5EF4-FFF2-40B4-BE49-F238E27FC236}">
                <a16:creationId xmlns:a16="http://schemas.microsoft.com/office/drawing/2014/main" id="{C1ED894C-7BB1-0F95-9A7B-8E67618E5C97}"/>
              </a:ext>
            </a:extLst>
          </p:cNvPr>
          <p:cNvSpPr txBox="1"/>
          <p:nvPr/>
        </p:nvSpPr>
        <p:spPr>
          <a:xfrm>
            <a:off x="1408273" y="2492543"/>
            <a:ext cx="569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 err="1"/>
              <a:t>What</a:t>
            </a:r>
            <a:r>
              <a:rPr lang="tr-TR" sz="3600" b="1" dirty="0"/>
              <a:t> is </a:t>
            </a:r>
            <a:r>
              <a:rPr lang="tr-TR" sz="3600" b="1" dirty="0" err="1"/>
              <a:t>the</a:t>
            </a:r>
            <a:r>
              <a:rPr lang="tr-TR" sz="3600" b="1" dirty="0"/>
              <a:t> </a:t>
            </a:r>
            <a:r>
              <a:rPr lang="tr-TR" sz="3600" b="1" dirty="0" err="1"/>
              <a:t>cooking</a:t>
            </a:r>
            <a:r>
              <a:rPr lang="tr-TR" sz="3600" b="1" dirty="0"/>
              <a:t> time?:</a:t>
            </a:r>
          </a:p>
        </p:txBody>
      </p:sp>
      <p:sp>
        <p:nvSpPr>
          <p:cNvPr id="8" name="TextBox 30">
            <a:extLst>
              <a:ext uri="{FF2B5EF4-FFF2-40B4-BE49-F238E27FC236}">
                <a16:creationId xmlns:a16="http://schemas.microsoft.com/office/drawing/2014/main" id="{EB872F94-6DB1-286D-6B89-06B9D9A50DCB}"/>
              </a:ext>
            </a:extLst>
          </p:cNvPr>
          <p:cNvSpPr txBox="1"/>
          <p:nvPr/>
        </p:nvSpPr>
        <p:spPr>
          <a:xfrm>
            <a:off x="7099324" y="2492543"/>
            <a:ext cx="4659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Pişirme süresi nedir?</a:t>
            </a:r>
          </a:p>
        </p:txBody>
      </p:sp>
      <p:sp>
        <p:nvSpPr>
          <p:cNvPr id="9" name="TextBox 30">
            <a:extLst>
              <a:ext uri="{FF2B5EF4-FFF2-40B4-BE49-F238E27FC236}">
                <a16:creationId xmlns:a16="http://schemas.microsoft.com/office/drawing/2014/main" id="{D7C9BA59-7E01-4902-E17C-001F6786A3CF}"/>
              </a:ext>
            </a:extLst>
          </p:cNvPr>
          <p:cNvSpPr txBox="1"/>
          <p:nvPr/>
        </p:nvSpPr>
        <p:spPr>
          <a:xfrm>
            <a:off x="1473587" y="3286318"/>
            <a:ext cx="569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/>
              <a:t>How </a:t>
            </a:r>
            <a:r>
              <a:rPr lang="tr-TR" sz="3600" b="1" dirty="0" err="1"/>
              <a:t>long</a:t>
            </a:r>
            <a:r>
              <a:rPr lang="tr-TR" sz="3600" b="1" dirty="0"/>
              <a:t> </a:t>
            </a:r>
            <a:r>
              <a:rPr lang="tr-TR" sz="3600" b="1" dirty="0" err="1"/>
              <a:t>does</a:t>
            </a:r>
            <a:r>
              <a:rPr lang="tr-TR" sz="3600" b="1" dirty="0"/>
              <a:t> it </a:t>
            </a:r>
            <a:r>
              <a:rPr lang="tr-TR" sz="3600" b="1" dirty="0" err="1"/>
              <a:t>take</a:t>
            </a:r>
            <a:r>
              <a:rPr lang="tr-TR" sz="3600" b="1" dirty="0"/>
              <a:t> …?:</a:t>
            </a:r>
          </a:p>
        </p:txBody>
      </p:sp>
      <p:sp>
        <p:nvSpPr>
          <p:cNvPr id="10" name="TextBox 30">
            <a:extLst>
              <a:ext uri="{FF2B5EF4-FFF2-40B4-BE49-F238E27FC236}">
                <a16:creationId xmlns:a16="http://schemas.microsoft.com/office/drawing/2014/main" id="{D79672EF-060E-2A66-7BA9-CD2F76A7BD0E}"/>
              </a:ext>
            </a:extLst>
          </p:cNvPr>
          <p:cNvSpPr txBox="1"/>
          <p:nvPr/>
        </p:nvSpPr>
        <p:spPr>
          <a:xfrm>
            <a:off x="6889980" y="3317095"/>
            <a:ext cx="4659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… ne kadar sürer?</a:t>
            </a:r>
          </a:p>
        </p:txBody>
      </p:sp>
      <p:sp>
        <p:nvSpPr>
          <p:cNvPr id="11" name="TextBox 30">
            <a:extLst>
              <a:ext uri="{FF2B5EF4-FFF2-40B4-BE49-F238E27FC236}">
                <a16:creationId xmlns:a16="http://schemas.microsoft.com/office/drawing/2014/main" id="{1FDFFCF6-2157-ADDF-F02E-C7637E2932A4}"/>
              </a:ext>
            </a:extLst>
          </p:cNvPr>
          <p:cNvSpPr txBox="1"/>
          <p:nvPr/>
        </p:nvSpPr>
        <p:spPr>
          <a:xfrm>
            <a:off x="1003324" y="4203205"/>
            <a:ext cx="6265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 err="1"/>
              <a:t>What</a:t>
            </a:r>
            <a:r>
              <a:rPr lang="tr-TR" sz="3600" b="1" dirty="0"/>
              <a:t> is </a:t>
            </a:r>
            <a:r>
              <a:rPr lang="tr-TR" sz="3600" b="1" dirty="0" err="1"/>
              <a:t>the</a:t>
            </a:r>
            <a:r>
              <a:rPr lang="tr-TR" sz="3600" b="1" dirty="0"/>
              <a:t> </a:t>
            </a:r>
            <a:r>
              <a:rPr lang="tr-TR" sz="3600" b="1" dirty="0" err="1"/>
              <a:t>temperature</a:t>
            </a:r>
            <a:r>
              <a:rPr lang="tr-TR" sz="3600" b="1" dirty="0"/>
              <a:t>?:</a:t>
            </a:r>
          </a:p>
        </p:txBody>
      </p:sp>
      <p:sp>
        <p:nvSpPr>
          <p:cNvPr id="12" name="TextBox 30">
            <a:extLst>
              <a:ext uri="{FF2B5EF4-FFF2-40B4-BE49-F238E27FC236}">
                <a16:creationId xmlns:a16="http://schemas.microsoft.com/office/drawing/2014/main" id="{95BB536D-DB7A-884F-0136-2147C6A38588}"/>
              </a:ext>
            </a:extLst>
          </p:cNvPr>
          <p:cNvSpPr txBox="1"/>
          <p:nvPr/>
        </p:nvSpPr>
        <p:spPr>
          <a:xfrm>
            <a:off x="6820310" y="4258972"/>
            <a:ext cx="4659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Sıcaklığı ne kadar? </a:t>
            </a:r>
          </a:p>
        </p:txBody>
      </p:sp>
    </p:spTree>
    <p:extLst>
      <p:ext uri="{BB962C8B-B14F-4D97-AF65-F5344CB8AC3E}">
        <p14:creationId xmlns:p14="http://schemas.microsoft.com/office/powerpoint/2010/main" val="12132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99D705-9578-4AAE-9570-E40A3EDF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6" y="18255"/>
            <a:ext cx="10515600" cy="1325563"/>
          </a:xfrm>
        </p:spPr>
        <p:txBody>
          <a:bodyPr/>
          <a:lstStyle/>
          <a:p>
            <a:r>
              <a:rPr lang="tr-TR" sz="44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Conjunctions</a:t>
            </a:r>
            <a:r>
              <a:rPr lang="tr-TR" sz="44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:</a:t>
            </a:r>
            <a:endParaRPr lang="tr-TR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028E90D6-6663-4A08-B007-92AF19B1B89A}"/>
              </a:ext>
            </a:extLst>
          </p:cNvPr>
          <p:cNvSpPr txBox="1"/>
          <p:nvPr/>
        </p:nvSpPr>
        <p:spPr>
          <a:xfrm>
            <a:off x="91612" y="881432"/>
            <a:ext cx="3632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u="sng" dirty="0"/>
              <a:t>AFTER: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7D96CD4C-87B5-429C-ACC2-6000A8BE9180}"/>
              </a:ext>
            </a:extLst>
          </p:cNvPr>
          <p:cNvSpPr txBox="1"/>
          <p:nvPr/>
        </p:nvSpPr>
        <p:spPr>
          <a:xfrm>
            <a:off x="1474304" y="1058001"/>
            <a:ext cx="3573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sonra / ….’dan sonra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72B05FEB-7100-4417-9522-7469A7D88F61}"/>
              </a:ext>
            </a:extLst>
          </p:cNvPr>
          <p:cNvSpPr txBox="1"/>
          <p:nvPr/>
        </p:nvSpPr>
        <p:spPr>
          <a:xfrm>
            <a:off x="381696" y="1529477"/>
            <a:ext cx="3355596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FF00"/>
                </a:solidFill>
              </a:rPr>
              <a:t>I </a:t>
            </a:r>
            <a:r>
              <a:rPr lang="tr-TR" sz="2000" b="1" dirty="0" err="1">
                <a:solidFill>
                  <a:srgbClr val="FFFF00"/>
                </a:solidFill>
              </a:rPr>
              <a:t>play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football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after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school</a:t>
            </a:r>
            <a:r>
              <a:rPr lang="tr-TR" sz="2000" b="1" dirty="0">
                <a:solidFill>
                  <a:srgbClr val="FFFF00"/>
                </a:solidFill>
              </a:rPr>
              <a:t>.</a:t>
            </a:r>
          </a:p>
        </p:txBody>
      </p:sp>
      <p:cxnSp>
        <p:nvCxnSpPr>
          <p:cNvPr id="7" name="Düz Ok Bağlayıcısı 6">
            <a:extLst>
              <a:ext uri="{FF2B5EF4-FFF2-40B4-BE49-F238E27FC236}">
                <a16:creationId xmlns:a16="http://schemas.microsoft.com/office/drawing/2014/main" id="{EEFCCE05-154F-4AF8-98D2-1975B2418165}"/>
              </a:ext>
            </a:extLst>
          </p:cNvPr>
          <p:cNvCxnSpPr/>
          <p:nvPr/>
        </p:nvCxnSpPr>
        <p:spPr>
          <a:xfrm>
            <a:off x="3879907" y="1729532"/>
            <a:ext cx="8137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etin kutusu 7">
            <a:extLst>
              <a:ext uri="{FF2B5EF4-FFF2-40B4-BE49-F238E27FC236}">
                <a16:creationId xmlns:a16="http://schemas.microsoft.com/office/drawing/2014/main" id="{C4DAC0F3-AC05-432A-8251-83C90F6ABA82}"/>
              </a:ext>
            </a:extLst>
          </p:cNvPr>
          <p:cNvSpPr txBox="1"/>
          <p:nvPr/>
        </p:nvSpPr>
        <p:spPr>
          <a:xfrm>
            <a:off x="4769138" y="1539759"/>
            <a:ext cx="5176007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FF00"/>
                </a:solidFill>
              </a:rPr>
              <a:t>Ben okuldan sonra futbol oynarım. 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6268AA8E-5EA6-4749-AC88-13F43697A8C5}"/>
              </a:ext>
            </a:extLst>
          </p:cNvPr>
          <p:cNvSpPr txBox="1"/>
          <p:nvPr/>
        </p:nvSpPr>
        <p:spPr>
          <a:xfrm>
            <a:off x="381696" y="2018715"/>
            <a:ext cx="3355595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 err="1">
                <a:solidFill>
                  <a:srgbClr val="FFFF00"/>
                </a:solidFill>
              </a:rPr>
              <a:t>After</a:t>
            </a:r>
            <a:r>
              <a:rPr lang="tr-TR" sz="2000" b="1" dirty="0">
                <a:solidFill>
                  <a:srgbClr val="FFFF00"/>
                </a:solidFill>
              </a:rPr>
              <a:t> I </a:t>
            </a:r>
            <a:r>
              <a:rPr lang="tr-TR" sz="2000" b="1" dirty="0" err="1">
                <a:solidFill>
                  <a:srgbClr val="FFFF00"/>
                </a:solidFill>
              </a:rPr>
              <a:t>have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breakfast</a:t>
            </a:r>
            <a:r>
              <a:rPr lang="tr-TR" sz="2000" b="1" dirty="0">
                <a:solidFill>
                  <a:srgbClr val="FFFF00"/>
                </a:solidFill>
              </a:rPr>
              <a:t>, I </a:t>
            </a:r>
            <a:r>
              <a:rPr lang="tr-TR" sz="2000" b="1" dirty="0" err="1">
                <a:solidFill>
                  <a:srgbClr val="FFFF00"/>
                </a:solidFill>
              </a:rPr>
              <a:t>brush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my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teeth</a:t>
            </a:r>
            <a:r>
              <a:rPr lang="tr-TR" sz="2000" b="1" dirty="0">
                <a:solidFill>
                  <a:srgbClr val="FFFF00"/>
                </a:solidFill>
              </a:rPr>
              <a:t>.</a:t>
            </a:r>
          </a:p>
        </p:txBody>
      </p:sp>
      <p:cxnSp>
        <p:nvCxnSpPr>
          <p:cNvPr id="10" name="Düz Ok Bağlayıcısı 9">
            <a:extLst>
              <a:ext uri="{FF2B5EF4-FFF2-40B4-BE49-F238E27FC236}">
                <a16:creationId xmlns:a16="http://schemas.microsoft.com/office/drawing/2014/main" id="{DD6288A4-4E3F-463E-AEBC-FF1E03FD4BF2}"/>
              </a:ext>
            </a:extLst>
          </p:cNvPr>
          <p:cNvCxnSpPr/>
          <p:nvPr/>
        </p:nvCxnSpPr>
        <p:spPr>
          <a:xfrm>
            <a:off x="3879907" y="2416445"/>
            <a:ext cx="8137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8678019F-3FC1-485A-B4FA-2BE09C64978B}"/>
              </a:ext>
            </a:extLst>
          </p:cNvPr>
          <p:cNvSpPr txBox="1"/>
          <p:nvPr/>
        </p:nvSpPr>
        <p:spPr>
          <a:xfrm>
            <a:off x="4769138" y="2034974"/>
            <a:ext cx="5176007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FF00"/>
                </a:solidFill>
              </a:rPr>
              <a:t>Ben kahvaltı yaptıktan sonra dişlerimi fırçalarım.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FC3B46B6-6B86-46C8-8E51-64578FF1F549}"/>
              </a:ext>
            </a:extLst>
          </p:cNvPr>
          <p:cNvSpPr txBox="1"/>
          <p:nvPr/>
        </p:nvSpPr>
        <p:spPr>
          <a:xfrm>
            <a:off x="6096000" y="5535348"/>
            <a:ext cx="5889071" cy="1261884"/>
          </a:xfrm>
          <a:prstGeom prst="rect">
            <a:avLst/>
          </a:prstGeom>
          <a:ln w="38100">
            <a:solidFill>
              <a:srgbClr val="FFFF00"/>
            </a:solidFill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FF00"/>
                </a:solidFill>
              </a:rPr>
              <a:t>Not: </a:t>
            </a:r>
            <a:r>
              <a:rPr lang="tr-TR" sz="2400" b="1" dirty="0">
                <a:solidFill>
                  <a:schemeClr val="bg1"/>
                </a:solidFill>
              </a:rPr>
              <a:t>«</a:t>
            </a:r>
            <a:r>
              <a:rPr lang="tr-TR" sz="2400" b="1" dirty="0" err="1">
                <a:solidFill>
                  <a:schemeClr val="bg1"/>
                </a:solidFill>
              </a:rPr>
              <a:t>After</a:t>
            </a:r>
            <a:r>
              <a:rPr lang="tr-TR" sz="2400" b="1" dirty="0">
                <a:solidFill>
                  <a:schemeClr val="bg1"/>
                </a:solidFill>
              </a:rPr>
              <a:t>» ve «</a:t>
            </a:r>
            <a:r>
              <a:rPr lang="tr-TR" sz="2400" b="1" dirty="0" err="1">
                <a:solidFill>
                  <a:schemeClr val="bg1"/>
                </a:solidFill>
              </a:rPr>
              <a:t>Before</a:t>
            </a:r>
            <a:r>
              <a:rPr lang="tr-TR" sz="2400" b="1" dirty="0">
                <a:solidFill>
                  <a:schemeClr val="bg1"/>
                </a:solidFill>
              </a:rPr>
              <a:t>» kendilerinden sonraki cümleyi etkilerler. Çevirirken </a:t>
            </a:r>
            <a:r>
              <a:rPr lang="tr-TR" sz="2400" b="1" dirty="0" err="1">
                <a:solidFill>
                  <a:schemeClr val="bg1"/>
                </a:solidFill>
              </a:rPr>
              <a:t>After&amp;Before‘lu</a:t>
            </a:r>
            <a:r>
              <a:rPr lang="tr-TR" sz="2400" b="1" dirty="0">
                <a:solidFill>
                  <a:schemeClr val="bg1"/>
                </a:solidFill>
              </a:rPr>
              <a:t> cümleden başlanır.</a:t>
            </a:r>
            <a:endParaRPr lang="tr-TR" sz="2800" b="1" dirty="0">
              <a:solidFill>
                <a:srgbClr val="FFFF00"/>
              </a:solidFill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EA805F76-5568-413E-B734-0EB24A9F88DE}"/>
              </a:ext>
            </a:extLst>
          </p:cNvPr>
          <p:cNvSpPr txBox="1"/>
          <p:nvPr/>
        </p:nvSpPr>
        <p:spPr>
          <a:xfrm>
            <a:off x="330699" y="3770471"/>
            <a:ext cx="3355595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Before he </a:t>
            </a:r>
            <a:r>
              <a:rPr lang="tr-TR" sz="2000" b="1" dirty="0" err="1">
                <a:solidFill>
                  <a:srgbClr val="FFFF00"/>
                </a:solidFill>
              </a:rPr>
              <a:t>goes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to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bed</a:t>
            </a:r>
            <a:r>
              <a:rPr lang="en-US" sz="2000" b="1" dirty="0">
                <a:solidFill>
                  <a:srgbClr val="FFFF00"/>
                </a:solidFill>
              </a:rPr>
              <a:t>, </a:t>
            </a:r>
            <a:r>
              <a:rPr lang="tr-TR" sz="2000" b="1" dirty="0">
                <a:solidFill>
                  <a:srgbClr val="FFFF00"/>
                </a:solidFill>
              </a:rPr>
              <a:t>he </a:t>
            </a:r>
            <a:r>
              <a:rPr lang="tr-TR" sz="2000" b="1" dirty="0" err="1">
                <a:solidFill>
                  <a:srgbClr val="FFFF00"/>
                </a:solidFill>
              </a:rPr>
              <a:t>brushes</a:t>
            </a:r>
            <a:r>
              <a:rPr lang="tr-TR" sz="2000" b="1" dirty="0">
                <a:solidFill>
                  <a:srgbClr val="FFFF00"/>
                </a:solidFill>
              </a:rPr>
              <a:t> his </a:t>
            </a:r>
            <a:r>
              <a:rPr lang="tr-TR" sz="2000" b="1" dirty="0" err="1">
                <a:solidFill>
                  <a:srgbClr val="FFFF00"/>
                </a:solidFill>
              </a:rPr>
              <a:t>teeth</a:t>
            </a:r>
            <a:r>
              <a:rPr lang="tr-TR" sz="2000" b="1" dirty="0">
                <a:solidFill>
                  <a:srgbClr val="FFFF00"/>
                </a:solidFill>
              </a:rPr>
              <a:t>.</a:t>
            </a:r>
            <a:endParaRPr lang="tr-TR" sz="2400" b="1" dirty="0">
              <a:solidFill>
                <a:srgbClr val="FFFF00"/>
              </a:solidFill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07E6A16A-389C-4EA2-B5D4-039AA12FE653}"/>
              </a:ext>
            </a:extLst>
          </p:cNvPr>
          <p:cNvSpPr txBox="1"/>
          <p:nvPr/>
        </p:nvSpPr>
        <p:spPr>
          <a:xfrm>
            <a:off x="330699" y="4576476"/>
            <a:ext cx="3355595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FF00"/>
                </a:solidFill>
              </a:rPr>
              <a:t>I do </a:t>
            </a:r>
            <a:r>
              <a:rPr lang="tr-TR" sz="2000" b="1" dirty="0" err="1">
                <a:solidFill>
                  <a:srgbClr val="FFFF00"/>
                </a:solidFill>
              </a:rPr>
              <a:t>my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homework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before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my</a:t>
            </a:r>
            <a:r>
              <a:rPr lang="tr-TR" sz="2000" b="1" dirty="0">
                <a:solidFill>
                  <a:srgbClr val="FFFF00"/>
                </a:solidFill>
              </a:rPr>
              <a:t> online </a:t>
            </a:r>
            <a:r>
              <a:rPr lang="tr-TR" sz="2000" b="1" dirty="0" err="1">
                <a:solidFill>
                  <a:srgbClr val="FFFF00"/>
                </a:solidFill>
              </a:rPr>
              <a:t>classes</a:t>
            </a:r>
            <a:r>
              <a:rPr lang="tr-TR" sz="2000" b="1" dirty="0">
                <a:solidFill>
                  <a:srgbClr val="FFFF00"/>
                </a:solidFill>
              </a:rPr>
              <a:t>.</a:t>
            </a:r>
            <a:endParaRPr lang="tr-TR" sz="2400" b="1" dirty="0">
              <a:solidFill>
                <a:srgbClr val="FFFF00"/>
              </a:solidFill>
            </a:endParaRPr>
          </a:p>
        </p:txBody>
      </p:sp>
      <p:cxnSp>
        <p:nvCxnSpPr>
          <p:cNvPr id="16" name="Düz Ok Bağlayıcısı 15">
            <a:extLst>
              <a:ext uri="{FF2B5EF4-FFF2-40B4-BE49-F238E27FC236}">
                <a16:creationId xmlns:a16="http://schemas.microsoft.com/office/drawing/2014/main" id="{7D712B6A-9E23-477C-B1E1-D55CF52C10E8}"/>
              </a:ext>
            </a:extLst>
          </p:cNvPr>
          <p:cNvCxnSpPr/>
          <p:nvPr/>
        </p:nvCxnSpPr>
        <p:spPr>
          <a:xfrm>
            <a:off x="3800213" y="4130879"/>
            <a:ext cx="8137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Düz Ok Bağlayıcısı 16">
            <a:extLst>
              <a:ext uri="{FF2B5EF4-FFF2-40B4-BE49-F238E27FC236}">
                <a16:creationId xmlns:a16="http://schemas.microsoft.com/office/drawing/2014/main" id="{03565BA0-EA0B-41B1-BEBF-60D6C9406263}"/>
              </a:ext>
            </a:extLst>
          </p:cNvPr>
          <p:cNvCxnSpPr/>
          <p:nvPr/>
        </p:nvCxnSpPr>
        <p:spPr>
          <a:xfrm>
            <a:off x="3955406" y="5057157"/>
            <a:ext cx="8137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B22CD7D6-0A1D-40FC-806A-93B1A5A22DBF}"/>
              </a:ext>
            </a:extLst>
          </p:cNvPr>
          <p:cNvSpPr txBox="1"/>
          <p:nvPr/>
        </p:nvSpPr>
        <p:spPr>
          <a:xfrm>
            <a:off x="4990053" y="3863597"/>
            <a:ext cx="5176007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FF00"/>
                </a:solidFill>
              </a:rPr>
              <a:t>O, yatağa gitmeden önce dişlerini fırçalar. 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E23CAFA8-3AA8-431D-BF47-388EE924CEB0}"/>
              </a:ext>
            </a:extLst>
          </p:cNvPr>
          <p:cNvSpPr txBox="1"/>
          <p:nvPr/>
        </p:nvSpPr>
        <p:spPr>
          <a:xfrm>
            <a:off x="5038250" y="4617126"/>
            <a:ext cx="5176007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FF00"/>
                </a:solidFill>
              </a:rPr>
              <a:t>Ben, canlı derslerimden önce ödevlerimi yaparım.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D0A1BB8A-CCC2-4719-A0FC-F3CCBBBC5D11}"/>
              </a:ext>
            </a:extLst>
          </p:cNvPr>
          <p:cNvSpPr txBox="1"/>
          <p:nvPr/>
        </p:nvSpPr>
        <p:spPr>
          <a:xfrm>
            <a:off x="104858" y="2913804"/>
            <a:ext cx="3632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u="sng" dirty="0"/>
              <a:t>BEFORE: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4D2C5CC5-ECD0-4FF3-91F0-81ECC2EFDC72}"/>
              </a:ext>
            </a:extLst>
          </p:cNvPr>
          <p:cNvSpPr txBox="1"/>
          <p:nvPr/>
        </p:nvSpPr>
        <p:spPr>
          <a:xfrm>
            <a:off x="1831499" y="3028890"/>
            <a:ext cx="3573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önce / ….’den önce</a:t>
            </a:r>
          </a:p>
        </p:txBody>
      </p:sp>
    </p:spTree>
    <p:extLst>
      <p:ext uri="{BB962C8B-B14F-4D97-AF65-F5344CB8AC3E}">
        <p14:creationId xmlns:p14="http://schemas.microsoft.com/office/powerpoint/2010/main" val="295066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: Üst Köşeleri Yuvarlatılmış 5">
            <a:extLst>
              <a:ext uri="{FF2B5EF4-FFF2-40B4-BE49-F238E27FC236}">
                <a16:creationId xmlns:a16="http://schemas.microsoft.com/office/drawing/2014/main" id="{5ED85023-2E0A-4A17-88CB-2A61132FECF2}"/>
              </a:ext>
            </a:extLst>
          </p:cNvPr>
          <p:cNvSpPr/>
          <p:nvPr/>
        </p:nvSpPr>
        <p:spPr>
          <a:xfrm rot="10800000">
            <a:off x="2055026" y="1021404"/>
            <a:ext cx="1865312" cy="820738"/>
          </a:xfrm>
          <a:prstGeom prst="round2Same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alga 6">
            <a:extLst>
              <a:ext uri="{FF2B5EF4-FFF2-40B4-BE49-F238E27FC236}">
                <a16:creationId xmlns:a16="http://schemas.microsoft.com/office/drawing/2014/main" id="{F794681D-4D5B-46AA-97B3-A48C42E3AA81}"/>
              </a:ext>
            </a:extLst>
          </p:cNvPr>
          <p:cNvSpPr/>
          <p:nvPr/>
        </p:nvSpPr>
        <p:spPr>
          <a:xfrm>
            <a:off x="85749" y="5459773"/>
            <a:ext cx="2035318" cy="1046212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bitter</a:t>
            </a:r>
          </a:p>
        </p:txBody>
      </p:sp>
      <p:sp>
        <p:nvSpPr>
          <p:cNvPr id="8" name="Dikdörtgen: Üst Köşeleri Yuvarlatılmış 7">
            <a:extLst>
              <a:ext uri="{FF2B5EF4-FFF2-40B4-BE49-F238E27FC236}">
                <a16:creationId xmlns:a16="http://schemas.microsoft.com/office/drawing/2014/main" id="{B025C040-8B15-41A0-AACB-2BFC2EE4E5A3}"/>
              </a:ext>
            </a:extLst>
          </p:cNvPr>
          <p:cNvSpPr/>
          <p:nvPr/>
        </p:nvSpPr>
        <p:spPr>
          <a:xfrm rot="10800000">
            <a:off x="2120925" y="5588409"/>
            <a:ext cx="1865312" cy="820738"/>
          </a:xfrm>
          <a:prstGeom prst="round2Same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ikdörtgen: Üst Köşeleri Yuvarlatılmış 9">
            <a:extLst>
              <a:ext uri="{FF2B5EF4-FFF2-40B4-BE49-F238E27FC236}">
                <a16:creationId xmlns:a16="http://schemas.microsoft.com/office/drawing/2014/main" id="{167DB054-B2CD-4F58-8C33-6637D502CC01}"/>
              </a:ext>
            </a:extLst>
          </p:cNvPr>
          <p:cNvSpPr/>
          <p:nvPr/>
        </p:nvSpPr>
        <p:spPr>
          <a:xfrm rot="10800000">
            <a:off x="2055026" y="2127892"/>
            <a:ext cx="1865312" cy="820737"/>
          </a:xfrm>
          <a:prstGeom prst="round2Same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alga 10">
            <a:extLst>
              <a:ext uri="{FF2B5EF4-FFF2-40B4-BE49-F238E27FC236}">
                <a16:creationId xmlns:a16="http://schemas.microsoft.com/office/drawing/2014/main" id="{7FEF0994-2BCA-4AD9-B0C0-09EC5ABE5B07}"/>
              </a:ext>
            </a:extLst>
          </p:cNvPr>
          <p:cNvSpPr/>
          <p:nvPr/>
        </p:nvSpPr>
        <p:spPr>
          <a:xfrm>
            <a:off x="4060824" y="2542975"/>
            <a:ext cx="2035318" cy="1046212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milky</a:t>
            </a:r>
          </a:p>
        </p:txBody>
      </p:sp>
      <p:sp>
        <p:nvSpPr>
          <p:cNvPr id="12" name="Dikdörtgen: Üst Köşeleri Yuvarlatılmış 11">
            <a:extLst>
              <a:ext uri="{FF2B5EF4-FFF2-40B4-BE49-F238E27FC236}">
                <a16:creationId xmlns:a16="http://schemas.microsoft.com/office/drawing/2014/main" id="{98C99718-13FB-4680-B3DA-5E0EDC381D13}"/>
              </a:ext>
            </a:extLst>
          </p:cNvPr>
          <p:cNvSpPr/>
          <p:nvPr/>
        </p:nvSpPr>
        <p:spPr>
          <a:xfrm rot="10800000">
            <a:off x="6096000" y="2671611"/>
            <a:ext cx="1865312" cy="820738"/>
          </a:xfrm>
          <a:prstGeom prst="round2Same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alga 12">
            <a:extLst>
              <a:ext uri="{FF2B5EF4-FFF2-40B4-BE49-F238E27FC236}">
                <a16:creationId xmlns:a16="http://schemas.microsoft.com/office/drawing/2014/main" id="{AE385449-5AFE-43A0-A47B-0C041A7A2E6C}"/>
              </a:ext>
            </a:extLst>
          </p:cNvPr>
          <p:cNvSpPr/>
          <p:nvPr/>
        </p:nvSpPr>
        <p:spPr>
          <a:xfrm>
            <a:off x="8114657" y="2010935"/>
            <a:ext cx="2033588" cy="1046211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unhealthy</a:t>
            </a:r>
          </a:p>
        </p:txBody>
      </p:sp>
      <p:sp>
        <p:nvSpPr>
          <p:cNvPr id="14" name="Dikdörtgen: Üst Köşeleri Yuvarlatılmış 13">
            <a:extLst>
              <a:ext uri="{FF2B5EF4-FFF2-40B4-BE49-F238E27FC236}">
                <a16:creationId xmlns:a16="http://schemas.microsoft.com/office/drawing/2014/main" id="{8B0CA548-43A6-4CC6-B6FA-6681DFE9D770}"/>
              </a:ext>
            </a:extLst>
          </p:cNvPr>
          <p:cNvSpPr/>
          <p:nvPr/>
        </p:nvSpPr>
        <p:spPr>
          <a:xfrm rot="10800000">
            <a:off x="10195869" y="2127068"/>
            <a:ext cx="1866900" cy="820737"/>
          </a:xfrm>
          <a:prstGeom prst="round2Same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alga 14">
            <a:extLst>
              <a:ext uri="{FF2B5EF4-FFF2-40B4-BE49-F238E27FC236}">
                <a16:creationId xmlns:a16="http://schemas.microsoft.com/office/drawing/2014/main" id="{97FD3F71-E538-49A3-B201-039A37C13D53}"/>
              </a:ext>
            </a:extLst>
          </p:cNvPr>
          <p:cNvSpPr/>
          <p:nvPr/>
        </p:nvSpPr>
        <p:spPr>
          <a:xfrm>
            <a:off x="8114657" y="907622"/>
            <a:ext cx="2033588" cy="1046212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healthy</a:t>
            </a:r>
          </a:p>
        </p:txBody>
      </p:sp>
      <p:sp>
        <p:nvSpPr>
          <p:cNvPr id="16" name="Dikdörtgen: Üst Köşeleri Yuvarlatılmış 15">
            <a:extLst>
              <a:ext uri="{FF2B5EF4-FFF2-40B4-BE49-F238E27FC236}">
                <a16:creationId xmlns:a16="http://schemas.microsoft.com/office/drawing/2014/main" id="{D23C048E-40E3-48D1-8947-E0E600CC2CEF}"/>
              </a:ext>
            </a:extLst>
          </p:cNvPr>
          <p:cNvSpPr/>
          <p:nvPr/>
        </p:nvSpPr>
        <p:spPr>
          <a:xfrm rot="10800000">
            <a:off x="10195869" y="1023755"/>
            <a:ext cx="1866900" cy="820738"/>
          </a:xfrm>
          <a:prstGeom prst="round2Same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Dikdörtgen: Üst Köşeleri Yuvarlatılmış 17">
            <a:extLst>
              <a:ext uri="{FF2B5EF4-FFF2-40B4-BE49-F238E27FC236}">
                <a16:creationId xmlns:a16="http://schemas.microsoft.com/office/drawing/2014/main" id="{2C554492-C4DC-4E3D-BC08-E746F234E3DA}"/>
              </a:ext>
            </a:extLst>
          </p:cNvPr>
          <p:cNvSpPr/>
          <p:nvPr/>
        </p:nvSpPr>
        <p:spPr>
          <a:xfrm rot="10800000">
            <a:off x="2055026" y="3358204"/>
            <a:ext cx="1865312" cy="820738"/>
          </a:xfrm>
          <a:prstGeom prst="round2Same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alga 18">
            <a:extLst>
              <a:ext uri="{FF2B5EF4-FFF2-40B4-BE49-F238E27FC236}">
                <a16:creationId xmlns:a16="http://schemas.microsoft.com/office/drawing/2014/main" id="{472B892C-CA7B-4A79-92AA-05309BE719A7}"/>
              </a:ext>
            </a:extLst>
          </p:cNvPr>
          <p:cNvSpPr/>
          <p:nvPr/>
        </p:nvSpPr>
        <p:spPr>
          <a:xfrm>
            <a:off x="4060824" y="3736775"/>
            <a:ext cx="2035318" cy="1046212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tasty / delicious / yummy</a:t>
            </a:r>
          </a:p>
        </p:txBody>
      </p:sp>
      <p:sp>
        <p:nvSpPr>
          <p:cNvPr id="20" name="Dikdörtgen: Üst Köşeleri Yuvarlatılmış 19">
            <a:extLst>
              <a:ext uri="{FF2B5EF4-FFF2-40B4-BE49-F238E27FC236}">
                <a16:creationId xmlns:a16="http://schemas.microsoft.com/office/drawing/2014/main" id="{27D1CA0F-4623-46D5-82A4-F6A60F8C325E}"/>
              </a:ext>
            </a:extLst>
          </p:cNvPr>
          <p:cNvSpPr/>
          <p:nvPr/>
        </p:nvSpPr>
        <p:spPr>
          <a:xfrm rot="10800000">
            <a:off x="6096000" y="3865411"/>
            <a:ext cx="1865312" cy="820738"/>
          </a:xfrm>
          <a:prstGeom prst="round2Same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Dikdörtgen: Üst Köşeleri Yuvarlatılmış 21">
            <a:extLst>
              <a:ext uri="{FF2B5EF4-FFF2-40B4-BE49-F238E27FC236}">
                <a16:creationId xmlns:a16="http://schemas.microsoft.com/office/drawing/2014/main" id="{196FBDF8-E9DD-4103-AC9C-0DEFEE9BEAD7}"/>
              </a:ext>
            </a:extLst>
          </p:cNvPr>
          <p:cNvSpPr/>
          <p:nvPr/>
        </p:nvSpPr>
        <p:spPr>
          <a:xfrm rot="10800000">
            <a:off x="2055026" y="4464692"/>
            <a:ext cx="1865312" cy="822325"/>
          </a:xfrm>
          <a:prstGeom prst="round2Same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alga 22">
            <a:extLst>
              <a:ext uri="{FF2B5EF4-FFF2-40B4-BE49-F238E27FC236}">
                <a16:creationId xmlns:a16="http://schemas.microsoft.com/office/drawing/2014/main" id="{AD283289-4645-45DE-9A7C-EA392A9E872D}"/>
              </a:ext>
            </a:extLst>
          </p:cNvPr>
          <p:cNvSpPr/>
          <p:nvPr/>
        </p:nvSpPr>
        <p:spPr>
          <a:xfrm>
            <a:off x="4060824" y="4879775"/>
            <a:ext cx="2035318" cy="1046212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fizzy</a:t>
            </a:r>
          </a:p>
        </p:txBody>
      </p:sp>
      <p:sp>
        <p:nvSpPr>
          <p:cNvPr id="24" name="Dikdörtgen: Üst Köşeleri Yuvarlatılmış 23">
            <a:extLst>
              <a:ext uri="{FF2B5EF4-FFF2-40B4-BE49-F238E27FC236}">
                <a16:creationId xmlns:a16="http://schemas.microsoft.com/office/drawing/2014/main" id="{39EA48DC-27FB-4146-9E81-3DA0831962A1}"/>
              </a:ext>
            </a:extLst>
          </p:cNvPr>
          <p:cNvSpPr/>
          <p:nvPr/>
        </p:nvSpPr>
        <p:spPr>
          <a:xfrm rot="10800000">
            <a:off x="6096000" y="5008411"/>
            <a:ext cx="1865312" cy="820738"/>
          </a:xfrm>
          <a:prstGeom prst="round2Same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alga 24">
            <a:extLst>
              <a:ext uri="{FF2B5EF4-FFF2-40B4-BE49-F238E27FC236}">
                <a16:creationId xmlns:a16="http://schemas.microsoft.com/office/drawing/2014/main" id="{6AFD3874-0920-4EB8-B1AF-261C14CFA676}"/>
              </a:ext>
            </a:extLst>
          </p:cNvPr>
          <p:cNvSpPr/>
          <p:nvPr/>
        </p:nvSpPr>
        <p:spPr>
          <a:xfrm>
            <a:off x="8114657" y="4347299"/>
            <a:ext cx="2033588" cy="1048235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hot /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warm / cold </a:t>
            </a:r>
          </a:p>
        </p:txBody>
      </p:sp>
      <p:sp>
        <p:nvSpPr>
          <p:cNvPr id="26" name="Dikdörtgen: Üst Köşeleri Yuvarlatılmış 25">
            <a:extLst>
              <a:ext uri="{FF2B5EF4-FFF2-40B4-BE49-F238E27FC236}">
                <a16:creationId xmlns:a16="http://schemas.microsoft.com/office/drawing/2014/main" id="{5DDF7CF1-5402-49D9-B903-6FFBF050077A}"/>
              </a:ext>
            </a:extLst>
          </p:cNvPr>
          <p:cNvSpPr/>
          <p:nvPr/>
        </p:nvSpPr>
        <p:spPr>
          <a:xfrm rot="10800000">
            <a:off x="10195869" y="4463868"/>
            <a:ext cx="1866900" cy="822325"/>
          </a:xfrm>
          <a:prstGeom prst="round2Same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Dalga 26">
            <a:extLst>
              <a:ext uri="{FF2B5EF4-FFF2-40B4-BE49-F238E27FC236}">
                <a16:creationId xmlns:a16="http://schemas.microsoft.com/office/drawing/2014/main" id="{28CC047E-7752-47C2-ACF8-E58D5729D148}"/>
              </a:ext>
            </a:extLst>
          </p:cNvPr>
          <p:cNvSpPr/>
          <p:nvPr/>
        </p:nvSpPr>
        <p:spPr>
          <a:xfrm>
            <a:off x="8114657" y="3244422"/>
            <a:ext cx="2033588" cy="1046212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spicy</a:t>
            </a:r>
          </a:p>
        </p:txBody>
      </p:sp>
      <p:sp>
        <p:nvSpPr>
          <p:cNvPr id="28" name="Dikdörtgen: Üst Köşeleri Yuvarlatılmış 27">
            <a:extLst>
              <a:ext uri="{FF2B5EF4-FFF2-40B4-BE49-F238E27FC236}">
                <a16:creationId xmlns:a16="http://schemas.microsoft.com/office/drawing/2014/main" id="{01676C8C-0F5A-4992-B7EB-3DC37E925D8B}"/>
              </a:ext>
            </a:extLst>
          </p:cNvPr>
          <p:cNvSpPr/>
          <p:nvPr/>
        </p:nvSpPr>
        <p:spPr>
          <a:xfrm rot="10800000">
            <a:off x="10195869" y="3360555"/>
            <a:ext cx="1866900" cy="820738"/>
          </a:xfrm>
          <a:prstGeom prst="round2Same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53C8E10E-188D-4D6E-BAA5-C51B49E17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8101" y="1224604"/>
            <a:ext cx="611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800"/>
              <a:t>yağlı</a:t>
            </a:r>
            <a:endParaRPr lang="en-GB" altLang="tr-TR" sz="1800"/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095AA1BD-374D-44E6-A9A9-D8D0E80A9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6988" y="2337442"/>
            <a:ext cx="544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800"/>
              <a:t>ekşi</a:t>
            </a:r>
            <a:endParaRPr lang="en-GB" altLang="tr-TR" sz="1800"/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EB20A327-26C1-4106-A222-1A8D78A99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001" y="3604267"/>
            <a:ext cx="649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800"/>
              <a:t>tuzlu</a:t>
            </a:r>
            <a:endParaRPr lang="en-GB" altLang="tr-TR" sz="1800"/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59DD5F99-4114-4C85-9175-02C48EF92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9526" y="4688529"/>
            <a:ext cx="550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800"/>
              <a:t>tatlı</a:t>
            </a:r>
            <a:endParaRPr lang="en-GB" altLang="tr-TR" sz="1800"/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06A320A7-9F20-400F-8DAC-AA7090FC4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3290" y="5759859"/>
            <a:ext cx="446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800"/>
              <a:t>acı</a:t>
            </a:r>
            <a:endParaRPr lang="en-GB" altLang="tr-TR" sz="1800"/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9EAE6D58-0055-48D8-9D05-AB8035222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3038" y="2827137"/>
            <a:ext cx="647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800"/>
              <a:t>sütlü</a:t>
            </a:r>
            <a:endParaRPr lang="en-GB" altLang="tr-TR" sz="1800"/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52C4D461-B91F-4051-9E58-063621818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6050" y="3995537"/>
            <a:ext cx="823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800"/>
              <a:t>lezzetli</a:t>
            </a:r>
            <a:endParaRPr lang="en-GB" altLang="tr-TR" sz="1800"/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BF12A31D-97AB-4C87-A45C-13763B891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920" y="5201218"/>
            <a:ext cx="1176960" cy="387191"/>
          </a:xfrm>
          <a:prstGeom prst="round2Same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800"/>
              <a:t>gazlı, asitli</a:t>
            </a:r>
            <a:endParaRPr lang="en-GB" altLang="tr-TR" sz="1800"/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B4347874-8252-42DB-BB0B-3E9A2FECD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9583" y="1260096"/>
            <a:ext cx="809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800"/>
              <a:t>sağlıklı</a:t>
            </a:r>
            <a:endParaRPr lang="en-GB" altLang="tr-TR" sz="1800"/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A0A28CC6-52E7-4DD1-B1BB-0A2E36740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9583" y="2364996"/>
            <a:ext cx="935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800"/>
              <a:t>sağlıksız</a:t>
            </a:r>
            <a:endParaRPr lang="en-GB" altLang="tr-TR" sz="1800"/>
          </a:p>
        </p:txBody>
      </p:sp>
      <p:sp>
        <p:nvSpPr>
          <p:cNvPr id="39" name="Metin kutusu 38">
            <a:extLst>
              <a:ext uri="{FF2B5EF4-FFF2-40B4-BE49-F238E27FC236}">
                <a16:creationId xmlns:a16="http://schemas.microsoft.com/office/drawing/2014/main" id="{2C5E05C6-61A5-4A09-ABA0-CB2DF33D7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1170" y="3595308"/>
            <a:ext cx="101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800"/>
              <a:t>baharatlı</a:t>
            </a:r>
            <a:endParaRPr lang="en-GB" altLang="tr-TR" sz="1800"/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2C11754E-7749-4D27-B9FE-8F6529893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1170" y="4422396"/>
            <a:ext cx="781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800"/>
              <a:t>sıcak /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800"/>
              <a:t>ılık /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800"/>
              <a:t>soğuk</a:t>
            </a:r>
            <a:endParaRPr lang="en-GB" altLang="tr-TR" sz="180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B01F7422-55F9-4D96-BFD4-7C6CAC6D4E6A}"/>
              </a:ext>
            </a:extLst>
          </p:cNvPr>
          <p:cNvSpPr txBox="1">
            <a:spLocks/>
          </p:cNvSpPr>
          <p:nvPr/>
        </p:nvSpPr>
        <p:spPr>
          <a:xfrm>
            <a:off x="2509051" y="242696"/>
            <a:ext cx="7058006" cy="797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atin typeface="+mn-lt"/>
              </a:rPr>
              <a:t>ADJECTIVES ABOUT </a:t>
            </a:r>
            <a:endParaRPr lang="tr-TR" sz="3600" b="1" dirty="0"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atin typeface="+mn-lt"/>
              </a:rPr>
              <a:t>FOOD &amp; DRINKS</a:t>
            </a:r>
          </a:p>
        </p:txBody>
      </p:sp>
      <p:sp>
        <p:nvSpPr>
          <p:cNvPr id="42" name="Dalga 41">
            <a:extLst>
              <a:ext uri="{FF2B5EF4-FFF2-40B4-BE49-F238E27FC236}">
                <a16:creationId xmlns:a16="http://schemas.microsoft.com/office/drawing/2014/main" id="{B19ADADF-4D1D-4FFB-A3F6-3FBC9FD56FFF}"/>
              </a:ext>
            </a:extLst>
          </p:cNvPr>
          <p:cNvSpPr/>
          <p:nvPr/>
        </p:nvSpPr>
        <p:spPr>
          <a:xfrm>
            <a:off x="97637" y="892768"/>
            <a:ext cx="2035318" cy="1046212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greasy / fatty</a:t>
            </a:r>
          </a:p>
        </p:txBody>
      </p:sp>
      <p:sp>
        <p:nvSpPr>
          <p:cNvPr id="43" name="Dalga 42">
            <a:extLst>
              <a:ext uri="{FF2B5EF4-FFF2-40B4-BE49-F238E27FC236}">
                <a16:creationId xmlns:a16="http://schemas.microsoft.com/office/drawing/2014/main" id="{84E61032-99DF-47BF-9A79-814996809E8C}"/>
              </a:ext>
            </a:extLst>
          </p:cNvPr>
          <p:cNvSpPr/>
          <p:nvPr/>
        </p:nvSpPr>
        <p:spPr>
          <a:xfrm>
            <a:off x="97637" y="1999256"/>
            <a:ext cx="2035318" cy="1046211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sour</a:t>
            </a:r>
          </a:p>
        </p:txBody>
      </p:sp>
      <p:sp>
        <p:nvSpPr>
          <p:cNvPr id="44" name="Dalga 43">
            <a:extLst>
              <a:ext uri="{FF2B5EF4-FFF2-40B4-BE49-F238E27FC236}">
                <a16:creationId xmlns:a16="http://schemas.microsoft.com/office/drawing/2014/main" id="{D1C9910F-9F3E-4D5F-9346-1A34AC6B9F30}"/>
              </a:ext>
            </a:extLst>
          </p:cNvPr>
          <p:cNvSpPr/>
          <p:nvPr/>
        </p:nvSpPr>
        <p:spPr>
          <a:xfrm>
            <a:off x="97637" y="3229568"/>
            <a:ext cx="2035318" cy="1046212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salty</a:t>
            </a:r>
          </a:p>
        </p:txBody>
      </p:sp>
      <p:sp>
        <p:nvSpPr>
          <p:cNvPr id="45" name="Dalga 44">
            <a:extLst>
              <a:ext uri="{FF2B5EF4-FFF2-40B4-BE49-F238E27FC236}">
                <a16:creationId xmlns:a16="http://schemas.microsoft.com/office/drawing/2014/main" id="{5B5B7096-072E-4916-9042-51918B49B290}"/>
              </a:ext>
            </a:extLst>
          </p:cNvPr>
          <p:cNvSpPr/>
          <p:nvPr/>
        </p:nvSpPr>
        <p:spPr>
          <a:xfrm>
            <a:off x="97637" y="4335620"/>
            <a:ext cx="2035318" cy="1048235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sweet</a:t>
            </a:r>
          </a:p>
        </p:txBody>
      </p:sp>
      <p:sp>
        <p:nvSpPr>
          <p:cNvPr id="46" name="Dalga 45">
            <a:extLst>
              <a:ext uri="{FF2B5EF4-FFF2-40B4-BE49-F238E27FC236}">
                <a16:creationId xmlns:a16="http://schemas.microsoft.com/office/drawing/2014/main" id="{1D3B8A00-0CF0-47B4-A308-3FC7714EAAD1}"/>
              </a:ext>
            </a:extLst>
          </p:cNvPr>
          <p:cNvSpPr/>
          <p:nvPr/>
        </p:nvSpPr>
        <p:spPr>
          <a:xfrm>
            <a:off x="8162281" y="5331599"/>
            <a:ext cx="2033588" cy="1048235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ho</a:t>
            </a:r>
            <a:r>
              <a:rPr lang="tr-TR" dirty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Dikdörtgen: Üst Köşeleri Yuvarlatılmış 46">
            <a:extLst>
              <a:ext uri="{FF2B5EF4-FFF2-40B4-BE49-F238E27FC236}">
                <a16:creationId xmlns:a16="http://schemas.microsoft.com/office/drawing/2014/main" id="{CCC1988A-8479-4D25-BFDD-6227F203D364}"/>
              </a:ext>
            </a:extLst>
          </p:cNvPr>
          <p:cNvSpPr/>
          <p:nvPr/>
        </p:nvSpPr>
        <p:spPr>
          <a:xfrm>
            <a:off x="10195869" y="5460671"/>
            <a:ext cx="1866900" cy="822325"/>
          </a:xfrm>
          <a:prstGeom prst="round2Same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chemeClr val="tx1"/>
                </a:solidFill>
              </a:rPr>
              <a:t>Acı (Yakıcı)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Dalga 1">
            <a:extLst>
              <a:ext uri="{FF2B5EF4-FFF2-40B4-BE49-F238E27FC236}">
                <a16:creationId xmlns:a16="http://schemas.microsoft.com/office/drawing/2014/main" id="{A27706D5-54D6-AD77-31BE-F9A87742FFAE}"/>
              </a:ext>
            </a:extLst>
          </p:cNvPr>
          <p:cNvSpPr/>
          <p:nvPr/>
        </p:nvSpPr>
        <p:spPr>
          <a:xfrm>
            <a:off x="117592" y="5451414"/>
            <a:ext cx="2035318" cy="1046212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bitter</a:t>
            </a:r>
          </a:p>
        </p:txBody>
      </p:sp>
      <p:sp>
        <p:nvSpPr>
          <p:cNvPr id="3" name="Dalga 2">
            <a:extLst>
              <a:ext uri="{FF2B5EF4-FFF2-40B4-BE49-F238E27FC236}">
                <a16:creationId xmlns:a16="http://schemas.microsoft.com/office/drawing/2014/main" id="{60D9CCB5-894E-015A-C4F0-82F4E0E0E375}"/>
              </a:ext>
            </a:extLst>
          </p:cNvPr>
          <p:cNvSpPr/>
          <p:nvPr/>
        </p:nvSpPr>
        <p:spPr>
          <a:xfrm>
            <a:off x="4092667" y="4871416"/>
            <a:ext cx="2035318" cy="1046212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fizzy</a:t>
            </a:r>
          </a:p>
        </p:txBody>
      </p:sp>
      <p:sp>
        <p:nvSpPr>
          <p:cNvPr id="4" name="Dalga 3">
            <a:extLst>
              <a:ext uri="{FF2B5EF4-FFF2-40B4-BE49-F238E27FC236}">
                <a16:creationId xmlns:a16="http://schemas.microsoft.com/office/drawing/2014/main" id="{8784EE7F-12E1-E8D0-ECA5-1E6F91EFEC5C}"/>
              </a:ext>
            </a:extLst>
          </p:cNvPr>
          <p:cNvSpPr/>
          <p:nvPr/>
        </p:nvSpPr>
        <p:spPr>
          <a:xfrm>
            <a:off x="129480" y="884409"/>
            <a:ext cx="2035318" cy="1046212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greasy / fatty</a:t>
            </a:r>
          </a:p>
        </p:txBody>
      </p:sp>
      <p:sp>
        <p:nvSpPr>
          <p:cNvPr id="5" name="Dalga 4">
            <a:extLst>
              <a:ext uri="{FF2B5EF4-FFF2-40B4-BE49-F238E27FC236}">
                <a16:creationId xmlns:a16="http://schemas.microsoft.com/office/drawing/2014/main" id="{B607B2D2-0421-CD96-D382-5C714A2B9AA2}"/>
              </a:ext>
            </a:extLst>
          </p:cNvPr>
          <p:cNvSpPr/>
          <p:nvPr/>
        </p:nvSpPr>
        <p:spPr>
          <a:xfrm>
            <a:off x="129480" y="1990897"/>
            <a:ext cx="2035318" cy="1046211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sour</a:t>
            </a:r>
          </a:p>
        </p:txBody>
      </p:sp>
      <p:sp>
        <p:nvSpPr>
          <p:cNvPr id="9" name="Dalga 8">
            <a:extLst>
              <a:ext uri="{FF2B5EF4-FFF2-40B4-BE49-F238E27FC236}">
                <a16:creationId xmlns:a16="http://schemas.microsoft.com/office/drawing/2014/main" id="{FE4B3B49-B067-B498-869F-62014028E5FC}"/>
              </a:ext>
            </a:extLst>
          </p:cNvPr>
          <p:cNvSpPr/>
          <p:nvPr/>
        </p:nvSpPr>
        <p:spPr>
          <a:xfrm>
            <a:off x="129480" y="3221209"/>
            <a:ext cx="2035318" cy="1046212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salty</a:t>
            </a:r>
          </a:p>
        </p:txBody>
      </p:sp>
      <p:sp>
        <p:nvSpPr>
          <p:cNvPr id="17" name="Dalga 16">
            <a:extLst>
              <a:ext uri="{FF2B5EF4-FFF2-40B4-BE49-F238E27FC236}">
                <a16:creationId xmlns:a16="http://schemas.microsoft.com/office/drawing/2014/main" id="{1B376734-56DF-9FFD-63E4-494E56010002}"/>
              </a:ext>
            </a:extLst>
          </p:cNvPr>
          <p:cNvSpPr/>
          <p:nvPr/>
        </p:nvSpPr>
        <p:spPr>
          <a:xfrm>
            <a:off x="129480" y="4327261"/>
            <a:ext cx="2035318" cy="1048235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sweet</a:t>
            </a:r>
          </a:p>
        </p:txBody>
      </p:sp>
    </p:spTree>
    <p:extLst>
      <p:ext uri="{BB962C8B-B14F-4D97-AF65-F5344CB8AC3E}">
        <p14:creationId xmlns:p14="http://schemas.microsoft.com/office/powerpoint/2010/main" val="285145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CA0C04F-7B2A-4F73-BEEF-44726D855DED}"/>
              </a:ext>
            </a:extLst>
          </p:cNvPr>
          <p:cNvSpPr txBox="1">
            <a:spLocks/>
          </p:cNvSpPr>
          <p:nvPr/>
        </p:nvSpPr>
        <p:spPr>
          <a:xfrm>
            <a:off x="202096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Conjunctions</a:t>
            </a:r>
            <a:r>
              <a:rPr lang="tr-TR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:</a:t>
            </a:r>
            <a:endParaRPr lang="tr-TR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61BFB3C2-0E11-4CC0-B119-30AC486EBE4C}"/>
              </a:ext>
            </a:extLst>
          </p:cNvPr>
          <p:cNvSpPr txBox="1"/>
          <p:nvPr/>
        </p:nvSpPr>
        <p:spPr>
          <a:xfrm>
            <a:off x="91612" y="881432"/>
            <a:ext cx="3632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u="sng" dirty="0" err="1"/>
              <a:t>Until</a:t>
            </a:r>
            <a:r>
              <a:rPr lang="tr-TR" sz="3600" b="1" u="sng" dirty="0"/>
              <a:t>: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CFC0499-3CCE-4327-816F-0D6AD61F5A17}"/>
              </a:ext>
            </a:extLst>
          </p:cNvPr>
          <p:cNvSpPr txBox="1"/>
          <p:nvPr/>
        </p:nvSpPr>
        <p:spPr>
          <a:xfrm>
            <a:off x="1289746" y="1042181"/>
            <a:ext cx="3573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-e kadar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8659CEF3-08B4-4D6E-908E-EB859662A8BB}"/>
              </a:ext>
            </a:extLst>
          </p:cNvPr>
          <p:cNvSpPr txBox="1"/>
          <p:nvPr/>
        </p:nvSpPr>
        <p:spPr>
          <a:xfrm>
            <a:off x="381696" y="1529477"/>
            <a:ext cx="3355596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FF00"/>
                </a:solidFill>
              </a:rPr>
              <a:t>I </a:t>
            </a:r>
            <a:r>
              <a:rPr lang="tr-TR" sz="2000" b="1" dirty="0" err="1">
                <a:solidFill>
                  <a:srgbClr val="FFFF00"/>
                </a:solidFill>
              </a:rPr>
              <a:t>study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until</a:t>
            </a:r>
            <a:r>
              <a:rPr lang="tr-TR" sz="2000" b="1" dirty="0">
                <a:solidFill>
                  <a:srgbClr val="FFFF00"/>
                </a:solidFill>
              </a:rPr>
              <a:t> I </a:t>
            </a:r>
            <a:r>
              <a:rPr lang="tr-TR" sz="2000" b="1" dirty="0" err="1">
                <a:solidFill>
                  <a:srgbClr val="FFFF00"/>
                </a:solidFill>
              </a:rPr>
              <a:t>go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to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bed</a:t>
            </a:r>
            <a:r>
              <a:rPr lang="tr-TR" sz="2000" b="1" dirty="0">
                <a:solidFill>
                  <a:srgbClr val="FFFF00"/>
                </a:solidFill>
              </a:rPr>
              <a:t>.</a:t>
            </a:r>
          </a:p>
        </p:txBody>
      </p:sp>
      <p:cxnSp>
        <p:nvCxnSpPr>
          <p:cNvPr id="8" name="Düz Ok Bağlayıcısı 7">
            <a:extLst>
              <a:ext uri="{FF2B5EF4-FFF2-40B4-BE49-F238E27FC236}">
                <a16:creationId xmlns:a16="http://schemas.microsoft.com/office/drawing/2014/main" id="{021156E6-A8D5-4B2F-B5AA-5B1A0A613E80}"/>
              </a:ext>
            </a:extLst>
          </p:cNvPr>
          <p:cNvCxnSpPr/>
          <p:nvPr/>
        </p:nvCxnSpPr>
        <p:spPr>
          <a:xfrm>
            <a:off x="3879907" y="1729532"/>
            <a:ext cx="8137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etin kutusu 8">
            <a:extLst>
              <a:ext uri="{FF2B5EF4-FFF2-40B4-BE49-F238E27FC236}">
                <a16:creationId xmlns:a16="http://schemas.microsoft.com/office/drawing/2014/main" id="{F22D67C5-E658-454A-A2EC-DC306BD42F4F}"/>
              </a:ext>
            </a:extLst>
          </p:cNvPr>
          <p:cNvSpPr txBox="1"/>
          <p:nvPr/>
        </p:nvSpPr>
        <p:spPr>
          <a:xfrm>
            <a:off x="4769138" y="1539759"/>
            <a:ext cx="5176007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FF00"/>
                </a:solidFill>
              </a:rPr>
              <a:t>Yatana kadar ders çalışırım.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4B2735D8-AED2-4401-BE91-944FA635B3E2}"/>
              </a:ext>
            </a:extLst>
          </p:cNvPr>
          <p:cNvSpPr txBox="1"/>
          <p:nvPr/>
        </p:nvSpPr>
        <p:spPr>
          <a:xfrm>
            <a:off x="381696" y="2018715"/>
            <a:ext cx="3355595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 err="1">
                <a:solidFill>
                  <a:srgbClr val="FFFF00"/>
                </a:solidFill>
              </a:rPr>
              <a:t>Jane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watches</a:t>
            </a:r>
            <a:r>
              <a:rPr lang="tr-TR" sz="2000" b="1" dirty="0">
                <a:solidFill>
                  <a:srgbClr val="FFFF00"/>
                </a:solidFill>
              </a:rPr>
              <a:t> TV </a:t>
            </a:r>
            <a:r>
              <a:rPr lang="tr-TR" sz="2000" b="1" dirty="0" err="1">
                <a:solidFill>
                  <a:srgbClr val="FFFF00"/>
                </a:solidFill>
              </a:rPr>
              <a:t>series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until</a:t>
            </a:r>
            <a:r>
              <a:rPr lang="tr-TR" sz="2000" b="1" dirty="0">
                <a:solidFill>
                  <a:srgbClr val="FFFF00"/>
                </a:solidFill>
              </a:rPr>
              <a:t> 11 </a:t>
            </a:r>
            <a:r>
              <a:rPr lang="tr-TR" sz="2000" b="1" dirty="0" err="1">
                <a:solidFill>
                  <a:srgbClr val="FFFF00"/>
                </a:solidFill>
              </a:rPr>
              <a:t>pm</a:t>
            </a:r>
            <a:r>
              <a:rPr lang="tr-TR" sz="2000" b="1" dirty="0">
                <a:solidFill>
                  <a:srgbClr val="FFFF00"/>
                </a:solidFill>
              </a:rPr>
              <a:t>.</a:t>
            </a:r>
          </a:p>
        </p:txBody>
      </p:sp>
      <p:cxnSp>
        <p:nvCxnSpPr>
          <p:cNvPr id="11" name="Düz Ok Bağlayıcısı 10">
            <a:extLst>
              <a:ext uri="{FF2B5EF4-FFF2-40B4-BE49-F238E27FC236}">
                <a16:creationId xmlns:a16="http://schemas.microsoft.com/office/drawing/2014/main" id="{71692B3D-F23F-4567-A5E3-8C10E82EAB3C}"/>
              </a:ext>
            </a:extLst>
          </p:cNvPr>
          <p:cNvCxnSpPr/>
          <p:nvPr/>
        </p:nvCxnSpPr>
        <p:spPr>
          <a:xfrm>
            <a:off x="3879907" y="2416445"/>
            <a:ext cx="8137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CF84B3C3-53A0-4A5B-A375-F8A50720B0CD}"/>
              </a:ext>
            </a:extLst>
          </p:cNvPr>
          <p:cNvSpPr txBox="1"/>
          <p:nvPr/>
        </p:nvSpPr>
        <p:spPr>
          <a:xfrm>
            <a:off x="4769137" y="2176867"/>
            <a:ext cx="5176007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 err="1">
                <a:solidFill>
                  <a:srgbClr val="FFFF00"/>
                </a:solidFill>
              </a:rPr>
              <a:t>Jane</a:t>
            </a:r>
            <a:r>
              <a:rPr lang="tr-TR" sz="2000" b="1" dirty="0">
                <a:solidFill>
                  <a:srgbClr val="FFFF00"/>
                </a:solidFill>
              </a:rPr>
              <a:t> akşam 11’e kadar televizyon dizisi izler.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F0576EDD-8287-44DC-A232-05AAC8091881}"/>
              </a:ext>
            </a:extLst>
          </p:cNvPr>
          <p:cNvSpPr txBox="1"/>
          <p:nvPr/>
        </p:nvSpPr>
        <p:spPr>
          <a:xfrm>
            <a:off x="91612" y="3056704"/>
            <a:ext cx="3632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u="sng" dirty="0" err="1"/>
              <a:t>When</a:t>
            </a:r>
            <a:r>
              <a:rPr lang="tr-TR" sz="3600" b="1" u="sng" dirty="0"/>
              <a:t>: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B1C11D37-8A1A-4C9D-9A92-9011BE341D5B}"/>
              </a:ext>
            </a:extLst>
          </p:cNvPr>
          <p:cNvSpPr txBox="1"/>
          <p:nvPr/>
        </p:nvSpPr>
        <p:spPr>
          <a:xfrm>
            <a:off x="1474304" y="3233273"/>
            <a:ext cx="3573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-</a:t>
            </a:r>
            <a:r>
              <a:rPr lang="tr-TR" sz="2000" dirty="0" err="1"/>
              <a:t>dığında</a:t>
            </a:r>
            <a:r>
              <a:rPr lang="tr-TR" sz="2000" dirty="0"/>
              <a:t>, -</a:t>
            </a:r>
            <a:r>
              <a:rPr lang="tr-TR" sz="2000" dirty="0" err="1"/>
              <a:t>dığı</a:t>
            </a:r>
            <a:r>
              <a:rPr lang="tr-TR" sz="2000" dirty="0"/>
              <a:t> zaman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85481965-797B-45CC-816E-D3D054A5205B}"/>
              </a:ext>
            </a:extLst>
          </p:cNvPr>
          <p:cNvSpPr txBox="1"/>
          <p:nvPr/>
        </p:nvSpPr>
        <p:spPr>
          <a:xfrm>
            <a:off x="381696" y="3704749"/>
            <a:ext cx="3355596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 err="1">
                <a:solidFill>
                  <a:srgbClr val="FFFF00"/>
                </a:solidFill>
              </a:rPr>
              <a:t>When</a:t>
            </a:r>
            <a:r>
              <a:rPr lang="tr-TR" sz="2000" b="1" dirty="0">
                <a:solidFill>
                  <a:srgbClr val="FFFF00"/>
                </a:solidFill>
              </a:rPr>
              <a:t> I </a:t>
            </a:r>
            <a:r>
              <a:rPr lang="tr-TR" sz="2000" b="1" dirty="0" err="1">
                <a:solidFill>
                  <a:srgbClr val="FFFF00"/>
                </a:solidFill>
              </a:rPr>
              <a:t>play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football</a:t>
            </a:r>
            <a:r>
              <a:rPr lang="tr-TR" sz="2000" b="1" dirty="0">
                <a:solidFill>
                  <a:srgbClr val="FFFF00"/>
                </a:solidFill>
              </a:rPr>
              <a:t>, I hurt </a:t>
            </a:r>
            <a:r>
              <a:rPr lang="tr-TR" sz="2000" b="1" dirty="0" err="1">
                <a:solidFill>
                  <a:srgbClr val="FFFF00"/>
                </a:solidFill>
              </a:rPr>
              <a:t>my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knee</a:t>
            </a:r>
            <a:r>
              <a:rPr lang="tr-TR" sz="2000" b="1" dirty="0">
                <a:solidFill>
                  <a:srgbClr val="FFFF00"/>
                </a:solidFill>
              </a:rPr>
              <a:t>.</a:t>
            </a:r>
          </a:p>
        </p:txBody>
      </p:sp>
      <p:cxnSp>
        <p:nvCxnSpPr>
          <p:cNvPr id="16" name="Düz Ok Bağlayıcısı 15">
            <a:extLst>
              <a:ext uri="{FF2B5EF4-FFF2-40B4-BE49-F238E27FC236}">
                <a16:creationId xmlns:a16="http://schemas.microsoft.com/office/drawing/2014/main" id="{63FA8634-1FD8-4A06-AA3E-C74C398D6F09}"/>
              </a:ext>
            </a:extLst>
          </p:cNvPr>
          <p:cNvCxnSpPr/>
          <p:nvPr/>
        </p:nvCxnSpPr>
        <p:spPr>
          <a:xfrm>
            <a:off x="3879907" y="3904804"/>
            <a:ext cx="8137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66DF333C-C0A0-422D-99F5-C668C95C54CC}"/>
              </a:ext>
            </a:extLst>
          </p:cNvPr>
          <p:cNvSpPr txBox="1"/>
          <p:nvPr/>
        </p:nvSpPr>
        <p:spPr>
          <a:xfrm>
            <a:off x="4769138" y="3715031"/>
            <a:ext cx="5176007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FF00"/>
                </a:solidFill>
              </a:rPr>
              <a:t>Ben futbol oynadığımda, dizimi incitirim. 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2D3BC47D-44A2-4867-83A2-9171472CC295}"/>
              </a:ext>
            </a:extLst>
          </p:cNvPr>
          <p:cNvSpPr txBox="1"/>
          <p:nvPr/>
        </p:nvSpPr>
        <p:spPr>
          <a:xfrm>
            <a:off x="381696" y="4716479"/>
            <a:ext cx="3355595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FF00"/>
                </a:solidFill>
              </a:rPr>
              <a:t>I </a:t>
            </a:r>
            <a:r>
              <a:rPr lang="tr-TR" sz="2000" b="1" dirty="0" err="1">
                <a:solidFill>
                  <a:srgbClr val="FFFF00"/>
                </a:solidFill>
              </a:rPr>
              <a:t>go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to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library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when</a:t>
            </a:r>
            <a:r>
              <a:rPr lang="tr-TR" sz="2000" b="1" dirty="0">
                <a:solidFill>
                  <a:srgbClr val="FFFF00"/>
                </a:solidFill>
              </a:rPr>
              <a:t> I </a:t>
            </a:r>
            <a:r>
              <a:rPr lang="tr-TR" sz="2000" b="1" dirty="0" err="1">
                <a:solidFill>
                  <a:srgbClr val="FFFF00"/>
                </a:solidFill>
              </a:rPr>
              <a:t>have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err="1">
                <a:solidFill>
                  <a:srgbClr val="FFFF00"/>
                </a:solidFill>
              </a:rPr>
              <a:t>homework</a:t>
            </a:r>
            <a:endParaRPr lang="tr-TR" sz="2000" b="1" dirty="0">
              <a:solidFill>
                <a:srgbClr val="FFFF00"/>
              </a:solidFill>
            </a:endParaRPr>
          </a:p>
        </p:txBody>
      </p:sp>
      <p:cxnSp>
        <p:nvCxnSpPr>
          <p:cNvPr id="19" name="Düz Ok Bağlayıcısı 18">
            <a:extLst>
              <a:ext uri="{FF2B5EF4-FFF2-40B4-BE49-F238E27FC236}">
                <a16:creationId xmlns:a16="http://schemas.microsoft.com/office/drawing/2014/main" id="{AC3ED75F-1A14-42D3-8665-93D93A832F71}"/>
              </a:ext>
            </a:extLst>
          </p:cNvPr>
          <p:cNvCxnSpPr/>
          <p:nvPr/>
        </p:nvCxnSpPr>
        <p:spPr>
          <a:xfrm>
            <a:off x="3879907" y="5039805"/>
            <a:ext cx="8137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6821F3F3-B34E-44DF-895B-A65B82B9F132}"/>
              </a:ext>
            </a:extLst>
          </p:cNvPr>
          <p:cNvSpPr txBox="1"/>
          <p:nvPr/>
        </p:nvSpPr>
        <p:spPr>
          <a:xfrm>
            <a:off x="4769137" y="4716479"/>
            <a:ext cx="5176007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FF00"/>
                </a:solidFill>
              </a:rPr>
              <a:t>Ben ödevim olduğunda, kütüphaneye giderim.</a:t>
            </a:r>
          </a:p>
        </p:txBody>
      </p:sp>
    </p:spTree>
    <p:extLst>
      <p:ext uri="{BB962C8B-B14F-4D97-AF65-F5344CB8AC3E}">
        <p14:creationId xmlns:p14="http://schemas.microsoft.com/office/powerpoint/2010/main" val="213936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9" grpId="0" animBg="1"/>
      <p:bldP spid="10" grpId="0" animBg="1"/>
      <p:bldP spid="12" grpId="0" animBg="1"/>
      <p:bldP spid="13" grpId="0"/>
      <p:bldP spid="14" grpId="0"/>
      <p:bldP spid="15" grpId="0" animBg="1"/>
      <p:bldP spid="17" grpId="0" animBg="1"/>
      <p:bldP spid="18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12867288-43B6-5BFD-CF44-BA262EEF428C}"/>
              </a:ext>
            </a:extLst>
          </p:cNvPr>
          <p:cNvSpPr txBox="1"/>
          <p:nvPr/>
        </p:nvSpPr>
        <p:spPr>
          <a:xfrm>
            <a:off x="1633537" y="914400"/>
            <a:ext cx="892492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800" b="1" dirty="0">
                <a:solidFill>
                  <a:schemeClr val="bg1"/>
                </a:solidFill>
              </a:rPr>
              <a:t>SAMPLE</a:t>
            </a:r>
          </a:p>
          <a:p>
            <a:r>
              <a:rPr lang="tr-TR" sz="13800" b="1" dirty="0">
                <a:solidFill>
                  <a:schemeClr val="bg1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6283860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DBA6C22-1A04-F07A-BBC3-2FC101BBA8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77" b="50416"/>
          <a:stretch/>
        </p:blipFill>
        <p:spPr>
          <a:xfrm>
            <a:off x="606998" y="102082"/>
            <a:ext cx="4593652" cy="46535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17B62050-20DF-1622-C78F-5384948069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16"/>
          <a:stretch/>
        </p:blipFill>
        <p:spPr>
          <a:xfrm>
            <a:off x="5114924" y="2276474"/>
            <a:ext cx="5724526" cy="42463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DBC9700-F40F-85C3-9F4D-6644BC6D3127}"/>
              </a:ext>
            </a:extLst>
          </p:cNvPr>
          <p:cNvSpPr/>
          <p:nvPr/>
        </p:nvSpPr>
        <p:spPr>
          <a:xfrm>
            <a:off x="7810499" y="2779862"/>
            <a:ext cx="419101" cy="3429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027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37F151C-3C23-F13C-CCA6-63E0F40C8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25" y="114300"/>
            <a:ext cx="9182100" cy="60108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CD3C4ABA-600B-0512-3688-8F3B4FD5FB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1830474"/>
            <a:ext cx="5610225" cy="47608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3D4E117-21A4-A44F-F9E6-76FEF627760D}"/>
              </a:ext>
            </a:extLst>
          </p:cNvPr>
          <p:cNvSpPr/>
          <p:nvPr/>
        </p:nvSpPr>
        <p:spPr>
          <a:xfrm>
            <a:off x="657225" y="2476500"/>
            <a:ext cx="419101" cy="3429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489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E797A397-3EED-A9D3-17A8-3B5A05BA9A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"/>
          <a:stretch/>
        </p:blipFill>
        <p:spPr>
          <a:xfrm>
            <a:off x="1266825" y="-1"/>
            <a:ext cx="9658350" cy="61987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F830C01F-3DA8-160D-77D9-92393D110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712" y="4075604"/>
            <a:ext cx="7362825" cy="26442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66DE70D-AEC7-DD5A-635E-A55FC8EE2813}"/>
              </a:ext>
            </a:extLst>
          </p:cNvPr>
          <p:cNvSpPr/>
          <p:nvPr/>
        </p:nvSpPr>
        <p:spPr>
          <a:xfrm>
            <a:off x="2347912" y="5944975"/>
            <a:ext cx="419101" cy="3429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54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ED08FA9-06F9-2FD6-82DA-56AA5E353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88" y="723900"/>
            <a:ext cx="11448596" cy="4838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33C8F9-7A7A-60E1-2281-2AF90CAA67E0}"/>
              </a:ext>
            </a:extLst>
          </p:cNvPr>
          <p:cNvSpPr/>
          <p:nvPr/>
        </p:nvSpPr>
        <p:spPr>
          <a:xfrm>
            <a:off x="7615237" y="3333750"/>
            <a:ext cx="419101" cy="3429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045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0833F1E-20F5-DD43-9EF4-E42B59900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6" y="316706"/>
            <a:ext cx="11807448" cy="597693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FDDD640-02EC-75DE-4AEA-623D24CD72DC}"/>
              </a:ext>
            </a:extLst>
          </p:cNvPr>
          <p:cNvSpPr/>
          <p:nvPr/>
        </p:nvSpPr>
        <p:spPr>
          <a:xfrm>
            <a:off x="8062912" y="5706850"/>
            <a:ext cx="419101" cy="3429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519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408BD1C-217C-4F6F-0786-82D7A54F0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75" y="0"/>
            <a:ext cx="8553450" cy="67851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C33EC59-E57E-2ADB-E3A3-16C3410F2EA9}"/>
              </a:ext>
            </a:extLst>
          </p:cNvPr>
          <p:cNvSpPr/>
          <p:nvPr/>
        </p:nvSpPr>
        <p:spPr>
          <a:xfrm>
            <a:off x="1819275" y="5810249"/>
            <a:ext cx="338138" cy="287125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584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34DA173-11F7-B4FF-993F-DA55E16D8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08" y="0"/>
            <a:ext cx="9106784" cy="67913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92E179F-4088-4C90-B0FC-B34D741755F4}"/>
              </a:ext>
            </a:extLst>
          </p:cNvPr>
          <p:cNvSpPr/>
          <p:nvPr/>
        </p:nvSpPr>
        <p:spPr>
          <a:xfrm>
            <a:off x="6096000" y="6316450"/>
            <a:ext cx="319088" cy="3429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591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7E6D37BC-43D3-7ACB-070D-D041A4DB5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37" y="569323"/>
            <a:ext cx="9153525" cy="5562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92E179F-4088-4C90-B0FC-B34D741755F4}"/>
              </a:ext>
            </a:extLst>
          </p:cNvPr>
          <p:cNvSpPr/>
          <p:nvPr/>
        </p:nvSpPr>
        <p:spPr>
          <a:xfrm>
            <a:off x="8334103" y="5652421"/>
            <a:ext cx="319088" cy="3429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1BB87794-7CA8-9D50-D2AD-B43E9CA34322}"/>
              </a:ext>
            </a:extLst>
          </p:cNvPr>
          <p:cNvSpPr/>
          <p:nvPr/>
        </p:nvSpPr>
        <p:spPr>
          <a:xfrm>
            <a:off x="8255726" y="1062446"/>
            <a:ext cx="2351314" cy="775063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solidFill>
                  <a:sysClr val="windowText" lastClr="000000"/>
                </a:solidFill>
              </a:rPr>
              <a:t>2023 LGS</a:t>
            </a:r>
          </a:p>
        </p:txBody>
      </p:sp>
    </p:spTree>
    <p:extLst>
      <p:ext uri="{BB962C8B-B14F-4D97-AF65-F5344CB8AC3E}">
        <p14:creationId xmlns:p14="http://schemas.microsoft.com/office/powerpoint/2010/main" val="150203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147FA08E-E462-60BD-E363-8C826F1C637E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https://www.egetolgayaltinay.com/lessons/340</a:t>
            </a:r>
            <a:r>
              <a:rPr lang="tr-TR" sz="24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C96442C-9F90-2302-2226-B9B9767BD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2959">
            <a:off x="7939359" y="2943703"/>
            <a:ext cx="3390492" cy="321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232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0886AF0-3A28-C917-BC68-6E0162E76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534" y="204243"/>
            <a:ext cx="4526689" cy="61993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92E179F-4088-4C90-B0FC-B34D741755F4}"/>
              </a:ext>
            </a:extLst>
          </p:cNvPr>
          <p:cNvSpPr/>
          <p:nvPr/>
        </p:nvSpPr>
        <p:spPr>
          <a:xfrm>
            <a:off x="3735976" y="4728754"/>
            <a:ext cx="258127" cy="282497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1BB87794-7CA8-9D50-D2AD-B43E9CA34322}"/>
              </a:ext>
            </a:extLst>
          </p:cNvPr>
          <p:cNvSpPr/>
          <p:nvPr/>
        </p:nvSpPr>
        <p:spPr>
          <a:xfrm>
            <a:off x="8255726" y="1062446"/>
            <a:ext cx="2351314" cy="775063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solidFill>
                  <a:sysClr val="windowText" lastClr="000000"/>
                </a:solidFill>
              </a:rPr>
              <a:t>2023 LGS</a:t>
            </a:r>
          </a:p>
        </p:txBody>
      </p:sp>
    </p:spTree>
    <p:extLst>
      <p:ext uri="{BB962C8B-B14F-4D97-AF65-F5344CB8AC3E}">
        <p14:creationId xmlns:p14="http://schemas.microsoft.com/office/powerpoint/2010/main" val="240468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2EFB401-9477-9ECA-55D3-F2342E926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46" y="60437"/>
            <a:ext cx="10004787" cy="67975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92E179F-4088-4C90-B0FC-B34D741755F4}"/>
              </a:ext>
            </a:extLst>
          </p:cNvPr>
          <p:cNvSpPr/>
          <p:nvPr/>
        </p:nvSpPr>
        <p:spPr>
          <a:xfrm>
            <a:off x="914399" y="5930538"/>
            <a:ext cx="365761" cy="357052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1BB87794-7CA8-9D50-D2AD-B43E9CA34322}"/>
              </a:ext>
            </a:extLst>
          </p:cNvPr>
          <p:cNvSpPr/>
          <p:nvPr/>
        </p:nvSpPr>
        <p:spPr>
          <a:xfrm>
            <a:off x="8386354" y="757646"/>
            <a:ext cx="2351314" cy="775063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ysClr val="windowText" lastClr="000000"/>
                </a:solidFill>
              </a:rPr>
              <a:t>2023 MART ÖRNEK SORUSU</a:t>
            </a:r>
          </a:p>
        </p:txBody>
      </p:sp>
    </p:spTree>
    <p:extLst>
      <p:ext uri="{BB962C8B-B14F-4D97-AF65-F5344CB8AC3E}">
        <p14:creationId xmlns:p14="http://schemas.microsoft.com/office/powerpoint/2010/main" val="250405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748962E-D326-F46F-FA01-65C17E4EC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9" y="355500"/>
            <a:ext cx="9514349" cy="59320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92E179F-4088-4C90-B0FC-B34D741755F4}"/>
              </a:ext>
            </a:extLst>
          </p:cNvPr>
          <p:cNvSpPr/>
          <p:nvPr/>
        </p:nvSpPr>
        <p:spPr>
          <a:xfrm>
            <a:off x="1097279" y="1454332"/>
            <a:ext cx="365761" cy="357052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1BB87794-7CA8-9D50-D2AD-B43E9CA34322}"/>
              </a:ext>
            </a:extLst>
          </p:cNvPr>
          <p:cNvSpPr/>
          <p:nvPr/>
        </p:nvSpPr>
        <p:spPr>
          <a:xfrm>
            <a:off x="9100456" y="1976846"/>
            <a:ext cx="2351314" cy="775063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ysClr val="windowText" lastClr="000000"/>
                </a:solidFill>
              </a:rPr>
              <a:t>2023 NİSAN ÖRNEK SORUSU</a:t>
            </a:r>
          </a:p>
        </p:txBody>
      </p:sp>
    </p:spTree>
    <p:extLst>
      <p:ext uri="{BB962C8B-B14F-4D97-AF65-F5344CB8AC3E}">
        <p14:creationId xmlns:p14="http://schemas.microsoft.com/office/powerpoint/2010/main" val="56404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BE5AE87-1852-C37C-0E02-3627B5306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0" y="633412"/>
            <a:ext cx="10827218" cy="57412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92E179F-4088-4C90-B0FC-B34D741755F4}"/>
              </a:ext>
            </a:extLst>
          </p:cNvPr>
          <p:cNvSpPr/>
          <p:nvPr/>
        </p:nvSpPr>
        <p:spPr>
          <a:xfrm>
            <a:off x="458151" y="5660573"/>
            <a:ext cx="365761" cy="357052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1BB87794-7CA8-9D50-D2AD-B43E9CA34322}"/>
              </a:ext>
            </a:extLst>
          </p:cNvPr>
          <p:cNvSpPr/>
          <p:nvPr/>
        </p:nvSpPr>
        <p:spPr>
          <a:xfrm>
            <a:off x="8247016" y="1628503"/>
            <a:ext cx="2351314" cy="775063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ysClr val="windowText" lastClr="000000"/>
                </a:solidFill>
              </a:rPr>
              <a:t>2023 MAYIS ÖRNEK SORUSU</a:t>
            </a:r>
          </a:p>
        </p:txBody>
      </p:sp>
    </p:spTree>
    <p:extLst>
      <p:ext uri="{BB962C8B-B14F-4D97-AF65-F5344CB8AC3E}">
        <p14:creationId xmlns:p14="http://schemas.microsoft.com/office/powerpoint/2010/main" val="132761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A9D09-7737-C1D8-66CF-03D879469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3F55CC0-3384-F96A-5A20-BA1B4C374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770" y="531223"/>
            <a:ext cx="9251350" cy="55671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1246B87-49DD-5C2C-F44A-E7CA57E53232}"/>
              </a:ext>
            </a:extLst>
          </p:cNvPr>
          <p:cNvSpPr/>
          <p:nvPr/>
        </p:nvSpPr>
        <p:spPr>
          <a:xfrm>
            <a:off x="1233770" y="4698273"/>
            <a:ext cx="365761" cy="357052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B4A7994A-F5DF-6AD0-64ED-7046138EA899}"/>
              </a:ext>
            </a:extLst>
          </p:cNvPr>
          <p:cNvSpPr/>
          <p:nvPr/>
        </p:nvSpPr>
        <p:spPr>
          <a:xfrm>
            <a:off x="8133806" y="4963886"/>
            <a:ext cx="2351314" cy="775063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solidFill>
                  <a:sysClr val="windowText" lastClr="000000"/>
                </a:solidFill>
              </a:rPr>
              <a:t>2024 LGS</a:t>
            </a:r>
          </a:p>
        </p:txBody>
      </p:sp>
    </p:spTree>
    <p:extLst>
      <p:ext uri="{BB962C8B-B14F-4D97-AF65-F5344CB8AC3E}">
        <p14:creationId xmlns:p14="http://schemas.microsoft.com/office/powerpoint/2010/main" val="12632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3398D5F-6F4B-BB1D-0922-C7FD346C0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0358">
            <a:off x="8684809" y="2459990"/>
            <a:ext cx="3185244" cy="3185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47FA08E-E462-60BD-E363-8C826F1C637E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Ünite sonu kelime oyununa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4"/>
              </a:rPr>
              <a:t>https://www.egetolgayaltinay.com/lessons/85</a:t>
            </a:r>
            <a:r>
              <a:rPr lang="tr-TR" sz="2400" b="1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59969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247A9D77-FCA2-7B4B-E760-06B5ECB64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184" y="909549"/>
            <a:ext cx="2719979" cy="419896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F793B944-9ACC-E0AF-04C3-494C8EA7D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590" y="4563466"/>
            <a:ext cx="2913537" cy="2913537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C3C0ED9E-239D-EE67-0DD5-A72A2E03FAA0}"/>
              </a:ext>
            </a:extLst>
          </p:cNvPr>
          <p:cNvSpPr txBox="1"/>
          <p:nvPr/>
        </p:nvSpPr>
        <p:spPr>
          <a:xfrm>
            <a:off x="5310683" y="1921830"/>
            <a:ext cx="6049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Sunuma katkılarından dolayı</a:t>
            </a:r>
          </a:p>
          <a:p>
            <a:r>
              <a:rPr lang="tr-TR" sz="2800" b="1" dirty="0"/>
              <a:t>İşleyen Zeka ailesine teşekkürler.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8DF98298-17F0-1861-9EFC-6B1514C0D2F0}"/>
              </a:ext>
            </a:extLst>
          </p:cNvPr>
          <p:cNvSpPr txBox="1"/>
          <p:nvPr/>
        </p:nvSpPr>
        <p:spPr>
          <a:xfrm>
            <a:off x="5310683" y="3294076"/>
            <a:ext cx="5372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/>
              <a:t>İşleyen Zeka içeriklerine aşağıdaki linkten ulaşabilirsiniz:</a:t>
            </a:r>
          </a:p>
          <a:p>
            <a:br>
              <a:rPr lang="tr-TR" sz="1800" dirty="0"/>
            </a:br>
            <a:r>
              <a:rPr lang="tr-TR" sz="1800" dirty="0">
                <a:hlinkClick r:id="rId4"/>
              </a:rPr>
              <a:t>https://www.egetolgayaltinay.com/contents/1/5</a:t>
            </a:r>
            <a:r>
              <a:rPr lang="tr-TR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566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4CD5E7E-8FA5-4F4F-90B5-609B29060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37" y="421375"/>
            <a:ext cx="5715000" cy="5715000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B123F4F5-32BF-4CDA-8A82-E0EBDD248C1D}"/>
              </a:ext>
            </a:extLst>
          </p:cNvPr>
          <p:cNvSpPr txBox="1"/>
          <p:nvPr/>
        </p:nvSpPr>
        <p:spPr>
          <a:xfrm>
            <a:off x="8309280" y="2849991"/>
            <a:ext cx="3369303" cy="1384995"/>
          </a:xfrm>
          <a:prstGeom prst="rect">
            <a:avLst/>
          </a:prstGeom>
          <a:solidFill>
            <a:srgbClr val="C5E0B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tr-TR" sz="3600" b="1" i="1" u="sng" dirty="0"/>
              <a:t>Hazırlayan:</a:t>
            </a:r>
            <a:r>
              <a:rPr lang="tr-TR" sz="2400" b="1" i="1" u="sng" dirty="0"/>
              <a:t> </a:t>
            </a:r>
            <a:br>
              <a:rPr lang="tr-TR" sz="2400" b="1" i="1" u="sng" dirty="0"/>
            </a:br>
            <a:r>
              <a:rPr lang="tr-TR" sz="2400" b="1" dirty="0"/>
              <a:t>Ege Tolgay Altınay</a:t>
            </a:r>
          </a:p>
          <a:p>
            <a:pPr algn="r"/>
            <a:r>
              <a:rPr lang="tr-TR" sz="2400" b="1" dirty="0"/>
              <a:t>Van </a:t>
            </a:r>
            <a:r>
              <a:rPr lang="tr-TR" sz="2400" b="1" dirty="0" err="1"/>
              <a:t>Akköprü</a:t>
            </a:r>
            <a:r>
              <a:rPr lang="tr-TR" sz="2400" b="1" dirty="0"/>
              <a:t> Ortaokulu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897FF558-DBAB-410A-A2B5-5ADF27E31107}"/>
              </a:ext>
            </a:extLst>
          </p:cNvPr>
          <p:cNvSpPr txBox="1"/>
          <p:nvPr/>
        </p:nvSpPr>
        <p:spPr>
          <a:xfrm>
            <a:off x="6905248" y="4447214"/>
            <a:ext cx="4773335" cy="92333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dirty="0"/>
              <a:t>*2,7 ve 8 </a:t>
            </a:r>
            <a:r>
              <a:rPr lang="tr-TR" dirty="0" err="1"/>
              <a:t>No’lu</a:t>
            </a:r>
            <a:r>
              <a:rPr lang="tr-TR" dirty="0"/>
              <a:t> Slaytlar Gökhan </a:t>
            </a:r>
            <a:r>
              <a:rPr lang="tr-TR" dirty="0" err="1"/>
              <a:t>KARAKAYA’nın</a:t>
            </a:r>
            <a:r>
              <a:rPr lang="tr-TR" dirty="0"/>
              <a:t> </a:t>
            </a:r>
          </a:p>
          <a:p>
            <a:r>
              <a:rPr lang="tr-TR" dirty="0"/>
              <a:t>«10 soruda </a:t>
            </a:r>
            <a:r>
              <a:rPr lang="tr-TR" dirty="0" err="1"/>
              <a:t>In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Kitchen» sunumundan alıntıdır. Kendisine teşekkür ederim.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E012555-162C-443F-BC89-F3ADEB22DD1B}"/>
              </a:ext>
            </a:extLst>
          </p:cNvPr>
          <p:cNvSpPr txBox="1"/>
          <p:nvPr/>
        </p:nvSpPr>
        <p:spPr>
          <a:xfrm>
            <a:off x="5695713" y="5490044"/>
            <a:ext cx="6092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Bu, ve benzeri içerikler için:</a:t>
            </a:r>
            <a:br>
              <a:rPr lang="tr-TR" b="1" dirty="0"/>
            </a:br>
            <a:r>
              <a:rPr lang="tr-TR" b="1" dirty="0">
                <a:hlinkClick r:id="rId3"/>
              </a:rPr>
              <a:t>www.egetolgayaltinay.com</a:t>
            </a:r>
            <a:r>
              <a:rPr lang="tr-TR" b="1" dirty="0"/>
              <a:t> adresini ziyaret edebilirsiniz.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F1F9F87-A2DD-444C-D5D7-770CD130F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148" y="146098"/>
            <a:ext cx="2424264" cy="242426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1C89FCB-6AEA-090F-E739-A7794AF22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297" y="424029"/>
            <a:ext cx="2126854" cy="2126854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656271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147FA08E-E462-60BD-E363-8C826F1C637E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https://www.egetolgayaltinay.com/lessons/345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7898C49-C759-1EE2-4084-7D2B41BBB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4885">
            <a:off x="7894864" y="3178833"/>
            <a:ext cx="3626576" cy="341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19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147FA08E-E462-60BD-E363-8C826F1C637E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https://www.egetolgayaltinay.com/lessons/344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666E675-F454-7855-A7F8-F95DF84DA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2602">
            <a:off x="7613060" y="3178834"/>
            <a:ext cx="3525203" cy="332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84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408A90C-E010-4E77-99CD-8B55B4EA8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85" y="880025"/>
            <a:ext cx="2561405" cy="1786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19">
            <a:extLst>
              <a:ext uri="{FF2B5EF4-FFF2-40B4-BE49-F238E27FC236}">
                <a16:creationId xmlns:a16="http://schemas.microsoft.com/office/drawing/2014/main" id="{FF4B16D7-A9FD-4057-A7C2-699CA056967A}"/>
              </a:ext>
            </a:extLst>
          </p:cNvPr>
          <p:cNvSpPr txBox="1"/>
          <p:nvPr/>
        </p:nvSpPr>
        <p:spPr>
          <a:xfrm>
            <a:off x="735449" y="2666548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Boil:</a:t>
            </a:r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73ABD3A6-277F-41A0-82A9-459126101FFC}"/>
              </a:ext>
            </a:extLst>
          </p:cNvPr>
          <p:cNvSpPr txBox="1"/>
          <p:nvPr/>
        </p:nvSpPr>
        <p:spPr>
          <a:xfrm>
            <a:off x="316184" y="3143601"/>
            <a:ext cx="2673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Kaynatmak, haşlamak</a:t>
            </a:r>
          </a:p>
          <a:p>
            <a:pPr algn="ctr"/>
            <a:endParaRPr lang="tr-TR" sz="2000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F4F513A6-1763-43A1-804F-30B9EA71B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859" y="1640084"/>
            <a:ext cx="2574217" cy="1788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58186D62-8F06-4E98-96AF-AF4F8E2DC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5908" y="903532"/>
            <a:ext cx="2658283" cy="1788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26">
            <a:extLst>
              <a:ext uri="{FF2B5EF4-FFF2-40B4-BE49-F238E27FC236}">
                <a16:creationId xmlns:a16="http://schemas.microsoft.com/office/drawing/2014/main" id="{A2402984-0116-4B09-8C22-4A1B372BCE40}"/>
              </a:ext>
            </a:extLst>
          </p:cNvPr>
          <p:cNvSpPr txBox="1"/>
          <p:nvPr/>
        </p:nvSpPr>
        <p:spPr>
          <a:xfrm>
            <a:off x="5074351" y="3429000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Fry:</a:t>
            </a:r>
          </a:p>
        </p:txBody>
      </p:sp>
      <p:sp>
        <p:nvSpPr>
          <p:cNvPr id="10" name="TextBox 28">
            <a:extLst>
              <a:ext uri="{FF2B5EF4-FFF2-40B4-BE49-F238E27FC236}">
                <a16:creationId xmlns:a16="http://schemas.microsoft.com/office/drawing/2014/main" id="{41EC9D69-F5B9-467C-BB05-882BBB262F6C}"/>
              </a:ext>
            </a:extLst>
          </p:cNvPr>
          <p:cNvSpPr txBox="1"/>
          <p:nvPr/>
        </p:nvSpPr>
        <p:spPr>
          <a:xfrm>
            <a:off x="9453611" y="2705046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Grill:</a:t>
            </a:r>
          </a:p>
        </p:txBody>
      </p:sp>
      <p:sp>
        <p:nvSpPr>
          <p:cNvPr id="11" name="TextBox 38">
            <a:extLst>
              <a:ext uri="{FF2B5EF4-FFF2-40B4-BE49-F238E27FC236}">
                <a16:creationId xmlns:a16="http://schemas.microsoft.com/office/drawing/2014/main" id="{01718ED8-FABC-4A6E-A33A-F41FB5C0098B}"/>
              </a:ext>
            </a:extLst>
          </p:cNvPr>
          <p:cNvSpPr txBox="1"/>
          <p:nvPr/>
        </p:nvSpPr>
        <p:spPr>
          <a:xfrm>
            <a:off x="4752733" y="3894299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Kızartmak</a:t>
            </a:r>
            <a:endParaRPr lang="tr-TR" sz="2000" dirty="0"/>
          </a:p>
        </p:txBody>
      </p:sp>
      <p:sp>
        <p:nvSpPr>
          <p:cNvPr id="12" name="TextBox 40">
            <a:extLst>
              <a:ext uri="{FF2B5EF4-FFF2-40B4-BE49-F238E27FC236}">
                <a16:creationId xmlns:a16="http://schemas.microsoft.com/office/drawing/2014/main" id="{DECB2EB1-DCAD-40BF-B45F-BDD5F40E2E8B}"/>
              </a:ext>
            </a:extLst>
          </p:cNvPr>
          <p:cNvSpPr txBox="1"/>
          <p:nvPr/>
        </p:nvSpPr>
        <p:spPr>
          <a:xfrm>
            <a:off x="9156137" y="3168508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Izgarada pişirmek</a:t>
            </a:r>
            <a:endParaRPr lang="tr-TR" sz="2000" dirty="0"/>
          </a:p>
        </p:txBody>
      </p:sp>
      <p:pic>
        <p:nvPicPr>
          <p:cNvPr id="13" name="Picture 19">
            <a:extLst>
              <a:ext uri="{FF2B5EF4-FFF2-40B4-BE49-F238E27FC236}">
                <a16:creationId xmlns:a16="http://schemas.microsoft.com/office/drawing/2014/main" id="{71BC2954-5BEB-42D2-855E-01CE43B8A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075" y="3851487"/>
            <a:ext cx="2594537" cy="1803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39">
            <a:extLst>
              <a:ext uri="{FF2B5EF4-FFF2-40B4-BE49-F238E27FC236}">
                <a16:creationId xmlns:a16="http://schemas.microsoft.com/office/drawing/2014/main" id="{55058240-02B9-47CB-8800-D15BE29384C2}"/>
              </a:ext>
            </a:extLst>
          </p:cNvPr>
          <p:cNvSpPr txBox="1"/>
          <p:nvPr/>
        </p:nvSpPr>
        <p:spPr>
          <a:xfrm>
            <a:off x="1231459" y="5642297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Bake:</a:t>
            </a:r>
          </a:p>
        </p:txBody>
      </p:sp>
      <p:sp>
        <p:nvSpPr>
          <p:cNvPr id="15" name="TextBox 53">
            <a:extLst>
              <a:ext uri="{FF2B5EF4-FFF2-40B4-BE49-F238E27FC236}">
                <a16:creationId xmlns:a16="http://schemas.microsoft.com/office/drawing/2014/main" id="{A428972A-F294-4B06-AB0D-56346A57770E}"/>
              </a:ext>
            </a:extLst>
          </p:cNvPr>
          <p:cNvSpPr txBox="1"/>
          <p:nvPr/>
        </p:nvSpPr>
        <p:spPr>
          <a:xfrm>
            <a:off x="842077" y="6050829"/>
            <a:ext cx="2366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Fırında</a:t>
            </a:r>
            <a:br>
              <a:rPr lang="tr-TR" sz="2000" b="1" dirty="0"/>
            </a:br>
            <a:r>
              <a:rPr lang="tr-TR" sz="2000" b="1" dirty="0"/>
              <a:t>Pişirmek</a:t>
            </a:r>
            <a:endParaRPr lang="tr-TR" sz="2000" dirty="0"/>
          </a:p>
        </p:txBody>
      </p:sp>
      <p:sp>
        <p:nvSpPr>
          <p:cNvPr id="16" name="TextBox 57">
            <a:extLst>
              <a:ext uri="{FF2B5EF4-FFF2-40B4-BE49-F238E27FC236}">
                <a16:creationId xmlns:a16="http://schemas.microsoft.com/office/drawing/2014/main" id="{3A1894BD-05ED-4859-A359-705E03269005}"/>
              </a:ext>
            </a:extLst>
          </p:cNvPr>
          <p:cNvSpPr txBox="1"/>
          <p:nvPr/>
        </p:nvSpPr>
        <p:spPr>
          <a:xfrm>
            <a:off x="2741344" y="5624841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Roast:</a:t>
            </a:r>
          </a:p>
        </p:txBody>
      </p:sp>
      <p:sp>
        <p:nvSpPr>
          <p:cNvPr id="17" name="TextBox 59">
            <a:extLst>
              <a:ext uri="{FF2B5EF4-FFF2-40B4-BE49-F238E27FC236}">
                <a16:creationId xmlns:a16="http://schemas.microsoft.com/office/drawing/2014/main" id="{50B3E55E-9916-4CEF-AF95-304571A73895}"/>
              </a:ext>
            </a:extLst>
          </p:cNvPr>
          <p:cNvSpPr txBox="1"/>
          <p:nvPr/>
        </p:nvSpPr>
        <p:spPr>
          <a:xfrm>
            <a:off x="2387960" y="6050829"/>
            <a:ext cx="2366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(Eti) Fırında</a:t>
            </a:r>
          </a:p>
          <a:p>
            <a:pPr algn="ctr"/>
            <a:r>
              <a:rPr lang="tr-TR" sz="2000" b="1" dirty="0"/>
              <a:t>Kızartmak</a:t>
            </a:r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DA047694-3876-4C39-9AAA-E6780D5203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900" y="3939813"/>
            <a:ext cx="2692473" cy="1795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57">
            <a:extLst>
              <a:ext uri="{FF2B5EF4-FFF2-40B4-BE49-F238E27FC236}">
                <a16:creationId xmlns:a16="http://schemas.microsoft.com/office/drawing/2014/main" id="{43358EED-5645-4389-9960-0B20E59B6377}"/>
              </a:ext>
            </a:extLst>
          </p:cNvPr>
          <p:cNvSpPr txBox="1"/>
          <p:nvPr/>
        </p:nvSpPr>
        <p:spPr>
          <a:xfrm>
            <a:off x="8302708" y="5735693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 err="1"/>
              <a:t>Steam</a:t>
            </a:r>
            <a:r>
              <a:rPr lang="tr-TR" sz="2800" b="1" u="sng" dirty="0"/>
              <a:t>:</a:t>
            </a:r>
          </a:p>
        </p:txBody>
      </p:sp>
      <p:sp>
        <p:nvSpPr>
          <p:cNvPr id="21" name="TextBox 59">
            <a:extLst>
              <a:ext uri="{FF2B5EF4-FFF2-40B4-BE49-F238E27FC236}">
                <a16:creationId xmlns:a16="http://schemas.microsoft.com/office/drawing/2014/main" id="{39321D19-5001-422F-995A-5665A6E9B8CC}"/>
              </a:ext>
            </a:extLst>
          </p:cNvPr>
          <p:cNvSpPr txBox="1"/>
          <p:nvPr/>
        </p:nvSpPr>
        <p:spPr>
          <a:xfrm>
            <a:off x="7942682" y="6258913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Buharda Pişirmek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DA5F8AA-2474-4E48-8FF0-C27EE3D78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887" y="162507"/>
            <a:ext cx="10515600" cy="797671"/>
          </a:xfrm>
        </p:spPr>
        <p:txBody>
          <a:bodyPr>
            <a:normAutofit fontScale="90000"/>
          </a:bodyPr>
          <a:lstStyle/>
          <a:p>
            <a:pPr algn="ctr"/>
            <a:r>
              <a:rPr lang="tr-TR" sz="54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Cooking </a:t>
            </a:r>
            <a:r>
              <a:rPr lang="tr-TR" sz="5400" b="1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Methods</a:t>
            </a:r>
            <a:endParaRPr lang="tr-TR" sz="5400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4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147FA08E-E462-60BD-E363-8C826F1C637E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https://www.egetolgayaltinay.com/lessons/341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9B0C133-AE8F-E9BF-7925-8D4AAE18D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010">
            <a:off x="8087405" y="2887980"/>
            <a:ext cx="3643041" cy="345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85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4F6C8-24CB-4792-9306-63ABD69E6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43" y="18255"/>
            <a:ext cx="10515600" cy="797671"/>
          </a:xfrm>
        </p:spPr>
        <p:txBody>
          <a:bodyPr>
            <a:normAutofit fontScale="90000"/>
          </a:bodyPr>
          <a:lstStyle/>
          <a:p>
            <a:pPr algn="ctr"/>
            <a:r>
              <a:rPr lang="tr-TR" sz="5400" b="1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Describing</a:t>
            </a:r>
            <a:r>
              <a:rPr lang="tr-TR" sz="54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tr-TR" sz="5400" b="1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Process</a:t>
            </a:r>
            <a:endParaRPr lang="tr-TR" sz="5400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CBD24E-386C-448B-AB29-242748488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40" y="831097"/>
            <a:ext cx="2561406" cy="1786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14ED4C-208B-4E45-BF6C-F441F0512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241" y="786215"/>
            <a:ext cx="2561405" cy="1819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CC80EB-B4AB-404F-B193-BA7B863BD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668" y="686190"/>
            <a:ext cx="2561405" cy="1819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201529-99EB-4A87-9BDD-7BAF50F19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2451" y="697110"/>
            <a:ext cx="2561405" cy="1819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F98DFB-24ED-4BED-9DC9-81E24421B3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325" r="5904" b="7461"/>
          <a:stretch/>
        </p:blipFill>
        <p:spPr>
          <a:xfrm>
            <a:off x="303157" y="3793388"/>
            <a:ext cx="2673511" cy="1788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01C8081-479D-45A0-9B29-01FA09447EA5}"/>
              </a:ext>
            </a:extLst>
          </p:cNvPr>
          <p:cNvSpPr txBox="1"/>
          <p:nvPr/>
        </p:nvSpPr>
        <p:spPr>
          <a:xfrm>
            <a:off x="674814" y="2605867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Chop: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D10348-C439-4694-918F-AA47390D329D}"/>
              </a:ext>
            </a:extLst>
          </p:cNvPr>
          <p:cNvSpPr txBox="1"/>
          <p:nvPr/>
        </p:nvSpPr>
        <p:spPr>
          <a:xfrm>
            <a:off x="414601" y="3082920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Doğramak</a:t>
            </a:r>
            <a:endParaRPr lang="tr-TR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DA79B3-E448-4644-B995-8B96CCCD1EB8}"/>
              </a:ext>
            </a:extLst>
          </p:cNvPr>
          <p:cNvSpPr txBox="1"/>
          <p:nvPr/>
        </p:nvSpPr>
        <p:spPr>
          <a:xfrm>
            <a:off x="1201531" y="5631052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Mix: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607B5F4-533E-447C-AC89-730B9BFCBE67}"/>
              </a:ext>
            </a:extLst>
          </p:cNvPr>
          <p:cNvSpPr txBox="1"/>
          <p:nvPr/>
        </p:nvSpPr>
        <p:spPr>
          <a:xfrm>
            <a:off x="9676916" y="2516386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Melt: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7E9E67-AB99-41ED-B1FB-6EB39C69F774}"/>
              </a:ext>
            </a:extLst>
          </p:cNvPr>
          <p:cNvSpPr txBox="1"/>
          <p:nvPr/>
        </p:nvSpPr>
        <p:spPr>
          <a:xfrm>
            <a:off x="6681046" y="2490276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Mash: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F3AE8C-4E2B-4776-9012-7906F647D0F6}"/>
              </a:ext>
            </a:extLst>
          </p:cNvPr>
          <p:cNvSpPr txBox="1"/>
          <p:nvPr/>
        </p:nvSpPr>
        <p:spPr>
          <a:xfrm>
            <a:off x="3796505" y="2604583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Knead: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B8A6BD-6CE9-40DE-806F-D0A586CB0B60}"/>
              </a:ext>
            </a:extLst>
          </p:cNvPr>
          <p:cNvSpPr txBox="1"/>
          <p:nvPr/>
        </p:nvSpPr>
        <p:spPr>
          <a:xfrm>
            <a:off x="3530940" y="3127803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Yoğurmak</a:t>
            </a:r>
            <a:endParaRPr lang="tr-TR" sz="20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8FFBFF3-412C-4DAF-BF54-6785FC649347}"/>
              </a:ext>
            </a:extLst>
          </p:cNvPr>
          <p:cNvSpPr txBox="1"/>
          <p:nvPr/>
        </p:nvSpPr>
        <p:spPr>
          <a:xfrm>
            <a:off x="6181209" y="2920052"/>
            <a:ext cx="2811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Ezmek, </a:t>
            </a:r>
            <a:br>
              <a:rPr lang="tr-TR" sz="2000" b="1" dirty="0"/>
            </a:br>
            <a:r>
              <a:rPr lang="tr-TR" sz="2000" b="1" dirty="0"/>
              <a:t>püre haline getirmek</a:t>
            </a:r>
            <a:endParaRPr lang="tr-TR" sz="20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BBB5257-A335-4F4A-88A2-224A3A7AC7A3}"/>
              </a:ext>
            </a:extLst>
          </p:cNvPr>
          <p:cNvSpPr txBox="1"/>
          <p:nvPr/>
        </p:nvSpPr>
        <p:spPr>
          <a:xfrm>
            <a:off x="9313513" y="3038699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Eritmek</a:t>
            </a:r>
            <a:endParaRPr lang="tr-TR" sz="20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0DACABC-1CC4-4150-A186-0FB1E49164A5}"/>
              </a:ext>
            </a:extLst>
          </p:cNvPr>
          <p:cNvSpPr txBox="1"/>
          <p:nvPr/>
        </p:nvSpPr>
        <p:spPr>
          <a:xfrm>
            <a:off x="879914" y="6090353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Karıştırmak</a:t>
            </a:r>
            <a:endParaRPr lang="tr-TR" sz="20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F394E9A-8CAA-49D4-B9CC-640F459F18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843" y="3742072"/>
            <a:ext cx="2727449" cy="1816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0575CFD9-96AA-4498-B506-597B59BB43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23"/>
          <a:stretch/>
        </p:blipFill>
        <p:spPr>
          <a:xfrm>
            <a:off x="9431519" y="3793388"/>
            <a:ext cx="2366111" cy="1788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00D0592C-C5A3-4FA9-9AD1-20A9FF317FB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16693"/>
          <a:stretch/>
        </p:blipFill>
        <p:spPr>
          <a:xfrm>
            <a:off x="7011897" y="3723410"/>
            <a:ext cx="1613016" cy="1854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" name="TextBox 30">
            <a:extLst>
              <a:ext uri="{FF2B5EF4-FFF2-40B4-BE49-F238E27FC236}">
                <a16:creationId xmlns:a16="http://schemas.microsoft.com/office/drawing/2014/main" id="{23739C98-A9BE-4020-97F2-721E519EC9CD}"/>
              </a:ext>
            </a:extLst>
          </p:cNvPr>
          <p:cNvSpPr txBox="1"/>
          <p:nvPr/>
        </p:nvSpPr>
        <p:spPr>
          <a:xfrm>
            <a:off x="4047347" y="5567133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Put:</a:t>
            </a:r>
          </a:p>
        </p:txBody>
      </p:sp>
      <p:sp>
        <p:nvSpPr>
          <p:cNvPr id="42" name="TextBox 48">
            <a:extLst>
              <a:ext uri="{FF2B5EF4-FFF2-40B4-BE49-F238E27FC236}">
                <a16:creationId xmlns:a16="http://schemas.microsoft.com/office/drawing/2014/main" id="{9A6561FF-0473-47F7-B464-DE36A065B120}"/>
              </a:ext>
            </a:extLst>
          </p:cNvPr>
          <p:cNvSpPr txBox="1"/>
          <p:nvPr/>
        </p:nvSpPr>
        <p:spPr>
          <a:xfrm>
            <a:off x="3729889" y="5954217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Koymak</a:t>
            </a:r>
            <a:endParaRPr lang="tr-TR" sz="2000" dirty="0"/>
          </a:p>
        </p:txBody>
      </p:sp>
      <p:sp>
        <p:nvSpPr>
          <p:cNvPr id="44" name="TextBox 30">
            <a:extLst>
              <a:ext uri="{FF2B5EF4-FFF2-40B4-BE49-F238E27FC236}">
                <a16:creationId xmlns:a16="http://schemas.microsoft.com/office/drawing/2014/main" id="{5325E01E-C62F-4FC6-9905-FE34B25A7A93}"/>
              </a:ext>
            </a:extLst>
          </p:cNvPr>
          <p:cNvSpPr txBox="1"/>
          <p:nvPr/>
        </p:nvSpPr>
        <p:spPr>
          <a:xfrm>
            <a:off x="6998311" y="5594387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 err="1"/>
              <a:t>Whisk</a:t>
            </a:r>
            <a:r>
              <a:rPr lang="tr-TR" sz="2800" b="1" u="sng" dirty="0"/>
              <a:t>:</a:t>
            </a:r>
          </a:p>
        </p:txBody>
      </p:sp>
      <p:sp>
        <p:nvSpPr>
          <p:cNvPr id="46" name="TextBox 48">
            <a:extLst>
              <a:ext uri="{FF2B5EF4-FFF2-40B4-BE49-F238E27FC236}">
                <a16:creationId xmlns:a16="http://schemas.microsoft.com/office/drawing/2014/main" id="{A5D1FC44-FC4E-4C13-A061-5D45EB89F8EB}"/>
              </a:ext>
            </a:extLst>
          </p:cNvPr>
          <p:cNvSpPr txBox="1"/>
          <p:nvPr/>
        </p:nvSpPr>
        <p:spPr>
          <a:xfrm>
            <a:off x="6665508" y="6089091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Çırpmak</a:t>
            </a:r>
            <a:endParaRPr lang="tr-TR" sz="2000" dirty="0"/>
          </a:p>
        </p:txBody>
      </p:sp>
      <p:sp>
        <p:nvSpPr>
          <p:cNvPr id="48" name="TextBox 30">
            <a:extLst>
              <a:ext uri="{FF2B5EF4-FFF2-40B4-BE49-F238E27FC236}">
                <a16:creationId xmlns:a16="http://schemas.microsoft.com/office/drawing/2014/main" id="{148ADDCD-6F64-46F2-97E0-E65FD650C224}"/>
              </a:ext>
            </a:extLst>
          </p:cNvPr>
          <p:cNvSpPr txBox="1"/>
          <p:nvPr/>
        </p:nvSpPr>
        <p:spPr>
          <a:xfrm>
            <a:off x="9545262" y="5550700"/>
            <a:ext cx="172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 err="1"/>
              <a:t>Taste</a:t>
            </a:r>
            <a:r>
              <a:rPr lang="tr-TR" sz="2800" b="1" u="sng" dirty="0"/>
              <a:t>:</a:t>
            </a:r>
          </a:p>
        </p:txBody>
      </p:sp>
      <p:sp>
        <p:nvSpPr>
          <p:cNvPr id="50" name="TextBox 48">
            <a:extLst>
              <a:ext uri="{FF2B5EF4-FFF2-40B4-BE49-F238E27FC236}">
                <a16:creationId xmlns:a16="http://schemas.microsoft.com/office/drawing/2014/main" id="{D9950526-BBD5-4976-A9E5-6770202339D6}"/>
              </a:ext>
            </a:extLst>
          </p:cNvPr>
          <p:cNvSpPr txBox="1"/>
          <p:nvPr/>
        </p:nvSpPr>
        <p:spPr>
          <a:xfrm>
            <a:off x="9189706" y="5966418"/>
            <a:ext cx="236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Tatmak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50954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31" grpId="0"/>
      <p:bldP spid="33" grpId="0"/>
      <p:bldP spid="35" grpId="0"/>
      <p:bldP spid="37" grpId="0"/>
      <p:bldP spid="43" grpId="0"/>
      <p:bldP spid="45" grpId="0"/>
      <p:bldP spid="47" grpId="0"/>
      <p:bldP spid="49" grpId="0"/>
      <p:bldP spid="40" grpId="0"/>
      <p:bldP spid="42" grpId="0"/>
      <p:bldP spid="44" grpId="0"/>
      <p:bldP spid="46" grpId="0"/>
      <p:bldP spid="48" grpId="0"/>
      <p:bldP spid="5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1276</Words>
  <Application>Microsoft Office PowerPoint</Application>
  <PresentationFormat>Geniş ekran</PresentationFormat>
  <Paragraphs>382</Paragraphs>
  <Slides>47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47</vt:i4>
      </vt:variant>
    </vt:vector>
  </HeadingPairs>
  <TitlesOfParts>
    <vt:vector size="53" baseType="lpstr">
      <vt:lpstr>Adobe Gothic Std B</vt:lpstr>
      <vt:lpstr>Arial</vt:lpstr>
      <vt:lpstr>Calibri</vt:lpstr>
      <vt:lpstr>Calibri Light</vt:lpstr>
      <vt:lpstr>Wingdings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Cooking Methods</vt:lpstr>
      <vt:lpstr>PowerPoint Sunusu</vt:lpstr>
      <vt:lpstr>Describing Process</vt:lpstr>
      <vt:lpstr>Describing Process</vt:lpstr>
      <vt:lpstr>Describing Process</vt:lpstr>
      <vt:lpstr>Describing Process</vt:lpstr>
      <vt:lpstr>PowerPoint Sunusu</vt:lpstr>
      <vt:lpstr>PowerPoint Sunusu</vt:lpstr>
      <vt:lpstr>Important Note: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Telling The Sequence:</vt:lpstr>
      <vt:lpstr>Yummy Recipes: Sushi</vt:lpstr>
      <vt:lpstr>Other Important Questions</vt:lpstr>
      <vt:lpstr>Conjunctions: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Casper</dc:creator>
  <cp:lastModifiedBy>Ege Altınay</cp:lastModifiedBy>
  <cp:revision>53</cp:revision>
  <dcterms:created xsi:type="dcterms:W3CDTF">2020-10-23T12:50:53Z</dcterms:created>
  <dcterms:modified xsi:type="dcterms:W3CDTF">2024-10-21T13:28:51Z</dcterms:modified>
</cp:coreProperties>
</file>