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303" r:id="rId4"/>
    <p:sldId id="283" r:id="rId5"/>
    <p:sldId id="271" r:id="rId6"/>
    <p:sldId id="291" r:id="rId7"/>
    <p:sldId id="284" r:id="rId8"/>
    <p:sldId id="273" r:id="rId9"/>
    <p:sldId id="285" r:id="rId10"/>
    <p:sldId id="274" r:id="rId11"/>
    <p:sldId id="292" r:id="rId12"/>
    <p:sldId id="295" r:id="rId13"/>
    <p:sldId id="288" r:id="rId14"/>
    <p:sldId id="275" r:id="rId15"/>
    <p:sldId id="293" r:id="rId16"/>
    <p:sldId id="289" r:id="rId17"/>
    <p:sldId id="281" r:id="rId18"/>
    <p:sldId id="282" r:id="rId19"/>
    <p:sldId id="294" r:id="rId20"/>
    <p:sldId id="296" r:id="rId21"/>
    <p:sldId id="305" r:id="rId22"/>
    <p:sldId id="304" r:id="rId23"/>
    <p:sldId id="306" r:id="rId24"/>
    <p:sldId id="260" r:id="rId25"/>
    <p:sldId id="257" r:id="rId26"/>
    <p:sldId id="261" r:id="rId27"/>
    <p:sldId id="262" r:id="rId28"/>
    <p:sldId id="263" r:id="rId29"/>
    <p:sldId id="264" r:id="rId30"/>
    <p:sldId id="265" r:id="rId31"/>
    <p:sldId id="267" r:id="rId32"/>
    <p:sldId id="268" r:id="rId33"/>
    <p:sldId id="276" r:id="rId34"/>
    <p:sldId id="302" r:id="rId35"/>
    <p:sldId id="277" r:id="rId36"/>
    <p:sldId id="278" r:id="rId37"/>
    <p:sldId id="297" r:id="rId38"/>
    <p:sldId id="298" r:id="rId39"/>
    <p:sldId id="279" r:id="rId40"/>
    <p:sldId id="290" r:id="rId41"/>
    <p:sldId id="299" r:id="rId42"/>
    <p:sldId id="300" r:id="rId43"/>
    <p:sldId id="301" r:id="rId44"/>
    <p:sldId id="280" r:id="rId45"/>
    <p:sldId id="308" r:id="rId46"/>
    <p:sldId id="270" r:id="rId4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4: ON THE PHONE" id="{6BD3DE92-808A-4DEB-8C97-538FE3701382}">
          <p14:sldIdLst>
            <p14:sldId id="256"/>
            <p14:sldId id="307"/>
          </p14:sldIdLst>
        </p14:section>
        <p14:section name="Warm-up" id="{64F47F50-04D8-46FB-A922-4664F9E5E145}">
          <p14:sldIdLst>
            <p14:sldId id="303"/>
          </p14:sldIdLst>
        </p14:section>
        <p14:section name="Ways of Communication" id="{C3C56957-9429-4D89-A031-847EB7EFE655}">
          <p14:sldIdLst>
            <p14:sldId id="283"/>
            <p14:sldId id="271"/>
            <p14:sldId id="291"/>
          </p14:sldIdLst>
        </p14:section>
        <p14:section name="Pros &amp; Cons" id="{09AF9DA7-FC16-448B-91FF-A0FF24B8C640}">
          <p14:sldIdLst>
            <p14:sldId id="284"/>
            <p14:sldId id="273"/>
          </p14:sldIdLst>
        </p14:section>
        <p14:section name="Smartphone Applications" id="{8935EF99-7653-48ED-9940-17DD82F7F37F}">
          <p14:sldIdLst>
            <p14:sldId id="285"/>
            <p14:sldId id="274"/>
            <p14:sldId id="292"/>
            <p14:sldId id="295"/>
          </p14:sldIdLst>
        </p14:section>
        <p14:section name="Call Center" id="{FE495931-022A-421E-AAE2-8E20FF16825A}">
          <p14:sldIdLst>
            <p14:sldId id="288"/>
            <p14:sldId id="275"/>
            <p14:sldId id="293"/>
          </p14:sldIdLst>
        </p14:section>
        <p14:section name="Emotions" id="{0F9B8F2B-B436-42D6-A3AD-7336F3B0745A}">
          <p14:sldIdLst>
            <p14:sldId id="289"/>
            <p14:sldId id="281"/>
            <p14:sldId id="282"/>
            <p14:sldId id="294"/>
            <p14:sldId id="296"/>
          </p14:sldIdLst>
        </p14:section>
        <p14:section name="Flight Tickets" id="{35210F6D-BAB9-4CDD-9D80-A661BD24DAE1}">
          <p14:sldIdLst>
            <p14:sldId id="305"/>
            <p14:sldId id="304"/>
            <p14:sldId id="306"/>
          </p14:sldIdLst>
        </p14:section>
        <p14:section name="Phone Conversations" id="{353623F7-2876-4C8B-BE49-4BE79A65E820}">
          <p14:sldIdLst>
            <p14:sldId id="260"/>
            <p14:sldId id="257"/>
            <p14:sldId id="261"/>
            <p14:sldId id="262"/>
            <p14:sldId id="263"/>
            <p14:sldId id="264"/>
            <p14:sldId id="265"/>
            <p14:sldId id="267"/>
            <p14:sldId id="268"/>
          </p14:sldIdLst>
        </p14:section>
        <p14:section name="Other Important Words" id="{B3431790-1B6B-4541-897C-6D5221250D3A}">
          <p14:sldIdLst>
            <p14:sldId id="276"/>
            <p14:sldId id="302"/>
          </p14:sldIdLst>
        </p14:section>
        <p14:section name="Sample Questions" id="{2A6BC718-4130-4791-882A-7B7623BACF71}">
          <p14:sldIdLst>
            <p14:sldId id="277"/>
            <p14:sldId id="278"/>
            <p14:sldId id="297"/>
            <p14:sldId id="298"/>
            <p14:sldId id="279"/>
            <p14:sldId id="290"/>
            <p14:sldId id="299"/>
            <p14:sldId id="300"/>
            <p14:sldId id="301"/>
          </p14:sldIdLst>
        </p14:section>
        <p14:section name="Vocabulary Game" id="{B33FA51A-078D-49C3-A687-B282278F2D33}">
          <p14:sldIdLst>
            <p14:sldId id="280"/>
            <p14:sldId id="308"/>
          </p14:sldIdLst>
        </p14:section>
        <p14:section name="Thank you! :)" id="{6CBEE702-8D09-401C-9E5F-5396D7ED17F2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F22"/>
    <a:srgbClr val="04B4B4"/>
    <a:srgbClr val="0099FF"/>
    <a:srgbClr val="66FFFF"/>
    <a:srgbClr val="286663"/>
    <a:srgbClr val="45B1AB"/>
    <a:srgbClr val="0F9D9D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94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FF8A2A-24BE-4380-B361-3D76FA941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F6981A9-DA63-4160-831B-60789A73E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054369-320E-41A9-9FC6-7F95A27C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3056-57DE-453F-A75B-43CFB5A39DC4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A3DEC81-F979-48BD-9856-F4B4F605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2E4348-E80A-4189-BCA0-17BAE8102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A8AB-31A9-48E1-A110-F0D77BF73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52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6479F1-9880-4017-869D-DE1465CE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9A25CF8-6ED5-40D1-AA10-A5BF11BF5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EF1633-7164-4DE6-A502-45148293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3056-57DE-453F-A75B-43CFB5A39DC4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CDAEA7-530F-4A1D-A6AC-407FDF43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51876EA-28C3-4312-A921-5B93A294F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A8AB-31A9-48E1-A110-F0D77BF73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66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DA44435-77B7-4233-9EF0-7F58ECFBC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409D7D2-4B9E-408D-8246-52AAE20D3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BE3CE61-858C-4AD0-BE19-B001F1399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3056-57DE-453F-A75B-43CFB5A39DC4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642C40-234A-42AC-BB9E-0DEC310F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A0333D-339C-4274-882A-E14E7899D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A8AB-31A9-48E1-A110-F0D77BF73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43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281C86-DDDC-47B7-9757-17D8381F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BCB3731-39B6-4A13-806C-071D8887B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8CBC6B-FE6A-41C2-B45B-5A329E89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3056-57DE-453F-A75B-43CFB5A39DC4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B14988-3804-4075-AB41-70D43F0C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9932572-20A3-4D81-B9C8-B3796E36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A8AB-31A9-48E1-A110-F0D77BF73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46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17C748-0276-4D2E-B45A-25EB973D0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D548197-B1F1-4653-90E0-D175037D8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2EAFFE-9029-4E48-9565-7FF7F256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3056-57DE-453F-A75B-43CFB5A39DC4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80CD28B-6ABF-4641-8D62-C47A94F9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996CF78-8179-47C2-A004-3240E950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A8AB-31A9-48E1-A110-F0D77BF73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02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904879-89A1-4401-8474-00CCB44DD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D607FB-8007-4B2E-A697-32EB1E3DF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7A8B981-6293-402F-886D-DBC626A05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EB0933B-B91D-4722-94B8-DD31CCB7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3056-57DE-453F-A75B-43CFB5A39DC4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CF9A77-240D-461B-98A7-9F351A73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114CA3B-08B7-40EC-9C8E-144A453C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A8AB-31A9-48E1-A110-F0D77BF73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1433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475799-64DD-46A6-831B-2CE4A1CD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2DFBC2-ED2B-4580-AEB9-4290A521B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4BF2E08-490B-4757-84E9-0AECBC434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5941220-6CC6-4154-B5D0-70C907498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9E35F82-058D-40C2-B2E6-29045EF3A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0CD7B46-4EE7-4357-868E-A4303C1D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3056-57DE-453F-A75B-43CFB5A39DC4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E3FD232-AC71-4600-930A-B15D4FC56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153C9E2-C595-4894-837C-86EABEC8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A8AB-31A9-48E1-A110-F0D77BF73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995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A66B1B-D89D-4727-8AC6-6BBBFCE9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8D221B8-1B67-4105-BC86-5787643D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3056-57DE-453F-A75B-43CFB5A39DC4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C8EAC23-CC38-4436-8C4F-8172A30E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8C8FC60-151D-4A76-8C6D-20E7FD90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A8AB-31A9-48E1-A110-F0D77BF73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08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EE46329-A197-42C0-9A3F-DE51AFF1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3056-57DE-453F-A75B-43CFB5A39DC4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2B94CCF-2EE3-4E1D-9AAA-C7FC4FFC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2C7D35D-0038-4FDB-9D29-970DE77C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A8AB-31A9-48E1-A110-F0D77BF73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7114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EF6919-FB27-4CB9-B4A2-AB1732C66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7AF723-0F7D-42AD-B9C5-4A73E67CF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9CA4296-D74C-4B1E-BD83-E306E2FA3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C92D397-A2BE-49A8-A82B-14BF8099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3056-57DE-453F-A75B-43CFB5A39DC4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EA72D33-FF37-46D1-A827-731ABC69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9976671-8196-40C4-B725-FC999A22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A8AB-31A9-48E1-A110-F0D77BF73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67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59CEA5-6FAB-45D6-BF42-4DE868D01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ED0AC3A-0E62-4967-B5CD-E6E811CF92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9DB6439-F47E-47ED-8032-1DC2CD370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B4498B4-7911-410E-985D-8E20EBD4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3056-57DE-453F-A75B-43CFB5A39DC4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3AE7038-05EF-4AC6-BCDE-8340F860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D1329AE-9AEB-4A67-81EB-E0A6E9B8A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A8AB-31A9-48E1-A110-F0D77BF73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11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90DE2C5-66D4-4A50-BCC5-87F00A90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52E9FF7-D5D6-4448-AD9A-6F2C89E86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5046AB6-51E8-4911-8199-6E410FE39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33056-57DE-453F-A75B-43CFB5A39DC4}" type="datetimeFigureOut">
              <a:rPr lang="tr-TR" smtClean="0"/>
              <a:t>6.09.2024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3EE77B-AA09-46A3-9AA8-AF63D7F66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A2B80AA-C5B3-41A3-8288-32BEB860E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A8AB-31A9-48E1-A110-F0D77BF735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244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5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5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5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5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5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6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20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getolgayaltinay.com/contents/1/5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59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1B6D14A-A3A5-D775-CFC7-87A3ECF08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74" y="2054321"/>
            <a:ext cx="2507251" cy="25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3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aydırma: Yatay 15">
            <a:extLst>
              <a:ext uri="{FF2B5EF4-FFF2-40B4-BE49-F238E27FC236}">
                <a16:creationId xmlns:a16="http://schemas.microsoft.com/office/drawing/2014/main" id="{D3ECF807-5484-47D5-BCEC-518A2E113C46}"/>
              </a:ext>
            </a:extLst>
          </p:cNvPr>
          <p:cNvSpPr/>
          <p:nvPr/>
        </p:nvSpPr>
        <p:spPr>
          <a:xfrm>
            <a:off x="8203147" y="2784795"/>
            <a:ext cx="3463387" cy="642823"/>
          </a:xfrm>
          <a:prstGeom prst="horizontalScroll">
            <a:avLst/>
          </a:prstGeom>
          <a:solidFill>
            <a:srgbClr val="28666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chemeClr val="bg1"/>
                </a:solidFill>
              </a:rPr>
              <a:t>Fikir ve düşüncelerini paylaşmak için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8" name="Kaydırma: Yatay 17">
            <a:extLst>
              <a:ext uri="{FF2B5EF4-FFF2-40B4-BE49-F238E27FC236}">
                <a16:creationId xmlns:a16="http://schemas.microsoft.com/office/drawing/2014/main" id="{928BA171-3641-4E66-8DF0-81072B3357C5}"/>
              </a:ext>
            </a:extLst>
          </p:cNvPr>
          <p:cNvSpPr/>
          <p:nvPr/>
        </p:nvSpPr>
        <p:spPr>
          <a:xfrm>
            <a:off x="602200" y="2253275"/>
            <a:ext cx="3463387" cy="625475"/>
          </a:xfrm>
          <a:prstGeom prst="horizontalScroll">
            <a:avLst/>
          </a:prstGeom>
          <a:solidFill>
            <a:srgbClr val="28666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Yabancı dil öğrenmek için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Kaydırma: Yatay 18">
            <a:extLst>
              <a:ext uri="{FF2B5EF4-FFF2-40B4-BE49-F238E27FC236}">
                <a16:creationId xmlns:a16="http://schemas.microsoft.com/office/drawing/2014/main" id="{A2CCDC7B-13C6-49FE-B807-900D353622E2}"/>
              </a:ext>
            </a:extLst>
          </p:cNvPr>
          <p:cNvSpPr/>
          <p:nvPr/>
        </p:nvSpPr>
        <p:spPr>
          <a:xfrm>
            <a:off x="8203147" y="5690395"/>
            <a:ext cx="3463387" cy="625475"/>
          </a:xfrm>
          <a:prstGeom prst="horizontalScroll">
            <a:avLst/>
          </a:prstGeom>
          <a:solidFill>
            <a:srgbClr val="28666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400" dirty="0">
                <a:solidFill>
                  <a:schemeClr val="bg1"/>
                </a:solidFill>
              </a:rPr>
              <a:t>İhtiyaç sahibi insanlara yardım etmek için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0" name="Kaydırma: Yatay 19">
            <a:extLst>
              <a:ext uri="{FF2B5EF4-FFF2-40B4-BE49-F238E27FC236}">
                <a16:creationId xmlns:a16="http://schemas.microsoft.com/office/drawing/2014/main" id="{E488C53A-0F0E-4A37-B16B-3D9B3FD565DA}"/>
              </a:ext>
            </a:extLst>
          </p:cNvPr>
          <p:cNvSpPr/>
          <p:nvPr/>
        </p:nvSpPr>
        <p:spPr>
          <a:xfrm>
            <a:off x="4402668" y="5434012"/>
            <a:ext cx="3463387" cy="625475"/>
          </a:xfrm>
          <a:prstGeom prst="horizontalScroll">
            <a:avLst/>
          </a:prstGeom>
          <a:solidFill>
            <a:srgbClr val="28666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Yiyecek sipariş etmek için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Kaydırma: Yatay 20">
            <a:extLst>
              <a:ext uri="{FF2B5EF4-FFF2-40B4-BE49-F238E27FC236}">
                <a16:creationId xmlns:a16="http://schemas.microsoft.com/office/drawing/2014/main" id="{C6F50F85-1171-49DA-83EF-136308719E49}"/>
              </a:ext>
            </a:extLst>
          </p:cNvPr>
          <p:cNvSpPr/>
          <p:nvPr/>
        </p:nvSpPr>
        <p:spPr>
          <a:xfrm>
            <a:off x="602197" y="5227459"/>
            <a:ext cx="3463387" cy="623888"/>
          </a:xfrm>
          <a:prstGeom prst="horizontalScroll">
            <a:avLst/>
          </a:prstGeom>
          <a:solidFill>
            <a:srgbClr val="28666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>
                <a:solidFill>
                  <a:schemeClr val="bg1"/>
                </a:solidFill>
              </a:rPr>
              <a:t>İnternetten bir şeyler satın almak için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2" name="Kaydırma: Yatay 21">
            <a:extLst>
              <a:ext uri="{FF2B5EF4-FFF2-40B4-BE49-F238E27FC236}">
                <a16:creationId xmlns:a16="http://schemas.microsoft.com/office/drawing/2014/main" id="{D017BBD0-ACE4-46D0-A7D6-CBEE453A9EE1}"/>
              </a:ext>
            </a:extLst>
          </p:cNvPr>
          <p:cNvSpPr/>
          <p:nvPr/>
        </p:nvSpPr>
        <p:spPr>
          <a:xfrm>
            <a:off x="8203147" y="4246269"/>
            <a:ext cx="3463387" cy="625475"/>
          </a:xfrm>
          <a:prstGeom prst="horizontalScroll">
            <a:avLst/>
          </a:prstGeom>
          <a:solidFill>
            <a:srgbClr val="28666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Cümleleri çevirmek için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3" name="Kaydırma: Yatay 22">
            <a:extLst>
              <a:ext uri="{FF2B5EF4-FFF2-40B4-BE49-F238E27FC236}">
                <a16:creationId xmlns:a16="http://schemas.microsoft.com/office/drawing/2014/main" id="{DB005871-2721-4912-BD45-C02980A414D0}"/>
              </a:ext>
            </a:extLst>
          </p:cNvPr>
          <p:cNvSpPr/>
          <p:nvPr/>
        </p:nvSpPr>
        <p:spPr>
          <a:xfrm>
            <a:off x="4402671" y="4010560"/>
            <a:ext cx="3463387" cy="623887"/>
          </a:xfrm>
          <a:prstGeom prst="horizontalScroll">
            <a:avLst/>
          </a:prstGeom>
          <a:solidFill>
            <a:srgbClr val="28666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Bulmaca çözmek için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Kaydırma: Yatay 23">
            <a:extLst>
              <a:ext uri="{FF2B5EF4-FFF2-40B4-BE49-F238E27FC236}">
                <a16:creationId xmlns:a16="http://schemas.microsoft.com/office/drawing/2014/main" id="{2F5CC16D-1D81-4E59-A224-670C642E5241}"/>
              </a:ext>
            </a:extLst>
          </p:cNvPr>
          <p:cNvSpPr/>
          <p:nvPr/>
        </p:nvSpPr>
        <p:spPr>
          <a:xfrm>
            <a:off x="602197" y="3752672"/>
            <a:ext cx="3463387" cy="625475"/>
          </a:xfrm>
          <a:prstGeom prst="horizontalScroll">
            <a:avLst/>
          </a:prstGeom>
          <a:solidFill>
            <a:srgbClr val="28666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Eğitici oyunlar oynamak için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Kaydırma: Yatay 16">
            <a:extLst>
              <a:ext uri="{FF2B5EF4-FFF2-40B4-BE49-F238E27FC236}">
                <a16:creationId xmlns:a16="http://schemas.microsoft.com/office/drawing/2014/main" id="{23EB48E4-EA76-4747-AA28-42FC8A3BC044}"/>
              </a:ext>
            </a:extLst>
          </p:cNvPr>
          <p:cNvSpPr/>
          <p:nvPr/>
        </p:nvSpPr>
        <p:spPr>
          <a:xfrm>
            <a:off x="4402668" y="2597068"/>
            <a:ext cx="3463387" cy="625475"/>
          </a:xfrm>
          <a:prstGeom prst="horizontalScroll">
            <a:avLst/>
          </a:prstGeom>
          <a:solidFill>
            <a:srgbClr val="286663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>
                <a:solidFill>
                  <a:schemeClr val="bg1"/>
                </a:solidFill>
              </a:rPr>
              <a:t>Trafikte yolu bulmak için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F063B65B-C184-465B-A37F-87AAE216F40C}"/>
              </a:ext>
            </a:extLst>
          </p:cNvPr>
          <p:cNvSpPr txBox="1">
            <a:spLocks/>
          </p:cNvSpPr>
          <p:nvPr/>
        </p:nvSpPr>
        <p:spPr>
          <a:xfrm>
            <a:off x="2535338" y="-41425"/>
            <a:ext cx="6848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286663"/>
                </a:solidFill>
              </a:rPr>
              <a:t>Smartphone Applications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63435B4-6F7B-4DE5-8C04-2FAB87BAFD87}"/>
              </a:ext>
            </a:extLst>
          </p:cNvPr>
          <p:cNvSpPr txBox="1"/>
          <p:nvPr/>
        </p:nvSpPr>
        <p:spPr>
          <a:xfrm>
            <a:off x="1003299" y="1000681"/>
            <a:ext cx="1066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Akıllı telefonlar içinde farklı uygulamalar yer almaktadır. Bu uygulamaların her biri farklı bir amaç için kullanılmaktadır. Bu amaçlar:</a:t>
            </a:r>
          </a:p>
        </p:txBody>
      </p:sp>
      <p:sp>
        <p:nvSpPr>
          <p:cNvPr id="6" name="Kaydırma: Yatay 5">
            <a:extLst>
              <a:ext uri="{FF2B5EF4-FFF2-40B4-BE49-F238E27FC236}">
                <a16:creationId xmlns:a16="http://schemas.microsoft.com/office/drawing/2014/main" id="{B330EB85-E581-4BB0-A324-FC48276596AD}"/>
              </a:ext>
            </a:extLst>
          </p:cNvPr>
          <p:cNvSpPr/>
          <p:nvPr/>
        </p:nvSpPr>
        <p:spPr>
          <a:xfrm>
            <a:off x="8203147" y="2326244"/>
            <a:ext cx="3463387" cy="642823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To share ideas and opinions</a:t>
            </a:r>
          </a:p>
        </p:txBody>
      </p:sp>
      <p:sp>
        <p:nvSpPr>
          <p:cNvPr id="7" name="Kaydırma: Yatay 6">
            <a:extLst>
              <a:ext uri="{FF2B5EF4-FFF2-40B4-BE49-F238E27FC236}">
                <a16:creationId xmlns:a16="http://schemas.microsoft.com/office/drawing/2014/main" id="{3BD03203-D343-42D0-B12F-26E9CB5BEA18}"/>
              </a:ext>
            </a:extLst>
          </p:cNvPr>
          <p:cNvSpPr/>
          <p:nvPr/>
        </p:nvSpPr>
        <p:spPr>
          <a:xfrm>
            <a:off x="4402672" y="2126969"/>
            <a:ext cx="3463387" cy="625475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To find the way in traffic</a:t>
            </a:r>
          </a:p>
        </p:txBody>
      </p:sp>
      <p:sp>
        <p:nvSpPr>
          <p:cNvPr id="8" name="Kaydırma: Yatay 7">
            <a:extLst>
              <a:ext uri="{FF2B5EF4-FFF2-40B4-BE49-F238E27FC236}">
                <a16:creationId xmlns:a16="http://schemas.microsoft.com/office/drawing/2014/main" id="{4938DE4C-2FB8-4463-9EAC-DC2D41024F68}"/>
              </a:ext>
            </a:extLst>
          </p:cNvPr>
          <p:cNvSpPr/>
          <p:nvPr/>
        </p:nvSpPr>
        <p:spPr>
          <a:xfrm>
            <a:off x="602197" y="1820921"/>
            <a:ext cx="3463387" cy="625475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To improve foreign languages</a:t>
            </a:r>
          </a:p>
        </p:txBody>
      </p:sp>
      <p:sp>
        <p:nvSpPr>
          <p:cNvPr id="9" name="Kaydırma: Yatay 8">
            <a:extLst>
              <a:ext uri="{FF2B5EF4-FFF2-40B4-BE49-F238E27FC236}">
                <a16:creationId xmlns:a16="http://schemas.microsoft.com/office/drawing/2014/main" id="{CD19DCD2-6727-4674-962D-F0367FBD0A6B}"/>
              </a:ext>
            </a:extLst>
          </p:cNvPr>
          <p:cNvSpPr/>
          <p:nvPr/>
        </p:nvSpPr>
        <p:spPr>
          <a:xfrm>
            <a:off x="8203147" y="5231844"/>
            <a:ext cx="3463387" cy="625475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To help people in need</a:t>
            </a:r>
          </a:p>
        </p:txBody>
      </p:sp>
      <p:sp>
        <p:nvSpPr>
          <p:cNvPr id="10" name="Kaydırma: Yatay 9">
            <a:extLst>
              <a:ext uri="{FF2B5EF4-FFF2-40B4-BE49-F238E27FC236}">
                <a16:creationId xmlns:a16="http://schemas.microsoft.com/office/drawing/2014/main" id="{DDCDDBFB-FB04-437F-9A6D-1B43F8C6F7EB}"/>
              </a:ext>
            </a:extLst>
          </p:cNvPr>
          <p:cNvSpPr/>
          <p:nvPr/>
        </p:nvSpPr>
        <p:spPr>
          <a:xfrm>
            <a:off x="4402670" y="4975461"/>
            <a:ext cx="3463387" cy="625475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To order something to eat</a:t>
            </a:r>
          </a:p>
        </p:txBody>
      </p:sp>
      <p:sp>
        <p:nvSpPr>
          <p:cNvPr id="11" name="Kaydırma: Yatay 10">
            <a:extLst>
              <a:ext uri="{FF2B5EF4-FFF2-40B4-BE49-F238E27FC236}">
                <a16:creationId xmlns:a16="http://schemas.microsoft.com/office/drawing/2014/main" id="{F724F3A8-187D-4893-B81B-BD84FAB61CC2}"/>
              </a:ext>
            </a:extLst>
          </p:cNvPr>
          <p:cNvSpPr/>
          <p:nvPr/>
        </p:nvSpPr>
        <p:spPr>
          <a:xfrm>
            <a:off x="602197" y="4768908"/>
            <a:ext cx="3463387" cy="623888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To buy something online</a:t>
            </a:r>
          </a:p>
        </p:txBody>
      </p:sp>
      <p:sp>
        <p:nvSpPr>
          <p:cNvPr id="12" name="Kaydırma: Yatay 11">
            <a:extLst>
              <a:ext uri="{FF2B5EF4-FFF2-40B4-BE49-F238E27FC236}">
                <a16:creationId xmlns:a16="http://schemas.microsoft.com/office/drawing/2014/main" id="{56DB7DF2-3B99-47C7-B5F2-EFE495D3D5C2}"/>
              </a:ext>
            </a:extLst>
          </p:cNvPr>
          <p:cNvSpPr/>
          <p:nvPr/>
        </p:nvSpPr>
        <p:spPr>
          <a:xfrm>
            <a:off x="8203147" y="3787718"/>
            <a:ext cx="3463387" cy="625475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To translate sentences</a:t>
            </a:r>
          </a:p>
        </p:txBody>
      </p:sp>
      <p:sp>
        <p:nvSpPr>
          <p:cNvPr id="13" name="Kaydırma: Yatay 12">
            <a:extLst>
              <a:ext uri="{FF2B5EF4-FFF2-40B4-BE49-F238E27FC236}">
                <a16:creationId xmlns:a16="http://schemas.microsoft.com/office/drawing/2014/main" id="{86E3FCAA-0A24-481D-BE4F-1C8BDA37B913}"/>
              </a:ext>
            </a:extLst>
          </p:cNvPr>
          <p:cNvSpPr/>
          <p:nvPr/>
        </p:nvSpPr>
        <p:spPr>
          <a:xfrm>
            <a:off x="4402671" y="3552009"/>
            <a:ext cx="3463387" cy="623887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To solve puzzles</a:t>
            </a:r>
          </a:p>
        </p:txBody>
      </p:sp>
      <p:sp>
        <p:nvSpPr>
          <p:cNvPr id="14" name="Kaydırma: Yatay 13">
            <a:extLst>
              <a:ext uri="{FF2B5EF4-FFF2-40B4-BE49-F238E27FC236}">
                <a16:creationId xmlns:a16="http://schemas.microsoft.com/office/drawing/2014/main" id="{F31F4D15-E439-4747-A9FC-3E1F59082320}"/>
              </a:ext>
            </a:extLst>
          </p:cNvPr>
          <p:cNvSpPr/>
          <p:nvPr/>
        </p:nvSpPr>
        <p:spPr>
          <a:xfrm>
            <a:off x="602197" y="3294121"/>
            <a:ext cx="3463387" cy="625475"/>
          </a:xfrm>
          <a:prstGeom prst="horizontalScroll">
            <a:avLst/>
          </a:prstGeom>
          <a:solidFill>
            <a:srgbClr val="66FF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ysClr val="windowText" lastClr="000000"/>
                </a:solidFill>
              </a:rPr>
              <a:t>To play educative games</a:t>
            </a:r>
          </a:p>
        </p:txBody>
      </p:sp>
    </p:spTree>
    <p:extLst>
      <p:ext uri="{BB962C8B-B14F-4D97-AF65-F5344CB8AC3E}">
        <p14:creationId xmlns:p14="http://schemas.microsoft.com/office/powerpoint/2010/main" val="3571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4C7B8EC-C58A-5053-5F9E-1426602F1C77}"/>
              </a:ext>
            </a:extLst>
          </p:cNvPr>
          <p:cNvSpPr txBox="1"/>
          <p:nvPr/>
        </p:nvSpPr>
        <p:spPr>
          <a:xfrm>
            <a:off x="137652" y="3300198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etkinliğe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https://www.egetolgayaltinay.com/lessons/358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B8BD44E-335A-07CA-79C6-2B610C186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458">
            <a:off x="8888078" y="3583053"/>
            <a:ext cx="28860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3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4C7B8EC-C58A-5053-5F9E-1426602F1C77}"/>
              </a:ext>
            </a:extLst>
          </p:cNvPr>
          <p:cNvSpPr txBox="1"/>
          <p:nvPr/>
        </p:nvSpPr>
        <p:spPr>
          <a:xfrm>
            <a:off x="137652" y="3300198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etkinliğe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https://www.egetolgayaltinay.com/lessons/357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E175F13-BF4A-96D3-FE99-DE3DF95DA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364">
            <a:off x="8844715" y="3429000"/>
            <a:ext cx="28765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ED41B79-63B4-C231-C7BA-D96849BEA541}"/>
              </a:ext>
            </a:extLst>
          </p:cNvPr>
          <p:cNvSpPr txBox="1"/>
          <p:nvPr/>
        </p:nvSpPr>
        <p:spPr>
          <a:xfrm>
            <a:off x="0" y="1952082"/>
            <a:ext cx="1196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0099FF"/>
                </a:solidFill>
              </a:rPr>
              <a:t>CALL CENTER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6C8548-ED8C-C530-36A7-AB68DC49DB9C}"/>
              </a:ext>
            </a:extLst>
          </p:cNvPr>
          <p:cNvSpPr txBox="1"/>
          <p:nvPr/>
        </p:nvSpPr>
        <p:spPr>
          <a:xfrm>
            <a:off x="138545" y="2998289"/>
            <a:ext cx="1196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(CAĞRI MERKEZİ)</a:t>
            </a:r>
          </a:p>
        </p:txBody>
      </p:sp>
    </p:spTree>
    <p:extLst>
      <p:ext uri="{BB962C8B-B14F-4D97-AF65-F5344CB8AC3E}">
        <p14:creationId xmlns:p14="http://schemas.microsoft.com/office/powerpoint/2010/main" val="114662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214265B8-F970-4601-A604-3B61C1D1A0AC}"/>
              </a:ext>
            </a:extLst>
          </p:cNvPr>
          <p:cNvSpPr txBox="1">
            <a:spLocks/>
          </p:cNvSpPr>
          <p:nvPr/>
        </p:nvSpPr>
        <p:spPr>
          <a:xfrm>
            <a:off x="1594135" y="32241"/>
            <a:ext cx="8379977" cy="1465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solidFill>
                  <a:srgbClr val="286663"/>
                </a:solidFill>
              </a:rPr>
              <a:t>Call Center / </a:t>
            </a:r>
            <a:r>
              <a:rPr lang="tr-TR" sz="4800" b="1" dirty="0" err="1">
                <a:solidFill>
                  <a:srgbClr val="286663"/>
                </a:solidFill>
              </a:rPr>
              <a:t>Customer</a:t>
            </a:r>
            <a:r>
              <a:rPr lang="tr-TR" sz="4800" b="1" dirty="0">
                <a:solidFill>
                  <a:srgbClr val="286663"/>
                </a:solidFill>
              </a:rPr>
              <a:t> Service</a:t>
            </a:r>
          </a:p>
        </p:txBody>
      </p:sp>
      <p:sp>
        <p:nvSpPr>
          <p:cNvPr id="5" name="Ok: Çentikli Sağ 4">
            <a:extLst>
              <a:ext uri="{FF2B5EF4-FFF2-40B4-BE49-F238E27FC236}">
                <a16:creationId xmlns:a16="http://schemas.microsoft.com/office/drawing/2014/main" id="{65922245-50FA-4FAA-9FC3-2CD4F0B6B911}"/>
              </a:ext>
            </a:extLst>
          </p:cNvPr>
          <p:cNvSpPr/>
          <p:nvPr/>
        </p:nvSpPr>
        <p:spPr>
          <a:xfrm>
            <a:off x="530277" y="1598763"/>
            <a:ext cx="3800475" cy="625475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to make a complaint</a:t>
            </a:r>
          </a:p>
        </p:txBody>
      </p:sp>
      <p:sp>
        <p:nvSpPr>
          <p:cNvPr id="6" name="Ok: Çentikli Sağ 5">
            <a:extLst>
              <a:ext uri="{FF2B5EF4-FFF2-40B4-BE49-F238E27FC236}">
                <a16:creationId xmlns:a16="http://schemas.microsoft.com/office/drawing/2014/main" id="{040436B1-1A22-4514-B5B4-5B54B627E297}"/>
              </a:ext>
            </a:extLst>
          </p:cNvPr>
          <p:cNvSpPr/>
          <p:nvPr/>
        </p:nvSpPr>
        <p:spPr>
          <a:xfrm>
            <a:off x="8131227" y="3192613"/>
            <a:ext cx="3800475" cy="625475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to learn about the bill </a:t>
            </a:r>
          </a:p>
        </p:txBody>
      </p:sp>
      <p:sp>
        <p:nvSpPr>
          <p:cNvPr id="7" name="Ok: Çentikli Sağ 6">
            <a:extLst>
              <a:ext uri="{FF2B5EF4-FFF2-40B4-BE49-F238E27FC236}">
                <a16:creationId xmlns:a16="http://schemas.microsoft.com/office/drawing/2014/main" id="{711F2BD1-81EB-468B-962E-0F2CCF0112C5}"/>
              </a:ext>
            </a:extLst>
          </p:cNvPr>
          <p:cNvSpPr/>
          <p:nvPr/>
        </p:nvSpPr>
        <p:spPr>
          <a:xfrm>
            <a:off x="8131227" y="1598763"/>
            <a:ext cx="3800475" cy="625475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to ask a service</a:t>
            </a:r>
          </a:p>
        </p:txBody>
      </p:sp>
      <p:sp>
        <p:nvSpPr>
          <p:cNvPr id="10" name="Ok: Çentikli Sağ 9">
            <a:extLst>
              <a:ext uri="{FF2B5EF4-FFF2-40B4-BE49-F238E27FC236}">
                <a16:creationId xmlns:a16="http://schemas.microsoft.com/office/drawing/2014/main" id="{9F2373C6-E12B-4550-B064-3E3206C3821C}"/>
              </a:ext>
            </a:extLst>
          </p:cNvPr>
          <p:cNvSpPr/>
          <p:nvPr/>
        </p:nvSpPr>
        <p:spPr>
          <a:xfrm>
            <a:off x="4330751" y="3186650"/>
            <a:ext cx="3800475" cy="625475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to book a flight ticket</a:t>
            </a:r>
          </a:p>
        </p:txBody>
      </p:sp>
      <p:sp>
        <p:nvSpPr>
          <p:cNvPr id="12" name="Ok: Çentikli Sağ 11">
            <a:extLst>
              <a:ext uri="{FF2B5EF4-FFF2-40B4-BE49-F238E27FC236}">
                <a16:creationId xmlns:a16="http://schemas.microsoft.com/office/drawing/2014/main" id="{E7641A1A-0DA1-47B1-A730-E560D2023CDD}"/>
              </a:ext>
            </a:extLst>
          </p:cNvPr>
          <p:cNvSpPr/>
          <p:nvPr/>
        </p:nvSpPr>
        <p:spPr>
          <a:xfrm>
            <a:off x="1917701" y="4487626"/>
            <a:ext cx="4128732" cy="780322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to buy something</a:t>
            </a:r>
          </a:p>
        </p:txBody>
      </p:sp>
      <p:sp>
        <p:nvSpPr>
          <p:cNvPr id="21" name="Ok: Çentikli Sağ 20">
            <a:extLst>
              <a:ext uri="{FF2B5EF4-FFF2-40B4-BE49-F238E27FC236}">
                <a16:creationId xmlns:a16="http://schemas.microsoft.com/office/drawing/2014/main" id="{E3CF0942-0365-413C-B2AC-07A505C1E56E}"/>
              </a:ext>
            </a:extLst>
          </p:cNvPr>
          <p:cNvSpPr/>
          <p:nvPr/>
        </p:nvSpPr>
        <p:spPr>
          <a:xfrm flipH="1">
            <a:off x="345720" y="2170921"/>
            <a:ext cx="3800475" cy="625475"/>
          </a:xfrm>
          <a:prstGeom prst="notchedRightArrow">
            <a:avLst/>
          </a:prstGeom>
          <a:solidFill>
            <a:srgbClr val="45B1AB"/>
          </a:solidFill>
          <a:ln>
            <a:solidFill>
              <a:srgbClr val="28666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Şikayet etmek</a:t>
            </a:r>
            <a:endParaRPr lang="en-US" dirty="0"/>
          </a:p>
        </p:txBody>
      </p:sp>
      <p:sp>
        <p:nvSpPr>
          <p:cNvPr id="22" name="Ok: Çentikli Sağ 21">
            <a:extLst>
              <a:ext uri="{FF2B5EF4-FFF2-40B4-BE49-F238E27FC236}">
                <a16:creationId xmlns:a16="http://schemas.microsoft.com/office/drawing/2014/main" id="{2C01BCEC-0B8A-4158-A9F6-84E81FFA9F7E}"/>
              </a:ext>
            </a:extLst>
          </p:cNvPr>
          <p:cNvSpPr/>
          <p:nvPr/>
        </p:nvSpPr>
        <p:spPr>
          <a:xfrm flipH="1">
            <a:off x="7946670" y="3764771"/>
            <a:ext cx="3800475" cy="625475"/>
          </a:xfrm>
          <a:prstGeom prst="notchedRightArrow">
            <a:avLst/>
          </a:prstGeom>
          <a:solidFill>
            <a:srgbClr val="45B1AB"/>
          </a:solidFill>
          <a:ln>
            <a:solidFill>
              <a:srgbClr val="28666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Fatura hakkında bilgi almak</a:t>
            </a:r>
            <a:endParaRPr lang="en-US" dirty="0"/>
          </a:p>
        </p:txBody>
      </p:sp>
      <p:sp>
        <p:nvSpPr>
          <p:cNvPr id="23" name="Ok: Çentikli Sağ 22">
            <a:extLst>
              <a:ext uri="{FF2B5EF4-FFF2-40B4-BE49-F238E27FC236}">
                <a16:creationId xmlns:a16="http://schemas.microsoft.com/office/drawing/2014/main" id="{66A9F8B4-87B1-4355-B741-CE2FB0FABA0B}"/>
              </a:ext>
            </a:extLst>
          </p:cNvPr>
          <p:cNvSpPr/>
          <p:nvPr/>
        </p:nvSpPr>
        <p:spPr>
          <a:xfrm flipH="1">
            <a:off x="7946670" y="2170921"/>
            <a:ext cx="3800475" cy="625475"/>
          </a:xfrm>
          <a:prstGeom prst="notchedRightArrow">
            <a:avLst/>
          </a:prstGeom>
          <a:solidFill>
            <a:srgbClr val="45B1AB"/>
          </a:solidFill>
          <a:ln>
            <a:solidFill>
              <a:srgbClr val="28666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Servis çağırmak</a:t>
            </a:r>
            <a:endParaRPr lang="en-US" dirty="0"/>
          </a:p>
        </p:txBody>
      </p:sp>
      <p:sp>
        <p:nvSpPr>
          <p:cNvPr id="24" name="Ok: Çentikli Sağ 23">
            <a:extLst>
              <a:ext uri="{FF2B5EF4-FFF2-40B4-BE49-F238E27FC236}">
                <a16:creationId xmlns:a16="http://schemas.microsoft.com/office/drawing/2014/main" id="{BE0AC112-1E8A-4584-A377-A9BAB8DE5A2E}"/>
              </a:ext>
            </a:extLst>
          </p:cNvPr>
          <p:cNvSpPr/>
          <p:nvPr/>
        </p:nvSpPr>
        <p:spPr>
          <a:xfrm flipH="1">
            <a:off x="4146191" y="1982413"/>
            <a:ext cx="3899617" cy="966654"/>
          </a:xfrm>
          <a:prstGeom prst="notchedRightArrow">
            <a:avLst/>
          </a:prstGeom>
          <a:solidFill>
            <a:srgbClr val="45B1AB"/>
          </a:solidFill>
          <a:ln>
            <a:solidFill>
              <a:srgbClr val="28666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/>
              <a:t>Bir ürünü değiştirmek  ya da iade etmek</a:t>
            </a:r>
            <a:endParaRPr lang="en-US" sz="1600" dirty="0"/>
          </a:p>
        </p:txBody>
      </p:sp>
      <p:sp>
        <p:nvSpPr>
          <p:cNvPr id="25" name="Ok: Çentikli Sağ 24">
            <a:extLst>
              <a:ext uri="{FF2B5EF4-FFF2-40B4-BE49-F238E27FC236}">
                <a16:creationId xmlns:a16="http://schemas.microsoft.com/office/drawing/2014/main" id="{FB3572E0-2BAE-418C-949C-67D94D6E07FA}"/>
              </a:ext>
            </a:extLst>
          </p:cNvPr>
          <p:cNvSpPr/>
          <p:nvPr/>
        </p:nvSpPr>
        <p:spPr>
          <a:xfrm flipH="1">
            <a:off x="-49567" y="3635060"/>
            <a:ext cx="4195762" cy="884895"/>
          </a:xfrm>
          <a:prstGeom prst="notchedRightArrow">
            <a:avLst/>
          </a:prstGeom>
          <a:solidFill>
            <a:srgbClr val="45B1AB"/>
          </a:solidFill>
          <a:ln>
            <a:solidFill>
              <a:srgbClr val="28666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Teslimatla ilgili bir problemi bildirmek</a:t>
            </a:r>
            <a:endParaRPr lang="en-US" dirty="0"/>
          </a:p>
        </p:txBody>
      </p:sp>
      <p:sp>
        <p:nvSpPr>
          <p:cNvPr id="26" name="Ok: Çentikli Sağ 25">
            <a:extLst>
              <a:ext uri="{FF2B5EF4-FFF2-40B4-BE49-F238E27FC236}">
                <a16:creationId xmlns:a16="http://schemas.microsoft.com/office/drawing/2014/main" id="{360325CB-47F8-4E08-9A40-382F7A6BF3E2}"/>
              </a:ext>
            </a:extLst>
          </p:cNvPr>
          <p:cNvSpPr/>
          <p:nvPr/>
        </p:nvSpPr>
        <p:spPr>
          <a:xfrm flipH="1">
            <a:off x="4146194" y="3772708"/>
            <a:ext cx="3800475" cy="625475"/>
          </a:xfrm>
          <a:prstGeom prst="notchedRightArrow">
            <a:avLst/>
          </a:prstGeom>
          <a:solidFill>
            <a:srgbClr val="45B1AB"/>
          </a:solidFill>
          <a:ln>
            <a:solidFill>
              <a:srgbClr val="28666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uçak bileti rezerve etmek</a:t>
            </a:r>
            <a:endParaRPr lang="en-US" dirty="0"/>
          </a:p>
        </p:txBody>
      </p:sp>
      <p:sp>
        <p:nvSpPr>
          <p:cNvPr id="27" name="Ok: Çentikli Sağ 26">
            <a:extLst>
              <a:ext uri="{FF2B5EF4-FFF2-40B4-BE49-F238E27FC236}">
                <a16:creationId xmlns:a16="http://schemas.microsoft.com/office/drawing/2014/main" id="{B81A1D6E-B28D-4892-AC27-F20116C24AEA}"/>
              </a:ext>
            </a:extLst>
          </p:cNvPr>
          <p:cNvSpPr/>
          <p:nvPr/>
        </p:nvSpPr>
        <p:spPr>
          <a:xfrm flipH="1">
            <a:off x="6167941" y="4859442"/>
            <a:ext cx="4862009" cy="780322"/>
          </a:xfrm>
          <a:prstGeom prst="notchedRightArrow">
            <a:avLst/>
          </a:prstGeom>
          <a:solidFill>
            <a:srgbClr val="45B1AB"/>
          </a:solidFill>
          <a:ln>
            <a:solidFill>
              <a:srgbClr val="28666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Bir konu hakkında daha fazla şey öğrenmek</a:t>
            </a:r>
            <a:endParaRPr lang="en-US" dirty="0"/>
          </a:p>
        </p:txBody>
      </p:sp>
      <p:sp>
        <p:nvSpPr>
          <p:cNvPr id="28" name="Ok: Çentikli Sağ 27">
            <a:extLst>
              <a:ext uri="{FF2B5EF4-FFF2-40B4-BE49-F238E27FC236}">
                <a16:creationId xmlns:a16="http://schemas.microsoft.com/office/drawing/2014/main" id="{79F3B1DD-9F81-47A4-B34A-9720F49DAAC3}"/>
              </a:ext>
            </a:extLst>
          </p:cNvPr>
          <p:cNvSpPr/>
          <p:nvPr/>
        </p:nvSpPr>
        <p:spPr>
          <a:xfrm flipH="1">
            <a:off x="1671179" y="4830799"/>
            <a:ext cx="4128732" cy="780322"/>
          </a:xfrm>
          <a:prstGeom prst="notchedRightArrow">
            <a:avLst/>
          </a:prstGeom>
          <a:solidFill>
            <a:srgbClr val="45B1AB"/>
          </a:solidFill>
          <a:ln>
            <a:solidFill>
              <a:srgbClr val="28666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Bir şeyler satın almak</a:t>
            </a:r>
            <a:endParaRPr lang="en-US" dirty="0"/>
          </a:p>
        </p:txBody>
      </p:sp>
      <p:sp>
        <p:nvSpPr>
          <p:cNvPr id="8" name="Ok: Çentikli Sağ 7">
            <a:extLst>
              <a:ext uri="{FF2B5EF4-FFF2-40B4-BE49-F238E27FC236}">
                <a16:creationId xmlns:a16="http://schemas.microsoft.com/office/drawing/2014/main" id="{6AC1FBE4-8148-47F8-A8BA-68DB4F70E21C}"/>
              </a:ext>
            </a:extLst>
          </p:cNvPr>
          <p:cNvSpPr/>
          <p:nvPr/>
        </p:nvSpPr>
        <p:spPr>
          <a:xfrm>
            <a:off x="4330752" y="1608288"/>
            <a:ext cx="3800475" cy="623887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to change or return a product</a:t>
            </a:r>
          </a:p>
        </p:txBody>
      </p:sp>
      <p:sp>
        <p:nvSpPr>
          <p:cNvPr id="9" name="Ok: Çentikli Sağ 8">
            <a:extLst>
              <a:ext uri="{FF2B5EF4-FFF2-40B4-BE49-F238E27FC236}">
                <a16:creationId xmlns:a16="http://schemas.microsoft.com/office/drawing/2014/main" id="{7DD9FC46-BA3C-42C4-AD38-8505D1E8245C}"/>
              </a:ext>
            </a:extLst>
          </p:cNvPr>
          <p:cNvSpPr/>
          <p:nvPr/>
        </p:nvSpPr>
        <p:spPr>
          <a:xfrm>
            <a:off x="368087" y="3182980"/>
            <a:ext cx="3899617" cy="719729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to report a problem with delivery</a:t>
            </a:r>
          </a:p>
        </p:txBody>
      </p:sp>
      <p:sp>
        <p:nvSpPr>
          <p:cNvPr id="11" name="Ok: Çentikli Sağ 10">
            <a:extLst>
              <a:ext uri="{FF2B5EF4-FFF2-40B4-BE49-F238E27FC236}">
                <a16:creationId xmlns:a16="http://schemas.microsoft.com/office/drawing/2014/main" id="{50AA9F5C-798E-466B-91B5-199E0C5C464B}"/>
              </a:ext>
            </a:extLst>
          </p:cNvPr>
          <p:cNvSpPr/>
          <p:nvPr/>
        </p:nvSpPr>
        <p:spPr>
          <a:xfrm>
            <a:off x="6696066" y="4435062"/>
            <a:ext cx="4211579" cy="688558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to learn about something more</a:t>
            </a: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2DEF3DBD-77E5-43AE-B217-7F0B2F7ECE84}"/>
              </a:ext>
            </a:extLst>
          </p:cNvPr>
          <p:cNvSpPr txBox="1"/>
          <p:nvPr/>
        </p:nvSpPr>
        <p:spPr>
          <a:xfrm>
            <a:off x="931668" y="1305988"/>
            <a:ext cx="1032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Müşteri hizmetlerini aramanın farklı nedenleri vardır. Bu nedenlerden bazıları şunlardır: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B2481BDF-DEE0-4A37-8827-B2B874C39A0D}"/>
              </a:ext>
            </a:extLst>
          </p:cNvPr>
          <p:cNvSpPr/>
          <p:nvPr/>
        </p:nvSpPr>
        <p:spPr>
          <a:xfrm rot="21039498">
            <a:off x="9665929" y="367790"/>
            <a:ext cx="2305950" cy="87961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rgbClr val="286663"/>
                </a:solidFill>
              </a:rPr>
              <a:t>Customer</a:t>
            </a:r>
            <a:r>
              <a:rPr lang="tr-TR" sz="2000" b="1" dirty="0">
                <a:solidFill>
                  <a:srgbClr val="286663"/>
                </a:solidFill>
              </a:rPr>
              <a:t> Service:</a:t>
            </a:r>
          </a:p>
          <a:p>
            <a:pPr algn="ctr"/>
            <a:r>
              <a:rPr lang="tr-TR" sz="2000" b="1" dirty="0">
                <a:solidFill>
                  <a:srgbClr val="286663"/>
                </a:solidFill>
              </a:rPr>
              <a:t>Müşteri Hizmetleri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8330D7D-2E06-4EFA-B67A-F006FE8320AB}"/>
              </a:ext>
            </a:extLst>
          </p:cNvPr>
          <p:cNvSpPr/>
          <p:nvPr/>
        </p:nvSpPr>
        <p:spPr>
          <a:xfrm>
            <a:off x="9609830" y="131129"/>
            <a:ext cx="573288" cy="524910"/>
          </a:xfrm>
          <a:prstGeom prst="ellipse">
            <a:avLst/>
          </a:prstGeom>
          <a:solidFill>
            <a:srgbClr val="0F9D9D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Ok: Çentikli Sağ 29">
            <a:extLst>
              <a:ext uri="{FF2B5EF4-FFF2-40B4-BE49-F238E27FC236}">
                <a16:creationId xmlns:a16="http://schemas.microsoft.com/office/drawing/2014/main" id="{69063DE2-97D1-4C8E-8635-883164E731F1}"/>
              </a:ext>
            </a:extLst>
          </p:cNvPr>
          <p:cNvSpPr/>
          <p:nvPr/>
        </p:nvSpPr>
        <p:spPr>
          <a:xfrm>
            <a:off x="4271145" y="5660367"/>
            <a:ext cx="3800475" cy="625475"/>
          </a:xfrm>
          <a:prstGeom prst="notch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make</a:t>
            </a:r>
            <a:r>
              <a:rPr lang="tr-TR" dirty="0"/>
              <a:t> a </a:t>
            </a:r>
            <a:r>
              <a:rPr lang="tr-TR" dirty="0" err="1"/>
              <a:t>reservation</a:t>
            </a:r>
            <a:endParaRPr lang="en-US" dirty="0"/>
          </a:p>
        </p:txBody>
      </p:sp>
      <p:sp>
        <p:nvSpPr>
          <p:cNvPr id="31" name="Ok: Çentikli Sağ 30">
            <a:extLst>
              <a:ext uri="{FF2B5EF4-FFF2-40B4-BE49-F238E27FC236}">
                <a16:creationId xmlns:a16="http://schemas.microsoft.com/office/drawing/2014/main" id="{DF1B0230-4B93-435D-857D-F036391EB8BD}"/>
              </a:ext>
            </a:extLst>
          </p:cNvPr>
          <p:cNvSpPr/>
          <p:nvPr/>
        </p:nvSpPr>
        <p:spPr>
          <a:xfrm flipH="1">
            <a:off x="4086588" y="6052786"/>
            <a:ext cx="3800475" cy="625475"/>
          </a:xfrm>
          <a:prstGeom prst="notchedRightArrow">
            <a:avLst/>
          </a:prstGeom>
          <a:solidFill>
            <a:srgbClr val="45B1AB"/>
          </a:solidFill>
          <a:ln>
            <a:solidFill>
              <a:srgbClr val="28666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dirty="0"/>
              <a:t>Rezervasyon yaptırmak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4C7B8EC-C58A-5053-5F9E-1426602F1C77}"/>
              </a:ext>
            </a:extLst>
          </p:cNvPr>
          <p:cNvSpPr txBox="1"/>
          <p:nvPr/>
        </p:nvSpPr>
        <p:spPr>
          <a:xfrm>
            <a:off x="137652" y="3300198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etkinliğe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https://www.egetolgayaltinay.com/lessons/354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811D265-236E-2FCD-EF44-8D8DCE38F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746">
            <a:off x="8931442" y="3640806"/>
            <a:ext cx="28956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4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ED41B79-63B4-C231-C7BA-D96849BEA541}"/>
              </a:ext>
            </a:extLst>
          </p:cNvPr>
          <p:cNvSpPr txBox="1"/>
          <p:nvPr/>
        </p:nvSpPr>
        <p:spPr>
          <a:xfrm>
            <a:off x="0" y="1952082"/>
            <a:ext cx="1196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0099FF"/>
                </a:solidFill>
              </a:rPr>
              <a:t>EMOTIONS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6C8548-ED8C-C530-36A7-AB68DC49DB9C}"/>
              </a:ext>
            </a:extLst>
          </p:cNvPr>
          <p:cNvSpPr txBox="1"/>
          <p:nvPr/>
        </p:nvSpPr>
        <p:spPr>
          <a:xfrm>
            <a:off x="138545" y="2998289"/>
            <a:ext cx="1196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(DUYGULAR)</a:t>
            </a:r>
          </a:p>
        </p:txBody>
      </p:sp>
    </p:spTree>
    <p:extLst>
      <p:ext uri="{BB962C8B-B14F-4D97-AF65-F5344CB8AC3E}">
        <p14:creationId xmlns:p14="http://schemas.microsoft.com/office/powerpoint/2010/main" val="944475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B9541F9-D43D-3751-BA7C-8675DF91A4F1}"/>
              </a:ext>
            </a:extLst>
          </p:cNvPr>
          <p:cNvSpPr/>
          <p:nvPr/>
        </p:nvSpPr>
        <p:spPr>
          <a:xfrm>
            <a:off x="1366787" y="2223436"/>
            <a:ext cx="227156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Angry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DD2D75F-BE3D-DB7A-7602-F35BD962305F}"/>
              </a:ext>
            </a:extLst>
          </p:cNvPr>
          <p:cNvSpPr/>
          <p:nvPr/>
        </p:nvSpPr>
        <p:spPr>
          <a:xfrm>
            <a:off x="1366787" y="2752826"/>
            <a:ext cx="227156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Kızgın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4B22572-7707-8A02-A6EA-E7CDF0B15384}"/>
              </a:ext>
            </a:extLst>
          </p:cNvPr>
          <p:cNvSpPr/>
          <p:nvPr/>
        </p:nvSpPr>
        <p:spPr>
          <a:xfrm>
            <a:off x="5061283" y="2223436"/>
            <a:ext cx="227156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Bored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37D4543-8C32-4CBB-2AA5-26057FA92E35}"/>
              </a:ext>
            </a:extLst>
          </p:cNvPr>
          <p:cNvSpPr/>
          <p:nvPr/>
        </p:nvSpPr>
        <p:spPr>
          <a:xfrm>
            <a:off x="5061283" y="2752826"/>
            <a:ext cx="227156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Canı sıkılmış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B08B8A7-0193-8A6A-A182-6FD02F623D40}"/>
              </a:ext>
            </a:extLst>
          </p:cNvPr>
          <p:cNvSpPr/>
          <p:nvPr/>
        </p:nvSpPr>
        <p:spPr>
          <a:xfrm>
            <a:off x="8800694" y="2223436"/>
            <a:ext cx="261486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Embarrased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90C3493-E30E-005F-C60B-6A07AB9EEDAB}"/>
              </a:ext>
            </a:extLst>
          </p:cNvPr>
          <p:cNvSpPr/>
          <p:nvPr/>
        </p:nvSpPr>
        <p:spPr>
          <a:xfrm>
            <a:off x="8800694" y="2752826"/>
            <a:ext cx="261486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Utanmış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BB7FF09-5DA3-DEC7-8B2F-FF51511BA184}"/>
              </a:ext>
            </a:extLst>
          </p:cNvPr>
          <p:cNvSpPr/>
          <p:nvPr/>
        </p:nvSpPr>
        <p:spPr>
          <a:xfrm>
            <a:off x="1203157" y="5563404"/>
            <a:ext cx="260363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Sad / </a:t>
            </a:r>
            <a:r>
              <a:rPr lang="tr-TR" sz="3200" b="1" dirty="0" err="1">
                <a:solidFill>
                  <a:schemeClr val="tx1"/>
                </a:solidFill>
              </a:rPr>
              <a:t>Sorry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02AD4C0-AFE3-CB32-1CA6-A6520C9F3342}"/>
              </a:ext>
            </a:extLst>
          </p:cNvPr>
          <p:cNvSpPr/>
          <p:nvPr/>
        </p:nvSpPr>
        <p:spPr>
          <a:xfrm>
            <a:off x="1203157" y="6092794"/>
            <a:ext cx="260363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Üzgün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8B4655DF-1DD3-9F87-A691-CEE033B275D8}"/>
              </a:ext>
            </a:extLst>
          </p:cNvPr>
          <p:cNvSpPr/>
          <p:nvPr/>
        </p:nvSpPr>
        <p:spPr>
          <a:xfrm>
            <a:off x="5061283" y="5435066"/>
            <a:ext cx="227156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Happy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1508140-8D36-516D-4FF2-6583602804C6}"/>
              </a:ext>
            </a:extLst>
          </p:cNvPr>
          <p:cNvSpPr/>
          <p:nvPr/>
        </p:nvSpPr>
        <p:spPr>
          <a:xfrm>
            <a:off x="5061283" y="5964456"/>
            <a:ext cx="227156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Mutlu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AC53C240-2606-8615-3E20-5DC5AC4FFC7E}"/>
              </a:ext>
            </a:extLst>
          </p:cNvPr>
          <p:cNvSpPr/>
          <p:nvPr/>
        </p:nvSpPr>
        <p:spPr>
          <a:xfrm>
            <a:off x="8986786" y="5563404"/>
            <a:ext cx="227156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Sleepy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EEE38AC-7CBB-D9EC-69BB-309C8D125AC6}"/>
              </a:ext>
            </a:extLst>
          </p:cNvPr>
          <p:cNvSpPr/>
          <p:nvPr/>
        </p:nvSpPr>
        <p:spPr>
          <a:xfrm>
            <a:off x="8986786" y="6092794"/>
            <a:ext cx="227156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Uykulu</a:t>
            </a:r>
          </a:p>
        </p:txBody>
      </p:sp>
    </p:spTree>
    <p:extLst>
      <p:ext uri="{BB962C8B-B14F-4D97-AF65-F5344CB8AC3E}">
        <p14:creationId xmlns:p14="http://schemas.microsoft.com/office/powerpoint/2010/main" val="82677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39493F9-4806-6FDA-A89F-C66C48240DA9}"/>
              </a:ext>
            </a:extLst>
          </p:cNvPr>
          <p:cNvSpPr/>
          <p:nvPr/>
        </p:nvSpPr>
        <p:spPr>
          <a:xfrm>
            <a:off x="1203157" y="2136809"/>
            <a:ext cx="227156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Lovely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F55AF03-B40F-1DC5-18F2-BCEBB5D92A65}"/>
              </a:ext>
            </a:extLst>
          </p:cNvPr>
          <p:cNvSpPr/>
          <p:nvPr/>
        </p:nvSpPr>
        <p:spPr>
          <a:xfrm>
            <a:off x="1203157" y="2666199"/>
            <a:ext cx="227156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Sevgi dolu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8EE74B9-0556-74C7-509B-46ADD486163E}"/>
              </a:ext>
            </a:extLst>
          </p:cNvPr>
          <p:cNvSpPr/>
          <p:nvPr/>
        </p:nvSpPr>
        <p:spPr>
          <a:xfrm>
            <a:off x="4849528" y="2223436"/>
            <a:ext cx="227156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Scared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88B1BEB-8BE6-D216-DFD0-F80100A984D3}"/>
              </a:ext>
            </a:extLst>
          </p:cNvPr>
          <p:cNvSpPr/>
          <p:nvPr/>
        </p:nvSpPr>
        <p:spPr>
          <a:xfrm>
            <a:off x="4849528" y="2752826"/>
            <a:ext cx="227156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Korkmuş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A51BCD0-5492-4547-47EC-9660E322C2E5}"/>
              </a:ext>
            </a:extLst>
          </p:cNvPr>
          <p:cNvSpPr/>
          <p:nvPr/>
        </p:nvSpPr>
        <p:spPr>
          <a:xfrm>
            <a:off x="9012455" y="2223436"/>
            <a:ext cx="2496155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Surprised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722A936-E079-6D68-1708-722F205B93CD}"/>
              </a:ext>
            </a:extLst>
          </p:cNvPr>
          <p:cNvSpPr/>
          <p:nvPr/>
        </p:nvSpPr>
        <p:spPr>
          <a:xfrm>
            <a:off x="9012455" y="2752826"/>
            <a:ext cx="2496155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Şaşırmış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9FCE9276-6FA5-274D-109F-2CAE3B01BFAC}"/>
              </a:ext>
            </a:extLst>
          </p:cNvPr>
          <p:cNvSpPr/>
          <p:nvPr/>
        </p:nvSpPr>
        <p:spPr>
          <a:xfrm>
            <a:off x="1135780" y="5435066"/>
            <a:ext cx="260363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Worried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3389762-A72E-8B08-0D03-B268D8661BAE}"/>
              </a:ext>
            </a:extLst>
          </p:cNvPr>
          <p:cNvSpPr/>
          <p:nvPr/>
        </p:nvSpPr>
        <p:spPr>
          <a:xfrm>
            <a:off x="1135780" y="5964456"/>
            <a:ext cx="260363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Endişeli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AA75F33-D79C-DD23-53BD-5AB14B002307}"/>
              </a:ext>
            </a:extLst>
          </p:cNvPr>
          <p:cNvSpPr/>
          <p:nvPr/>
        </p:nvSpPr>
        <p:spPr>
          <a:xfrm>
            <a:off x="4849528" y="5367689"/>
            <a:ext cx="227156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Crazy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32D3613-E495-5651-E690-3F887B0533FF}"/>
              </a:ext>
            </a:extLst>
          </p:cNvPr>
          <p:cNvSpPr/>
          <p:nvPr/>
        </p:nvSpPr>
        <p:spPr>
          <a:xfrm>
            <a:off x="4849528" y="5897079"/>
            <a:ext cx="227156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Çılgın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5EAA30E-644D-F368-5980-3DC261C806B0}"/>
              </a:ext>
            </a:extLst>
          </p:cNvPr>
          <p:cNvSpPr/>
          <p:nvPr/>
        </p:nvSpPr>
        <p:spPr>
          <a:xfrm>
            <a:off x="9025288" y="5435066"/>
            <a:ext cx="227156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Cool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4202D3D8-9774-B64A-C1FA-3293FB6D4748}"/>
              </a:ext>
            </a:extLst>
          </p:cNvPr>
          <p:cNvSpPr/>
          <p:nvPr/>
        </p:nvSpPr>
        <p:spPr>
          <a:xfrm>
            <a:off x="9025288" y="5964456"/>
            <a:ext cx="227156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Havalı</a:t>
            </a:r>
          </a:p>
        </p:txBody>
      </p:sp>
    </p:spTree>
    <p:extLst>
      <p:ext uri="{BB962C8B-B14F-4D97-AF65-F5344CB8AC3E}">
        <p14:creationId xmlns:p14="http://schemas.microsoft.com/office/powerpoint/2010/main" val="56554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4C7B8EC-C58A-5053-5F9E-1426602F1C77}"/>
              </a:ext>
            </a:extLst>
          </p:cNvPr>
          <p:cNvSpPr txBox="1"/>
          <p:nvPr/>
        </p:nvSpPr>
        <p:spPr>
          <a:xfrm>
            <a:off x="137652" y="3300198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etkinliğe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https://www.egetolgayaltinay.com/lessons/356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02B337-F157-6E97-81D0-341C85B37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630">
            <a:off x="8719889" y="3578681"/>
            <a:ext cx="29337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7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0BCA042-C1B2-58F2-A9B7-38587F49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907" y="110573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D68C363-7DF3-D3BA-DA22-061BD9C5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4CA98BB-F3E2-AD3E-33AE-054FEBED23BD}"/>
              </a:ext>
            </a:extLst>
          </p:cNvPr>
          <p:cNvSpPr txBox="1"/>
          <p:nvPr/>
        </p:nvSpPr>
        <p:spPr>
          <a:xfrm>
            <a:off x="863066" y="1747490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F712C5F-971E-74A6-2E25-A79BAADCAC80}"/>
              </a:ext>
            </a:extLst>
          </p:cNvPr>
          <p:cNvSpPr txBox="1"/>
          <p:nvPr/>
        </p:nvSpPr>
        <p:spPr>
          <a:xfrm>
            <a:off x="863066" y="301191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426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4C7B8EC-C58A-5053-5F9E-1426602F1C77}"/>
              </a:ext>
            </a:extLst>
          </p:cNvPr>
          <p:cNvSpPr txBox="1"/>
          <p:nvPr/>
        </p:nvSpPr>
        <p:spPr>
          <a:xfrm>
            <a:off x="137652" y="3300198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etkinliğe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https://www.egetolgayaltinay.com/lessons/355</a:t>
            </a:r>
            <a:r>
              <a:rPr lang="tr-TR" sz="28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842A5C3-7F7C-F4D6-738C-A8C8B50A6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5437">
            <a:off x="8859202" y="3561808"/>
            <a:ext cx="28860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71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ED41B79-63B4-C231-C7BA-D96849BEA541}"/>
              </a:ext>
            </a:extLst>
          </p:cNvPr>
          <p:cNvSpPr txBox="1"/>
          <p:nvPr/>
        </p:nvSpPr>
        <p:spPr>
          <a:xfrm>
            <a:off x="0" y="1952082"/>
            <a:ext cx="11961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0099FF"/>
                </a:solidFill>
              </a:rPr>
              <a:t>Words</a:t>
            </a:r>
            <a:r>
              <a:rPr lang="tr-TR" sz="8000" b="1" dirty="0">
                <a:solidFill>
                  <a:srgbClr val="0099FF"/>
                </a:solidFill>
              </a:rPr>
              <a:t> </a:t>
            </a:r>
            <a:r>
              <a:rPr lang="tr-TR" sz="8000" b="1" dirty="0" err="1">
                <a:solidFill>
                  <a:srgbClr val="0099FF"/>
                </a:solidFill>
              </a:rPr>
              <a:t>about</a:t>
            </a:r>
            <a:r>
              <a:rPr lang="tr-TR" sz="8000" b="1" dirty="0">
                <a:solidFill>
                  <a:srgbClr val="0099FF"/>
                </a:solidFill>
              </a:rPr>
              <a:t> Flight </a:t>
            </a:r>
            <a:r>
              <a:rPr lang="tr-TR" sz="8000" b="1" dirty="0" err="1">
                <a:solidFill>
                  <a:srgbClr val="0099FF"/>
                </a:solidFill>
              </a:rPr>
              <a:t>Tickets</a:t>
            </a:r>
            <a:endParaRPr lang="tr-TR" sz="8000" b="1" dirty="0">
              <a:solidFill>
                <a:srgbClr val="0099FF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6C8548-ED8C-C530-36A7-AB68DC49DB9C}"/>
              </a:ext>
            </a:extLst>
          </p:cNvPr>
          <p:cNvSpPr txBox="1"/>
          <p:nvPr/>
        </p:nvSpPr>
        <p:spPr>
          <a:xfrm>
            <a:off x="138545" y="2998289"/>
            <a:ext cx="1196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(Uçak Biletleri Hakkında Kelimeler)</a:t>
            </a:r>
          </a:p>
        </p:txBody>
      </p:sp>
    </p:spTree>
    <p:extLst>
      <p:ext uri="{BB962C8B-B14F-4D97-AF65-F5344CB8AC3E}">
        <p14:creationId xmlns:p14="http://schemas.microsoft.com/office/powerpoint/2010/main" val="1924868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E57242D-04C9-1ED8-86DF-41DB46973864}"/>
              </a:ext>
            </a:extLst>
          </p:cNvPr>
          <p:cNvSpPr/>
          <p:nvPr/>
        </p:nvSpPr>
        <p:spPr>
          <a:xfrm>
            <a:off x="654518" y="1973179"/>
            <a:ext cx="227156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Ticket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0360FC3-C5DB-B5E3-DEDA-7C67D1159336}"/>
              </a:ext>
            </a:extLst>
          </p:cNvPr>
          <p:cNvSpPr/>
          <p:nvPr/>
        </p:nvSpPr>
        <p:spPr>
          <a:xfrm>
            <a:off x="654518" y="2502569"/>
            <a:ext cx="227156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Bilet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6BBAFAE-83C6-D8D2-C229-D78AFE5F7EBB}"/>
              </a:ext>
            </a:extLst>
          </p:cNvPr>
          <p:cNvSpPr/>
          <p:nvPr/>
        </p:nvSpPr>
        <p:spPr>
          <a:xfrm>
            <a:off x="3299861" y="1973179"/>
            <a:ext cx="2552299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Single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Ticket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5CA46D4-074E-5D97-94C3-91E4738E3EB4}"/>
              </a:ext>
            </a:extLst>
          </p:cNvPr>
          <p:cNvSpPr/>
          <p:nvPr/>
        </p:nvSpPr>
        <p:spPr>
          <a:xfrm>
            <a:off x="3299861" y="2502569"/>
            <a:ext cx="2552299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Tek yön bilet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3DEBC00-0735-F40F-F71E-BCFD8E23FC25}"/>
              </a:ext>
            </a:extLst>
          </p:cNvPr>
          <p:cNvSpPr/>
          <p:nvPr/>
        </p:nvSpPr>
        <p:spPr>
          <a:xfrm>
            <a:off x="6225942" y="1973179"/>
            <a:ext cx="2552299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Return </a:t>
            </a:r>
            <a:r>
              <a:rPr lang="tr-TR" sz="2400" b="1" dirty="0" err="1">
                <a:solidFill>
                  <a:schemeClr val="tx1"/>
                </a:solidFill>
              </a:rPr>
              <a:t>Ticket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ED6E816-F45C-A3F2-A5D1-1992B5E93336}"/>
              </a:ext>
            </a:extLst>
          </p:cNvPr>
          <p:cNvSpPr/>
          <p:nvPr/>
        </p:nvSpPr>
        <p:spPr>
          <a:xfrm>
            <a:off x="6225942" y="2502569"/>
            <a:ext cx="2552299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Gidiş-dönüş bilet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0D80AFE-5681-CD52-4E7E-167D584EB734}"/>
              </a:ext>
            </a:extLst>
          </p:cNvPr>
          <p:cNvSpPr/>
          <p:nvPr/>
        </p:nvSpPr>
        <p:spPr>
          <a:xfrm>
            <a:off x="9139190" y="1973179"/>
            <a:ext cx="2552299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Economy</a:t>
            </a:r>
            <a:r>
              <a:rPr lang="tr-TR" sz="2400" b="1" dirty="0">
                <a:solidFill>
                  <a:schemeClr val="tx1"/>
                </a:solidFill>
              </a:rPr>
              <a:t> Class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4A74CA06-B10F-ABAC-3F07-D623ACE95A49}"/>
              </a:ext>
            </a:extLst>
          </p:cNvPr>
          <p:cNvSpPr/>
          <p:nvPr/>
        </p:nvSpPr>
        <p:spPr>
          <a:xfrm>
            <a:off x="9139190" y="2502569"/>
            <a:ext cx="2552299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Ekonomi Sınıfı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749FB6D-DEFF-69FF-310E-BA7AD4B8D939}"/>
              </a:ext>
            </a:extLst>
          </p:cNvPr>
          <p:cNvSpPr/>
          <p:nvPr/>
        </p:nvSpPr>
        <p:spPr>
          <a:xfrm>
            <a:off x="152400" y="5234539"/>
            <a:ext cx="227156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Business Class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1D04E91-5582-B6CA-77D1-876A017D1B6B}"/>
              </a:ext>
            </a:extLst>
          </p:cNvPr>
          <p:cNvSpPr/>
          <p:nvPr/>
        </p:nvSpPr>
        <p:spPr>
          <a:xfrm>
            <a:off x="152400" y="5763929"/>
            <a:ext cx="227156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Birinci Sınıf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996E0D35-0311-050B-6272-4EC8CF276F97}"/>
              </a:ext>
            </a:extLst>
          </p:cNvPr>
          <p:cNvSpPr/>
          <p:nvPr/>
        </p:nvSpPr>
        <p:spPr>
          <a:xfrm>
            <a:off x="2672614" y="5218497"/>
            <a:ext cx="227156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Destination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566AFAA-616A-3AFE-3B89-8D0AE8480B89}"/>
              </a:ext>
            </a:extLst>
          </p:cNvPr>
          <p:cNvSpPr/>
          <p:nvPr/>
        </p:nvSpPr>
        <p:spPr>
          <a:xfrm>
            <a:off x="2672614" y="5747887"/>
            <a:ext cx="227156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Varılacak Yer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DFAD74EF-CD75-3BC0-9A49-84283B5B57EB}"/>
              </a:ext>
            </a:extLst>
          </p:cNvPr>
          <p:cNvSpPr/>
          <p:nvPr/>
        </p:nvSpPr>
        <p:spPr>
          <a:xfrm>
            <a:off x="5090161" y="5218497"/>
            <a:ext cx="191703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Departure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60C492BB-BB92-C38B-883B-7CD411085C1C}"/>
              </a:ext>
            </a:extLst>
          </p:cNvPr>
          <p:cNvSpPr/>
          <p:nvPr/>
        </p:nvSpPr>
        <p:spPr>
          <a:xfrm>
            <a:off x="5090161" y="5747887"/>
            <a:ext cx="191703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Kalkış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BCC58C3-44E5-C6ED-8354-805B5C1EFA5B}"/>
              </a:ext>
            </a:extLst>
          </p:cNvPr>
          <p:cNvSpPr/>
          <p:nvPr/>
        </p:nvSpPr>
        <p:spPr>
          <a:xfrm>
            <a:off x="7222159" y="5218497"/>
            <a:ext cx="1917031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Arrival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BBFD3995-83E3-6904-2117-B03E10DE286F}"/>
              </a:ext>
            </a:extLst>
          </p:cNvPr>
          <p:cNvSpPr/>
          <p:nvPr/>
        </p:nvSpPr>
        <p:spPr>
          <a:xfrm>
            <a:off x="7222159" y="5747887"/>
            <a:ext cx="1917031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Varış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D209E48D-14A0-343B-1417-8431FC480548}"/>
              </a:ext>
            </a:extLst>
          </p:cNvPr>
          <p:cNvSpPr/>
          <p:nvPr/>
        </p:nvSpPr>
        <p:spPr>
          <a:xfrm>
            <a:off x="9309237" y="3860533"/>
            <a:ext cx="2452835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Price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F304B7DE-9462-A70E-FE36-A20C308A4EE9}"/>
              </a:ext>
            </a:extLst>
          </p:cNvPr>
          <p:cNvSpPr/>
          <p:nvPr/>
        </p:nvSpPr>
        <p:spPr>
          <a:xfrm>
            <a:off x="9309237" y="4389923"/>
            <a:ext cx="2452835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Fiyat ($)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5484AA75-B263-F169-244D-0E97E4C812B3}"/>
              </a:ext>
            </a:extLst>
          </p:cNvPr>
          <p:cNvSpPr/>
          <p:nvPr/>
        </p:nvSpPr>
        <p:spPr>
          <a:xfrm>
            <a:off x="9309237" y="5090964"/>
            <a:ext cx="2452835" cy="529390"/>
          </a:xfrm>
          <a:prstGeom prst="roundRect">
            <a:avLst/>
          </a:prstGeom>
          <a:solidFill>
            <a:srgbClr val="5BD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Cost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529FE982-1F56-C210-AE88-2798D0747797}"/>
              </a:ext>
            </a:extLst>
          </p:cNvPr>
          <p:cNvSpPr/>
          <p:nvPr/>
        </p:nvSpPr>
        <p:spPr>
          <a:xfrm>
            <a:off x="9309237" y="5620354"/>
            <a:ext cx="2452835" cy="529390"/>
          </a:xfrm>
          <a:prstGeom prst="roundRect">
            <a:avLst/>
          </a:prstGeom>
          <a:solidFill>
            <a:srgbClr val="BDEC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Mâl olmak ($)</a:t>
            </a:r>
          </a:p>
        </p:txBody>
      </p:sp>
    </p:spTree>
    <p:extLst>
      <p:ext uri="{BB962C8B-B14F-4D97-AF65-F5344CB8AC3E}">
        <p14:creationId xmlns:p14="http://schemas.microsoft.com/office/powerpoint/2010/main" val="39617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2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4C7B8EC-C58A-5053-5F9E-1426602F1C77}"/>
              </a:ext>
            </a:extLst>
          </p:cNvPr>
          <p:cNvSpPr txBox="1"/>
          <p:nvPr/>
        </p:nvSpPr>
        <p:spPr>
          <a:xfrm>
            <a:off x="137652" y="3300198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etkinliğe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https://www.egetolgayaltinay.com/lessons/361</a:t>
            </a:r>
            <a:r>
              <a:rPr lang="tr-TR" sz="2800" b="1" i="1" dirty="0"/>
              <a:t>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437FF41-17B1-DEA3-AC96-14FB82231E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630">
            <a:off x="8848891" y="3415053"/>
            <a:ext cx="2933700" cy="2857500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AF0EFC96-3CBE-6205-287F-91FDE0255D5E}"/>
              </a:ext>
            </a:extLst>
          </p:cNvPr>
          <p:cNvSpPr/>
          <p:nvPr/>
        </p:nvSpPr>
        <p:spPr>
          <a:xfrm rot="20557834">
            <a:off x="9147199" y="5502985"/>
            <a:ext cx="1438931" cy="671866"/>
          </a:xfrm>
          <a:prstGeom prst="rect">
            <a:avLst/>
          </a:prstGeom>
          <a:solidFill>
            <a:srgbClr val="1E1F2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4935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D690ED-34B6-4F66-B187-6256ADFD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45B1AB"/>
                </a:solidFill>
                <a:latin typeface="Arial Rounded MT Bold" panose="020F0704030504030204" pitchFamily="34" charset="0"/>
              </a:rPr>
              <a:t>ATTENTION!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B82E0E-A98F-4558-978C-3B1DEAE1C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İngilizce telefon konuşmalarında, insanlar kendilerini tanıtırken «I am» kullanmazlar. «</a:t>
            </a:r>
            <a:r>
              <a:rPr lang="tr-TR" dirty="0" err="1"/>
              <a:t>This</a:t>
            </a:r>
            <a:r>
              <a:rPr lang="tr-TR" dirty="0"/>
              <a:t> is» ya da «</a:t>
            </a:r>
            <a:r>
              <a:rPr lang="tr-TR" dirty="0" err="1"/>
              <a:t>It</a:t>
            </a:r>
            <a:r>
              <a:rPr lang="tr-TR" dirty="0"/>
              <a:t> is» kullanılır.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46D93D2-01A6-49C4-9E14-06FA2FD0F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35" y="2502407"/>
            <a:ext cx="5789440" cy="3856658"/>
          </a:xfrm>
          <a:prstGeom prst="rect">
            <a:avLst/>
          </a:prstGeom>
        </p:spPr>
      </p:pic>
      <p:sp>
        <p:nvSpPr>
          <p:cNvPr id="6" name="Konuşma Balonu: Oval 5">
            <a:extLst>
              <a:ext uri="{FF2B5EF4-FFF2-40B4-BE49-F238E27FC236}">
                <a16:creationId xmlns:a16="http://schemas.microsoft.com/office/drawing/2014/main" id="{79DF6C34-DC42-4A81-BC9C-010667FDFCEC}"/>
              </a:ext>
            </a:extLst>
          </p:cNvPr>
          <p:cNvSpPr/>
          <p:nvPr/>
        </p:nvSpPr>
        <p:spPr>
          <a:xfrm>
            <a:off x="3343275" y="2836863"/>
            <a:ext cx="3457575" cy="1668462"/>
          </a:xfrm>
          <a:prstGeom prst="wedgeEllipseCallout">
            <a:avLst>
              <a:gd name="adj1" fmla="val 55476"/>
              <a:gd name="adj2" fmla="val 40235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Hello</a:t>
            </a:r>
            <a:r>
              <a:rPr lang="tr-TR" dirty="0"/>
              <a:t> Karen, </a:t>
            </a:r>
            <a:r>
              <a:rPr lang="tr-TR" b="1" dirty="0" err="1"/>
              <a:t>This</a:t>
            </a:r>
            <a:r>
              <a:rPr lang="tr-TR" b="1" dirty="0"/>
              <a:t> is Maria. </a:t>
            </a:r>
            <a:r>
              <a:rPr lang="tr-TR" dirty="0"/>
              <a:t>How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you</a:t>
            </a:r>
            <a:r>
              <a:rPr lang="tr-TR" dirty="0"/>
              <a:t>?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C454A6E-8638-4A19-968C-80FB99AD7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892">
            <a:off x="2719325" y="205775"/>
            <a:ext cx="1033525" cy="103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2970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61D36A-0C32-4A1A-8218-16FEB7352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7912" y="95250"/>
            <a:ext cx="6848476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286663"/>
                </a:solidFill>
              </a:rPr>
              <a:t>Phone </a:t>
            </a:r>
            <a:r>
              <a:rPr lang="tr-TR" b="1" dirty="0" err="1">
                <a:solidFill>
                  <a:srgbClr val="286663"/>
                </a:solidFill>
              </a:rPr>
              <a:t>Conversations</a:t>
            </a:r>
            <a:r>
              <a:rPr lang="tr-TR" b="1" dirty="0">
                <a:solidFill>
                  <a:srgbClr val="286663"/>
                </a:solidFill>
              </a:rPr>
              <a:t> </a:t>
            </a:r>
            <a:br>
              <a:rPr lang="tr-TR" b="1" dirty="0">
                <a:solidFill>
                  <a:srgbClr val="286663"/>
                </a:solidFill>
              </a:rPr>
            </a:br>
            <a:r>
              <a:rPr lang="tr-TR" b="1" dirty="0">
                <a:solidFill>
                  <a:srgbClr val="286663"/>
                </a:solidFill>
              </a:rPr>
              <a:t>(Telefon Görüşmeleri)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5D2A7CE-BF98-4B0B-B93F-2DCFC07DD3B9}"/>
              </a:ext>
            </a:extLst>
          </p:cNvPr>
          <p:cNvSpPr txBox="1"/>
          <p:nvPr/>
        </p:nvSpPr>
        <p:spPr>
          <a:xfrm>
            <a:off x="761999" y="1290671"/>
            <a:ext cx="5803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err="1">
                <a:solidFill>
                  <a:srgbClr val="286663"/>
                </a:solidFill>
              </a:rPr>
              <a:t>Introducing</a:t>
            </a:r>
            <a:r>
              <a:rPr lang="tr-TR" sz="2400" b="1" i="1" u="sng" dirty="0">
                <a:solidFill>
                  <a:srgbClr val="286663"/>
                </a:solidFill>
              </a:rPr>
              <a:t> Yourself (Kendini Tanıtma):</a:t>
            </a:r>
          </a:p>
        </p:txBody>
      </p: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A2A8548A-7B7F-4126-A6D5-9497E38A1DF1}"/>
              </a:ext>
            </a:extLst>
          </p:cNvPr>
          <p:cNvCxnSpPr>
            <a:cxnSpLocks/>
          </p:cNvCxnSpPr>
          <p:nvPr/>
        </p:nvCxnSpPr>
        <p:spPr>
          <a:xfrm>
            <a:off x="6096000" y="2807696"/>
            <a:ext cx="0" cy="3670106"/>
          </a:xfrm>
          <a:prstGeom prst="line">
            <a:avLst/>
          </a:prstGeom>
          <a:ln w="76200">
            <a:solidFill>
              <a:srgbClr val="45B1A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2E9BC4B5-CC56-4946-AA36-B0B5B5537836}"/>
              </a:ext>
            </a:extLst>
          </p:cNvPr>
          <p:cNvSpPr txBox="1"/>
          <p:nvPr/>
        </p:nvSpPr>
        <p:spPr>
          <a:xfrm>
            <a:off x="2347912" y="3227302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0F9D9D"/>
                </a:solidFill>
              </a:rPr>
              <a:t>Hello</a:t>
            </a:r>
            <a:r>
              <a:rPr lang="tr-TR" sz="2400" dirty="0">
                <a:solidFill>
                  <a:srgbClr val="0F9D9D"/>
                </a:solidFill>
              </a:rPr>
              <a:t>! / Hey! / </a:t>
            </a:r>
            <a:r>
              <a:rPr lang="tr-TR" sz="2400" dirty="0" err="1">
                <a:solidFill>
                  <a:srgbClr val="0F9D9D"/>
                </a:solidFill>
              </a:rPr>
              <a:t>Hi</a:t>
            </a:r>
            <a:r>
              <a:rPr lang="tr-TR" sz="2400" dirty="0">
                <a:solidFill>
                  <a:srgbClr val="0F9D9D"/>
                </a:solidFill>
              </a:rPr>
              <a:t>!</a:t>
            </a:r>
          </a:p>
          <a:p>
            <a:r>
              <a:rPr lang="tr-TR" sz="2400" i="1" dirty="0"/>
              <a:t>(Merhaba!)</a:t>
            </a:r>
          </a:p>
          <a:p>
            <a:br>
              <a:rPr lang="tr-TR" sz="2400" dirty="0">
                <a:solidFill>
                  <a:srgbClr val="0F9D9D"/>
                </a:solidFill>
              </a:rPr>
            </a:br>
            <a:r>
              <a:rPr lang="tr-TR" sz="2400" dirty="0" err="1">
                <a:solidFill>
                  <a:srgbClr val="0F9D9D"/>
                </a:solidFill>
              </a:rPr>
              <a:t>It</a:t>
            </a:r>
            <a:r>
              <a:rPr lang="tr-TR" sz="2400" dirty="0">
                <a:solidFill>
                  <a:srgbClr val="0F9D9D"/>
                </a:solidFill>
              </a:rPr>
              <a:t> is </a:t>
            </a:r>
            <a:r>
              <a:rPr lang="tr-TR" sz="2400" dirty="0" err="1">
                <a:solidFill>
                  <a:srgbClr val="0F9D9D"/>
                </a:solidFill>
              </a:rPr>
              <a:t>Ashley</a:t>
            </a:r>
            <a:r>
              <a:rPr lang="tr-TR" sz="2400" dirty="0">
                <a:solidFill>
                  <a:srgbClr val="0F9D9D"/>
                </a:solidFill>
              </a:rPr>
              <a:t> </a:t>
            </a:r>
            <a:r>
              <a:rPr lang="tr-TR" sz="2400" dirty="0" err="1">
                <a:solidFill>
                  <a:srgbClr val="0F9D9D"/>
                </a:solidFill>
              </a:rPr>
              <a:t>calling</a:t>
            </a:r>
            <a:r>
              <a:rPr lang="tr-TR" sz="2400" dirty="0">
                <a:solidFill>
                  <a:srgbClr val="0F9D9D"/>
                </a:solidFill>
              </a:rPr>
              <a:t>.</a:t>
            </a:r>
          </a:p>
          <a:p>
            <a:r>
              <a:rPr lang="tr-TR" sz="2400" i="1" dirty="0"/>
              <a:t>(Arayan </a:t>
            </a:r>
            <a:r>
              <a:rPr lang="tr-TR" sz="2400" i="1" dirty="0" err="1"/>
              <a:t>Ashley</a:t>
            </a:r>
            <a:r>
              <a:rPr lang="tr-TR" sz="2400" i="1" dirty="0"/>
              <a:t>.)</a:t>
            </a:r>
          </a:p>
          <a:p>
            <a:br>
              <a:rPr lang="tr-TR" sz="2400" dirty="0">
                <a:solidFill>
                  <a:srgbClr val="0F9D9D"/>
                </a:solidFill>
              </a:rPr>
            </a:br>
            <a:r>
              <a:rPr lang="tr-TR" sz="2400" dirty="0" err="1">
                <a:solidFill>
                  <a:srgbClr val="0F9D9D"/>
                </a:solidFill>
              </a:rPr>
              <a:t>This</a:t>
            </a:r>
            <a:r>
              <a:rPr lang="tr-TR" sz="2400" dirty="0">
                <a:solidFill>
                  <a:srgbClr val="0F9D9D"/>
                </a:solidFill>
              </a:rPr>
              <a:t> is Carl </a:t>
            </a:r>
            <a:r>
              <a:rPr lang="tr-TR" sz="2400" dirty="0" err="1">
                <a:solidFill>
                  <a:srgbClr val="0F9D9D"/>
                </a:solidFill>
              </a:rPr>
              <a:t>from</a:t>
            </a:r>
            <a:r>
              <a:rPr lang="tr-TR" sz="2400" dirty="0">
                <a:solidFill>
                  <a:srgbClr val="0F9D9D"/>
                </a:solidFill>
              </a:rPr>
              <a:t> Office</a:t>
            </a:r>
            <a:r>
              <a:rPr lang="tr-TR" sz="2400" i="1" dirty="0">
                <a:solidFill>
                  <a:srgbClr val="0F9D9D"/>
                </a:solidFill>
              </a:rPr>
              <a:t>.</a:t>
            </a:r>
          </a:p>
          <a:p>
            <a:r>
              <a:rPr lang="tr-TR" sz="2400" i="1" dirty="0"/>
              <a:t>(Ben ofisten Carl.)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9AF6770-FFAA-4FE1-B5CE-1D4A3E85FAB1}"/>
              </a:ext>
            </a:extLst>
          </p:cNvPr>
          <p:cNvSpPr txBox="1"/>
          <p:nvPr/>
        </p:nvSpPr>
        <p:spPr>
          <a:xfrm>
            <a:off x="6472238" y="3278657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>
                <a:solidFill>
                  <a:srgbClr val="0F9D9D"/>
                </a:solidFill>
              </a:rPr>
              <a:t>Hello</a:t>
            </a:r>
            <a:r>
              <a:rPr lang="tr-TR" sz="2400" dirty="0">
                <a:solidFill>
                  <a:srgbClr val="0F9D9D"/>
                </a:solidFill>
              </a:rPr>
              <a:t>, </a:t>
            </a:r>
            <a:r>
              <a:rPr lang="tr-TR" sz="2400" dirty="0" err="1">
                <a:solidFill>
                  <a:srgbClr val="0F9D9D"/>
                </a:solidFill>
              </a:rPr>
              <a:t>Jason</a:t>
            </a:r>
            <a:r>
              <a:rPr lang="tr-TR" sz="2400" dirty="0">
                <a:solidFill>
                  <a:srgbClr val="0F9D9D"/>
                </a:solidFill>
              </a:rPr>
              <a:t> </a:t>
            </a:r>
            <a:r>
              <a:rPr lang="tr-TR" sz="2400" dirty="0" err="1">
                <a:solidFill>
                  <a:srgbClr val="0F9D9D"/>
                </a:solidFill>
              </a:rPr>
              <a:t>speaking</a:t>
            </a:r>
            <a:r>
              <a:rPr lang="tr-TR" sz="2400" dirty="0">
                <a:solidFill>
                  <a:srgbClr val="0F9D9D"/>
                </a:solidFill>
              </a:rPr>
              <a:t>.</a:t>
            </a:r>
          </a:p>
          <a:p>
            <a:r>
              <a:rPr lang="tr-TR" sz="2400" i="1" dirty="0"/>
              <a:t>(Merhaba </a:t>
            </a:r>
            <a:r>
              <a:rPr lang="tr-TR" sz="2400" i="1" dirty="0" err="1"/>
              <a:t>Jasonla</a:t>
            </a:r>
            <a:r>
              <a:rPr lang="tr-TR" sz="2400" i="1" dirty="0"/>
              <a:t> konuşuyorsunuz!)</a:t>
            </a:r>
          </a:p>
          <a:p>
            <a:endParaRPr lang="tr-TR" sz="2400" i="1" dirty="0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2C1DDC9-8C8E-449B-8D64-805E530BE152}"/>
              </a:ext>
            </a:extLst>
          </p:cNvPr>
          <p:cNvSpPr txBox="1"/>
          <p:nvPr/>
        </p:nvSpPr>
        <p:spPr>
          <a:xfrm>
            <a:off x="3005147" y="2734969"/>
            <a:ext cx="181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>
                <a:solidFill>
                  <a:srgbClr val="286663"/>
                </a:solidFill>
              </a:rPr>
              <a:t>Arayanlar: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0AE87516-B6E2-493F-BA7C-5EEFA4C23970}"/>
              </a:ext>
            </a:extLst>
          </p:cNvPr>
          <p:cNvSpPr txBox="1"/>
          <p:nvPr/>
        </p:nvSpPr>
        <p:spPr>
          <a:xfrm>
            <a:off x="7513784" y="2734968"/>
            <a:ext cx="2117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>
                <a:solidFill>
                  <a:srgbClr val="286663"/>
                </a:solidFill>
              </a:rPr>
              <a:t>Arananlar: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67CFA5F-062E-4D09-B5C3-066B689E7E5D}"/>
              </a:ext>
            </a:extLst>
          </p:cNvPr>
          <p:cNvSpPr txBox="1"/>
          <p:nvPr/>
        </p:nvSpPr>
        <p:spPr>
          <a:xfrm>
            <a:off x="761999" y="1838325"/>
            <a:ext cx="1066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Telefon görüşmelerin başında arayan kişi kendisini tanıtmalıdır. Telefonu açanın kim olduğu bilinmiyorsa, onun da kendisini tanıtması beklenir.</a:t>
            </a:r>
          </a:p>
        </p:txBody>
      </p:sp>
    </p:spTree>
    <p:extLst>
      <p:ext uri="{BB962C8B-B14F-4D97-AF65-F5344CB8AC3E}">
        <p14:creationId xmlns:p14="http://schemas.microsoft.com/office/powerpoint/2010/main" val="32597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61D36A-0C32-4A1A-8218-16FEB7352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7912" y="95250"/>
            <a:ext cx="6848476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286663"/>
                </a:solidFill>
              </a:rPr>
              <a:t>Phone </a:t>
            </a:r>
            <a:r>
              <a:rPr lang="tr-TR" b="1" dirty="0" err="1">
                <a:solidFill>
                  <a:srgbClr val="286663"/>
                </a:solidFill>
              </a:rPr>
              <a:t>Conversations</a:t>
            </a:r>
            <a:r>
              <a:rPr lang="tr-TR" b="1" dirty="0">
                <a:solidFill>
                  <a:srgbClr val="286663"/>
                </a:solidFill>
              </a:rPr>
              <a:t> </a:t>
            </a:r>
            <a:br>
              <a:rPr lang="tr-TR" b="1" dirty="0">
                <a:solidFill>
                  <a:srgbClr val="286663"/>
                </a:solidFill>
              </a:rPr>
            </a:br>
            <a:r>
              <a:rPr lang="tr-TR" b="1" dirty="0">
                <a:solidFill>
                  <a:srgbClr val="286663"/>
                </a:solidFill>
              </a:rPr>
              <a:t>(Telefon Görüşmeleri)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5D2A7CE-BF98-4B0B-B93F-2DCFC07DD3B9}"/>
              </a:ext>
            </a:extLst>
          </p:cNvPr>
          <p:cNvSpPr txBox="1"/>
          <p:nvPr/>
        </p:nvSpPr>
        <p:spPr>
          <a:xfrm>
            <a:off x="714199" y="1271020"/>
            <a:ext cx="946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err="1">
                <a:solidFill>
                  <a:srgbClr val="286663"/>
                </a:solidFill>
              </a:rPr>
              <a:t>Asking</a:t>
            </a:r>
            <a:r>
              <a:rPr lang="tr-TR" sz="2400" b="1" i="1" u="sng" dirty="0">
                <a:solidFill>
                  <a:srgbClr val="286663"/>
                </a:solidFill>
              </a:rPr>
              <a:t> </a:t>
            </a:r>
            <a:r>
              <a:rPr lang="tr-TR" sz="2400" b="1" i="1" u="sng" dirty="0" err="1">
                <a:solidFill>
                  <a:srgbClr val="286663"/>
                </a:solidFill>
              </a:rPr>
              <a:t>to</a:t>
            </a:r>
            <a:r>
              <a:rPr lang="tr-TR" sz="2400" b="1" i="1" u="sng" dirty="0">
                <a:solidFill>
                  <a:srgbClr val="286663"/>
                </a:solidFill>
              </a:rPr>
              <a:t> </a:t>
            </a:r>
            <a:r>
              <a:rPr lang="tr-TR" sz="2400" b="1" i="1" u="sng" dirty="0" err="1">
                <a:solidFill>
                  <a:srgbClr val="286663"/>
                </a:solidFill>
              </a:rPr>
              <a:t>speak</a:t>
            </a:r>
            <a:r>
              <a:rPr lang="tr-TR" sz="2400" b="1" i="1" u="sng" dirty="0">
                <a:solidFill>
                  <a:srgbClr val="286663"/>
                </a:solidFill>
              </a:rPr>
              <a:t> </a:t>
            </a:r>
            <a:r>
              <a:rPr lang="tr-TR" sz="2400" b="1" i="1" u="sng" dirty="0" err="1">
                <a:solidFill>
                  <a:srgbClr val="286663"/>
                </a:solidFill>
              </a:rPr>
              <a:t>with</a:t>
            </a:r>
            <a:r>
              <a:rPr lang="tr-TR" sz="2400" b="1" i="1" u="sng" dirty="0">
                <a:solidFill>
                  <a:srgbClr val="286663"/>
                </a:solidFill>
              </a:rPr>
              <a:t> </a:t>
            </a:r>
            <a:r>
              <a:rPr lang="tr-TR" sz="2400" b="1" i="1" u="sng" dirty="0" err="1">
                <a:solidFill>
                  <a:srgbClr val="286663"/>
                </a:solidFill>
              </a:rPr>
              <a:t>someone</a:t>
            </a:r>
            <a:r>
              <a:rPr lang="tr-TR" sz="2400" b="1" i="1" u="sng" dirty="0">
                <a:solidFill>
                  <a:srgbClr val="286663"/>
                </a:solidFill>
              </a:rPr>
              <a:t> (Birisiyle konuşmayı istemek) 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E9BC4B5-CC56-4946-AA36-B0B5B5537836}"/>
              </a:ext>
            </a:extLst>
          </p:cNvPr>
          <p:cNvSpPr txBox="1"/>
          <p:nvPr/>
        </p:nvSpPr>
        <p:spPr>
          <a:xfrm>
            <a:off x="2074878" y="2782620"/>
            <a:ext cx="76866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F9D9D"/>
                </a:solidFill>
              </a:rPr>
              <a:t>Is Carl </a:t>
            </a:r>
            <a:r>
              <a:rPr lang="tr-TR" sz="2400" dirty="0" err="1">
                <a:solidFill>
                  <a:srgbClr val="0F9D9D"/>
                </a:solidFill>
              </a:rPr>
              <a:t>there</a:t>
            </a:r>
            <a:r>
              <a:rPr lang="tr-TR" sz="2400" dirty="0">
                <a:solidFill>
                  <a:srgbClr val="0F9D9D"/>
                </a:solidFill>
              </a:rPr>
              <a:t>?</a:t>
            </a:r>
          </a:p>
          <a:p>
            <a:r>
              <a:rPr lang="tr-TR" sz="2400" i="1" dirty="0"/>
              <a:t>(Carl orada mı?)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F9D9D"/>
                </a:solidFill>
              </a:rPr>
              <a:t>Can I </a:t>
            </a:r>
            <a:r>
              <a:rPr lang="tr-TR" sz="2400" u="sng" dirty="0" err="1">
                <a:solidFill>
                  <a:srgbClr val="0F9D9D"/>
                </a:solidFill>
              </a:rPr>
              <a:t>speak</a:t>
            </a:r>
            <a:r>
              <a:rPr lang="tr-TR" sz="2400" dirty="0">
                <a:solidFill>
                  <a:srgbClr val="0F9D9D"/>
                </a:solidFill>
              </a:rPr>
              <a:t> </a:t>
            </a:r>
            <a:r>
              <a:rPr lang="tr-TR" sz="2400" dirty="0" err="1">
                <a:solidFill>
                  <a:srgbClr val="0F9D9D"/>
                </a:solidFill>
              </a:rPr>
              <a:t>to</a:t>
            </a:r>
            <a:r>
              <a:rPr lang="tr-TR" sz="2400" dirty="0">
                <a:solidFill>
                  <a:srgbClr val="0F9D9D"/>
                </a:solidFill>
              </a:rPr>
              <a:t> Carl?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0F9D9D"/>
                </a:solidFill>
              </a:rPr>
              <a:t>Could</a:t>
            </a:r>
            <a:r>
              <a:rPr lang="tr-TR" sz="2400" dirty="0">
                <a:solidFill>
                  <a:srgbClr val="0F9D9D"/>
                </a:solidFill>
              </a:rPr>
              <a:t> I </a:t>
            </a:r>
            <a:r>
              <a:rPr lang="tr-TR" sz="2400" u="sng" dirty="0" err="1">
                <a:solidFill>
                  <a:srgbClr val="0F9D9D"/>
                </a:solidFill>
              </a:rPr>
              <a:t>speak</a:t>
            </a:r>
            <a:r>
              <a:rPr lang="tr-TR" sz="2400" dirty="0">
                <a:solidFill>
                  <a:srgbClr val="0F9D9D"/>
                </a:solidFill>
              </a:rPr>
              <a:t> </a:t>
            </a:r>
            <a:r>
              <a:rPr lang="tr-TR" sz="2400" dirty="0" err="1">
                <a:solidFill>
                  <a:srgbClr val="0F9D9D"/>
                </a:solidFill>
              </a:rPr>
              <a:t>to</a:t>
            </a:r>
            <a:r>
              <a:rPr lang="tr-TR" sz="2400" dirty="0">
                <a:solidFill>
                  <a:srgbClr val="0F9D9D"/>
                </a:solidFill>
              </a:rPr>
              <a:t> Carl?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F9D9D"/>
                </a:solidFill>
              </a:rPr>
              <a:t>May I </a:t>
            </a:r>
            <a:r>
              <a:rPr lang="tr-TR" sz="2400" u="sng" dirty="0" err="1">
                <a:solidFill>
                  <a:srgbClr val="0F9D9D"/>
                </a:solidFill>
              </a:rPr>
              <a:t>speak</a:t>
            </a:r>
            <a:r>
              <a:rPr lang="tr-TR" sz="2400" dirty="0">
                <a:solidFill>
                  <a:srgbClr val="0F9D9D"/>
                </a:solidFill>
              </a:rPr>
              <a:t> </a:t>
            </a:r>
            <a:r>
              <a:rPr lang="tr-TR" sz="2400" dirty="0" err="1">
                <a:solidFill>
                  <a:srgbClr val="0F9D9D"/>
                </a:solidFill>
              </a:rPr>
              <a:t>to</a:t>
            </a:r>
            <a:r>
              <a:rPr lang="tr-TR" sz="2400" dirty="0">
                <a:solidFill>
                  <a:srgbClr val="0F9D9D"/>
                </a:solidFill>
              </a:rPr>
              <a:t> Carl?</a:t>
            </a:r>
          </a:p>
          <a:p>
            <a:r>
              <a:rPr lang="tr-TR" sz="2400" i="1" dirty="0"/>
              <a:t>(Carl ile </a:t>
            </a:r>
            <a:r>
              <a:rPr lang="tr-TR" sz="2400" i="1" u="sng" dirty="0"/>
              <a:t>konuş</a:t>
            </a:r>
            <a:r>
              <a:rPr lang="tr-TR" sz="2400" i="1" dirty="0"/>
              <a:t>abilir miyim?.)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F9D9D"/>
                </a:solidFill>
              </a:rPr>
              <a:t>Is Carl </a:t>
            </a:r>
            <a:r>
              <a:rPr lang="tr-TR" sz="2400" dirty="0" err="1">
                <a:solidFill>
                  <a:srgbClr val="0F9D9D"/>
                </a:solidFill>
              </a:rPr>
              <a:t>available</a:t>
            </a:r>
            <a:r>
              <a:rPr lang="tr-TR" sz="2400" dirty="0">
                <a:solidFill>
                  <a:srgbClr val="0F9D9D"/>
                </a:solidFill>
              </a:rPr>
              <a:t>?</a:t>
            </a:r>
            <a:endParaRPr lang="tr-TR" sz="2400" i="1" dirty="0">
              <a:solidFill>
                <a:srgbClr val="0F9D9D"/>
              </a:solidFill>
            </a:endParaRPr>
          </a:p>
          <a:p>
            <a:r>
              <a:rPr lang="tr-TR" sz="2400" i="1" dirty="0"/>
              <a:t>(Carl müsait mi?)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81B378C-3965-433B-9307-8FCB57E80445}"/>
              </a:ext>
            </a:extLst>
          </p:cNvPr>
          <p:cNvSpPr txBox="1"/>
          <p:nvPr/>
        </p:nvSpPr>
        <p:spPr>
          <a:xfrm>
            <a:off x="1023458" y="1839602"/>
            <a:ext cx="8405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Bazı telefon görüşmelerinde, telefonu görüşülmek istenen kişi dışında birisi açabilir. Bu gibi durumlarda, o kişi telefona şu şekilde çağırabiliriz.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C69C0ADF-C7AF-4926-8BA2-F701E02AD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9" r="9115" b="39619"/>
          <a:stretch/>
        </p:blipFill>
        <p:spPr>
          <a:xfrm>
            <a:off x="7233362" y="2701467"/>
            <a:ext cx="3361933" cy="265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42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61D36A-0C32-4A1A-8218-16FEB7352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7912" y="95250"/>
            <a:ext cx="6848476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286663"/>
                </a:solidFill>
              </a:rPr>
              <a:t>Phone </a:t>
            </a:r>
            <a:r>
              <a:rPr lang="tr-TR" b="1" dirty="0" err="1">
                <a:solidFill>
                  <a:srgbClr val="286663"/>
                </a:solidFill>
              </a:rPr>
              <a:t>Conversations</a:t>
            </a:r>
            <a:r>
              <a:rPr lang="tr-TR" b="1" dirty="0">
                <a:solidFill>
                  <a:srgbClr val="286663"/>
                </a:solidFill>
              </a:rPr>
              <a:t> </a:t>
            </a:r>
            <a:br>
              <a:rPr lang="tr-TR" b="1" dirty="0">
                <a:solidFill>
                  <a:srgbClr val="286663"/>
                </a:solidFill>
              </a:rPr>
            </a:br>
            <a:r>
              <a:rPr lang="tr-TR" b="1" dirty="0">
                <a:solidFill>
                  <a:srgbClr val="286663"/>
                </a:solidFill>
              </a:rPr>
              <a:t>(Telefon Görüşmeleri)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5D2A7CE-BF98-4B0B-B93F-2DCFC07DD3B9}"/>
              </a:ext>
            </a:extLst>
          </p:cNvPr>
          <p:cNvSpPr txBox="1"/>
          <p:nvPr/>
        </p:nvSpPr>
        <p:spPr>
          <a:xfrm>
            <a:off x="885824" y="1276350"/>
            <a:ext cx="946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err="1">
                <a:solidFill>
                  <a:srgbClr val="286663"/>
                </a:solidFill>
              </a:rPr>
              <a:t>Connecting</a:t>
            </a:r>
            <a:r>
              <a:rPr lang="tr-TR" sz="2400" b="1" i="1" u="sng" dirty="0">
                <a:solidFill>
                  <a:srgbClr val="286663"/>
                </a:solidFill>
              </a:rPr>
              <a:t> </a:t>
            </a:r>
            <a:r>
              <a:rPr lang="tr-TR" sz="2400" b="1" i="1" u="sng" dirty="0" err="1">
                <a:solidFill>
                  <a:srgbClr val="286663"/>
                </a:solidFill>
              </a:rPr>
              <a:t>someone</a:t>
            </a:r>
            <a:r>
              <a:rPr lang="tr-TR" sz="2400" b="1" i="1" u="sng" dirty="0">
                <a:solidFill>
                  <a:srgbClr val="286663"/>
                </a:solidFill>
              </a:rPr>
              <a:t> (Telefonu birisine aktarma) 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E9BC4B5-CC56-4946-AA36-B0B5B5537836}"/>
              </a:ext>
            </a:extLst>
          </p:cNvPr>
          <p:cNvSpPr txBox="1"/>
          <p:nvPr/>
        </p:nvSpPr>
        <p:spPr>
          <a:xfrm>
            <a:off x="1461513" y="2467982"/>
            <a:ext cx="94392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u="sng" dirty="0" err="1">
                <a:solidFill>
                  <a:srgbClr val="0F9D9D"/>
                </a:solidFill>
              </a:rPr>
              <a:t>Hang</a:t>
            </a:r>
            <a:r>
              <a:rPr lang="tr-TR" sz="2800" u="sng" dirty="0">
                <a:solidFill>
                  <a:srgbClr val="0F9D9D"/>
                </a:solidFill>
              </a:rPr>
              <a:t> on / </a:t>
            </a:r>
            <a:r>
              <a:rPr lang="tr-TR" sz="2800" u="sng" dirty="0" err="1">
                <a:solidFill>
                  <a:srgbClr val="0F9D9D"/>
                </a:solidFill>
              </a:rPr>
              <a:t>Hold</a:t>
            </a:r>
            <a:r>
              <a:rPr lang="tr-TR" sz="2800" u="sng" dirty="0">
                <a:solidFill>
                  <a:srgbClr val="0F9D9D"/>
                </a:solidFill>
              </a:rPr>
              <a:t> on</a:t>
            </a:r>
            <a:r>
              <a:rPr lang="tr-TR" sz="2800" dirty="0">
                <a:solidFill>
                  <a:srgbClr val="0F9D9D"/>
                </a:solidFill>
              </a:rPr>
              <a:t> a </a:t>
            </a:r>
            <a:r>
              <a:rPr lang="tr-TR" sz="2800" dirty="0" err="1">
                <a:solidFill>
                  <a:srgbClr val="0F9D9D"/>
                </a:solidFill>
              </a:rPr>
              <a:t>minute</a:t>
            </a:r>
            <a:r>
              <a:rPr lang="tr-TR" sz="2800" dirty="0">
                <a:solidFill>
                  <a:srgbClr val="0F9D9D"/>
                </a:solidFill>
              </a:rPr>
              <a:t>?</a:t>
            </a:r>
          </a:p>
          <a:p>
            <a:r>
              <a:rPr lang="tr-TR" sz="2800" i="1" dirty="0"/>
              <a:t>(Bir dakika bekleyin.)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F9D9D"/>
                </a:solidFill>
              </a:rPr>
              <a:t>Can </a:t>
            </a:r>
            <a:r>
              <a:rPr lang="tr-TR" sz="2800" dirty="0" err="1">
                <a:solidFill>
                  <a:srgbClr val="0F9D9D"/>
                </a:solidFill>
              </a:rPr>
              <a:t>you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u="sng" dirty="0" err="1">
                <a:solidFill>
                  <a:srgbClr val="0F9D9D"/>
                </a:solidFill>
              </a:rPr>
              <a:t>hang</a:t>
            </a:r>
            <a:r>
              <a:rPr lang="tr-TR" sz="2800" u="sng" dirty="0">
                <a:solidFill>
                  <a:srgbClr val="0F9D9D"/>
                </a:solidFill>
              </a:rPr>
              <a:t> on / </a:t>
            </a:r>
            <a:r>
              <a:rPr lang="tr-TR" sz="2800" u="sng" dirty="0" err="1">
                <a:solidFill>
                  <a:srgbClr val="0F9D9D"/>
                </a:solidFill>
              </a:rPr>
              <a:t>hold</a:t>
            </a:r>
            <a:r>
              <a:rPr lang="tr-TR" sz="2800" u="sng" dirty="0">
                <a:solidFill>
                  <a:srgbClr val="0F9D9D"/>
                </a:solidFill>
              </a:rPr>
              <a:t> on</a:t>
            </a:r>
            <a:r>
              <a:rPr lang="tr-TR" sz="2800" dirty="0">
                <a:solidFill>
                  <a:srgbClr val="0F9D9D"/>
                </a:solidFill>
              </a:rPr>
              <a:t> a </a:t>
            </a:r>
            <a:r>
              <a:rPr lang="tr-TR" sz="2800" dirty="0" err="1">
                <a:solidFill>
                  <a:srgbClr val="0F9D9D"/>
                </a:solidFill>
              </a:rPr>
              <a:t>second</a:t>
            </a:r>
            <a:r>
              <a:rPr lang="tr-TR" sz="2800" dirty="0">
                <a:solidFill>
                  <a:srgbClr val="0F9D9D"/>
                </a:solidFill>
              </a:rPr>
              <a:t>, </a:t>
            </a:r>
            <a:r>
              <a:rPr lang="tr-TR" sz="2800" dirty="0" err="1">
                <a:solidFill>
                  <a:srgbClr val="0F9D9D"/>
                </a:solidFill>
              </a:rPr>
              <a:t>please</a:t>
            </a:r>
            <a:r>
              <a:rPr lang="tr-TR" sz="2800" dirty="0">
                <a:solidFill>
                  <a:srgbClr val="0F9D9D"/>
                </a:solidFill>
              </a:rPr>
              <a:t>?</a:t>
            </a:r>
          </a:p>
          <a:p>
            <a:r>
              <a:rPr lang="tr-TR" sz="2800" i="1" dirty="0"/>
              <a:t>(Bir saniye bekler misiniz, lütfen?)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F9D9D"/>
                </a:solidFill>
              </a:rPr>
              <a:t>I </a:t>
            </a:r>
            <a:r>
              <a:rPr lang="tr-TR" sz="2800" dirty="0" err="1">
                <a:solidFill>
                  <a:srgbClr val="0F9D9D"/>
                </a:solidFill>
              </a:rPr>
              <a:t>will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get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Mr</a:t>
            </a:r>
            <a:r>
              <a:rPr lang="tr-TR" sz="2800" dirty="0">
                <a:solidFill>
                  <a:srgbClr val="0F9D9D"/>
                </a:solidFill>
              </a:rPr>
              <a:t>. </a:t>
            </a:r>
            <a:r>
              <a:rPr lang="tr-TR" sz="2800" dirty="0" err="1">
                <a:solidFill>
                  <a:srgbClr val="0F9D9D"/>
                </a:solidFill>
              </a:rPr>
              <a:t>Clarkson</a:t>
            </a:r>
            <a:r>
              <a:rPr lang="tr-TR" sz="2800" dirty="0">
                <a:solidFill>
                  <a:srgbClr val="0F9D9D"/>
                </a:solidFill>
              </a:rPr>
              <a:t>.</a:t>
            </a:r>
            <a:endParaRPr lang="tr-TR" sz="2800" i="1" dirty="0">
              <a:solidFill>
                <a:srgbClr val="0F9D9D"/>
              </a:solidFill>
            </a:endParaRPr>
          </a:p>
          <a:p>
            <a:r>
              <a:rPr lang="tr-TR" sz="2800" i="1" dirty="0"/>
              <a:t>(Bay </a:t>
            </a:r>
            <a:r>
              <a:rPr lang="tr-TR" sz="2800" i="1" dirty="0" err="1"/>
              <a:t>Clarson’ı</a:t>
            </a:r>
            <a:r>
              <a:rPr lang="tr-TR" sz="2800" i="1" dirty="0"/>
              <a:t> çağıracağım.)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F9D9D"/>
                </a:solidFill>
              </a:rPr>
              <a:t>I </a:t>
            </a:r>
            <a:r>
              <a:rPr lang="tr-TR" sz="2800" dirty="0" err="1">
                <a:solidFill>
                  <a:srgbClr val="0F9D9D"/>
                </a:solidFill>
              </a:rPr>
              <a:t>will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u="sng" dirty="0">
                <a:solidFill>
                  <a:srgbClr val="0F9D9D"/>
                </a:solidFill>
              </a:rPr>
              <a:t>put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you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u="sng" dirty="0" err="1">
                <a:solidFill>
                  <a:srgbClr val="0F9D9D"/>
                </a:solidFill>
              </a:rPr>
              <a:t>through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to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Mrs</a:t>
            </a:r>
            <a:r>
              <a:rPr lang="tr-TR" sz="2800" dirty="0">
                <a:solidFill>
                  <a:srgbClr val="0F9D9D"/>
                </a:solidFill>
              </a:rPr>
              <a:t>. </a:t>
            </a:r>
            <a:r>
              <a:rPr lang="tr-TR" sz="2800" dirty="0" err="1">
                <a:solidFill>
                  <a:srgbClr val="0F9D9D"/>
                </a:solidFill>
              </a:rPr>
              <a:t>Wiseman</a:t>
            </a:r>
            <a:r>
              <a:rPr lang="tr-TR" sz="2800" dirty="0">
                <a:solidFill>
                  <a:srgbClr val="0F9D9D"/>
                </a:solidFill>
              </a:rPr>
              <a:t>.</a:t>
            </a:r>
            <a:endParaRPr lang="tr-TR" sz="2800" i="1" dirty="0">
              <a:solidFill>
                <a:srgbClr val="0F9D9D"/>
              </a:solidFill>
            </a:endParaRPr>
          </a:p>
          <a:p>
            <a:r>
              <a:rPr lang="tr-TR" sz="2800" i="1" dirty="0"/>
              <a:t>(Sizi Bayan </a:t>
            </a:r>
            <a:r>
              <a:rPr lang="tr-TR" sz="2800" i="1" dirty="0" err="1"/>
              <a:t>Wiseman’e</a:t>
            </a:r>
            <a:r>
              <a:rPr lang="tr-TR" sz="2800" i="1" dirty="0"/>
              <a:t> aktarıyorum.)</a:t>
            </a:r>
          </a:p>
          <a:p>
            <a:endParaRPr lang="tr-TR" sz="2400" i="1" dirty="0"/>
          </a:p>
          <a:p>
            <a:endParaRPr lang="tr-TR" sz="2400" i="1" dirty="0"/>
          </a:p>
          <a:p>
            <a:endParaRPr lang="tr-TR" sz="2400" i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2246F4C-F781-40FE-AFFE-E2F0F79C6D70}"/>
              </a:ext>
            </a:extLst>
          </p:cNvPr>
          <p:cNvSpPr txBox="1"/>
          <p:nvPr/>
        </p:nvSpPr>
        <p:spPr>
          <a:xfrm>
            <a:off x="1040150" y="1621232"/>
            <a:ext cx="1066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Bazı telefon görüşmelerinde, özellikle müşteri hizmetleri ya da sekreterler ile yapılan görüşmelerde, telefon görüşmesi başka bir kişiye aktarılır. Bu gibi durumlarda kullanılan kalıp cümleler şu şekildedir: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B88CBA5D-1FE2-4A31-86BC-72930F0A869B}"/>
              </a:ext>
            </a:extLst>
          </p:cNvPr>
          <p:cNvSpPr/>
          <p:nvPr/>
        </p:nvSpPr>
        <p:spPr>
          <a:xfrm>
            <a:off x="9001128" y="2944982"/>
            <a:ext cx="2239092" cy="1437238"/>
          </a:xfrm>
          <a:prstGeom prst="rect">
            <a:avLst/>
          </a:prstGeom>
          <a:ln w="76200">
            <a:solidFill>
              <a:srgbClr val="45B1AB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Hang</a:t>
            </a:r>
            <a:r>
              <a:rPr lang="tr-TR" dirty="0"/>
              <a:t> on: beklemek</a:t>
            </a:r>
          </a:p>
          <a:p>
            <a:pPr algn="ctr"/>
            <a:r>
              <a:rPr lang="tr-TR" dirty="0" err="1"/>
              <a:t>Hold</a:t>
            </a:r>
            <a:r>
              <a:rPr lang="tr-TR" dirty="0"/>
              <a:t> on: beklemek</a:t>
            </a:r>
          </a:p>
          <a:p>
            <a:pPr algn="ctr"/>
            <a:r>
              <a:rPr lang="tr-TR" dirty="0"/>
              <a:t>Put </a:t>
            </a:r>
            <a:r>
              <a:rPr lang="tr-TR" dirty="0" err="1"/>
              <a:t>through</a:t>
            </a:r>
            <a:r>
              <a:rPr lang="tr-TR" dirty="0"/>
              <a:t>: (telefonu) aktarmak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E449E2B-68D1-49CD-9CE4-F4B07F42F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348">
            <a:off x="10936620" y="2906878"/>
            <a:ext cx="1533531" cy="153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A991846B-7B9C-4DA2-9C7C-F693B8FADFBD}"/>
              </a:ext>
            </a:extLst>
          </p:cNvPr>
          <p:cNvSpPr txBox="1"/>
          <p:nvPr/>
        </p:nvSpPr>
        <p:spPr>
          <a:xfrm>
            <a:off x="9477764" y="2572024"/>
            <a:ext cx="1625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rgbClr val="45B1AB"/>
                </a:solidFill>
                <a:latin typeface="Arial Rounded MT Bold" panose="020F0704030504030204" pitchFamily="34" charset="0"/>
              </a:rPr>
              <a:t>ATTENTION!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75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61D36A-0C32-4A1A-8218-16FEB7352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7912" y="95250"/>
            <a:ext cx="6848476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286663"/>
                </a:solidFill>
              </a:rPr>
              <a:t>Phone </a:t>
            </a:r>
            <a:r>
              <a:rPr lang="tr-TR" b="1" dirty="0" err="1">
                <a:solidFill>
                  <a:srgbClr val="286663"/>
                </a:solidFill>
              </a:rPr>
              <a:t>Conversations</a:t>
            </a:r>
            <a:r>
              <a:rPr lang="tr-TR" b="1" dirty="0">
                <a:solidFill>
                  <a:srgbClr val="286663"/>
                </a:solidFill>
              </a:rPr>
              <a:t> </a:t>
            </a:r>
            <a:br>
              <a:rPr lang="tr-TR" b="1" dirty="0">
                <a:solidFill>
                  <a:srgbClr val="286663"/>
                </a:solidFill>
              </a:rPr>
            </a:br>
            <a:r>
              <a:rPr lang="tr-TR" b="1" dirty="0">
                <a:solidFill>
                  <a:srgbClr val="286663"/>
                </a:solidFill>
              </a:rPr>
              <a:t>(Telefon Görüşmeleri)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5D2A7CE-BF98-4B0B-B93F-2DCFC07DD3B9}"/>
              </a:ext>
            </a:extLst>
          </p:cNvPr>
          <p:cNvSpPr txBox="1"/>
          <p:nvPr/>
        </p:nvSpPr>
        <p:spPr>
          <a:xfrm>
            <a:off x="733424" y="1189980"/>
            <a:ext cx="946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err="1">
                <a:solidFill>
                  <a:srgbClr val="286663"/>
                </a:solidFill>
              </a:rPr>
              <a:t>Taking</a:t>
            </a:r>
            <a:r>
              <a:rPr lang="tr-TR" sz="2400" b="1" i="1" u="sng" dirty="0">
                <a:solidFill>
                  <a:srgbClr val="286663"/>
                </a:solidFill>
              </a:rPr>
              <a:t> a </a:t>
            </a:r>
            <a:r>
              <a:rPr lang="tr-TR" sz="2400" b="1" i="1" u="sng" dirty="0" err="1">
                <a:solidFill>
                  <a:srgbClr val="286663"/>
                </a:solidFill>
              </a:rPr>
              <a:t>message</a:t>
            </a:r>
            <a:r>
              <a:rPr lang="tr-TR" sz="2400" b="1" i="1" u="sng" dirty="0">
                <a:solidFill>
                  <a:srgbClr val="286663"/>
                </a:solidFill>
              </a:rPr>
              <a:t> </a:t>
            </a:r>
            <a:r>
              <a:rPr lang="tr-TR" sz="2400" b="1" i="1" u="sng" dirty="0" err="1">
                <a:solidFill>
                  <a:srgbClr val="286663"/>
                </a:solidFill>
              </a:rPr>
              <a:t>for</a:t>
            </a:r>
            <a:r>
              <a:rPr lang="tr-TR" sz="2400" b="1" i="1" u="sng" dirty="0">
                <a:solidFill>
                  <a:srgbClr val="286663"/>
                </a:solidFill>
              </a:rPr>
              <a:t> </a:t>
            </a:r>
            <a:r>
              <a:rPr lang="tr-TR" sz="2400" b="1" i="1" u="sng" dirty="0" err="1">
                <a:solidFill>
                  <a:srgbClr val="286663"/>
                </a:solidFill>
              </a:rPr>
              <a:t>someone</a:t>
            </a:r>
            <a:r>
              <a:rPr lang="tr-TR" sz="2400" b="1" i="1" u="sng" dirty="0">
                <a:solidFill>
                  <a:srgbClr val="286663"/>
                </a:solidFill>
              </a:rPr>
              <a:t> (Birisine iletilecek mesajı alma) 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E9BC4B5-CC56-4946-AA36-B0B5B5537836}"/>
              </a:ext>
            </a:extLst>
          </p:cNvPr>
          <p:cNvSpPr txBox="1"/>
          <p:nvPr/>
        </p:nvSpPr>
        <p:spPr>
          <a:xfrm>
            <a:off x="966787" y="2214329"/>
            <a:ext cx="8229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F9D9D"/>
                </a:solidFill>
              </a:rPr>
              <a:t>I am </a:t>
            </a:r>
            <a:r>
              <a:rPr lang="tr-TR" sz="2800" dirty="0" err="1">
                <a:solidFill>
                  <a:srgbClr val="0F9D9D"/>
                </a:solidFill>
              </a:rPr>
              <a:t>afraid</a:t>
            </a:r>
            <a:r>
              <a:rPr lang="tr-TR" sz="2800" dirty="0">
                <a:solidFill>
                  <a:srgbClr val="0F9D9D"/>
                </a:solidFill>
              </a:rPr>
              <a:t>, Brad is not here </a:t>
            </a:r>
            <a:r>
              <a:rPr lang="tr-TR" sz="2800" dirty="0" err="1">
                <a:solidFill>
                  <a:srgbClr val="0F9D9D"/>
                </a:solidFill>
              </a:rPr>
              <a:t>now</a:t>
            </a:r>
            <a:r>
              <a:rPr lang="tr-TR" sz="2800" dirty="0">
                <a:solidFill>
                  <a:srgbClr val="0F9D9D"/>
                </a:solidFill>
              </a:rPr>
              <a:t>.</a:t>
            </a:r>
          </a:p>
          <a:p>
            <a:r>
              <a:rPr lang="tr-TR" sz="2800" i="1" dirty="0"/>
              <a:t>(Korkarım ki, Brad şu anda burada değil.)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F9D9D"/>
                </a:solidFill>
              </a:rPr>
              <a:t>He/</a:t>
            </a:r>
            <a:r>
              <a:rPr lang="tr-TR" sz="2800" dirty="0" err="1">
                <a:solidFill>
                  <a:srgbClr val="0F9D9D"/>
                </a:solidFill>
              </a:rPr>
              <a:t>She</a:t>
            </a:r>
            <a:r>
              <a:rPr lang="tr-TR" sz="2800" dirty="0">
                <a:solidFill>
                  <a:srgbClr val="0F9D9D"/>
                </a:solidFill>
              </a:rPr>
              <a:t> is </a:t>
            </a:r>
            <a:r>
              <a:rPr lang="tr-TR" sz="2800" dirty="0" err="1">
                <a:solidFill>
                  <a:srgbClr val="0F9D9D"/>
                </a:solidFill>
              </a:rPr>
              <a:t>busy</a:t>
            </a:r>
            <a:r>
              <a:rPr lang="tr-TR" sz="2800" dirty="0">
                <a:solidFill>
                  <a:srgbClr val="0F9D9D"/>
                </a:solidFill>
              </a:rPr>
              <a:t> at </a:t>
            </a:r>
            <a:r>
              <a:rPr lang="tr-TR" sz="2800" dirty="0" err="1">
                <a:solidFill>
                  <a:srgbClr val="0F9D9D"/>
                </a:solidFill>
              </a:rPr>
              <a:t>the</a:t>
            </a:r>
            <a:r>
              <a:rPr lang="tr-TR" sz="2800" dirty="0">
                <a:solidFill>
                  <a:srgbClr val="0F9D9D"/>
                </a:solidFill>
              </a:rPr>
              <a:t> moment.</a:t>
            </a:r>
          </a:p>
          <a:p>
            <a:r>
              <a:rPr lang="tr-TR" sz="2800" i="1" dirty="0"/>
              <a:t>(O şu anda meşgul.)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F9D9D"/>
                </a:solidFill>
              </a:rPr>
              <a:t>Do </a:t>
            </a:r>
            <a:r>
              <a:rPr lang="tr-TR" sz="2800" dirty="0" err="1">
                <a:solidFill>
                  <a:srgbClr val="0F9D9D"/>
                </a:solidFill>
              </a:rPr>
              <a:t>you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want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to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u="sng" dirty="0" err="1">
                <a:solidFill>
                  <a:srgbClr val="0F9D9D"/>
                </a:solidFill>
              </a:rPr>
              <a:t>leave</a:t>
            </a:r>
            <a:r>
              <a:rPr lang="tr-TR" sz="2800" u="sng" dirty="0">
                <a:solidFill>
                  <a:srgbClr val="0F9D9D"/>
                </a:solidFill>
              </a:rPr>
              <a:t> a </a:t>
            </a:r>
            <a:r>
              <a:rPr lang="tr-TR" sz="2800" u="sng" dirty="0" err="1">
                <a:solidFill>
                  <a:srgbClr val="0F9D9D"/>
                </a:solidFill>
              </a:rPr>
              <a:t>message</a:t>
            </a:r>
            <a:r>
              <a:rPr lang="tr-TR" sz="2800" dirty="0">
                <a:solidFill>
                  <a:srgbClr val="0F9D9D"/>
                </a:solidFill>
              </a:rPr>
              <a:t>?</a:t>
            </a:r>
          </a:p>
          <a:p>
            <a:r>
              <a:rPr lang="tr-TR" sz="2800" i="1" dirty="0"/>
              <a:t>(Bir </a:t>
            </a:r>
            <a:r>
              <a:rPr lang="tr-TR" sz="2800" i="1" u="sng" dirty="0"/>
              <a:t>mesaj bırakmak </a:t>
            </a:r>
            <a:r>
              <a:rPr lang="tr-TR" sz="2800" i="1" dirty="0"/>
              <a:t>ister misiniz?)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F9D9D"/>
                </a:solidFill>
              </a:rPr>
              <a:t>Who</a:t>
            </a:r>
            <a:r>
              <a:rPr lang="tr-TR" sz="2800" dirty="0">
                <a:solidFill>
                  <a:srgbClr val="0F9D9D"/>
                </a:solidFill>
              </a:rPr>
              <a:t> is </a:t>
            </a:r>
            <a:r>
              <a:rPr lang="tr-TR" sz="2800" dirty="0" err="1">
                <a:solidFill>
                  <a:srgbClr val="0F9D9D"/>
                </a:solidFill>
              </a:rPr>
              <a:t>this</a:t>
            </a:r>
            <a:r>
              <a:rPr lang="tr-TR" sz="2800" dirty="0">
                <a:solidFill>
                  <a:srgbClr val="0F9D9D"/>
                </a:solidFill>
              </a:rPr>
              <a:t>? / </a:t>
            </a:r>
            <a:r>
              <a:rPr lang="tr-TR" sz="2800" dirty="0" err="1">
                <a:solidFill>
                  <a:srgbClr val="0F9D9D"/>
                </a:solidFill>
              </a:rPr>
              <a:t>Could</a:t>
            </a:r>
            <a:r>
              <a:rPr lang="tr-TR" sz="2800" dirty="0">
                <a:solidFill>
                  <a:srgbClr val="0F9D9D"/>
                </a:solidFill>
              </a:rPr>
              <a:t> I ask </a:t>
            </a:r>
            <a:r>
              <a:rPr lang="tr-TR" sz="2800" dirty="0" err="1">
                <a:solidFill>
                  <a:srgbClr val="0F9D9D"/>
                </a:solidFill>
              </a:rPr>
              <a:t>who</a:t>
            </a:r>
            <a:r>
              <a:rPr lang="tr-TR" sz="2800" dirty="0">
                <a:solidFill>
                  <a:srgbClr val="0F9D9D"/>
                </a:solidFill>
              </a:rPr>
              <a:t> is </a:t>
            </a:r>
            <a:r>
              <a:rPr lang="tr-TR" sz="2800" dirty="0" err="1">
                <a:solidFill>
                  <a:srgbClr val="0F9D9D"/>
                </a:solidFill>
              </a:rPr>
              <a:t>calling</a:t>
            </a:r>
            <a:r>
              <a:rPr lang="tr-TR" sz="2800" dirty="0">
                <a:solidFill>
                  <a:srgbClr val="0F9D9D"/>
                </a:solidFill>
              </a:rPr>
              <a:t>?</a:t>
            </a:r>
          </a:p>
          <a:p>
            <a:r>
              <a:rPr lang="tr-TR" sz="2800" i="1" dirty="0"/>
              <a:t>(Siz kimsiniz?) / (Kimin aradığını sorabilir miyim?)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F9D9D"/>
                </a:solidFill>
              </a:rPr>
              <a:t>Can </a:t>
            </a:r>
            <a:r>
              <a:rPr lang="tr-TR" sz="2800" dirty="0" err="1">
                <a:solidFill>
                  <a:srgbClr val="0F9D9D"/>
                </a:solidFill>
              </a:rPr>
              <a:t>you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call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again</a:t>
            </a:r>
            <a:r>
              <a:rPr lang="tr-TR" sz="2800" dirty="0">
                <a:solidFill>
                  <a:srgbClr val="0F9D9D"/>
                </a:solidFill>
              </a:rPr>
              <a:t>?</a:t>
            </a:r>
          </a:p>
          <a:p>
            <a:r>
              <a:rPr lang="tr-TR" sz="2800" i="1" dirty="0"/>
              <a:t>(Tekrar arayabilir misin?)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E453D26-3C02-456A-B20F-2B2727EA406C}"/>
              </a:ext>
            </a:extLst>
          </p:cNvPr>
          <p:cNvSpPr txBox="1"/>
          <p:nvPr/>
        </p:nvSpPr>
        <p:spPr>
          <a:xfrm>
            <a:off x="590549" y="1567998"/>
            <a:ext cx="1066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Bazı telefon görüşmelerinde, görüşülmek istenen kişi orada bulunmamaktadır. Bu gibi durumlarda arayan, konuşmak istediği kişiye iletilmek üzere mesaj bırakabilir.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CFA8D20-D423-D558-4065-C548384AEBE9}"/>
              </a:ext>
            </a:extLst>
          </p:cNvPr>
          <p:cNvSpPr/>
          <p:nvPr/>
        </p:nvSpPr>
        <p:spPr>
          <a:xfrm>
            <a:off x="8181474" y="2944982"/>
            <a:ext cx="3058746" cy="1437238"/>
          </a:xfrm>
          <a:prstGeom prst="rect">
            <a:avLst/>
          </a:prstGeom>
          <a:ln w="76200">
            <a:solidFill>
              <a:srgbClr val="45B1AB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rgbClr val="FF0000"/>
                </a:solidFill>
              </a:rPr>
              <a:t>Take</a:t>
            </a:r>
            <a:r>
              <a:rPr lang="tr-TR" b="1" dirty="0">
                <a:solidFill>
                  <a:srgbClr val="FF0000"/>
                </a:solidFill>
              </a:rPr>
              <a:t> a </a:t>
            </a:r>
            <a:r>
              <a:rPr lang="tr-TR" b="1" dirty="0" err="1">
                <a:solidFill>
                  <a:srgbClr val="FF0000"/>
                </a:solidFill>
              </a:rPr>
              <a:t>memo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r>
              <a:rPr lang="tr-TR" dirty="0"/>
              <a:t>Not almak</a:t>
            </a:r>
          </a:p>
          <a:p>
            <a:pPr algn="ctr"/>
            <a:r>
              <a:rPr lang="tr-TR" b="1" dirty="0">
                <a:solidFill>
                  <a:srgbClr val="FF0000"/>
                </a:solidFill>
              </a:rPr>
              <a:t>Memo: </a:t>
            </a:r>
            <a:r>
              <a:rPr lang="tr-TR" dirty="0"/>
              <a:t>Küçük not kağıdı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261C338-C594-BA52-D34E-F533D706E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5348">
            <a:off x="10936620" y="2906878"/>
            <a:ext cx="1533531" cy="1533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C2180D0-510E-975A-8B8E-F6239194D582}"/>
              </a:ext>
            </a:extLst>
          </p:cNvPr>
          <p:cNvSpPr txBox="1"/>
          <p:nvPr/>
        </p:nvSpPr>
        <p:spPr>
          <a:xfrm>
            <a:off x="9477764" y="2572024"/>
            <a:ext cx="1625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rgbClr val="45B1AB"/>
                </a:solidFill>
                <a:latin typeface="Arial Rounded MT Bold" panose="020F0704030504030204" pitchFamily="34" charset="0"/>
              </a:rPr>
              <a:t>ATTENTION!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68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61D36A-0C32-4A1A-8218-16FEB7352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24287" y="-135583"/>
            <a:ext cx="6848476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286663"/>
                </a:solidFill>
              </a:rPr>
              <a:t>Phone </a:t>
            </a:r>
            <a:r>
              <a:rPr lang="tr-TR" b="1" dirty="0" err="1">
                <a:solidFill>
                  <a:srgbClr val="286663"/>
                </a:solidFill>
              </a:rPr>
              <a:t>Conversations</a:t>
            </a:r>
            <a:r>
              <a:rPr lang="tr-TR" b="1" dirty="0">
                <a:solidFill>
                  <a:srgbClr val="286663"/>
                </a:solidFill>
              </a:rPr>
              <a:t> </a:t>
            </a:r>
            <a:br>
              <a:rPr lang="tr-TR" b="1" dirty="0">
                <a:solidFill>
                  <a:srgbClr val="286663"/>
                </a:solidFill>
              </a:rPr>
            </a:br>
            <a:r>
              <a:rPr lang="tr-TR" b="1" dirty="0">
                <a:solidFill>
                  <a:srgbClr val="286663"/>
                </a:solidFill>
              </a:rPr>
              <a:t>(Telefon Görüşmeleri)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5D2A7CE-BF98-4B0B-B93F-2DCFC07DD3B9}"/>
              </a:ext>
            </a:extLst>
          </p:cNvPr>
          <p:cNvSpPr txBox="1"/>
          <p:nvPr/>
        </p:nvSpPr>
        <p:spPr>
          <a:xfrm>
            <a:off x="733424" y="1189980"/>
            <a:ext cx="946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err="1">
                <a:solidFill>
                  <a:srgbClr val="286663"/>
                </a:solidFill>
              </a:rPr>
              <a:t>Talking</a:t>
            </a:r>
            <a:r>
              <a:rPr lang="tr-TR" sz="2400" b="1" i="1" u="sng" dirty="0">
                <a:solidFill>
                  <a:srgbClr val="286663"/>
                </a:solidFill>
              </a:rPr>
              <a:t> </a:t>
            </a:r>
            <a:r>
              <a:rPr lang="tr-TR" sz="2400" b="1" i="1" u="sng" dirty="0" err="1">
                <a:solidFill>
                  <a:srgbClr val="286663"/>
                </a:solidFill>
              </a:rPr>
              <a:t>about</a:t>
            </a:r>
            <a:r>
              <a:rPr lang="tr-TR" sz="2400" b="1" i="1" u="sng" dirty="0">
                <a:solidFill>
                  <a:srgbClr val="286663"/>
                </a:solidFill>
              </a:rPr>
              <a:t> </a:t>
            </a:r>
            <a:r>
              <a:rPr lang="tr-TR" sz="2400" b="1" i="1" u="sng" dirty="0" err="1">
                <a:solidFill>
                  <a:srgbClr val="286663"/>
                </a:solidFill>
              </a:rPr>
              <a:t>bad</a:t>
            </a:r>
            <a:r>
              <a:rPr lang="tr-TR" sz="2400" b="1" i="1" u="sng" dirty="0">
                <a:solidFill>
                  <a:srgbClr val="286663"/>
                </a:solidFill>
              </a:rPr>
              <a:t> </a:t>
            </a:r>
            <a:r>
              <a:rPr lang="tr-TR" sz="2400" b="1" i="1" u="sng" dirty="0" err="1">
                <a:solidFill>
                  <a:srgbClr val="286663"/>
                </a:solidFill>
              </a:rPr>
              <a:t>line</a:t>
            </a:r>
            <a:r>
              <a:rPr lang="tr-TR" sz="2400" b="1" i="1" u="sng" dirty="0">
                <a:solidFill>
                  <a:srgbClr val="286663"/>
                </a:solidFill>
              </a:rPr>
              <a:t> (Kötü hat için kullanılan ifadeler) 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E9BC4B5-CC56-4946-AA36-B0B5B5537836}"/>
              </a:ext>
            </a:extLst>
          </p:cNvPr>
          <p:cNvSpPr txBox="1"/>
          <p:nvPr/>
        </p:nvSpPr>
        <p:spPr>
          <a:xfrm>
            <a:off x="1924050" y="2672447"/>
            <a:ext cx="82772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F9D9D"/>
                </a:solidFill>
              </a:rPr>
              <a:t>I </a:t>
            </a:r>
            <a:r>
              <a:rPr lang="tr-TR" sz="2800" dirty="0" err="1">
                <a:solidFill>
                  <a:srgbClr val="0F9D9D"/>
                </a:solidFill>
              </a:rPr>
              <a:t>can’t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hear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you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well</a:t>
            </a:r>
            <a:r>
              <a:rPr lang="tr-TR" sz="2800" dirty="0">
                <a:solidFill>
                  <a:srgbClr val="0F9D9D"/>
                </a:solidFill>
              </a:rPr>
              <a:t>.</a:t>
            </a:r>
          </a:p>
          <a:p>
            <a:r>
              <a:rPr lang="tr-TR" sz="2800" i="1" dirty="0"/>
              <a:t>(Sizi iyi duyamıyorum.)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F9D9D"/>
                </a:solidFill>
              </a:rPr>
              <a:t>Sorry</a:t>
            </a:r>
            <a:r>
              <a:rPr lang="tr-TR" sz="2800" dirty="0">
                <a:solidFill>
                  <a:srgbClr val="0F9D9D"/>
                </a:solidFill>
              </a:rPr>
              <a:t>, </a:t>
            </a:r>
            <a:r>
              <a:rPr lang="tr-TR" sz="2800" dirty="0" err="1">
                <a:solidFill>
                  <a:srgbClr val="0F9D9D"/>
                </a:solidFill>
              </a:rPr>
              <a:t>It’s</a:t>
            </a:r>
            <a:r>
              <a:rPr lang="tr-TR" sz="2800" dirty="0">
                <a:solidFill>
                  <a:srgbClr val="0F9D9D"/>
                </a:solidFill>
              </a:rPr>
              <a:t> a </a:t>
            </a:r>
            <a:r>
              <a:rPr lang="tr-TR" sz="2800" dirty="0" err="1">
                <a:solidFill>
                  <a:srgbClr val="0F9D9D"/>
                </a:solidFill>
              </a:rPr>
              <a:t>bad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line</a:t>
            </a:r>
            <a:r>
              <a:rPr lang="tr-TR" sz="2800" dirty="0">
                <a:solidFill>
                  <a:srgbClr val="0F9D9D"/>
                </a:solidFill>
              </a:rPr>
              <a:t>.</a:t>
            </a:r>
          </a:p>
          <a:p>
            <a:r>
              <a:rPr lang="tr-TR" sz="2800" i="1" dirty="0"/>
              <a:t>(Üzgünüm, hat kötü.)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F9D9D"/>
                </a:solidFill>
              </a:rPr>
              <a:t>Can </a:t>
            </a:r>
            <a:r>
              <a:rPr lang="tr-TR" sz="2800" dirty="0" err="1">
                <a:solidFill>
                  <a:srgbClr val="0F9D9D"/>
                </a:solidFill>
              </a:rPr>
              <a:t>you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repeat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that</a:t>
            </a:r>
            <a:r>
              <a:rPr lang="tr-TR" sz="2800" dirty="0">
                <a:solidFill>
                  <a:srgbClr val="0F9D9D"/>
                </a:solidFill>
              </a:rPr>
              <a:t>, </a:t>
            </a:r>
            <a:r>
              <a:rPr lang="tr-TR" sz="2800" dirty="0" err="1">
                <a:solidFill>
                  <a:srgbClr val="0F9D9D"/>
                </a:solidFill>
              </a:rPr>
              <a:t>please</a:t>
            </a:r>
            <a:r>
              <a:rPr lang="tr-TR" sz="2800" dirty="0">
                <a:solidFill>
                  <a:srgbClr val="0F9D9D"/>
                </a:solidFill>
              </a:rPr>
              <a:t>?</a:t>
            </a:r>
          </a:p>
          <a:p>
            <a:r>
              <a:rPr lang="tr-TR" sz="2800" i="1" dirty="0"/>
              <a:t>(Tekrar söyler misin lütfen?)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E453D26-3C02-456A-B20F-2B2727EA406C}"/>
              </a:ext>
            </a:extLst>
          </p:cNvPr>
          <p:cNvSpPr txBox="1"/>
          <p:nvPr/>
        </p:nvSpPr>
        <p:spPr>
          <a:xfrm>
            <a:off x="1076324" y="1690688"/>
            <a:ext cx="1066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Telefon görüşmesi esnasında; hat kötüyse ya da karşımızdakinin ne dediğini anlamadıysak bu ifadeleri kullanabiliriz.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402E75D-854F-43A5-AE2E-6CE9A2751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002" y="2672447"/>
            <a:ext cx="3357207" cy="222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1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5190464-0C5D-79FD-54AF-A7BA33B1AEBD}"/>
              </a:ext>
            </a:extLst>
          </p:cNvPr>
          <p:cNvSpPr txBox="1"/>
          <p:nvPr/>
        </p:nvSpPr>
        <p:spPr>
          <a:xfrm>
            <a:off x="1049154" y="2550695"/>
            <a:ext cx="5903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i="1" dirty="0" err="1">
                <a:solidFill>
                  <a:srgbClr val="0070C0"/>
                </a:solidFill>
              </a:rPr>
              <a:t>What</a:t>
            </a:r>
            <a:r>
              <a:rPr lang="tr-TR" sz="4000" b="1" i="1" dirty="0">
                <a:solidFill>
                  <a:srgbClr val="0070C0"/>
                </a:solidFill>
              </a:rPr>
              <a:t> is </a:t>
            </a:r>
            <a:r>
              <a:rPr lang="tr-TR" sz="4000" b="1" i="1" dirty="0" err="1">
                <a:solidFill>
                  <a:srgbClr val="0070C0"/>
                </a:solidFill>
              </a:rPr>
              <a:t>the</a:t>
            </a:r>
            <a:r>
              <a:rPr lang="tr-TR" sz="4000" b="1" i="1" dirty="0">
                <a:solidFill>
                  <a:srgbClr val="0070C0"/>
                </a:solidFill>
              </a:rPr>
              <a:t> </a:t>
            </a:r>
            <a:r>
              <a:rPr lang="tr-TR" sz="4000" b="1" i="1" dirty="0" err="1">
                <a:solidFill>
                  <a:srgbClr val="0070C0"/>
                </a:solidFill>
              </a:rPr>
              <a:t>connection</a:t>
            </a:r>
            <a:r>
              <a:rPr lang="tr-TR" sz="4000" b="1" i="1" dirty="0">
                <a:solidFill>
                  <a:srgbClr val="0070C0"/>
                </a:solidFill>
              </a:rPr>
              <a:t> </a:t>
            </a:r>
            <a:r>
              <a:rPr lang="tr-TR" sz="4000" b="1" i="1" dirty="0" err="1">
                <a:solidFill>
                  <a:srgbClr val="0070C0"/>
                </a:solidFill>
              </a:rPr>
              <a:t>between</a:t>
            </a:r>
            <a:r>
              <a:rPr lang="tr-TR" sz="4000" b="1" i="1" dirty="0">
                <a:solidFill>
                  <a:srgbClr val="0070C0"/>
                </a:solidFill>
              </a:rPr>
              <a:t> </a:t>
            </a:r>
            <a:r>
              <a:rPr lang="tr-TR" sz="4000" b="1" i="1" dirty="0" err="1">
                <a:solidFill>
                  <a:srgbClr val="0070C0"/>
                </a:solidFill>
              </a:rPr>
              <a:t>these</a:t>
            </a:r>
            <a:r>
              <a:rPr lang="tr-TR" sz="4000" b="1" i="1" dirty="0">
                <a:solidFill>
                  <a:srgbClr val="0070C0"/>
                </a:solidFill>
              </a:rPr>
              <a:t> </a:t>
            </a:r>
            <a:r>
              <a:rPr lang="tr-TR" sz="4000" b="1" i="1" dirty="0" err="1">
                <a:solidFill>
                  <a:srgbClr val="0070C0"/>
                </a:solidFill>
              </a:rPr>
              <a:t>photos</a:t>
            </a:r>
            <a:r>
              <a:rPr lang="tr-TR" sz="4000" b="1" i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C7E31A0-67C6-8DE3-A87E-259CBAB1AF14}"/>
              </a:ext>
            </a:extLst>
          </p:cNvPr>
          <p:cNvSpPr txBox="1"/>
          <p:nvPr/>
        </p:nvSpPr>
        <p:spPr>
          <a:xfrm>
            <a:off x="731520" y="4753276"/>
            <a:ext cx="5903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i="1" dirty="0" err="1">
                <a:solidFill>
                  <a:srgbClr val="0070C0"/>
                </a:solidFill>
              </a:rPr>
              <a:t>Communication</a:t>
            </a:r>
            <a:r>
              <a:rPr lang="tr-TR" sz="4000" b="1" i="1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A539A3F-8547-6671-2F47-2C0A668D5D2D}"/>
              </a:ext>
            </a:extLst>
          </p:cNvPr>
          <p:cNvSpPr txBox="1"/>
          <p:nvPr/>
        </p:nvSpPr>
        <p:spPr>
          <a:xfrm>
            <a:off x="4349015" y="4753276"/>
            <a:ext cx="5903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i="1" dirty="0"/>
              <a:t>İletişim</a:t>
            </a:r>
          </a:p>
        </p:txBody>
      </p:sp>
    </p:spTree>
    <p:extLst>
      <p:ext uri="{BB962C8B-B14F-4D97-AF65-F5344CB8AC3E}">
        <p14:creationId xmlns:p14="http://schemas.microsoft.com/office/powerpoint/2010/main" val="6229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6C30CBA-1858-406D-90E8-5C860BDCF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96" y="2751138"/>
            <a:ext cx="5486400" cy="365760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8D690ED-34B6-4F66-B187-6256ADFD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>
                <a:solidFill>
                  <a:srgbClr val="45B1AB"/>
                </a:solidFill>
                <a:latin typeface="Arial Rounded MT Bold" panose="020F0704030504030204" pitchFamily="34" charset="0"/>
              </a:rPr>
              <a:t>ATTENTION!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B82E0E-A98F-4558-978C-3B1DEAE1C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" y="14255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Eğer telefon numaramızı birisine söylüyorsak; telefon numarasının rakamları tek tek okunarak söylenir.</a:t>
            </a:r>
          </a:p>
        </p:txBody>
      </p:sp>
      <p:sp>
        <p:nvSpPr>
          <p:cNvPr id="6" name="Konuşma Balonu: Oval 5">
            <a:extLst>
              <a:ext uri="{FF2B5EF4-FFF2-40B4-BE49-F238E27FC236}">
                <a16:creationId xmlns:a16="http://schemas.microsoft.com/office/drawing/2014/main" id="{79DF6C34-DC42-4A81-BC9C-010667FDFCEC}"/>
              </a:ext>
            </a:extLst>
          </p:cNvPr>
          <p:cNvSpPr/>
          <p:nvPr/>
        </p:nvSpPr>
        <p:spPr>
          <a:xfrm>
            <a:off x="6452221" y="2166144"/>
            <a:ext cx="3457575" cy="1668462"/>
          </a:xfrm>
          <a:prstGeom prst="wedgeEllipseCallout">
            <a:avLst>
              <a:gd name="adj1" fmla="val -61880"/>
              <a:gd name="adj2" fmla="val 33955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Yes</a:t>
            </a:r>
            <a:r>
              <a:rPr lang="tr-TR" dirty="0"/>
              <a:t>, </a:t>
            </a:r>
            <a:r>
              <a:rPr lang="tr-TR" dirty="0" err="1"/>
              <a:t>you</a:t>
            </a:r>
            <a:r>
              <a:rPr lang="tr-TR" dirty="0"/>
              <a:t> can </a:t>
            </a:r>
            <a:r>
              <a:rPr lang="tr-TR" dirty="0" err="1"/>
              <a:t>call</a:t>
            </a:r>
            <a:r>
              <a:rPr lang="tr-TR" dirty="0"/>
              <a:t> </a:t>
            </a:r>
            <a:r>
              <a:rPr lang="tr-TR" b="1" dirty="0">
                <a:solidFill>
                  <a:schemeClr val="tx1"/>
                </a:solidFill>
              </a:rPr>
              <a:t>Oh-</a:t>
            </a:r>
            <a:r>
              <a:rPr lang="tr-TR" b="1" dirty="0" err="1"/>
              <a:t>Five</a:t>
            </a:r>
            <a:r>
              <a:rPr lang="tr-TR" b="1" dirty="0"/>
              <a:t>-Three-Nine-Seven-</a:t>
            </a:r>
            <a:r>
              <a:rPr lang="tr-TR" b="1" dirty="0" err="1"/>
              <a:t>One</a:t>
            </a:r>
            <a:r>
              <a:rPr lang="tr-TR" b="1" dirty="0"/>
              <a:t>-Two-</a:t>
            </a:r>
            <a:r>
              <a:rPr lang="tr-TR" b="1" dirty="0" err="1"/>
              <a:t>Five</a:t>
            </a:r>
            <a:r>
              <a:rPr lang="tr-TR" b="1" dirty="0"/>
              <a:t>-</a:t>
            </a:r>
            <a:r>
              <a:rPr lang="tr-TR" b="1" dirty="0" err="1"/>
              <a:t>Five</a:t>
            </a:r>
            <a:r>
              <a:rPr lang="tr-TR" b="1" dirty="0"/>
              <a:t>-</a:t>
            </a:r>
            <a:r>
              <a:rPr lang="tr-TR" b="1" dirty="0" err="1"/>
              <a:t>Five</a:t>
            </a:r>
            <a:r>
              <a:rPr lang="tr-TR" b="1" dirty="0"/>
              <a:t>-Two-</a:t>
            </a:r>
            <a:r>
              <a:rPr lang="tr-TR" b="1" dirty="0" err="1"/>
              <a:t>Four</a:t>
            </a:r>
            <a:r>
              <a:rPr lang="tr-TR" b="1" dirty="0"/>
              <a:t>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FC454A6E-8638-4A19-968C-80FB99AD78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8892">
            <a:off x="2719325" y="205775"/>
            <a:ext cx="1033525" cy="1033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6698253-0DB0-4690-9CA1-22069C67814A}"/>
              </a:ext>
            </a:extLst>
          </p:cNvPr>
          <p:cNvSpPr/>
          <p:nvPr/>
        </p:nvSpPr>
        <p:spPr>
          <a:xfrm>
            <a:off x="8461996" y="4394200"/>
            <a:ext cx="2996579" cy="1077912"/>
          </a:xfrm>
          <a:prstGeom prst="roundRect">
            <a:avLst/>
          </a:prstGeom>
          <a:solidFill>
            <a:srgbClr val="45B1AB"/>
          </a:solidFill>
          <a:ln>
            <a:solidFill>
              <a:srgbClr val="45B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/>
              <a:t>Ps</a:t>
            </a:r>
            <a:r>
              <a:rPr lang="tr-TR" dirty="0"/>
              <a:t>: Telefon numaralarında sıfırlar </a:t>
            </a:r>
            <a:r>
              <a:rPr lang="tr-TR" b="1" dirty="0"/>
              <a:t>«Oh» </a:t>
            </a:r>
            <a:r>
              <a:rPr lang="tr-TR" dirty="0"/>
              <a:t>diye okunur. </a:t>
            </a:r>
            <a:r>
              <a:rPr lang="tr-TR" strike="sngStrike" dirty="0"/>
              <a:t>«Zero»</a:t>
            </a:r>
            <a:r>
              <a:rPr lang="tr-TR" dirty="0"/>
              <a:t> kullanılmaz.</a:t>
            </a:r>
          </a:p>
        </p:txBody>
      </p:sp>
    </p:spTree>
    <p:extLst>
      <p:ext uri="{BB962C8B-B14F-4D97-AF65-F5344CB8AC3E}">
        <p14:creationId xmlns:p14="http://schemas.microsoft.com/office/powerpoint/2010/main" val="407369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61D36A-0C32-4A1A-8218-16FEB7352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7912" y="95250"/>
            <a:ext cx="6848476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286663"/>
                </a:solidFill>
              </a:rPr>
              <a:t>Phone </a:t>
            </a:r>
            <a:r>
              <a:rPr lang="tr-TR" b="1" dirty="0" err="1">
                <a:solidFill>
                  <a:srgbClr val="286663"/>
                </a:solidFill>
              </a:rPr>
              <a:t>Conversations</a:t>
            </a:r>
            <a:r>
              <a:rPr lang="tr-TR" b="1" dirty="0">
                <a:solidFill>
                  <a:srgbClr val="286663"/>
                </a:solidFill>
              </a:rPr>
              <a:t> </a:t>
            </a:r>
            <a:br>
              <a:rPr lang="tr-TR" b="1" dirty="0">
                <a:solidFill>
                  <a:srgbClr val="286663"/>
                </a:solidFill>
              </a:rPr>
            </a:br>
            <a:r>
              <a:rPr lang="tr-TR" b="1" dirty="0">
                <a:solidFill>
                  <a:srgbClr val="286663"/>
                </a:solidFill>
              </a:rPr>
              <a:t>(Telefon Görüşmeleri)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5D2A7CE-BF98-4B0B-B93F-2DCFC07DD3B9}"/>
              </a:ext>
            </a:extLst>
          </p:cNvPr>
          <p:cNvSpPr txBox="1"/>
          <p:nvPr/>
        </p:nvSpPr>
        <p:spPr>
          <a:xfrm>
            <a:off x="733424" y="1189980"/>
            <a:ext cx="946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err="1">
                <a:solidFill>
                  <a:srgbClr val="286663"/>
                </a:solidFill>
              </a:rPr>
              <a:t>Expressing</a:t>
            </a:r>
            <a:r>
              <a:rPr lang="tr-TR" sz="2400" b="1" i="1" u="sng" dirty="0">
                <a:solidFill>
                  <a:srgbClr val="286663"/>
                </a:solidFill>
              </a:rPr>
              <a:t> </a:t>
            </a:r>
            <a:r>
              <a:rPr lang="tr-TR" sz="2400" b="1" i="1" u="sng" dirty="0" err="1">
                <a:solidFill>
                  <a:srgbClr val="286663"/>
                </a:solidFill>
              </a:rPr>
              <a:t>Concerns</a:t>
            </a:r>
            <a:r>
              <a:rPr lang="tr-TR" sz="2400" b="1" i="1" u="sng" dirty="0">
                <a:solidFill>
                  <a:srgbClr val="286663"/>
                </a:solidFill>
              </a:rPr>
              <a:t> (Kaygı ve temennilerimizi belirtme) 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E9BC4B5-CC56-4946-AA36-B0B5B5537836}"/>
              </a:ext>
            </a:extLst>
          </p:cNvPr>
          <p:cNvSpPr txBox="1"/>
          <p:nvPr/>
        </p:nvSpPr>
        <p:spPr>
          <a:xfrm>
            <a:off x="2943224" y="2166704"/>
            <a:ext cx="94678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F9D9D"/>
                </a:solidFill>
              </a:rPr>
              <a:t>What’s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up</a:t>
            </a:r>
            <a:r>
              <a:rPr lang="tr-TR" sz="2800" dirty="0">
                <a:solidFill>
                  <a:srgbClr val="0F9D9D"/>
                </a:solidFill>
              </a:rPr>
              <a:t>?.</a:t>
            </a:r>
          </a:p>
          <a:p>
            <a:r>
              <a:rPr lang="tr-TR" sz="2800" i="1" dirty="0"/>
              <a:t>(Neyin var?)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F9D9D"/>
                </a:solidFill>
              </a:rPr>
              <a:t>What’s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the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matter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with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you</a:t>
            </a:r>
            <a:r>
              <a:rPr lang="tr-TR" sz="2800" dirty="0">
                <a:solidFill>
                  <a:srgbClr val="0F9D9D"/>
                </a:solidFill>
              </a:rPr>
              <a:t>?.</a:t>
            </a:r>
          </a:p>
          <a:p>
            <a:r>
              <a:rPr lang="tr-TR" sz="2800" i="1" dirty="0"/>
              <a:t>(Sorunun ne?)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F9D9D"/>
                </a:solidFill>
              </a:rPr>
              <a:t>I am </a:t>
            </a:r>
            <a:r>
              <a:rPr lang="tr-TR" sz="2800" dirty="0" err="1">
                <a:solidFill>
                  <a:srgbClr val="0F9D9D"/>
                </a:solidFill>
              </a:rPr>
              <a:t>sorry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to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hear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that</a:t>
            </a:r>
            <a:r>
              <a:rPr lang="tr-TR" sz="2800" dirty="0">
                <a:solidFill>
                  <a:srgbClr val="0F9D9D"/>
                </a:solidFill>
              </a:rPr>
              <a:t>.</a:t>
            </a:r>
          </a:p>
          <a:p>
            <a:r>
              <a:rPr lang="tr-TR" sz="2800" i="1" dirty="0"/>
              <a:t>(Bunu duyduğuma üzüldüm.)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F9D9D"/>
                </a:solidFill>
              </a:rPr>
              <a:t>Get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well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soon</a:t>
            </a:r>
            <a:r>
              <a:rPr lang="tr-TR" sz="2800" dirty="0">
                <a:solidFill>
                  <a:srgbClr val="0F9D9D"/>
                </a:solidFill>
              </a:rPr>
              <a:t>.</a:t>
            </a:r>
          </a:p>
          <a:p>
            <a:r>
              <a:rPr lang="tr-TR" sz="2800" i="1" dirty="0"/>
              <a:t>(Geçmiş olsun.)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F9D9D"/>
                </a:solidFill>
              </a:rPr>
              <a:t>I </a:t>
            </a:r>
            <a:r>
              <a:rPr lang="tr-TR" sz="2800" dirty="0" err="1">
                <a:solidFill>
                  <a:srgbClr val="0F9D9D"/>
                </a:solidFill>
              </a:rPr>
              <a:t>hope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you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feel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better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soon</a:t>
            </a:r>
            <a:r>
              <a:rPr lang="tr-TR" sz="2800" dirty="0">
                <a:solidFill>
                  <a:srgbClr val="0F9D9D"/>
                </a:solidFill>
              </a:rPr>
              <a:t>.</a:t>
            </a:r>
          </a:p>
          <a:p>
            <a:r>
              <a:rPr lang="tr-TR" sz="2800" i="1" dirty="0"/>
              <a:t>(Umarım yakında daha iyi hissedersin.)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E453D26-3C02-456A-B20F-2B2727EA406C}"/>
              </a:ext>
            </a:extLst>
          </p:cNvPr>
          <p:cNvSpPr txBox="1"/>
          <p:nvPr/>
        </p:nvSpPr>
        <p:spPr>
          <a:xfrm>
            <a:off x="652465" y="1591577"/>
            <a:ext cx="1066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Bazı telefon görüşmelerinde, karşımızdaki için endişe duyabileceğimiz durumlar yaşanabilir. Bu gibi durumlarda aşağıdaki yapılar kullanılabilir:</a:t>
            </a:r>
          </a:p>
        </p:txBody>
      </p:sp>
    </p:spTree>
    <p:extLst>
      <p:ext uri="{BB962C8B-B14F-4D97-AF65-F5344CB8AC3E}">
        <p14:creationId xmlns:p14="http://schemas.microsoft.com/office/powerpoint/2010/main" val="237803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A61D36A-0C32-4A1A-8218-16FEB7352E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47912" y="95250"/>
            <a:ext cx="6848476" cy="1325563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286663"/>
                </a:solidFill>
              </a:rPr>
              <a:t>Phone </a:t>
            </a:r>
            <a:r>
              <a:rPr lang="tr-TR" b="1" dirty="0" err="1">
                <a:solidFill>
                  <a:srgbClr val="286663"/>
                </a:solidFill>
              </a:rPr>
              <a:t>Conversations</a:t>
            </a:r>
            <a:r>
              <a:rPr lang="tr-TR" b="1" dirty="0">
                <a:solidFill>
                  <a:srgbClr val="286663"/>
                </a:solidFill>
              </a:rPr>
              <a:t> </a:t>
            </a:r>
            <a:br>
              <a:rPr lang="tr-TR" b="1" dirty="0">
                <a:solidFill>
                  <a:srgbClr val="286663"/>
                </a:solidFill>
              </a:rPr>
            </a:br>
            <a:r>
              <a:rPr lang="tr-TR" b="1" dirty="0">
                <a:solidFill>
                  <a:srgbClr val="286663"/>
                </a:solidFill>
              </a:rPr>
              <a:t>(Telefon Görüşmeleri)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5D2A7CE-BF98-4B0B-B93F-2DCFC07DD3B9}"/>
              </a:ext>
            </a:extLst>
          </p:cNvPr>
          <p:cNvSpPr txBox="1"/>
          <p:nvPr/>
        </p:nvSpPr>
        <p:spPr>
          <a:xfrm>
            <a:off x="733424" y="1189980"/>
            <a:ext cx="946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err="1">
                <a:solidFill>
                  <a:srgbClr val="286663"/>
                </a:solidFill>
              </a:rPr>
              <a:t>Expressing</a:t>
            </a:r>
            <a:r>
              <a:rPr lang="tr-TR" sz="2400" b="1" i="1" u="sng" dirty="0">
                <a:solidFill>
                  <a:srgbClr val="286663"/>
                </a:solidFill>
              </a:rPr>
              <a:t> </a:t>
            </a:r>
            <a:r>
              <a:rPr lang="tr-TR" sz="2400" b="1" i="1" u="sng" dirty="0" err="1">
                <a:solidFill>
                  <a:srgbClr val="286663"/>
                </a:solidFill>
              </a:rPr>
              <a:t>Joy</a:t>
            </a:r>
            <a:r>
              <a:rPr lang="tr-TR" sz="2400" b="1" i="1" u="sng" dirty="0">
                <a:solidFill>
                  <a:srgbClr val="286663"/>
                </a:solidFill>
              </a:rPr>
              <a:t> (Neşe/Sevinç belirtme) 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E9BC4B5-CC56-4946-AA36-B0B5B5537836}"/>
              </a:ext>
            </a:extLst>
          </p:cNvPr>
          <p:cNvSpPr txBox="1"/>
          <p:nvPr/>
        </p:nvSpPr>
        <p:spPr>
          <a:xfrm>
            <a:off x="2209799" y="2705713"/>
            <a:ext cx="94678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 err="1">
                <a:solidFill>
                  <a:srgbClr val="0F9D9D"/>
                </a:solidFill>
              </a:rPr>
              <a:t>That’s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great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news</a:t>
            </a:r>
            <a:r>
              <a:rPr lang="tr-TR" sz="2800" dirty="0">
                <a:solidFill>
                  <a:srgbClr val="0F9D9D"/>
                </a:solidFill>
              </a:rPr>
              <a:t>!</a:t>
            </a:r>
          </a:p>
          <a:p>
            <a:r>
              <a:rPr lang="tr-TR" sz="2800" i="1" dirty="0"/>
              <a:t>(Bu harika bir haber!)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F9D9D"/>
                </a:solidFill>
              </a:rPr>
              <a:t>I am </a:t>
            </a:r>
            <a:r>
              <a:rPr lang="tr-TR" sz="2800" dirty="0" err="1">
                <a:solidFill>
                  <a:srgbClr val="0F9D9D"/>
                </a:solidFill>
              </a:rPr>
              <a:t>really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happy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to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hear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that</a:t>
            </a:r>
            <a:r>
              <a:rPr lang="tr-TR" sz="2800" dirty="0">
                <a:solidFill>
                  <a:srgbClr val="0F9D9D"/>
                </a:solidFill>
              </a:rPr>
              <a:t>!</a:t>
            </a:r>
          </a:p>
          <a:p>
            <a:r>
              <a:rPr lang="tr-TR" sz="2800" i="1" dirty="0"/>
              <a:t>(Bunu duyduğuma çok sevindim!)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rgbClr val="0F9D9D"/>
                </a:solidFill>
              </a:rPr>
              <a:t>I </a:t>
            </a:r>
            <a:r>
              <a:rPr lang="tr-TR" sz="2800" dirty="0" err="1">
                <a:solidFill>
                  <a:srgbClr val="0F9D9D"/>
                </a:solidFill>
              </a:rPr>
              <a:t>can’t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wait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to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see</a:t>
            </a:r>
            <a:r>
              <a:rPr lang="tr-TR" sz="2800" dirty="0">
                <a:solidFill>
                  <a:srgbClr val="0F9D9D"/>
                </a:solidFill>
              </a:rPr>
              <a:t> </a:t>
            </a:r>
            <a:r>
              <a:rPr lang="tr-TR" sz="2800" dirty="0" err="1">
                <a:solidFill>
                  <a:srgbClr val="0F9D9D"/>
                </a:solidFill>
              </a:rPr>
              <a:t>you</a:t>
            </a:r>
            <a:r>
              <a:rPr lang="tr-TR" sz="2800" dirty="0">
                <a:solidFill>
                  <a:srgbClr val="0F9D9D"/>
                </a:solidFill>
              </a:rPr>
              <a:t>!</a:t>
            </a:r>
          </a:p>
          <a:p>
            <a:r>
              <a:rPr lang="tr-TR" sz="2800" i="1" dirty="0"/>
              <a:t>(Seni görmek için sabırsızlanıyorum!)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E453D26-3C02-456A-B20F-2B2727EA406C}"/>
              </a:ext>
            </a:extLst>
          </p:cNvPr>
          <p:cNvSpPr txBox="1"/>
          <p:nvPr/>
        </p:nvSpPr>
        <p:spPr>
          <a:xfrm>
            <a:off x="652465" y="1591577"/>
            <a:ext cx="1066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Bazı telefon görüşmelerinde ise karşımızdaki adına sevindirici bir durum öğrenebiliriz. Onunla bu sevinci paylaşmak için aşağıdaki yapılar kullanılabilir.</a:t>
            </a:r>
          </a:p>
        </p:txBody>
      </p:sp>
    </p:spTree>
    <p:extLst>
      <p:ext uri="{BB962C8B-B14F-4D97-AF65-F5344CB8AC3E}">
        <p14:creationId xmlns:p14="http://schemas.microsoft.com/office/powerpoint/2010/main" val="142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1D5A4F-D1F9-492C-B72B-1203214769C9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 err="1">
                <a:solidFill>
                  <a:srgbClr val="45B1AB"/>
                </a:solidFill>
                <a:latin typeface="Arial Rounded MT Bold" panose="020F0704030504030204" pitchFamily="34" charset="0"/>
              </a:rPr>
              <a:t>Other</a:t>
            </a:r>
            <a:r>
              <a:rPr lang="tr-TR" sz="4800" b="1" dirty="0">
                <a:solidFill>
                  <a:srgbClr val="45B1AB"/>
                </a:solidFill>
                <a:latin typeface="Arial Rounded MT Bold" panose="020F0704030504030204" pitchFamily="34" charset="0"/>
              </a:rPr>
              <a:t> </a:t>
            </a:r>
            <a:r>
              <a:rPr lang="tr-TR" sz="4800" b="1" dirty="0" err="1">
                <a:solidFill>
                  <a:srgbClr val="45B1AB"/>
                </a:solidFill>
                <a:latin typeface="Arial Rounded MT Bold" panose="020F0704030504030204" pitchFamily="34" charset="0"/>
              </a:rPr>
              <a:t>important</a:t>
            </a:r>
            <a:r>
              <a:rPr lang="tr-TR" sz="4800" b="1" dirty="0">
                <a:solidFill>
                  <a:srgbClr val="45B1AB"/>
                </a:solidFill>
                <a:latin typeface="Arial Rounded MT Bold" panose="020F0704030504030204" pitchFamily="34" charset="0"/>
              </a:rPr>
              <a:t> </a:t>
            </a:r>
            <a:r>
              <a:rPr lang="tr-TR" sz="4800" b="1" dirty="0" err="1">
                <a:solidFill>
                  <a:srgbClr val="45B1AB"/>
                </a:solidFill>
                <a:latin typeface="Arial Rounded MT Bold" panose="020F0704030504030204" pitchFamily="34" charset="0"/>
              </a:rPr>
              <a:t>words</a:t>
            </a:r>
            <a:r>
              <a:rPr lang="tr-TR" sz="4800" b="1" dirty="0">
                <a:solidFill>
                  <a:srgbClr val="45B1AB"/>
                </a:solidFill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BF97B8C-19F1-4A92-9412-7C910FCD5A95}"/>
              </a:ext>
            </a:extLst>
          </p:cNvPr>
          <p:cNvSpPr/>
          <p:nvPr/>
        </p:nvSpPr>
        <p:spPr>
          <a:xfrm>
            <a:off x="1181200" y="926587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Hang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</a:t>
            </a:r>
          </a:p>
          <a:p>
            <a:pPr algn="ctr"/>
            <a:r>
              <a:rPr lang="tr-TR" dirty="0"/>
              <a:t>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phone</a:t>
            </a:r>
            <a:r>
              <a:rPr lang="tr-TR" dirty="0"/>
              <a:t>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D3C7F1D-38C4-479D-9592-732C1D766D72}"/>
              </a:ext>
            </a:extLst>
          </p:cNvPr>
          <p:cNvSpPr/>
          <p:nvPr/>
        </p:nvSpPr>
        <p:spPr>
          <a:xfrm>
            <a:off x="3168660" y="926587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(Telefonu) kapatmak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BB8C3DC-6AF2-4920-933C-FD7BAC33BB14}"/>
              </a:ext>
            </a:extLst>
          </p:cNvPr>
          <p:cNvSpPr/>
          <p:nvPr/>
        </p:nvSpPr>
        <p:spPr>
          <a:xfrm>
            <a:off x="1181200" y="1665584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Keep</a:t>
            </a:r>
            <a:r>
              <a:rPr lang="tr-TR" dirty="0"/>
              <a:t> in </a:t>
            </a:r>
            <a:r>
              <a:rPr lang="tr-TR" dirty="0" err="1"/>
              <a:t>touch</a:t>
            </a:r>
            <a:endParaRPr lang="tr-TR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599F2AF-815A-4C33-9496-AEC789546596}"/>
              </a:ext>
            </a:extLst>
          </p:cNvPr>
          <p:cNvSpPr/>
          <p:nvPr/>
        </p:nvSpPr>
        <p:spPr>
          <a:xfrm>
            <a:off x="3168660" y="1665584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İrtibatta olmak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2A73A38-D30B-4FFF-8A3C-A52C6B19B0BF}"/>
              </a:ext>
            </a:extLst>
          </p:cNvPr>
          <p:cNvSpPr/>
          <p:nvPr/>
        </p:nvSpPr>
        <p:spPr>
          <a:xfrm>
            <a:off x="1181200" y="2404581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Go</a:t>
            </a:r>
            <a:r>
              <a:rPr lang="tr-TR" dirty="0"/>
              <a:t> on </a:t>
            </a:r>
            <a:r>
              <a:rPr lang="tr-TR" dirty="0" err="1"/>
              <a:t>vacation</a:t>
            </a:r>
            <a:endParaRPr lang="tr-TR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4C0E869-511C-41E1-9DF3-A525DD61339A}"/>
              </a:ext>
            </a:extLst>
          </p:cNvPr>
          <p:cNvSpPr/>
          <p:nvPr/>
        </p:nvSpPr>
        <p:spPr>
          <a:xfrm>
            <a:off x="3168660" y="2404581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Tatile gitmek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7F73050-E71A-487F-9EBE-D5B3B7C83ABF}"/>
              </a:ext>
            </a:extLst>
          </p:cNvPr>
          <p:cNvSpPr/>
          <p:nvPr/>
        </p:nvSpPr>
        <p:spPr>
          <a:xfrm>
            <a:off x="1181200" y="3143578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Dial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BA160F5-F046-4DEA-9A30-0C729FA13C30}"/>
              </a:ext>
            </a:extLst>
          </p:cNvPr>
          <p:cNvSpPr/>
          <p:nvPr/>
        </p:nvSpPr>
        <p:spPr>
          <a:xfrm>
            <a:off x="3168660" y="3143578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Telefon numarası çevirmek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7B6BF14-CAAB-4255-A556-799E829EB897}"/>
              </a:ext>
            </a:extLst>
          </p:cNvPr>
          <p:cNvSpPr/>
          <p:nvPr/>
        </p:nvSpPr>
        <p:spPr>
          <a:xfrm>
            <a:off x="1181200" y="3882575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Provide</a:t>
            </a:r>
            <a:endParaRPr lang="tr-TR" dirty="0"/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36A0EFA-C727-4605-BAC2-64CC5135131C}"/>
              </a:ext>
            </a:extLst>
          </p:cNvPr>
          <p:cNvSpPr/>
          <p:nvPr/>
        </p:nvSpPr>
        <p:spPr>
          <a:xfrm>
            <a:off x="3168660" y="3882575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Sağlamak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E075F83-7629-4966-9911-E70E0AB05386}"/>
              </a:ext>
            </a:extLst>
          </p:cNvPr>
          <p:cNvSpPr/>
          <p:nvPr/>
        </p:nvSpPr>
        <p:spPr>
          <a:xfrm>
            <a:off x="7167968" y="926587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Pick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(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phone</a:t>
            </a:r>
            <a:r>
              <a:rPr lang="tr-TR" dirty="0"/>
              <a:t>)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5561177A-B516-420F-A208-2F4B07670AA7}"/>
              </a:ext>
            </a:extLst>
          </p:cNvPr>
          <p:cNvSpPr/>
          <p:nvPr/>
        </p:nvSpPr>
        <p:spPr>
          <a:xfrm>
            <a:off x="9155428" y="926587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(Telefonu) açmak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2E24193-974D-4162-9A04-4C702A9E2EE1}"/>
              </a:ext>
            </a:extLst>
          </p:cNvPr>
          <p:cNvSpPr/>
          <p:nvPr/>
        </p:nvSpPr>
        <p:spPr>
          <a:xfrm>
            <a:off x="7167968" y="1665584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Access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6DBA3BA-A903-4102-AD53-48AA787C2C99}"/>
              </a:ext>
            </a:extLst>
          </p:cNvPr>
          <p:cNvSpPr/>
          <p:nvPr/>
        </p:nvSpPr>
        <p:spPr>
          <a:xfrm>
            <a:off x="9155428" y="1665584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Erişim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79EAC78-6DB2-4B60-BEB9-507193BB0CDD}"/>
              </a:ext>
            </a:extLst>
          </p:cNvPr>
          <p:cNvSpPr/>
          <p:nvPr/>
        </p:nvSpPr>
        <p:spPr>
          <a:xfrm>
            <a:off x="7167968" y="2404581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Contact</a:t>
            </a:r>
            <a:endParaRPr lang="tr-TR" dirty="0"/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7EBBCC34-DDC4-42D0-8D8B-331FA636C6CA}"/>
              </a:ext>
            </a:extLst>
          </p:cNvPr>
          <p:cNvSpPr/>
          <p:nvPr/>
        </p:nvSpPr>
        <p:spPr>
          <a:xfrm>
            <a:off x="9155428" y="2404581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İrtibat Kurmak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F4F47B80-5AA2-4CE1-974E-68076409BAC0}"/>
              </a:ext>
            </a:extLst>
          </p:cNvPr>
          <p:cNvSpPr/>
          <p:nvPr/>
        </p:nvSpPr>
        <p:spPr>
          <a:xfrm>
            <a:off x="7167968" y="3143578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Information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289586E9-8D13-4803-9C3B-78110EC182F3}"/>
              </a:ext>
            </a:extLst>
          </p:cNvPr>
          <p:cNvSpPr/>
          <p:nvPr/>
        </p:nvSpPr>
        <p:spPr>
          <a:xfrm>
            <a:off x="9155428" y="3143578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Bilgi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4B886E79-43A9-4D17-873C-E40F861D687D}"/>
              </a:ext>
            </a:extLst>
          </p:cNvPr>
          <p:cNvSpPr/>
          <p:nvPr/>
        </p:nvSpPr>
        <p:spPr>
          <a:xfrm>
            <a:off x="7167968" y="3882575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Response</a:t>
            </a:r>
            <a:endParaRPr lang="tr-TR" dirty="0"/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454F50B4-175A-47D7-BC70-247F98C1BA5B}"/>
              </a:ext>
            </a:extLst>
          </p:cNvPr>
          <p:cNvSpPr/>
          <p:nvPr/>
        </p:nvSpPr>
        <p:spPr>
          <a:xfrm>
            <a:off x="9155428" y="3882575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Cevap, karşılık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94EC6BD1-10A6-41F9-9E67-2D41E0223AC3}"/>
              </a:ext>
            </a:extLst>
          </p:cNvPr>
          <p:cNvSpPr/>
          <p:nvPr/>
        </p:nvSpPr>
        <p:spPr>
          <a:xfrm>
            <a:off x="1181200" y="4702507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Solve</a:t>
            </a:r>
            <a:r>
              <a:rPr lang="tr-TR" dirty="0"/>
              <a:t> (a problem)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D8F4627D-2F7D-4689-ACF1-D43C858BF25F}"/>
              </a:ext>
            </a:extLst>
          </p:cNvPr>
          <p:cNvSpPr/>
          <p:nvPr/>
        </p:nvSpPr>
        <p:spPr>
          <a:xfrm>
            <a:off x="3168660" y="4702507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(Bir sorunu) çözmek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E30CFE7-72E3-4694-8B4C-70F5A1015925}"/>
              </a:ext>
            </a:extLst>
          </p:cNvPr>
          <p:cNvSpPr/>
          <p:nvPr/>
        </p:nvSpPr>
        <p:spPr>
          <a:xfrm>
            <a:off x="7167968" y="4702507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Customer</a:t>
            </a:r>
            <a:endParaRPr lang="tr-TR" dirty="0"/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110E42A8-1135-4F7B-9B0C-C52E0FA1E7DD}"/>
              </a:ext>
            </a:extLst>
          </p:cNvPr>
          <p:cNvSpPr/>
          <p:nvPr/>
        </p:nvSpPr>
        <p:spPr>
          <a:xfrm>
            <a:off x="9155428" y="4702507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Müşteri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EBF81850-845E-4A6E-6EF6-EFFE63B86D9E}"/>
              </a:ext>
            </a:extLst>
          </p:cNvPr>
          <p:cNvSpPr/>
          <p:nvPr/>
        </p:nvSpPr>
        <p:spPr>
          <a:xfrm>
            <a:off x="4328516" y="5600048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Leave</a:t>
            </a:r>
            <a:r>
              <a:rPr lang="tr-TR" dirty="0"/>
              <a:t> a </a:t>
            </a:r>
            <a:r>
              <a:rPr lang="tr-TR" dirty="0" err="1"/>
              <a:t>message</a:t>
            </a:r>
            <a:endParaRPr lang="tr-TR" dirty="0"/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2F32D88F-66BA-F207-57BC-55007FC5A3D1}"/>
              </a:ext>
            </a:extLst>
          </p:cNvPr>
          <p:cNvSpPr/>
          <p:nvPr/>
        </p:nvSpPr>
        <p:spPr>
          <a:xfrm>
            <a:off x="6315976" y="5600048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Mesaj bırakmak</a:t>
            </a:r>
          </a:p>
        </p:txBody>
      </p:sp>
    </p:spTree>
    <p:extLst>
      <p:ext uri="{BB962C8B-B14F-4D97-AF65-F5344CB8AC3E}">
        <p14:creationId xmlns:p14="http://schemas.microsoft.com/office/powerpoint/2010/main" val="3384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4C7B8EC-C58A-5053-5F9E-1426602F1C77}"/>
              </a:ext>
            </a:extLst>
          </p:cNvPr>
          <p:cNvSpPr txBox="1"/>
          <p:nvPr/>
        </p:nvSpPr>
        <p:spPr>
          <a:xfrm>
            <a:off x="137652" y="3300198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etkinliğe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https://www.egetolgayaltinay.com/lessons/360</a:t>
            </a:r>
            <a:r>
              <a:rPr lang="tr-TR" sz="28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EB16114-3922-15EF-7FC5-783EC240B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698">
            <a:off x="8859202" y="3498260"/>
            <a:ext cx="28860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86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0F4F7AE-7496-BA0F-915B-7A9D3E990931}"/>
              </a:ext>
            </a:extLst>
          </p:cNvPr>
          <p:cNvSpPr txBox="1"/>
          <p:nvPr/>
        </p:nvSpPr>
        <p:spPr>
          <a:xfrm>
            <a:off x="1642712" y="943276"/>
            <a:ext cx="89065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21868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74C9E65-1FBF-16BE-D604-7BF415AFF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2601" y="1027906"/>
            <a:ext cx="6646798" cy="4693453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A22D076-EF3A-35D7-7C59-38D33BA48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302" y="379809"/>
            <a:ext cx="1296194" cy="129619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30F123-1ED4-06C5-075B-23EBC755F883}"/>
              </a:ext>
            </a:extLst>
          </p:cNvPr>
          <p:cNvSpPr/>
          <p:nvPr/>
        </p:nvSpPr>
        <p:spPr>
          <a:xfrm>
            <a:off x="2867025" y="4743450"/>
            <a:ext cx="457200" cy="409575"/>
          </a:xfrm>
          <a:prstGeom prst="ellipse">
            <a:avLst/>
          </a:prstGeom>
          <a:noFill/>
          <a:ln w="76200">
            <a:solidFill>
              <a:srgbClr val="45B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51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A22D076-EF3A-35D7-7C59-38D33BA48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302" y="379809"/>
            <a:ext cx="1296194" cy="1296194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063E1CF-5C78-8CD2-4B8A-F7F4F00FC8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16"/>
          <a:stretch/>
        </p:blipFill>
        <p:spPr>
          <a:xfrm>
            <a:off x="787853" y="740435"/>
            <a:ext cx="4990556" cy="51004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248A990-0D5A-6656-FABD-00211E02D6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2"/>
          <a:stretch/>
        </p:blipFill>
        <p:spPr>
          <a:xfrm>
            <a:off x="6096000" y="2181497"/>
            <a:ext cx="4076700" cy="24950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30F123-1ED4-06C5-075B-23EBC755F883}"/>
              </a:ext>
            </a:extLst>
          </p:cNvPr>
          <p:cNvSpPr/>
          <p:nvPr/>
        </p:nvSpPr>
        <p:spPr>
          <a:xfrm>
            <a:off x="6096000" y="3290683"/>
            <a:ext cx="278674" cy="276634"/>
          </a:xfrm>
          <a:prstGeom prst="ellipse">
            <a:avLst/>
          </a:prstGeom>
          <a:noFill/>
          <a:ln w="76200">
            <a:solidFill>
              <a:srgbClr val="45B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5E87D3A-5F88-2D10-13F1-5D61C44DAAD1}"/>
              </a:ext>
            </a:extLst>
          </p:cNvPr>
          <p:cNvSpPr/>
          <p:nvPr/>
        </p:nvSpPr>
        <p:spPr>
          <a:xfrm>
            <a:off x="6235337" y="740435"/>
            <a:ext cx="2396690" cy="981071"/>
          </a:xfrm>
          <a:prstGeom prst="roundRect">
            <a:avLst/>
          </a:prstGeom>
          <a:solidFill>
            <a:srgbClr val="04B4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2020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36961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B6FB39A-7F07-54B4-A2B8-D1DBC373A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44" y="379809"/>
            <a:ext cx="6689407" cy="5931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A22D076-EF3A-35D7-7C59-38D33BA48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56" y="310141"/>
            <a:ext cx="1296194" cy="129619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30F123-1ED4-06C5-075B-23EBC755F883}"/>
              </a:ext>
            </a:extLst>
          </p:cNvPr>
          <p:cNvSpPr/>
          <p:nvPr/>
        </p:nvSpPr>
        <p:spPr>
          <a:xfrm>
            <a:off x="2612571" y="5093357"/>
            <a:ext cx="383178" cy="349501"/>
          </a:xfrm>
          <a:prstGeom prst="ellipse">
            <a:avLst/>
          </a:prstGeom>
          <a:noFill/>
          <a:ln w="76200">
            <a:solidFill>
              <a:srgbClr val="45B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5E87D3A-5F88-2D10-13F1-5D61C44DAAD1}"/>
              </a:ext>
            </a:extLst>
          </p:cNvPr>
          <p:cNvSpPr/>
          <p:nvPr/>
        </p:nvSpPr>
        <p:spPr>
          <a:xfrm>
            <a:off x="9265920" y="467702"/>
            <a:ext cx="2396690" cy="981071"/>
          </a:xfrm>
          <a:prstGeom prst="roundRect">
            <a:avLst/>
          </a:prstGeom>
          <a:solidFill>
            <a:srgbClr val="04B4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2020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20996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AAE4E0B-BD08-74D3-4564-0D195D4FC2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25" t="14028" r="2578" b="21528"/>
          <a:stretch/>
        </p:blipFill>
        <p:spPr>
          <a:xfrm>
            <a:off x="2571751" y="1457325"/>
            <a:ext cx="7359848" cy="3590925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BBBCB05-E336-96F7-2CB7-206CA6BE7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502" y="809228"/>
            <a:ext cx="1296194" cy="129619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C81688-752C-3642-CBC0-C70DB79FC30E}"/>
              </a:ext>
            </a:extLst>
          </p:cNvPr>
          <p:cNvSpPr/>
          <p:nvPr/>
        </p:nvSpPr>
        <p:spPr>
          <a:xfrm>
            <a:off x="2733675" y="3581400"/>
            <a:ext cx="457200" cy="409575"/>
          </a:xfrm>
          <a:prstGeom prst="ellipse">
            <a:avLst/>
          </a:prstGeom>
          <a:noFill/>
          <a:ln w="76200">
            <a:solidFill>
              <a:srgbClr val="45B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64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5E4830C-3D36-1A83-A69E-1CA7C78589D6}"/>
              </a:ext>
            </a:extLst>
          </p:cNvPr>
          <p:cNvSpPr txBox="1"/>
          <p:nvPr/>
        </p:nvSpPr>
        <p:spPr>
          <a:xfrm>
            <a:off x="0" y="2096461"/>
            <a:ext cx="1196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rgbClr val="0099FF"/>
                </a:solidFill>
              </a:rPr>
              <a:t>WAYS OF COMMUNICATION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EB897AB-A2AB-04EB-E51C-2BE24F685443}"/>
              </a:ext>
            </a:extLst>
          </p:cNvPr>
          <p:cNvSpPr txBox="1"/>
          <p:nvPr/>
        </p:nvSpPr>
        <p:spPr>
          <a:xfrm>
            <a:off x="138545" y="2998289"/>
            <a:ext cx="1196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(İLETİŞİM YÖNTEMLERİ)</a:t>
            </a:r>
          </a:p>
        </p:txBody>
      </p:sp>
    </p:spTree>
    <p:extLst>
      <p:ext uri="{BB962C8B-B14F-4D97-AF65-F5344CB8AC3E}">
        <p14:creationId xmlns:p14="http://schemas.microsoft.com/office/powerpoint/2010/main" val="3953356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1A8D6B01-0FC1-B170-8A07-1CB52E41A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24" y="664849"/>
            <a:ext cx="5355707" cy="53876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CBBBCB05-E336-96F7-2CB7-206CA6BE7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69" y="587847"/>
            <a:ext cx="1296194" cy="129619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2C81688-752C-3642-CBC0-C70DB79FC30E}"/>
              </a:ext>
            </a:extLst>
          </p:cNvPr>
          <p:cNvSpPr/>
          <p:nvPr/>
        </p:nvSpPr>
        <p:spPr>
          <a:xfrm>
            <a:off x="5753877" y="4880811"/>
            <a:ext cx="457200" cy="409575"/>
          </a:xfrm>
          <a:prstGeom prst="ellipse">
            <a:avLst/>
          </a:prstGeom>
          <a:noFill/>
          <a:ln w="76200">
            <a:solidFill>
              <a:srgbClr val="45B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6CC7455-17C9-6290-8793-EC198DC78550}"/>
              </a:ext>
            </a:extLst>
          </p:cNvPr>
          <p:cNvSpPr/>
          <p:nvPr/>
        </p:nvSpPr>
        <p:spPr>
          <a:xfrm>
            <a:off x="8614611" y="587847"/>
            <a:ext cx="2396690" cy="981071"/>
          </a:xfrm>
          <a:prstGeom prst="roundRect">
            <a:avLst/>
          </a:prstGeom>
          <a:solidFill>
            <a:srgbClr val="04B4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2021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9750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3B340DA3-5597-C91C-FC07-BD0CBC7CB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674" y="113212"/>
            <a:ext cx="5660817" cy="6331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5A22D076-EF3A-35D7-7C59-38D33BA48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56" y="310141"/>
            <a:ext cx="1296194" cy="129619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30F123-1ED4-06C5-075B-23EBC755F883}"/>
              </a:ext>
            </a:extLst>
          </p:cNvPr>
          <p:cNvSpPr/>
          <p:nvPr/>
        </p:nvSpPr>
        <p:spPr>
          <a:xfrm>
            <a:off x="3274422" y="4805974"/>
            <a:ext cx="383178" cy="349501"/>
          </a:xfrm>
          <a:prstGeom prst="ellipse">
            <a:avLst/>
          </a:prstGeom>
          <a:noFill/>
          <a:ln w="76200">
            <a:solidFill>
              <a:srgbClr val="45B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5E87D3A-5F88-2D10-13F1-5D61C44DAAD1}"/>
              </a:ext>
            </a:extLst>
          </p:cNvPr>
          <p:cNvSpPr/>
          <p:nvPr/>
        </p:nvSpPr>
        <p:spPr>
          <a:xfrm>
            <a:off x="9265920" y="467702"/>
            <a:ext cx="2396690" cy="981071"/>
          </a:xfrm>
          <a:prstGeom prst="roundRect">
            <a:avLst/>
          </a:prstGeom>
          <a:solidFill>
            <a:srgbClr val="04B4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2022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351245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0B8A9F5-674B-CF58-7E74-048DB3E92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14" y="310141"/>
            <a:ext cx="10069771" cy="6061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30F123-1ED4-06C5-075B-23EBC755F883}"/>
              </a:ext>
            </a:extLst>
          </p:cNvPr>
          <p:cNvSpPr/>
          <p:nvPr/>
        </p:nvSpPr>
        <p:spPr>
          <a:xfrm>
            <a:off x="5190308" y="5694248"/>
            <a:ext cx="383178" cy="349501"/>
          </a:xfrm>
          <a:prstGeom prst="ellipse">
            <a:avLst/>
          </a:prstGeom>
          <a:noFill/>
          <a:ln w="76200">
            <a:solidFill>
              <a:srgbClr val="45B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5E87D3A-5F88-2D10-13F1-5D61C44DAAD1}"/>
              </a:ext>
            </a:extLst>
          </p:cNvPr>
          <p:cNvSpPr/>
          <p:nvPr/>
        </p:nvSpPr>
        <p:spPr>
          <a:xfrm>
            <a:off x="9603721" y="78377"/>
            <a:ext cx="2396690" cy="981071"/>
          </a:xfrm>
          <a:prstGeom prst="roundRect">
            <a:avLst/>
          </a:prstGeom>
          <a:solidFill>
            <a:srgbClr val="04B4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2023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31983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5B96B5C-C4B8-67E0-2543-CCFE3844F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41" y="1214981"/>
            <a:ext cx="10065744" cy="39927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E30F123-1ED4-06C5-075B-23EBC755F883}"/>
              </a:ext>
            </a:extLst>
          </p:cNvPr>
          <p:cNvSpPr/>
          <p:nvPr/>
        </p:nvSpPr>
        <p:spPr>
          <a:xfrm>
            <a:off x="895350" y="3891574"/>
            <a:ext cx="383178" cy="349501"/>
          </a:xfrm>
          <a:prstGeom prst="ellipse">
            <a:avLst/>
          </a:prstGeom>
          <a:noFill/>
          <a:ln w="76200">
            <a:solidFill>
              <a:srgbClr val="45B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5E87D3A-5F88-2D10-13F1-5D61C44DAAD1}"/>
              </a:ext>
            </a:extLst>
          </p:cNvPr>
          <p:cNvSpPr/>
          <p:nvPr/>
        </p:nvSpPr>
        <p:spPr>
          <a:xfrm>
            <a:off x="9603721" y="78377"/>
            <a:ext cx="2396690" cy="981071"/>
          </a:xfrm>
          <a:prstGeom prst="roundRect">
            <a:avLst/>
          </a:prstGeom>
          <a:solidFill>
            <a:srgbClr val="04B4B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2023</a:t>
            </a:r>
          </a:p>
          <a:p>
            <a:pPr algn="ctr"/>
            <a:r>
              <a:rPr lang="tr-TR" sz="2800" b="1" dirty="0">
                <a:solidFill>
                  <a:schemeClr val="tx1"/>
                </a:solidFill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24160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597D0A2-E33E-B137-E3FC-51C6D735D7BD}"/>
              </a:ext>
            </a:extLst>
          </p:cNvPr>
          <p:cNvSpPr txBox="1"/>
          <p:nvPr/>
        </p:nvSpPr>
        <p:spPr>
          <a:xfrm>
            <a:off x="137652" y="3300198"/>
            <a:ext cx="82274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Ünite sonu 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https://www.egetolgayaltinay.com/lessons/120</a:t>
            </a:r>
            <a:r>
              <a:rPr lang="tr-TR" sz="2800" b="1" i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4D6622-0E0F-1F17-6FD9-7CE02A15B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866">
            <a:off x="8278528" y="3147461"/>
            <a:ext cx="3094522" cy="3094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49069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D81575F-1852-8712-0A53-3A64DCC36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84" y="909549"/>
            <a:ext cx="2719979" cy="419896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2EF9E37-E173-913A-193A-D8D92DC1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BC07C55-3910-0151-71B2-7874FE20E4D0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40BBC94-1BBF-E4A5-CF34-2035E64FA70D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5231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5E8E12-88A7-C2B1-920F-32710256A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6" y="700606"/>
            <a:ext cx="4951320" cy="4951320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08D1AE07-FD2A-C33A-9B69-2F3F1D3BF9C9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F55E9CB-FC79-D3CC-8A1D-F35A942EC2D3}"/>
              </a:ext>
            </a:extLst>
          </p:cNvPr>
          <p:cNvSpPr txBox="1"/>
          <p:nvPr/>
        </p:nvSpPr>
        <p:spPr>
          <a:xfrm>
            <a:off x="4340734" y="5803451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03F1698-A32D-ABED-30C9-4B813256B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477E93A-4663-71C7-F43D-1A2C4654E5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8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8" descr="It Could Be Worse: June 1 | Real Rock 97.7 QLZ">
            <a:extLst>
              <a:ext uri="{FF2B5EF4-FFF2-40B4-BE49-F238E27FC236}">
                <a16:creationId xmlns:a16="http://schemas.microsoft.com/office/drawing/2014/main" id="{EACAC927-66F4-49D9-AD9C-6BEC737B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3979">
            <a:off x="1260997" y="506359"/>
            <a:ext cx="1084407" cy="90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t Could Be Worse: June 1 | Real Rock 97.7 QLZ">
            <a:extLst>
              <a:ext uri="{FF2B5EF4-FFF2-40B4-BE49-F238E27FC236}">
                <a16:creationId xmlns:a16="http://schemas.microsoft.com/office/drawing/2014/main" id="{9BCC5A2A-5D8A-4F99-9B84-E95E8D490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7691" y="3348227"/>
            <a:ext cx="1084407" cy="90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stcard Clipart Clip Art PNG Image | Transparent PNG Free Download on  SeekPNG">
            <a:extLst>
              <a:ext uri="{FF2B5EF4-FFF2-40B4-BE49-F238E27FC236}">
                <a16:creationId xmlns:a16="http://schemas.microsoft.com/office/drawing/2014/main" id="{48A3BAD1-0A6E-4BF7-8CC9-5C30B6C0C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7593" r="20535" b="6226"/>
          <a:stretch/>
        </p:blipFill>
        <p:spPr bwMode="auto">
          <a:xfrm>
            <a:off x="4645911" y="4864279"/>
            <a:ext cx="1490045" cy="108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şlık 1">
            <a:extLst>
              <a:ext uri="{FF2B5EF4-FFF2-40B4-BE49-F238E27FC236}">
                <a16:creationId xmlns:a16="http://schemas.microsoft.com/office/drawing/2014/main" id="{E5A30330-0E7D-4454-A690-C762BB70A8D2}"/>
              </a:ext>
            </a:extLst>
          </p:cNvPr>
          <p:cNvSpPr txBox="1">
            <a:spLocks/>
          </p:cNvSpPr>
          <p:nvPr/>
        </p:nvSpPr>
        <p:spPr>
          <a:xfrm>
            <a:off x="2347912" y="95250"/>
            <a:ext cx="68484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dirty="0" err="1">
                <a:solidFill>
                  <a:srgbClr val="286663"/>
                </a:solidFill>
              </a:rPr>
              <a:t>Ways</a:t>
            </a:r>
            <a:r>
              <a:rPr lang="tr-TR" b="1" dirty="0">
                <a:solidFill>
                  <a:srgbClr val="286663"/>
                </a:solidFill>
              </a:rPr>
              <a:t> of </a:t>
            </a:r>
            <a:r>
              <a:rPr lang="tr-TR" b="1" dirty="0" err="1">
                <a:solidFill>
                  <a:srgbClr val="286663"/>
                </a:solidFill>
              </a:rPr>
              <a:t>Communication</a:t>
            </a:r>
            <a:endParaRPr lang="tr-TR" b="1" dirty="0">
              <a:solidFill>
                <a:srgbClr val="286663"/>
              </a:solidFill>
            </a:endParaRPr>
          </a:p>
        </p:txBody>
      </p:sp>
      <p:pic>
        <p:nvPicPr>
          <p:cNvPr id="1026" name="Picture 2" descr="Ancient Caveman with Stone Spear Character Icon Cartoon Design Vector  Illustration Stock Vector - Illustration of isolated, heritage: 112684476">
            <a:extLst>
              <a:ext uri="{FF2B5EF4-FFF2-40B4-BE49-F238E27FC236}">
                <a16:creationId xmlns:a16="http://schemas.microsoft.com/office/drawing/2014/main" id="{9EE4EEB1-2C93-4699-BB2D-319CF79C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5386" y="4678196"/>
            <a:ext cx="1283179" cy="12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D8F9DF4C-58DF-4623-8FDA-B5DC545D0B4E}"/>
              </a:ext>
            </a:extLst>
          </p:cNvPr>
          <p:cNvSpPr/>
          <p:nvPr/>
        </p:nvSpPr>
        <p:spPr>
          <a:xfrm>
            <a:off x="648445" y="1077204"/>
            <a:ext cx="2491531" cy="736529"/>
          </a:xfrm>
          <a:prstGeom prst="rect">
            <a:avLst/>
          </a:prstGeom>
          <a:solidFill>
            <a:srgbClr val="286663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/>
              <a:t>In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Past</a:t>
            </a:r>
            <a:endParaRPr lang="tr-TR" sz="2000" b="1" dirty="0"/>
          </a:p>
          <a:p>
            <a:pPr algn="ctr"/>
            <a:r>
              <a:rPr lang="tr-TR" sz="2000" b="1" dirty="0"/>
              <a:t>(Geçmişte)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6B73709-B2D0-4258-B17E-0202F7364D36}"/>
              </a:ext>
            </a:extLst>
          </p:cNvPr>
          <p:cNvSpPr/>
          <p:nvPr/>
        </p:nvSpPr>
        <p:spPr>
          <a:xfrm>
            <a:off x="812929" y="1914215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Smoke</a:t>
            </a:r>
            <a:r>
              <a:rPr lang="tr-TR" dirty="0"/>
              <a:t> </a:t>
            </a:r>
            <a:r>
              <a:rPr lang="tr-TR" dirty="0" err="1"/>
              <a:t>Signals</a:t>
            </a:r>
            <a:endParaRPr lang="tr-TR" dirty="0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55DAD05C-2ED9-4C9F-A54B-27AC3AC51667}"/>
              </a:ext>
            </a:extLst>
          </p:cNvPr>
          <p:cNvSpPr/>
          <p:nvPr/>
        </p:nvSpPr>
        <p:spPr>
          <a:xfrm>
            <a:off x="805124" y="3212406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Messenger </a:t>
            </a:r>
            <a:r>
              <a:rPr lang="tr-TR" dirty="0" err="1"/>
              <a:t>Birds</a:t>
            </a:r>
            <a:endParaRPr lang="tr-TR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D62323F4-9740-482A-B367-7E1AA488AC7E}"/>
              </a:ext>
            </a:extLst>
          </p:cNvPr>
          <p:cNvSpPr/>
          <p:nvPr/>
        </p:nvSpPr>
        <p:spPr>
          <a:xfrm>
            <a:off x="3286959" y="1057970"/>
            <a:ext cx="2491531" cy="736529"/>
          </a:xfrm>
          <a:prstGeom prst="rect">
            <a:avLst/>
          </a:prstGeom>
          <a:solidFill>
            <a:srgbClr val="28666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/>
              <a:t>Old</a:t>
            </a:r>
            <a:r>
              <a:rPr lang="tr-TR" sz="2000" b="1" dirty="0"/>
              <a:t> </a:t>
            </a:r>
            <a:r>
              <a:rPr lang="tr-TR" sz="2000" b="1" dirty="0" err="1"/>
              <a:t>Fashioned</a:t>
            </a:r>
            <a:endParaRPr lang="tr-TR" sz="2000" b="1" dirty="0"/>
          </a:p>
          <a:p>
            <a:pPr algn="ctr"/>
            <a:r>
              <a:rPr lang="tr-TR" sz="2000" b="1" dirty="0"/>
              <a:t>(Modası Geçmiş)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223F6BC-A65D-426A-BAD4-3FDF9E855171}"/>
              </a:ext>
            </a:extLst>
          </p:cNvPr>
          <p:cNvSpPr/>
          <p:nvPr/>
        </p:nvSpPr>
        <p:spPr>
          <a:xfrm>
            <a:off x="3459732" y="1877203"/>
            <a:ext cx="2105636" cy="662730"/>
          </a:xfrm>
          <a:prstGeom prst="roundRect">
            <a:avLst/>
          </a:prstGeom>
          <a:solidFill>
            <a:srgbClr val="45B1AB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Sending</a:t>
            </a:r>
            <a:r>
              <a:rPr lang="tr-TR" dirty="0"/>
              <a:t> </a:t>
            </a:r>
            <a:r>
              <a:rPr lang="tr-TR" dirty="0" err="1"/>
              <a:t>Letters</a:t>
            </a:r>
            <a:r>
              <a:rPr lang="tr-TR" dirty="0"/>
              <a:t> / </a:t>
            </a:r>
            <a:r>
              <a:rPr lang="tr-TR" dirty="0" err="1"/>
              <a:t>Postcards</a:t>
            </a:r>
            <a:endParaRPr lang="tr-TR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8D4B3BF-1E45-4075-BC76-170AC9DE44BD}"/>
              </a:ext>
            </a:extLst>
          </p:cNvPr>
          <p:cNvSpPr/>
          <p:nvPr/>
        </p:nvSpPr>
        <p:spPr>
          <a:xfrm>
            <a:off x="3479906" y="3235292"/>
            <a:ext cx="2105636" cy="662730"/>
          </a:xfrm>
          <a:prstGeom prst="roundRect">
            <a:avLst/>
          </a:prstGeom>
          <a:solidFill>
            <a:srgbClr val="45B1AB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/>
              <a:t>Telegraph</a:t>
            </a:r>
            <a:endParaRPr lang="tr-TR" dirty="0"/>
          </a:p>
        </p:txBody>
      </p:sp>
      <p:pic>
        <p:nvPicPr>
          <p:cNvPr id="1030" name="Picture 6" descr="Telegraph Operator Royalty Free Cliparts, Vectors, And Stock Illustration.  Image 28346134.">
            <a:extLst>
              <a:ext uri="{FF2B5EF4-FFF2-40B4-BE49-F238E27FC236}">
                <a16:creationId xmlns:a16="http://schemas.microsoft.com/office/drawing/2014/main" id="{AC4721F7-5FC9-454B-BB84-38757EDF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18" y="4802195"/>
            <a:ext cx="1558008" cy="13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ikdörtgen 15">
            <a:extLst>
              <a:ext uri="{FF2B5EF4-FFF2-40B4-BE49-F238E27FC236}">
                <a16:creationId xmlns:a16="http://schemas.microsoft.com/office/drawing/2014/main" id="{DF06BB91-CAD4-4628-BD87-643FB63BC086}"/>
              </a:ext>
            </a:extLst>
          </p:cNvPr>
          <p:cNvSpPr/>
          <p:nvPr/>
        </p:nvSpPr>
        <p:spPr>
          <a:xfrm>
            <a:off x="6319657" y="1107559"/>
            <a:ext cx="4643001" cy="736529"/>
          </a:xfrm>
          <a:prstGeom prst="rect">
            <a:avLst/>
          </a:prstGeom>
          <a:solidFill>
            <a:srgbClr val="286663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Modern </a:t>
            </a:r>
            <a:r>
              <a:rPr lang="tr-TR" sz="2000" b="1" dirty="0" err="1"/>
              <a:t>Ways</a:t>
            </a:r>
            <a:endParaRPr lang="tr-TR" sz="2000" b="1" dirty="0"/>
          </a:p>
          <a:p>
            <a:pPr algn="ctr"/>
            <a:r>
              <a:rPr lang="tr-TR" sz="2000" b="1" dirty="0"/>
              <a:t>(Modern Yöntemler)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E1EC5A8-8F7C-41CB-9633-34DF818D4C7E}"/>
              </a:ext>
            </a:extLst>
          </p:cNvPr>
          <p:cNvSpPr/>
          <p:nvPr/>
        </p:nvSpPr>
        <p:spPr>
          <a:xfrm>
            <a:off x="6512605" y="1957996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Making phone calls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B5FF5484-5C41-4D3B-8CB2-7B63BF65E81A}"/>
              </a:ext>
            </a:extLst>
          </p:cNvPr>
          <p:cNvSpPr/>
          <p:nvPr/>
        </p:nvSpPr>
        <p:spPr>
          <a:xfrm>
            <a:off x="6512605" y="2709071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Texting messages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D6C3195-EC3F-4D4E-9D7C-0EBBFF68E638}"/>
              </a:ext>
            </a:extLst>
          </p:cNvPr>
          <p:cNvSpPr/>
          <p:nvPr/>
        </p:nvSpPr>
        <p:spPr>
          <a:xfrm>
            <a:off x="6512605" y="3460146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Using social networks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9DE4D679-6B65-4462-8E45-1E2F4A6F7F7F}"/>
              </a:ext>
            </a:extLst>
          </p:cNvPr>
          <p:cNvSpPr/>
          <p:nvPr/>
        </p:nvSpPr>
        <p:spPr>
          <a:xfrm>
            <a:off x="6512605" y="4211221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Sending emails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6FBF2FCF-8D64-4ECD-A3F8-48B45BDFDC33}"/>
              </a:ext>
            </a:extLst>
          </p:cNvPr>
          <p:cNvSpPr/>
          <p:nvPr/>
        </p:nvSpPr>
        <p:spPr>
          <a:xfrm>
            <a:off x="6512605" y="5713371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Talking face to face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647DEEF6-60A8-41D8-8FC5-9069F2C271BF}"/>
              </a:ext>
            </a:extLst>
          </p:cNvPr>
          <p:cNvSpPr/>
          <p:nvPr/>
        </p:nvSpPr>
        <p:spPr>
          <a:xfrm>
            <a:off x="6512605" y="4962296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Video chats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E4669835-ABBC-4E88-94D1-A8685DF3FAB7}"/>
              </a:ext>
            </a:extLst>
          </p:cNvPr>
          <p:cNvSpPr/>
          <p:nvPr/>
        </p:nvSpPr>
        <p:spPr>
          <a:xfrm>
            <a:off x="8641157" y="1957996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Telefon araması yapmak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42E1117D-5D9B-4D03-B916-EB5DB0F186EB}"/>
              </a:ext>
            </a:extLst>
          </p:cNvPr>
          <p:cNvSpPr/>
          <p:nvPr/>
        </p:nvSpPr>
        <p:spPr>
          <a:xfrm>
            <a:off x="8641157" y="2709071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Mesaj göndermek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7A3F9D22-A6AC-4770-A34B-10FDEAED2AA0}"/>
              </a:ext>
            </a:extLst>
          </p:cNvPr>
          <p:cNvSpPr/>
          <p:nvPr/>
        </p:nvSpPr>
        <p:spPr>
          <a:xfrm>
            <a:off x="8641157" y="3460146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Sosyal Ağları Kullanmak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E2779966-09E6-4301-89AF-F22D9DCCD746}"/>
              </a:ext>
            </a:extLst>
          </p:cNvPr>
          <p:cNvSpPr/>
          <p:nvPr/>
        </p:nvSpPr>
        <p:spPr>
          <a:xfrm>
            <a:off x="8641157" y="4211221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e-Posta Göndermek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C67C8AF1-87DF-44F3-AF35-27CD50CBEB65}"/>
              </a:ext>
            </a:extLst>
          </p:cNvPr>
          <p:cNvSpPr/>
          <p:nvPr/>
        </p:nvSpPr>
        <p:spPr>
          <a:xfrm>
            <a:off x="8641157" y="4962296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Görüntülü Görüşme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44EA0D95-5207-4A19-BB60-F2399554EFC0}"/>
              </a:ext>
            </a:extLst>
          </p:cNvPr>
          <p:cNvSpPr/>
          <p:nvPr/>
        </p:nvSpPr>
        <p:spPr>
          <a:xfrm>
            <a:off x="8641157" y="5713371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Yüz yüze konuşma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DC7C3C55-6FDE-412F-BEF1-0A5E6B38B006}"/>
              </a:ext>
            </a:extLst>
          </p:cNvPr>
          <p:cNvSpPr/>
          <p:nvPr/>
        </p:nvSpPr>
        <p:spPr>
          <a:xfrm>
            <a:off x="3471190" y="2529971"/>
            <a:ext cx="2105636" cy="662730"/>
          </a:xfrm>
          <a:prstGeom prst="round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Mektup / Kartpostal Göndermek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83BCB80B-63EE-4997-BEAA-52CE8C942BA6}"/>
              </a:ext>
            </a:extLst>
          </p:cNvPr>
          <p:cNvSpPr/>
          <p:nvPr/>
        </p:nvSpPr>
        <p:spPr>
          <a:xfrm>
            <a:off x="3460253" y="3905022"/>
            <a:ext cx="2105636" cy="662730"/>
          </a:xfrm>
          <a:prstGeom prst="round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Telgraf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E74DA0DA-8515-46BD-ADF3-7BE22AE9798A}"/>
              </a:ext>
            </a:extLst>
          </p:cNvPr>
          <p:cNvSpPr/>
          <p:nvPr/>
        </p:nvSpPr>
        <p:spPr>
          <a:xfrm>
            <a:off x="807687" y="2539933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Duman İşaretleri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11B7B3AC-0D60-4338-836C-D867802B1492}"/>
              </a:ext>
            </a:extLst>
          </p:cNvPr>
          <p:cNvSpPr/>
          <p:nvPr/>
        </p:nvSpPr>
        <p:spPr>
          <a:xfrm>
            <a:off x="796750" y="3914984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Posta Kuşları</a:t>
            </a:r>
          </a:p>
        </p:txBody>
      </p:sp>
      <p:pic>
        <p:nvPicPr>
          <p:cNvPr id="1028" name="Picture 4" descr="Free Clipart: A Flying Pigeon delivering a message | wildchief">
            <a:extLst>
              <a:ext uri="{FF2B5EF4-FFF2-40B4-BE49-F238E27FC236}">
                <a16:creationId xmlns:a16="http://schemas.microsoft.com/office/drawing/2014/main" id="{A17856B6-C987-4344-9D70-2804787D8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6506" y="4354153"/>
            <a:ext cx="840495" cy="94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AC6EC642-9E5A-434B-958D-261204472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047" y="-4181870"/>
            <a:ext cx="147916" cy="13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hone Clipart Cartoon - Telephone Cartoon Png, Transparent Png - vhv">
            <a:extLst>
              <a:ext uri="{FF2B5EF4-FFF2-40B4-BE49-F238E27FC236}">
                <a16:creationId xmlns:a16="http://schemas.microsoft.com/office/drawing/2014/main" id="{BEF451B8-4E98-4247-84B1-46423ED16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493" y="266368"/>
            <a:ext cx="1170590" cy="84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12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44C7B8EC-C58A-5053-5F9E-1426602F1C77}"/>
              </a:ext>
            </a:extLst>
          </p:cNvPr>
          <p:cNvSpPr txBox="1"/>
          <p:nvPr/>
        </p:nvSpPr>
        <p:spPr>
          <a:xfrm>
            <a:off x="137652" y="3300198"/>
            <a:ext cx="82274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Konu ile ilgili etkinliğe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https://www.egetolgayaltinay.com/lessons/359</a:t>
            </a:r>
            <a:r>
              <a:rPr lang="tr-TR" sz="2800" b="1" i="1" dirty="0"/>
              <a:t>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3B34852-113D-FCED-3494-5DA66000FC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607">
            <a:off x="8885534" y="3523307"/>
            <a:ext cx="28956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9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D367837-16FF-2A48-A3AA-EF4A7EF7F6A8}"/>
              </a:ext>
            </a:extLst>
          </p:cNvPr>
          <p:cNvSpPr txBox="1"/>
          <p:nvPr/>
        </p:nvSpPr>
        <p:spPr>
          <a:xfrm>
            <a:off x="138545" y="1644073"/>
            <a:ext cx="119610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>
                <a:solidFill>
                  <a:srgbClr val="0099FF"/>
                </a:solidFill>
              </a:rPr>
              <a:t>PROS </a:t>
            </a:r>
            <a:r>
              <a:rPr lang="tr-TR" sz="11500" b="1" dirty="0" err="1">
                <a:solidFill>
                  <a:srgbClr val="0099FF"/>
                </a:solidFill>
              </a:rPr>
              <a:t>and</a:t>
            </a:r>
            <a:r>
              <a:rPr lang="tr-TR" sz="11500" b="1" dirty="0">
                <a:solidFill>
                  <a:srgbClr val="0099FF"/>
                </a:solidFill>
              </a:rPr>
              <a:t> CONS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A722D88-FB43-B412-C161-A72A3688415C}"/>
              </a:ext>
            </a:extLst>
          </p:cNvPr>
          <p:cNvSpPr txBox="1"/>
          <p:nvPr/>
        </p:nvSpPr>
        <p:spPr>
          <a:xfrm>
            <a:off x="138545" y="2998289"/>
            <a:ext cx="11961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(ARTILAR ve EKSİLER)</a:t>
            </a:r>
          </a:p>
        </p:txBody>
      </p:sp>
    </p:spTree>
    <p:extLst>
      <p:ext uri="{BB962C8B-B14F-4D97-AF65-F5344CB8AC3E}">
        <p14:creationId xmlns:p14="http://schemas.microsoft.com/office/powerpoint/2010/main" val="367042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D2ADB41-BF13-4F01-87F1-E59F7C615567}"/>
              </a:ext>
            </a:extLst>
          </p:cNvPr>
          <p:cNvSpPr/>
          <p:nvPr/>
        </p:nvSpPr>
        <p:spPr>
          <a:xfrm>
            <a:off x="7320022" y="5655248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Zararlı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BF3B7B3-C634-4FBC-A4FF-0E859CDBD67D}"/>
              </a:ext>
            </a:extLst>
          </p:cNvPr>
          <p:cNvSpPr/>
          <p:nvPr/>
        </p:nvSpPr>
        <p:spPr>
          <a:xfrm>
            <a:off x="7320022" y="5159981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err="1"/>
              <a:t>Harmful</a:t>
            </a:r>
            <a:endParaRPr lang="tr-TR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8C64376-D154-488F-A19B-EB568046BC1A}"/>
              </a:ext>
            </a:extLst>
          </p:cNvPr>
          <p:cNvSpPr/>
          <p:nvPr/>
        </p:nvSpPr>
        <p:spPr>
          <a:xfrm>
            <a:off x="2727893" y="5624184"/>
            <a:ext cx="2105636" cy="66273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Yararlı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CC62250-6FE2-4600-A777-588F9C19EEBF}"/>
              </a:ext>
            </a:extLst>
          </p:cNvPr>
          <p:cNvSpPr/>
          <p:nvPr/>
        </p:nvSpPr>
        <p:spPr>
          <a:xfrm>
            <a:off x="2727893" y="5128917"/>
            <a:ext cx="2105636" cy="662730"/>
          </a:xfrm>
          <a:prstGeom prst="roundRect">
            <a:avLst/>
          </a:prstGeom>
          <a:solidFill>
            <a:srgbClr val="45B1AB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err="1"/>
              <a:t>Useful</a:t>
            </a:r>
            <a:endParaRPr lang="tr-TR" b="1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C26241C-4CD3-4394-AE28-9AF699CE43C8}"/>
              </a:ext>
            </a:extLst>
          </p:cNvPr>
          <p:cNvSpPr txBox="1"/>
          <p:nvPr/>
        </p:nvSpPr>
        <p:spPr>
          <a:xfrm>
            <a:off x="4727275" y="53915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7FFC88-C0D9-4FAB-B121-4FF0413BB3D7}"/>
              </a:ext>
            </a:extLst>
          </p:cNvPr>
          <p:cNvSpPr txBox="1"/>
          <p:nvPr/>
        </p:nvSpPr>
        <p:spPr>
          <a:xfrm>
            <a:off x="3148574" y="4819206"/>
            <a:ext cx="606436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286663"/>
                </a:solidFill>
              </a:rPr>
              <a:t>Artılar ve eksilerden bahsederken bu kelimeleri çok kullanırız.</a:t>
            </a:r>
          </a:p>
        </p:txBody>
      </p:sp>
    </p:spTree>
    <p:extLst>
      <p:ext uri="{BB962C8B-B14F-4D97-AF65-F5344CB8AC3E}">
        <p14:creationId xmlns:p14="http://schemas.microsoft.com/office/powerpoint/2010/main" val="411384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ED41B79-63B4-C231-C7BA-D96849BEA541}"/>
              </a:ext>
            </a:extLst>
          </p:cNvPr>
          <p:cNvSpPr txBox="1"/>
          <p:nvPr/>
        </p:nvSpPr>
        <p:spPr>
          <a:xfrm>
            <a:off x="0" y="2096461"/>
            <a:ext cx="11961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rgbClr val="0099FF"/>
                </a:solidFill>
              </a:rPr>
              <a:t>SMARTPHONE APPLICATIONS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F6C8548-ED8C-C530-36A7-AB68DC49DB9C}"/>
              </a:ext>
            </a:extLst>
          </p:cNvPr>
          <p:cNvSpPr txBox="1"/>
          <p:nvPr/>
        </p:nvSpPr>
        <p:spPr>
          <a:xfrm>
            <a:off x="138545" y="2998289"/>
            <a:ext cx="11961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(AKILLI TELEFON UYGULAMALARI)</a:t>
            </a:r>
          </a:p>
        </p:txBody>
      </p:sp>
    </p:spTree>
    <p:extLst>
      <p:ext uri="{BB962C8B-B14F-4D97-AF65-F5344CB8AC3E}">
        <p14:creationId xmlns:p14="http://schemas.microsoft.com/office/powerpoint/2010/main" val="316811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1471</Words>
  <Application>Microsoft Office PowerPoint</Application>
  <PresentationFormat>Geniş ekran</PresentationFormat>
  <Paragraphs>306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1" baseType="lpstr">
      <vt:lpstr>Arial</vt:lpstr>
      <vt:lpstr>Arial Rounded MT Bold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ATTENTION!</vt:lpstr>
      <vt:lpstr>Phone Conversations  (Telefon Görüşmeleri)</vt:lpstr>
      <vt:lpstr>Phone Conversations  (Telefon Görüşmeleri)</vt:lpstr>
      <vt:lpstr>Phone Conversations  (Telefon Görüşmeleri)</vt:lpstr>
      <vt:lpstr>Phone Conversations  (Telefon Görüşmeleri)</vt:lpstr>
      <vt:lpstr>Phone Conversations  (Telefon Görüşmeleri)</vt:lpstr>
      <vt:lpstr>ATTENTION!</vt:lpstr>
      <vt:lpstr>Phone Conversations  (Telefon Görüşmeleri)</vt:lpstr>
      <vt:lpstr>Phone Conversations  (Telefon Görüşmeleri)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54</cp:revision>
  <dcterms:created xsi:type="dcterms:W3CDTF">2020-11-19T07:08:50Z</dcterms:created>
  <dcterms:modified xsi:type="dcterms:W3CDTF">2024-09-06T04:09:56Z</dcterms:modified>
</cp:coreProperties>
</file>