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57" r:id="rId3"/>
    <p:sldId id="259" r:id="rId4"/>
    <p:sldId id="295" r:id="rId5"/>
    <p:sldId id="346" r:id="rId6"/>
    <p:sldId id="355" r:id="rId7"/>
    <p:sldId id="344" r:id="rId8"/>
    <p:sldId id="315" r:id="rId9"/>
    <p:sldId id="339" r:id="rId10"/>
    <p:sldId id="348" r:id="rId11"/>
    <p:sldId id="356" r:id="rId12"/>
    <p:sldId id="345" r:id="rId13"/>
    <p:sldId id="258" r:id="rId14"/>
    <p:sldId id="349" r:id="rId15"/>
    <p:sldId id="257" r:id="rId16"/>
    <p:sldId id="296" r:id="rId17"/>
    <p:sldId id="350" r:id="rId18"/>
    <p:sldId id="316" r:id="rId19"/>
    <p:sldId id="318" r:id="rId20"/>
    <p:sldId id="351" r:id="rId21"/>
    <p:sldId id="343" r:id="rId22"/>
    <p:sldId id="352" r:id="rId23"/>
    <p:sldId id="319" r:id="rId24"/>
    <p:sldId id="320" r:id="rId25"/>
    <p:sldId id="321" r:id="rId26"/>
    <p:sldId id="353" r:id="rId27"/>
    <p:sldId id="322" r:id="rId28"/>
    <p:sldId id="323" r:id="rId29"/>
    <p:sldId id="324" r:id="rId30"/>
    <p:sldId id="294" r:id="rId31"/>
    <p:sldId id="264" r:id="rId32"/>
    <p:sldId id="263" r:id="rId33"/>
    <p:sldId id="299" r:id="rId34"/>
    <p:sldId id="326" r:id="rId35"/>
    <p:sldId id="327" r:id="rId36"/>
    <p:sldId id="328" r:id="rId37"/>
    <p:sldId id="329" r:id="rId38"/>
    <p:sldId id="330" r:id="rId39"/>
    <p:sldId id="336" r:id="rId40"/>
    <p:sldId id="337" r:id="rId41"/>
    <p:sldId id="338" r:id="rId42"/>
    <p:sldId id="331" r:id="rId43"/>
    <p:sldId id="333" r:id="rId44"/>
    <p:sldId id="332" r:id="rId45"/>
    <p:sldId id="341" r:id="rId46"/>
    <p:sldId id="340" r:id="rId47"/>
    <p:sldId id="342" r:id="rId48"/>
    <p:sldId id="358" r:id="rId49"/>
    <p:sldId id="335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5: Internet" id="{D5E71292-6D27-4560-BC72-0D57D3A69348}">
          <p14:sldIdLst>
            <p14:sldId id="325"/>
            <p14:sldId id="357"/>
          </p14:sldIdLst>
        </p14:section>
        <p14:section name="Vocabulary #1" id="{0222E753-0075-4E6A-99FE-F6A0F33216E9}">
          <p14:sldIdLst>
            <p14:sldId id="259"/>
            <p14:sldId id="295"/>
            <p14:sldId id="346"/>
            <p14:sldId id="355"/>
          </p14:sldIdLst>
        </p14:section>
        <p14:section name="Vocabulary #2" id="{67F879B7-D3B3-4183-AD95-A528DAA992DC}">
          <p14:sldIdLst>
            <p14:sldId id="344"/>
            <p14:sldId id="315"/>
            <p14:sldId id="339"/>
            <p14:sldId id="348"/>
            <p14:sldId id="356"/>
            <p14:sldId id="345"/>
            <p14:sldId id="258"/>
            <p14:sldId id="349"/>
            <p14:sldId id="257"/>
          </p14:sldIdLst>
        </p14:section>
        <p14:section name="Internet Habıts" id="{941E3697-FD21-466D-B7FF-D216A82DB821}">
          <p14:sldIdLst>
            <p14:sldId id="296"/>
            <p14:sldId id="350"/>
          </p14:sldIdLst>
        </p14:section>
        <p14:section name="Internet Safety Rules" id="{D459E918-AC3D-4B9B-8DFA-6298B8606C2A}">
          <p14:sldIdLst>
            <p14:sldId id="316"/>
            <p14:sldId id="318"/>
            <p14:sldId id="351"/>
          </p14:sldIdLst>
        </p14:section>
        <p14:section name="Creating a Strong Password" id="{DB23C240-D5DA-4651-A6CB-5D3CE1914B48}">
          <p14:sldIdLst>
            <p14:sldId id="343"/>
            <p14:sldId id="352"/>
          </p14:sldIdLst>
        </p14:section>
        <p14:section name="Clarification" id="{44F2A5B0-65D1-4CC6-A094-2D92831F14A5}">
          <p14:sldIdLst>
            <p14:sldId id="319"/>
            <p14:sldId id="320"/>
            <p14:sldId id="321"/>
            <p14:sldId id="353"/>
          </p14:sldIdLst>
        </p14:section>
        <p14:section name="Common Questions" id="{F6444E06-00EA-464D-9BE0-45A62E90970A}">
          <p14:sldIdLst>
            <p14:sldId id="322"/>
            <p14:sldId id="323"/>
          </p14:sldIdLst>
        </p14:section>
        <p14:section name="Other Words" id="{0EACBF06-6791-4297-B702-BDE0B9AB198A}">
          <p14:sldIdLst>
            <p14:sldId id="324"/>
          </p14:sldIdLst>
        </p14:section>
        <p14:section name="Frequency Adverbs" id="{2EED3BC2-4C94-4523-BCC8-DF6F1A4C2477}">
          <p14:sldIdLst>
            <p14:sldId id="294"/>
          </p14:sldIdLst>
        </p14:section>
        <p14:section name="Linking Words (Bağlaçlar)" id="{793CB4CE-F9B6-4B45-9C15-19F58E609E71}">
          <p14:sldIdLst>
            <p14:sldId id="264"/>
            <p14:sldId id="263"/>
            <p14:sldId id="299"/>
            <p14:sldId id="326"/>
          </p14:sldIdLst>
        </p14:section>
        <p14:section name="Sample Questions" id="{12F7B7F6-2707-4A47-B0C8-C89456EF6766}">
          <p14:sldIdLst>
            <p14:sldId id="327"/>
            <p14:sldId id="328"/>
            <p14:sldId id="329"/>
            <p14:sldId id="330"/>
            <p14:sldId id="336"/>
            <p14:sldId id="337"/>
            <p14:sldId id="338"/>
            <p14:sldId id="331"/>
            <p14:sldId id="333"/>
            <p14:sldId id="332"/>
            <p14:sldId id="341"/>
            <p14:sldId id="340"/>
            <p14:sldId id="342"/>
            <p14:sldId id="358"/>
          </p14:sldIdLst>
        </p14:section>
        <p14:section name="Thank you! :)" id="{E952E7B0-AB07-4012-8B21-282E943CB1C3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633"/>
    <a:srgbClr val="F0D1B2"/>
    <a:srgbClr val="E5B37F"/>
    <a:srgbClr val="DA6800"/>
    <a:srgbClr val="FF7A00"/>
    <a:srgbClr val="F7BD92"/>
    <a:srgbClr val="8CF3F8"/>
    <a:srgbClr val="1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068B1-CD74-4EB4-839F-AB6085A0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6C0BC4-C2AA-4463-BFBE-4AFEB85C9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5AB53D-E482-4D1C-8A40-156D7082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6EE32F-1469-4E5D-B231-64915792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783973-6660-425F-9255-052348E2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57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EEE74E-10DA-400C-87D1-BCA56285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8195F6-F200-4EA6-B06B-582AE481E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95DB6F-13DF-4DDC-9134-8A02D4AA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5265E4-51ED-4B4A-A643-2A4AEC4E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F18FA4-365F-4332-8AA0-3714D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6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C110668-E998-4238-AC83-E20339224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17A4B9-5F7A-460F-859E-3873D234E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8DE2B2-B49D-4669-BEA0-AE1DF24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DA4301-CC1C-4A98-ACBA-70F520D9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14C084-99E2-4933-A1F6-55B7238D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3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0239A-4C69-4C07-BCCB-E34FBEF9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3BCC86-DE17-4A4F-B3E7-8C316352A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58E3CE-67AD-4654-A765-874D699E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CF93F1-C72E-4E52-B443-14F6F59F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4BA234-307F-4466-B7E0-6FB0910B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54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4AFA1F-0A59-4ACD-98B7-FC1136F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3796B9-4189-424F-ADB3-90E8B49DD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AFA594-8CC6-4CFD-AD3B-47733547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A31F9B-A700-427D-95A0-AF716CEC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9523C9-128B-4176-9C02-05C05C8A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0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8530BD-CCAC-4213-92D3-6DAD07CD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5A2485-0A97-42FE-951D-4E3E4B9F2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790F94-7840-4B63-83A9-5C9FFC2C0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485678C-3CE6-453B-8F58-056BBE08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4DF2F6-FBDD-4640-B8C5-942CF300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877DA0-16DB-4C5E-8659-2DC5783B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7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D277BD-1E53-4371-AB9A-53172B3E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D6CEE7-8C47-43EB-A88A-D00C2DBE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434F0B8-BAFC-4F99-8F20-D26D2E5AF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65BE160-F232-473B-9BE5-7C59A3B05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78284F2-DACB-4169-8765-CD6575AFC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95A73F3-44E1-4E63-A586-7E967CCF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BA1B94C-907C-41BF-B76B-BC05A2CF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6163CA1-C2B6-461F-94C2-D774CF9F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50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5DC485-885C-44B6-A1A2-0F03FE21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FC250A9-CF28-4588-9128-361DDD879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8160110-7F0E-475C-B77E-86B9E199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647198-78BF-4E57-8756-3C9962E1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34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C482698-E4C2-4426-B367-5382566C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7417570-5AB1-4BAB-B049-AF0E82C8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46009E2-45FE-475F-9084-0CA799D2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39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6E0D7-1B72-4BF3-8BDD-5166E613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A7300C-53B6-4EDD-8ECA-D35072EAD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E46ED18-D8DA-4B0E-A32A-8333A882A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A42DE3-9680-480F-A029-997D4733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37CBB7-C5C5-4EA5-A407-A7A956D0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6A32E7-7FC1-455F-87F2-A6CA6913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2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8C1749-0E6F-4BA7-8134-F710B666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A1071FF-CAE3-4B23-995C-95858F42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DC3878-3A0A-48D7-B398-3C2C148A3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2F008A-1154-4134-B8F6-D621768B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EAEB8B-73FD-4BDD-A296-0BDF73A7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6C03B2-CCA0-4F83-8940-2004EF6D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58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81ADA31-8694-4957-9288-8A56D49C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DF4001-A1C5-4B84-9AF8-52E2F5820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54843D-AEF6-4256-81F3-D28884802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8803-2144-4427-8D91-6946E7A00619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B8592D-A40C-4C00-A72D-9CBF223F6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106BF9-546D-4FF4-BF23-E8160ABE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0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1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https://www.egetolgayaltinay.com/lessons/366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B52A28-7922-8BD2-E230-821A31970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727">
            <a:off x="8160589" y="3244236"/>
            <a:ext cx="3256348" cy="31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A487C0-3CC5-CEE0-21E8-522A0B360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202">
            <a:off x="8160589" y="3178629"/>
            <a:ext cx="3180065" cy="29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1762931-298A-CB09-EB0D-72D11DA9E245}"/>
              </a:ext>
            </a:extLst>
          </p:cNvPr>
          <p:cNvSpPr txBox="1"/>
          <p:nvPr/>
        </p:nvSpPr>
        <p:spPr>
          <a:xfrm>
            <a:off x="0" y="2096461"/>
            <a:ext cx="1196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D68633"/>
                </a:solidFill>
              </a:rPr>
              <a:t>COMPUTER PARTS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7052FB1-40A5-CB0E-FAD7-991AF2BA0DD7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(BİLGİSAYAR PARÇALARI)</a:t>
            </a:r>
          </a:p>
        </p:txBody>
      </p:sp>
    </p:spTree>
    <p:extLst>
      <p:ext uri="{BB962C8B-B14F-4D97-AF65-F5344CB8AC3E}">
        <p14:creationId xmlns:p14="http://schemas.microsoft.com/office/powerpoint/2010/main" val="246135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33EB6CD-91AD-4B95-9B41-AAC8682F15F6}"/>
              </a:ext>
            </a:extLst>
          </p:cNvPr>
          <p:cNvSpPr/>
          <p:nvPr/>
        </p:nvSpPr>
        <p:spPr>
          <a:xfrm>
            <a:off x="4400548" y="1878806"/>
            <a:ext cx="1038225" cy="314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3EB75709-9240-43A3-BE33-524339E3E535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2914185" y="2304951"/>
            <a:ext cx="862340" cy="950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>
            <a:extLst>
              <a:ext uri="{FF2B5EF4-FFF2-40B4-BE49-F238E27FC236}">
                <a16:creationId xmlns:a16="http://schemas.microsoft.com/office/drawing/2014/main" id="{F18F914F-DC0D-4B4D-B86F-8B368A3E433B}"/>
              </a:ext>
            </a:extLst>
          </p:cNvPr>
          <p:cNvSpPr/>
          <p:nvPr/>
        </p:nvSpPr>
        <p:spPr>
          <a:xfrm>
            <a:off x="2114085" y="1776313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Webcam</a:t>
            </a:r>
            <a:endParaRPr lang="tr-TR" dirty="0"/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12384E7C-ADEA-4E78-8982-9BDBAD285274}"/>
              </a:ext>
            </a:extLst>
          </p:cNvPr>
          <p:cNvCxnSpPr/>
          <p:nvPr/>
        </p:nvCxnSpPr>
        <p:spPr>
          <a:xfrm flipV="1">
            <a:off x="1546335" y="3818995"/>
            <a:ext cx="350786" cy="223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6964A3B-9C05-4029-8E06-1C9AFE46677E}"/>
              </a:ext>
            </a:extLst>
          </p:cNvPr>
          <p:cNvSpPr/>
          <p:nvPr/>
        </p:nvSpPr>
        <p:spPr>
          <a:xfrm>
            <a:off x="4105272" y="1240535"/>
            <a:ext cx="590551" cy="51206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515494-3A9A-4C1E-96D9-7825ADEEBE44}"/>
              </a:ext>
            </a:extLst>
          </p:cNvPr>
          <p:cNvSpPr/>
          <p:nvPr/>
        </p:nvSpPr>
        <p:spPr>
          <a:xfrm>
            <a:off x="7187372" y="1240535"/>
            <a:ext cx="590551" cy="51206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D90209-75C2-4F65-9CDB-5B68DD2C4971}"/>
              </a:ext>
            </a:extLst>
          </p:cNvPr>
          <p:cNvSpPr/>
          <p:nvPr/>
        </p:nvSpPr>
        <p:spPr>
          <a:xfrm>
            <a:off x="3225093" y="4892793"/>
            <a:ext cx="590551" cy="51206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3EFAFF-A5D5-4435-A082-BA8BB40F3366}"/>
              </a:ext>
            </a:extLst>
          </p:cNvPr>
          <p:cNvSpPr/>
          <p:nvPr/>
        </p:nvSpPr>
        <p:spPr>
          <a:xfrm>
            <a:off x="7196897" y="5042211"/>
            <a:ext cx="409456" cy="31432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7A2C57-BB39-4820-BE65-A9765493DBE8}"/>
              </a:ext>
            </a:extLst>
          </p:cNvPr>
          <p:cNvSpPr/>
          <p:nvPr/>
        </p:nvSpPr>
        <p:spPr>
          <a:xfrm>
            <a:off x="6443184" y="3429000"/>
            <a:ext cx="337257" cy="29965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201763-610C-42B9-92B4-6FA5E0E95E93}"/>
              </a:ext>
            </a:extLst>
          </p:cNvPr>
          <p:cNvSpPr/>
          <p:nvPr/>
        </p:nvSpPr>
        <p:spPr>
          <a:xfrm>
            <a:off x="9733809" y="4849175"/>
            <a:ext cx="337257" cy="29965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9A03A6-C3C9-439C-B9D2-5FB4793FFBB6}"/>
              </a:ext>
            </a:extLst>
          </p:cNvPr>
          <p:cNvSpPr/>
          <p:nvPr/>
        </p:nvSpPr>
        <p:spPr>
          <a:xfrm>
            <a:off x="3958972" y="3483037"/>
            <a:ext cx="337257" cy="29965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BAA7FE-60AE-4253-A66A-CA011A33DBE4}"/>
              </a:ext>
            </a:extLst>
          </p:cNvPr>
          <p:cNvSpPr/>
          <p:nvPr/>
        </p:nvSpPr>
        <p:spPr>
          <a:xfrm>
            <a:off x="2273931" y="3183387"/>
            <a:ext cx="337257" cy="29965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BA14ADC-61DB-4495-8B07-09E89ADF109D}"/>
              </a:ext>
            </a:extLst>
          </p:cNvPr>
          <p:cNvSpPr/>
          <p:nvPr/>
        </p:nvSpPr>
        <p:spPr>
          <a:xfrm>
            <a:off x="11024578" y="3483037"/>
            <a:ext cx="337257" cy="29965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9</a:t>
            </a:r>
          </a:p>
        </p:txBody>
      </p: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8FD5574E-A7AB-4268-B9B4-8C98CA66E920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6894278" y="5356537"/>
            <a:ext cx="302619" cy="28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kdörtgen 32">
            <a:extLst>
              <a:ext uri="{FF2B5EF4-FFF2-40B4-BE49-F238E27FC236}">
                <a16:creationId xmlns:a16="http://schemas.microsoft.com/office/drawing/2014/main" id="{64231705-F726-4CB1-A755-6E7C419F22BB}"/>
              </a:ext>
            </a:extLst>
          </p:cNvPr>
          <p:cNvSpPr/>
          <p:nvPr/>
        </p:nvSpPr>
        <p:spPr>
          <a:xfrm>
            <a:off x="6094178" y="5645750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Mouse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9EFBDC4-4073-8DF5-B9A4-6BD672480639}"/>
              </a:ext>
            </a:extLst>
          </p:cNvPr>
          <p:cNvSpPr/>
          <p:nvPr/>
        </p:nvSpPr>
        <p:spPr>
          <a:xfrm>
            <a:off x="4248150" y="1771649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Monitor</a:t>
            </a:r>
            <a:endParaRPr lang="tr-TR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C518AE1-6A45-0663-FBCA-68467691677B}"/>
              </a:ext>
            </a:extLst>
          </p:cNvPr>
          <p:cNvSpPr/>
          <p:nvPr/>
        </p:nvSpPr>
        <p:spPr>
          <a:xfrm>
            <a:off x="7187372" y="1878806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Computer</a:t>
            </a:r>
            <a:endParaRPr lang="tr-TR" dirty="0"/>
          </a:p>
          <a:p>
            <a:pPr algn="ctr"/>
            <a:r>
              <a:rPr lang="tr-TR" dirty="0"/>
              <a:t>Case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C2FDBFDC-0F42-C4C0-9181-F720A81C3298}"/>
              </a:ext>
            </a:extLst>
          </p:cNvPr>
          <p:cNvSpPr/>
          <p:nvPr/>
        </p:nvSpPr>
        <p:spPr>
          <a:xfrm>
            <a:off x="3714602" y="4180549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Keyboard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D92352D1-6D04-FD09-113F-AA8AEE5882A6}"/>
              </a:ext>
            </a:extLst>
          </p:cNvPr>
          <p:cNvSpPr/>
          <p:nvPr/>
        </p:nvSpPr>
        <p:spPr>
          <a:xfrm>
            <a:off x="5980341" y="127299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Speaker</a:t>
            </a:r>
            <a:endParaRPr lang="tr-TR" dirty="0"/>
          </a:p>
        </p:txBody>
      </p:sp>
      <p:cxnSp>
        <p:nvCxnSpPr>
          <p:cNvPr id="36" name="Düz Bağlayıcı 35">
            <a:extLst>
              <a:ext uri="{FF2B5EF4-FFF2-40B4-BE49-F238E27FC236}">
                <a16:creationId xmlns:a16="http://schemas.microsoft.com/office/drawing/2014/main" id="{BE69DE95-4454-33FA-7EE9-7898F081AE0C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6780441" y="655937"/>
            <a:ext cx="113837" cy="2039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8AB900BB-2D3C-9B4C-61E3-62A711E2F7E9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9887712" y="5356537"/>
            <a:ext cx="885300" cy="346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ikdörtgen 41">
            <a:extLst>
              <a:ext uri="{FF2B5EF4-FFF2-40B4-BE49-F238E27FC236}">
                <a16:creationId xmlns:a16="http://schemas.microsoft.com/office/drawing/2014/main" id="{5BA0A917-FF47-583E-2DF0-7C289D17C870}"/>
              </a:ext>
            </a:extLst>
          </p:cNvPr>
          <p:cNvSpPr/>
          <p:nvPr/>
        </p:nvSpPr>
        <p:spPr>
          <a:xfrm>
            <a:off x="9972912" y="5702598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Modem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1DAC8EAC-FA76-D2FC-CE70-9CB1D5CDD1A2}"/>
              </a:ext>
            </a:extLst>
          </p:cNvPr>
          <p:cNvSpPr/>
          <p:nvPr/>
        </p:nvSpPr>
        <p:spPr>
          <a:xfrm>
            <a:off x="10071066" y="2330381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Printer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2DBACA8B-F804-5BD8-4C21-1FCED3938364}"/>
              </a:ext>
            </a:extLst>
          </p:cNvPr>
          <p:cNvSpPr/>
          <p:nvPr/>
        </p:nvSpPr>
        <p:spPr>
          <a:xfrm>
            <a:off x="678710" y="3646763"/>
            <a:ext cx="1600200" cy="528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Scanner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83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12" grpId="0" animBg="1"/>
      <p:bldP spid="14" grpId="0" animBg="1"/>
      <p:bldP spid="17" grpId="0" animBg="1"/>
      <p:bldP spid="35" grpId="0" animBg="1"/>
      <p:bldP spid="42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https://www.egetolgayaltinay.com/lessons/368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369CE6-0A02-7646-A57B-BA0308097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378">
            <a:off x="8021547" y="2958860"/>
            <a:ext cx="3386682" cy="3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5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ECEC77C-E8F9-4338-B52E-F4A38A613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0" t="55300" r="58205" b="23473"/>
          <a:stretch/>
        </p:blipFill>
        <p:spPr>
          <a:xfrm>
            <a:off x="323850" y="2555478"/>
            <a:ext cx="5392244" cy="289163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DB6EB6E-574D-43B3-9004-D55C957CF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31" t="55346" r="35747" b="23473"/>
          <a:stretch/>
        </p:blipFill>
        <p:spPr>
          <a:xfrm>
            <a:off x="6113023" y="2664618"/>
            <a:ext cx="5393178" cy="2891631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3185759D-3F75-41E3-9B66-C29207C88456}"/>
              </a:ext>
            </a:extLst>
          </p:cNvPr>
          <p:cNvCxnSpPr/>
          <p:nvPr/>
        </p:nvCxnSpPr>
        <p:spPr>
          <a:xfrm flipV="1">
            <a:off x="2647950" y="2105025"/>
            <a:ext cx="790575" cy="189626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4235A1BF-21C3-47C9-AFD4-E2BF8304D9BA}"/>
              </a:ext>
            </a:extLst>
          </p:cNvPr>
          <p:cNvCxnSpPr>
            <a:cxnSpLocks/>
          </p:cNvCxnSpPr>
          <p:nvPr/>
        </p:nvCxnSpPr>
        <p:spPr>
          <a:xfrm>
            <a:off x="1581149" y="5148559"/>
            <a:ext cx="546047" cy="81537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1733D078-317C-4EE1-B86C-EC29B217E5A9}"/>
              </a:ext>
            </a:extLst>
          </p:cNvPr>
          <p:cNvCxnSpPr>
            <a:cxnSpLocks/>
          </p:cNvCxnSpPr>
          <p:nvPr/>
        </p:nvCxnSpPr>
        <p:spPr>
          <a:xfrm flipH="1">
            <a:off x="9182100" y="4140296"/>
            <a:ext cx="465792" cy="182364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ABE6A364-86C0-478A-A687-885B9B520613}"/>
              </a:ext>
            </a:extLst>
          </p:cNvPr>
          <p:cNvCxnSpPr>
            <a:cxnSpLocks/>
          </p:cNvCxnSpPr>
          <p:nvPr/>
        </p:nvCxnSpPr>
        <p:spPr>
          <a:xfrm>
            <a:off x="3815551" y="5052117"/>
            <a:ext cx="591564" cy="91182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AFDC8A3-6941-4726-A430-F44E7228CABD}"/>
              </a:ext>
            </a:extLst>
          </p:cNvPr>
          <p:cNvSpPr/>
          <p:nvPr/>
        </p:nvSpPr>
        <p:spPr>
          <a:xfrm>
            <a:off x="2647950" y="1485107"/>
            <a:ext cx="3068144" cy="54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Credit</a:t>
            </a:r>
            <a:r>
              <a:rPr lang="tr-T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Card</a:t>
            </a:r>
            <a:r>
              <a:rPr lang="tr-T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Number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15A54BE-A09D-435E-8686-2B2ED668B4DC}"/>
              </a:ext>
            </a:extLst>
          </p:cNvPr>
          <p:cNvSpPr/>
          <p:nvPr/>
        </p:nvSpPr>
        <p:spPr>
          <a:xfrm>
            <a:off x="209550" y="6010426"/>
            <a:ext cx="3068144" cy="54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Cardholder’s</a:t>
            </a:r>
            <a:r>
              <a:rPr lang="tr-T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Name</a:t>
            </a:r>
            <a:endParaRPr lang="tr-TR" sz="5400" dirty="0">
              <a:solidFill>
                <a:schemeClr val="tx1"/>
              </a:solidFill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CA437CEF-135E-4A8C-A7D2-E3110E730D0B}"/>
              </a:ext>
            </a:extLst>
          </p:cNvPr>
          <p:cNvSpPr/>
          <p:nvPr/>
        </p:nvSpPr>
        <p:spPr>
          <a:xfrm>
            <a:off x="3820313" y="6038849"/>
            <a:ext cx="3068144" cy="54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Expiry</a:t>
            </a:r>
            <a:r>
              <a:rPr lang="tr-TR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Date</a:t>
            </a:r>
            <a:endParaRPr lang="tr-TR" sz="7200" dirty="0">
              <a:solidFill>
                <a:schemeClr val="tx1"/>
              </a:solidFill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9AD644E4-057E-46F0-84F2-1F557FB824A9}"/>
              </a:ext>
            </a:extLst>
          </p:cNvPr>
          <p:cNvSpPr/>
          <p:nvPr/>
        </p:nvSpPr>
        <p:spPr>
          <a:xfrm>
            <a:off x="8361857" y="5984079"/>
            <a:ext cx="3068144" cy="54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CVV </a:t>
            </a:r>
            <a:r>
              <a:rPr lang="tr-TR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Number</a:t>
            </a:r>
            <a:endParaRPr lang="tr-TR" sz="7200" dirty="0">
              <a:solidFill>
                <a:schemeClr val="tx1"/>
              </a:solidFill>
            </a:endParaRPr>
          </a:p>
        </p:txBody>
      </p:sp>
      <p:sp>
        <p:nvSpPr>
          <p:cNvPr id="20" name="Başlık 1">
            <a:extLst>
              <a:ext uri="{FF2B5EF4-FFF2-40B4-BE49-F238E27FC236}">
                <a16:creationId xmlns:a16="http://schemas.microsoft.com/office/drawing/2014/main" id="{023413C4-DFB4-41AD-BC97-888C1F7C6372}"/>
              </a:ext>
            </a:extLst>
          </p:cNvPr>
          <p:cNvSpPr txBox="1">
            <a:spLocks/>
          </p:cNvSpPr>
          <p:nvPr/>
        </p:nvSpPr>
        <p:spPr>
          <a:xfrm>
            <a:off x="2377581" y="76596"/>
            <a:ext cx="6677025" cy="13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b="1" dirty="0" err="1">
                <a:latin typeface="+mn-lt"/>
                <a:cs typeface="Aharoni" panose="02010803020104030203" pitchFamily="2" charset="-79"/>
              </a:rPr>
              <a:t>Credit</a:t>
            </a:r>
            <a:r>
              <a:rPr lang="tr-TR" sz="66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6600" b="1" dirty="0" err="1">
                <a:latin typeface="+mn-lt"/>
                <a:cs typeface="Aharoni" panose="02010803020104030203" pitchFamily="2" charset="-79"/>
              </a:rPr>
              <a:t>Card</a:t>
            </a:r>
            <a:r>
              <a:rPr lang="tr-TR" sz="6600" b="1" dirty="0">
                <a:latin typeface="+mn-lt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7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aşlık 1">
            <a:extLst>
              <a:ext uri="{FF2B5EF4-FFF2-40B4-BE49-F238E27FC236}">
                <a16:creationId xmlns:a16="http://schemas.microsoft.com/office/drawing/2014/main" id="{8EB656A5-0A23-45AA-81BE-9DA3BB3447C0}"/>
              </a:ext>
            </a:extLst>
          </p:cNvPr>
          <p:cNvSpPr txBox="1">
            <a:spLocks/>
          </p:cNvSpPr>
          <p:nvPr/>
        </p:nvSpPr>
        <p:spPr>
          <a:xfrm>
            <a:off x="2863281" y="-104009"/>
            <a:ext cx="6519413" cy="784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latin typeface="+mn-lt"/>
                <a:cs typeface="Aharoni" panose="02010803020104030203" pitchFamily="2" charset="-79"/>
              </a:rPr>
              <a:t>INTERNET HABITS</a:t>
            </a:r>
          </a:p>
        </p:txBody>
      </p:sp>
      <p:sp>
        <p:nvSpPr>
          <p:cNvPr id="35" name="Akış Çizelgesi: Sonlandırıcı 34">
            <a:extLst>
              <a:ext uri="{FF2B5EF4-FFF2-40B4-BE49-F238E27FC236}">
                <a16:creationId xmlns:a16="http://schemas.microsoft.com/office/drawing/2014/main" id="{4AD0856F-A376-4A1E-B0E6-1FE0075AB518}"/>
              </a:ext>
            </a:extLst>
          </p:cNvPr>
          <p:cNvSpPr/>
          <p:nvPr/>
        </p:nvSpPr>
        <p:spPr>
          <a:xfrm>
            <a:off x="242888" y="2244725"/>
            <a:ext cx="3533775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Play online games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Akış Çizelgesi: Sonlandırıcı 38">
            <a:extLst>
              <a:ext uri="{FF2B5EF4-FFF2-40B4-BE49-F238E27FC236}">
                <a16:creationId xmlns:a16="http://schemas.microsoft.com/office/drawing/2014/main" id="{669315F8-24B7-4410-B625-64943A88846C}"/>
              </a:ext>
            </a:extLst>
          </p:cNvPr>
          <p:cNvSpPr/>
          <p:nvPr/>
        </p:nvSpPr>
        <p:spPr>
          <a:xfrm>
            <a:off x="8428038" y="2244725"/>
            <a:ext cx="3535362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Chat online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Akış Çizelgesi: Sonlandırıcı 42">
            <a:extLst>
              <a:ext uri="{FF2B5EF4-FFF2-40B4-BE49-F238E27FC236}">
                <a16:creationId xmlns:a16="http://schemas.microsoft.com/office/drawing/2014/main" id="{4611CAAA-274C-4828-A652-0A83D7D93B83}"/>
              </a:ext>
            </a:extLst>
          </p:cNvPr>
          <p:cNvSpPr/>
          <p:nvPr/>
        </p:nvSpPr>
        <p:spPr>
          <a:xfrm>
            <a:off x="4326731" y="4663625"/>
            <a:ext cx="3535362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Watch videos/movies/series 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Akış Çizelgesi: Sonlandırıcı 43">
            <a:extLst>
              <a:ext uri="{FF2B5EF4-FFF2-40B4-BE49-F238E27FC236}">
                <a16:creationId xmlns:a16="http://schemas.microsoft.com/office/drawing/2014/main" id="{FC95B998-DA63-4B63-8C09-00AA962849E7}"/>
              </a:ext>
            </a:extLst>
          </p:cNvPr>
          <p:cNvSpPr/>
          <p:nvPr/>
        </p:nvSpPr>
        <p:spPr>
          <a:xfrm>
            <a:off x="4335463" y="2255256"/>
            <a:ext cx="3533775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Search for information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Akış Çizelgesi: Sonlandırıcı 44">
            <a:extLst>
              <a:ext uri="{FF2B5EF4-FFF2-40B4-BE49-F238E27FC236}">
                <a16:creationId xmlns:a16="http://schemas.microsoft.com/office/drawing/2014/main" id="{DF16A4D2-483E-45EC-B0E1-872B9C82DFD6}"/>
              </a:ext>
            </a:extLst>
          </p:cNvPr>
          <p:cNvSpPr/>
          <p:nvPr/>
        </p:nvSpPr>
        <p:spPr>
          <a:xfrm>
            <a:off x="8442326" y="5792442"/>
            <a:ext cx="3535362" cy="481013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 articles / news / books 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Akış Çizelgesi: Sonlandırıcı 45">
            <a:extLst>
              <a:ext uri="{FF2B5EF4-FFF2-40B4-BE49-F238E27FC236}">
                <a16:creationId xmlns:a16="http://schemas.microsoft.com/office/drawing/2014/main" id="{E7C20936-549D-4FA5-893B-6CB9F3CA73DB}"/>
              </a:ext>
            </a:extLst>
          </p:cNvPr>
          <p:cNvSpPr/>
          <p:nvPr/>
        </p:nvSpPr>
        <p:spPr>
          <a:xfrm>
            <a:off x="8428038" y="3486282"/>
            <a:ext cx="3535362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Check sport results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Akış Çizelgesi: Sonlandırıcı 46">
            <a:extLst>
              <a:ext uri="{FF2B5EF4-FFF2-40B4-BE49-F238E27FC236}">
                <a16:creationId xmlns:a16="http://schemas.microsoft.com/office/drawing/2014/main" id="{24DB3872-56BE-4AA7-95C2-C728720F883A}"/>
              </a:ext>
            </a:extLst>
          </p:cNvPr>
          <p:cNvSpPr/>
          <p:nvPr/>
        </p:nvSpPr>
        <p:spPr>
          <a:xfrm>
            <a:off x="8442326" y="4663625"/>
            <a:ext cx="3535362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 the bills 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Akış Çizelgesi: Sonlandırıcı 47">
            <a:extLst>
              <a:ext uri="{FF2B5EF4-FFF2-40B4-BE49-F238E27FC236}">
                <a16:creationId xmlns:a16="http://schemas.microsoft.com/office/drawing/2014/main" id="{03A2C728-FBBC-44FD-B413-9AE4DD89FAC8}"/>
              </a:ext>
            </a:extLst>
          </p:cNvPr>
          <p:cNvSpPr/>
          <p:nvPr/>
        </p:nvSpPr>
        <p:spPr>
          <a:xfrm>
            <a:off x="4084320" y="3486282"/>
            <a:ext cx="3997233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Check online banking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Akış Çizelgesi: Sonlandırıcı 48">
            <a:extLst>
              <a:ext uri="{FF2B5EF4-FFF2-40B4-BE49-F238E27FC236}">
                <a16:creationId xmlns:a16="http://schemas.microsoft.com/office/drawing/2014/main" id="{21E5090D-B8AE-4FD2-B1DA-5DD6F889A4AA}"/>
              </a:ext>
            </a:extLst>
          </p:cNvPr>
          <p:cNvSpPr/>
          <p:nvPr/>
        </p:nvSpPr>
        <p:spPr>
          <a:xfrm>
            <a:off x="228599" y="5804394"/>
            <a:ext cx="3533775" cy="481013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shopping online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Akış Çizelgesi: Sonlandırıcı 49">
            <a:extLst>
              <a:ext uri="{FF2B5EF4-FFF2-40B4-BE49-F238E27FC236}">
                <a16:creationId xmlns:a16="http://schemas.microsoft.com/office/drawing/2014/main" id="{C01642CF-A069-45CB-ACB2-14E4FF85E836}"/>
              </a:ext>
            </a:extLst>
          </p:cNvPr>
          <p:cNvSpPr/>
          <p:nvPr/>
        </p:nvSpPr>
        <p:spPr>
          <a:xfrm>
            <a:off x="214312" y="3448561"/>
            <a:ext cx="3533775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Follow online courses</a:t>
            </a:r>
          </a:p>
        </p:txBody>
      </p:sp>
      <p:sp>
        <p:nvSpPr>
          <p:cNvPr id="51" name="Akış Çizelgesi: Sonlandırıcı 50">
            <a:extLst>
              <a:ext uri="{FF2B5EF4-FFF2-40B4-BE49-F238E27FC236}">
                <a16:creationId xmlns:a16="http://schemas.microsoft.com/office/drawing/2014/main" id="{8729C642-5481-415C-B261-31F99D4A0C8D}"/>
              </a:ext>
            </a:extLst>
          </p:cNvPr>
          <p:cNvSpPr/>
          <p:nvPr/>
        </p:nvSpPr>
        <p:spPr>
          <a:xfrm>
            <a:off x="228598" y="4663625"/>
            <a:ext cx="3533775" cy="479425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language 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Akış Çizelgesi: Sonlandırıcı 51">
            <a:extLst>
              <a:ext uri="{FF2B5EF4-FFF2-40B4-BE49-F238E27FC236}">
                <a16:creationId xmlns:a16="http://schemas.microsoft.com/office/drawing/2014/main" id="{23B56210-B2DF-4AC4-A86E-BF74CF6D1B94}"/>
              </a:ext>
            </a:extLst>
          </p:cNvPr>
          <p:cNvSpPr/>
          <p:nvPr/>
        </p:nvSpPr>
        <p:spPr>
          <a:xfrm>
            <a:off x="4328318" y="5804394"/>
            <a:ext cx="3533775" cy="481013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 new friends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Akış Çizelgesi: Sonlandırıcı 52">
            <a:extLst>
              <a:ext uri="{FF2B5EF4-FFF2-40B4-BE49-F238E27FC236}">
                <a16:creationId xmlns:a16="http://schemas.microsoft.com/office/drawing/2014/main" id="{4F6C5913-EB16-4208-A50F-4C214BFBDC23}"/>
              </a:ext>
            </a:extLst>
          </p:cNvPr>
          <p:cNvSpPr/>
          <p:nvPr/>
        </p:nvSpPr>
        <p:spPr>
          <a:xfrm>
            <a:off x="271464" y="2734681"/>
            <a:ext cx="3533775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oyunlar oynamak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Akış Çizelgesi: Sonlandırıcı 53">
            <a:extLst>
              <a:ext uri="{FF2B5EF4-FFF2-40B4-BE49-F238E27FC236}">
                <a16:creationId xmlns:a16="http://schemas.microsoft.com/office/drawing/2014/main" id="{CB58F3BE-D69E-42A7-8DD3-CD8561A1881B}"/>
              </a:ext>
            </a:extLst>
          </p:cNvPr>
          <p:cNvSpPr/>
          <p:nvPr/>
        </p:nvSpPr>
        <p:spPr>
          <a:xfrm>
            <a:off x="8456614" y="2734681"/>
            <a:ext cx="3535362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sohbet etmek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Akış Çizelgesi: Sonlandırıcı 54">
            <a:extLst>
              <a:ext uri="{FF2B5EF4-FFF2-40B4-BE49-F238E27FC236}">
                <a16:creationId xmlns:a16="http://schemas.microsoft.com/office/drawing/2014/main" id="{869AF666-F714-4B9A-B828-14B915766C15}"/>
              </a:ext>
            </a:extLst>
          </p:cNvPr>
          <p:cNvSpPr/>
          <p:nvPr/>
        </p:nvSpPr>
        <p:spPr>
          <a:xfrm>
            <a:off x="4355307" y="5153581"/>
            <a:ext cx="3535362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Video/Film/Dizi izlemek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Akış Çizelgesi: Sonlandırıcı 55">
            <a:extLst>
              <a:ext uri="{FF2B5EF4-FFF2-40B4-BE49-F238E27FC236}">
                <a16:creationId xmlns:a16="http://schemas.microsoft.com/office/drawing/2014/main" id="{14F86D08-CB1C-475B-955D-DE0AD40E856B}"/>
              </a:ext>
            </a:extLst>
          </p:cNvPr>
          <p:cNvSpPr/>
          <p:nvPr/>
        </p:nvSpPr>
        <p:spPr>
          <a:xfrm>
            <a:off x="4364039" y="2745212"/>
            <a:ext cx="3533775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Bilgi araştırmak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7" name="Akış Çizelgesi: Sonlandırıcı 56">
            <a:extLst>
              <a:ext uri="{FF2B5EF4-FFF2-40B4-BE49-F238E27FC236}">
                <a16:creationId xmlns:a16="http://schemas.microsoft.com/office/drawing/2014/main" id="{699E973B-265C-41C9-AF50-1BCDF45831D9}"/>
              </a:ext>
            </a:extLst>
          </p:cNvPr>
          <p:cNvSpPr/>
          <p:nvPr/>
        </p:nvSpPr>
        <p:spPr>
          <a:xfrm>
            <a:off x="8470902" y="6282398"/>
            <a:ext cx="3535362" cy="481013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Makale/Haber/Kitap okumak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Akış Çizelgesi: Sonlandırıcı 57">
            <a:extLst>
              <a:ext uri="{FF2B5EF4-FFF2-40B4-BE49-F238E27FC236}">
                <a16:creationId xmlns:a16="http://schemas.microsoft.com/office/drawing/2014/main" id="{4E7AC9D8-FACE-4338-8D30-A90A9948F63C}"/>
              </a:ext>
            </a:extLst>
          </p:cNvPr>
          <p:cNvSpPr/>
          <p:nvPr/>
        </p:nvSpPr>
        <p:spPr>
          <a:xfrm>
            <a:off x="8456614" y="3976238"/>
            <a:ext cx="3535362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Maç sonuçlarını kontrol etme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Akış Çizelgesi: Sonlandırıcı 58">
            <a:extLst>
              <a:ext uri="{FF2B5EF4-FFF2-40B4-BE49-F238E27FC236}">
                <a16:creationId xmlns:a16="http://schemas.microsoft.com/office/drawing/2014/main" id="{0413912F-206E-4B4F-BC4F-69F23C445124}"/>
              </a:ext>
            </a:extLst>
          </p:cNvPr>
          <p:cNvSpPr/>
          <p:nvPr/>
        </p:nvSpPr>
        <p:spPr>
          <a:xfrm>
            <a:off x="8470902" y="5153581"/>
            <a:ext cx="3535362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Faturaları ödemek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Akış Çizelgesi: Sonlandırıcı 59">
            <a:extLst>
              <a:ext uri="{FF2B5EF4-FFF2-40B4-BE49-F238E27FC236}">
                <a16:creationId xmlns:a16="http://schemas.microsoft.com/office/drawing/2014/main" id="{A8B6C906-5FD8-4ACF-8AC3-078A18FBAB30}"/>
              </a:ext>
            </a:extLst>
          </p:cNvPr>
          <p:cNvSpPr/>
          <p:nvPr/>
        </p:nvSpPr>
        <p:spPr>
          <a:xfrm>
            <a:off x="4112896" y="3976238"/>
            <a:ext cx="3997233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 bankacılığını kontrol etmek</a:t>
            </a:r>
            <a:endParaRPr lang="en-US" sz="14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Akış Çizelgesi: Sonlandırıcı 60">
            <a:extLst>
              <a:ext uri="{FF2B5EF4-FFF2-40B4-BE49-F238E27FC236}">
                <a16:creationId xmlns:a16="http://schemas.microsoft.com/office/drawing/2014/main" id="{3096DE51-3363-4C45-9351-11E46C9441E2}"/>
              </a:ext>
            </a:extLst>
          </p:cNvPr>
          <p:cNvSpPr/>
          <p:nvPr/>
        </p:nvSpPr>
        <p:spPr>
          <a:xfrm>
            <a:off x="257175" y="6294350"/>
            <a:ext cx="3533775" cy="481013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alışveriş yapmak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Akış Çizelgesi: Sonlandırıcı 61">
            <a:extLst>
              <a:ext uri="{FF2B5EF4-FFF2-40B4-BE49-F238E27FC236}">
                <a16:creationId xmlns:a16="http://schemas.microsoft.com/office/drawing/2014/main" id="{7425ECB1-22C8-4B31-82DC-CE8340CB5F22}"/>
              </a:ext>
            </a:extLst>
          </p:cNvPr>
          <p:cNvSpPr/>
          <p:nvPr/>
        </p:nvSpPr>
        <p:spPr>
          <a:xfrm>
            <a:off x="242888" y="3938517"/>
            <a:ext cx="3533775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</a:rPr>
              <a:t>Canlı dersleri takip etmek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3" name="Akış Çizelgesi: Sonlandırıcı 62">
            <a:extLst>
              <a:ext uri="{FF2B5EF4-FFF2-40B4-BE49-F238E27FC236}">
                <a16:creationId xmlns:a16="http://schemas.microsoft.com/office/drawing/2014/main" id="{819F61A7-AE0A-454D-B356-FD8C0EE9E85C}"/>
              </a:ext>
            </a:extLst>
          </p:cNvPr>
          <p:cNvSpPr/>
          <p:nvPr/>
        </p:nvSpPr>
        <p:spPr>
          <a:xfrm>
            <a:off x="257174" y="5153581"/>
            <a:ext cx="3533775" cy="479425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 öğrenmek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Akış Çizelgesi: Sonlandırıcı 63">
            <a:extLst>
              <a:ext uri="{FF2B5EF4-FFF2-40B4-BE49-F238E27FC236}">
                <a16:creationId xmlns:a16="http://schemas.microsoft.com/office/drawing/2014/main" id="{3E053C47-9819-4ADF-B470-0A239A6C63A8}"/>
              </a:ext>
            </a:extLst>
          </p:cNvPr>
          <p:cNvSpPr/>
          <p:nvPr/>
        </p:nvSpPr>
        <p:spPr>
          <a:xfrm>
            <a:off x="4356894" y="6294350"/>
            <a:ext cx="3533775" cy="481013"/>
          </a:xfrm>
          <a:prstGeom prst="flowChartTerminator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Yeni arkadaşlar edinmek</a:t>
            </a:r>
            <a:endParaRPr lang="en-US" sz="1600" b="1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1922C1EC-4985-421A-8AA8-4AA301E9D8FD}"/>
              </a:ext>
            </a:extLst>
          </p:cNvPr>
          <p:cNvSpPr/>
          <p:nvPr/>
        </p:nvSpPr>
        <p:spPr>
          <a:xfrm>
            <a:off x="228598" y="609968"/>
            <a:ext cx="11954312" cy="143697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9000"/>
              <a:defRPr/>
            </a:pPr>
            <a:r>
              <a:rPr lang="tr-TR" b="1" dirty="0">
                <a:solidFill>
                  <a:srgbClr val="FFC000"/>
                </a:solidFill>
              </a:rPr>
              <a:t>Tıpkı akıllı telefon uygulamalarında olduğu gibi, interneti de </a:t>
            </a:r>
            <a:r>
              <a:rPr lang="tr-TR" b="1" dirty="0" err="1">
                <a:solidFill>
                  <a:srgbClr val="FFC000"/>
                </a:solidFill>
              </a:rPr>
              <a:t>pekçok</a:t>
            </a:r>
            <a:r>
              <a:rPr lang="tr-TR" b="1" dirty="0">
                <a:solidFill>
                  <a:srgbClr val="FFC000"/>
                </a:solidFill>
              </a:rPr>
              <a:t> farklı amaç doğrultusunda kullanabiliriz. 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https://www.egetolgayaltinay.com/lessons/369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3206EE-1FB5-670E-25C4-EB8928C8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500">
            <a:off x="8500518" y="3429000"/>
            <a:ext cx="3177676" cy="30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1FB44E-0D4B-44DA-B36B-1B4BB12415C9}"/>
              </a:ext>
            </a:extLst>
          </p:cNvPr>
          <p:cNvSpPr txBox="1">
            <a:spLocks/>
          </p:cNvSpPr>
          <p:nvPr/>
        </p:nvSpPr>
        <p:spPr>
          <a:xfrm>
            <a:off x="2834606" y="-16536"/>
            <a:ext cx="6519413" cy="784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>
                <a:latin typeface="+mn-lt"/>
                <a:cs typeface="Aharoni" panose="02010803020104030203" pitchFamily="2" charset="-79"/>
              </a:rPr>
              <a:t>INTERNET SAFETY RULES</a:t>
            </a:r>
          </a:p>
        </p:txBody>
      </p:sp>
      <p:sp>
        <p:nvSpPr>
          <p:cNvPr id="8" name="Kaydırma: Dikey 7">
            <a:extLst>
              <a:ext uri="{FF2B5EF4-FFF2-40B4-BE49-F238E27FC236}">
                <a16:creationId xmlns:a16="http://schemas.microsoft.com/office/drawing/2014/main" id="{56BB2122-D92E-47DB-BEA0-81A9E7CDE051}"/>
              </a:ext>
            </a:extLst>
          </p:cNvPr>
          <p:cNvSpPr/>
          <p:nvPr/>
        </p:nvSpPr>
        <p:spPr>
          <a:xfrm>
            <a:off x="23762" y="2234907"/>
            <a:ext cx="5662355" cy="521615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a strong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</a:p>
        </p:txBody>
      </p:sp>
      <p:sp>
        <p:nvSpPr>
          <p:cNvPr id="10" name="Kaydırma: Dikey 9">
            <a:extLst>
              <a:ext uri="{FF2B5EF4-FFF2-40B4-BE49-F238E27FC236}">
                <a16:creationId xmlns:a16="http://schemas.microsoft.com/office/drawing/2014/main" id="{B3F11C0C-7286-409C-8658-1D28452A4204}"/>
              </a:ext>
            </a:extLst>
          </p:cNvPr>
          <p:cNvSpPr/>
          <p:nvPr/>
        </p:nvSpPr>
        <p:spPr>
          <a:xfrm>
            <a:off x="23762" y="2796148"/>
            <a:ext cx="5662355" cy="521615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Visit only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safe sites</a:t>
            </a:r>
          </a:p>
        </p:txBody>
      </p:sp>
      <p:sp>
        <p:nvSpPr>
          <p:cNvPr id="11" name="Kaydırma: Dikey 10">
            <a:extLst>
              <a:ext uri="{FF2B5EF4-FFF2-40B4-BE49-F238E27FC236}">
                <a16:creationId xmlns:a16="http://schemas.microsoft.com/office/drawing/2014/main" id="{E762C369-4443-4FB6-B46F-FE92AC53C552}"/>
              </a:ext>
            </a:extLst>
          </p:cNvPr>
          <p:cNvSpPr/>
          <p:nvPr/>
        </p:nvSpPr>
        <p:spPr>
          <a:xfrm>
            <a:off x="0" y="4054161"/>
            <a:ext cx="5669212" cy="52161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 attention to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etiquette</a:t>
            </a:r>
          </a:p>
        </p:txBody>
      </p:sp>
      <p:sp>
        <p:nvSpPr>
          <p:cNvPr id="12" name="Kaydırma: Dikey 11">
            <a:extLst>
              <a:ext uri="{FF2B5EF4-FFF2-40B4-BE49-F238E27FC236}">
                <a16:creationId xmlns:a16="http://schemas.microsoft.com/office/drawing/2014/main" id="{B07E839C-8594-4228-9BF9-BD38927E9BDE}"/>
              </a:ext>
            </a:extLst>
          </p:cNvPr>
          <p:cNvSpPr/>
          <p:nvPr/>
        </p:nvSpPr>
        <p:spPr>
          <a:xfrm>
            <a:off x="17007" y="3388554"/>
            <a:ext cx="5667667" cy="521615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respectful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other people</a:t>
            </a:r>
          </a:p>
        </p:txBody>
      </p:sp>
      <p:sp>
        <p:nvSpPr>
          <p:cNvPr id="14" name="Kaydırma: Dikey 13">
            <a:extLst>
              <a:ext uri="{FF2B5EF4-FFF2-40B4-BE49-F238E27FC236}">
                <a16:creationId xmlns:a16="http://schemas.microsoft.com/office/drawing/2014/main" id="{0DE3E680-4BDC-4466-A843-D032C7224503}"/>
              </a:ext>
            </a:extLst>
          </p:cNvPr>
          <p:cNvSpPr/>
          <p:nvPr/>
        </p:nvSpPr>
        <p:spPr>
          <a:xfrm>
            <a:off x="6856" y="4648196"/>
            <a:ext cx="5669215" cy="908347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 parents know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when you see something wrong on the Net</a:t>
            </a:r>
          </a:p>
        </p:txBody>
      </p:sp>
      <p:sp>
        <p:nvSpPr>
          <p:cNvPr id="15" name="Kaydırma: Dikey 14">
            <a:extLst>
              <a:ext uri="{FF2B5EF4-FFF2-40B4-BE49-F238E27FC236}">
                <a16:creationId xmlns:a16="http://schemas.microsoft.com/office/drawing/2014/main" id="{CDFD3B67-5618-4CB3-B15E-93EDED57E33A}"/>
              </a:ext>
            </a:extLst>
          </p:cNvPr>
          <p:cNvSpPr/>
          <p:nvPr/>
        </p:nvSpPr>
        <p:spPr>
          <a:xfrm>
            <a:off x="0" y="5596377"/>
            <a:ext cx="5669212" cy="52161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 attention 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the rights of others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D63D08B3-1783-436B-9BDD-3C368CC95F94}"/>
              </a:ext>
            </a:extLst>
          </p:cNvPr>
          <p:cNvSpPr/>
          <p:nvPr/>
        </p:nvSpPr>
        <p:spPr>
          <a:xfrm>
            <a:off x="74865" y="813488"/>
            <a:ext cx="12042269" cy="61412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9000"/>
              <a:defRPr/>
            </a:pPr>
            <a:r>
              <a:rPr lang="tr-TR" sz="1600" b="1" dirty="0">
                <a:solidFill>
                  <a:srgbClr val="FFC000"/>
                </a:solidFill>
              </a:rPr>
              <a:t>İnternette güvenliğimizi ve bilgilerimizi tehdit eden tehlikeler mevcuttur. Kendimizi bu tehlikeden korumak için yapmamız gerekenler: 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3" name="Kaydırma: Dikey 2">
            <a:extLst>
              <a:ext uri="{FF2B5EF4-FFF2-40B4-BE49-F238E27FC236}">
                <a16:creationId xmlns:a16="http://schemas.microsoft.com/office/drawing/2014/main" id="{C38E2658-C508-4F40-ACFF-33B57387EF69}"/>
              </a:ext>
            </a:extLst>
          </p:cNvPr>
          <p:cNvSpPr/>
          <p:nvPr/>
        </p:nvSpPr>
        <p:spPr>
          <a:xfrm>
            <a:off x="630815" y="1524577"/>
            <a:ext cx="4821345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Things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u="sng" dirty="0">
                <a:solidFill>
                  <a:schemeClr val="tx1"/>
                </a:solidFill>
              </a:rPr>
              <a:t>SHOULD</a:t>
            </a:r>
            <a:r>
              <a:rPr lang="tr-TR" sz="2800" b="1" dirty="0">
                <a:solidFill>
                  <a:schemeClr val="tx1"/>
                </a:solidFill>
              </a:rPr>
              <a:t> do: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65CB47A0-7711-45C9-8DF4-385F38D81531}"/>
              </a:ext>
            </a:extLst>
          </p:cNvPr>
          <p:cNvSpPr/>
          <p:nvPr/>
        </p:nvSpPr>
        <p:spPr>
          <a:xfrm>
            <a:off x="6123903" y="2234907"/>
            <a:ext cx="5865222" cy="521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Güçlü bir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şifre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oluşturmak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2461BD93-3D85-47DC-B0CE-49423B25EA35}"/>
              </a:ext>
            </a:extLst>
          </p:cNvPr>
          <p:cNvSpPr/>
          <p:nvPr/>
        </p:nvSpPr>
        <p:spPr>
          <a:xfrm>
            <a:off x="6123903" y="2823886"/>
            <a:ext cx="5865222" cy="521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Sadece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güvenli siteler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girmek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F2B8A37-36B6-4636-A0EB-42CDCA622018}"/>
              </a:ext>
            </a:extLst>
          </p:cNvPr>
          <p:cNvSpPr/>
          <p:nvPr/>
        </p:nvSpPr>
        <p:spPr>
          <a:xfrm>
            <a:off x="6100599" y="4081899"/>
            <a:ext cx="5870721" cy="521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Görgü kuralları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dikkat etmek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B544D6B-5C5D-4D05-828F-AD12BC226E7A}"/>
              </a:ext>
            </a:extLst>
          </p:cNvPr>
          <p:cNvSpPr/>
          <p:nvPr/>
        </p:nvSpPr>
        <p:spPr>
          <a:xfrm>
            <a:off x="6117503" y="3416292"/>
            <a:ext cx="5870724" cy="521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insanlara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saygılı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olmak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A435280-4AE0-49FE-A3F2-F717D31676BC}"/>
              </a:ext>
            </a:extLst>
          </p:cNvPr>
          <p:cNvSpPr/>
          <p:nvPr/>
        </p:nvSpPr>
        <p:spPr>
          <a:xfrm>
            <a:off x="6096000" y="4648196"/>
            <a:ext cx="5872327" cy="9083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İnternette kötü bir şey gördüğünde bunu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anne-babanın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bilmesini sağlamak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CD87BFB-D864-4A6D-9CE9-2C08BBC1C5FA}"/>
              </a:ext>
            </a:extLst>
          </p:cNvPr>
          <p:cNvSpPr/>
          <p:nvPr/>
        </p:nvSpPr>
        <p:spPr>
          <a:xfrm>
            <a:off x="6100597" y="5596377"/>
            <a:ext cx="5872324" cy="521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Başkalarının haklarına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dikkat etmek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k: Sağ 31">
            <a:extLst>
              <a:ext uri="{FF2B5EF4-FFF2-40B4-BE49-F238E27FC236}">
                <a16:creationId xmlns:a16="http://schemas.microsoft.com/office/drawing/2014/main" id="{0F19BC80-F754-4A0D-AE14-008706849227}"/>
              </a:ext>
            </a:extLst>
          </p:cNvPr>
          <p:cNvSpPr/>
          <p:nvPr/>
        </p:nvSpPr>
        <p:spPr>
          <a:xfrm>
            <a:off x="5612477" y="2396487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44B4FA9-059A-40C2-A30B-7C058E9CF68C}"/>
              </a:ext>
            </a:extLst>
          </p:cNvPr>
          <p:cNvSpPr/>
          <p:nvPr/>
        </p:nvSpPr>
        <p:spPr>
          <a:xfrm>
            <a:off x="5612476" y="2960061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k: Sağ 33">
            <a:extLst>
              <a:ext uri="{FF2B5EF4-FFF2-40B4-BE49-F238E27FC236}">
                <a16:creationId xmlns:a16="http://schemas.microsoft.com/office/drawing/2014/main" id="{73BD90B1-DBDE-4560-848D-0AAD26EC92E5}"/>
              </a:ext>
            </a:extLst>
          </p:cNvPr>
          <p:cNvSpPr/>
          <p:nvPr/>
        </p:nvSpPr>
        <p:spPr>
          <a:xfrm>
            <a:off x="5589631" y="3588263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926FE4B-1DFB-4429-81C4-36034E82BB17}"/>
              </a:ext>
            </a:extLst>
          </p:cNvPr>
          <p:cNvSpPr/>
          <p:nvPr/>
        </p:nvSpPr>
        <p:spPr>
          <a:xfrm>
            <a:off x="5564138" y="4224961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DE81807C-49C2-4E03-AD59-A943E2802E74}"/>
              </a:ext>
            </a:extLst>
          </p:cNvPr>
          <p:cNvSpPr/>
          <p:nvPr/>
        </p:nvSpPr>
        <p:spPr>
          <a:xfrm>
            <a:off x="5572724" y="5022175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k: Sağ 39">
            <a:extLst>
              <a:ext uri="{FF2B5EF4-FFF2-40B4-BE49-F238E27FC236}">
                <a16:creationId xmlns:a16="http://schemas.microsoft.com/office/drawing/2014/main" id="{2487623A-C94E-4774-985B-0005545521B6}"/>
              </a:ext>
            </a:extLst>
          </p:cNvPr>
          <p:cNvSpPr/>
          <p:nvPr/>
        </p:nvSpPr>
        <p:spPr>
          <a:xfrm>
            <a:off x="5581374" y="5760640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Kaydırma: Dikey 40">
            <a:extLst>
              <a:ext uri="{FF2B5EF4-FFF2-40B4-BE49-F238E27FC236}">
                <a16:creationId xmlns:a16="http://schemas.microsoft.com/office/drawing/2014/main" id="{01A07B5E-2D77-4060-9068-76448516FCFF}"/>
              </a:ext>
            </a:extLst>
          </p:cNvPr>
          <p:cNvSpPr/>
          <p:nvPr/>
        </p:nvSpPr>
        <p:spPr>
          <a:xfrm>
            <a:off x="7103486" y="1495114"/>
            <a:ext cx="4524374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Yapmamız gerekenler: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2" name="Kaydırma: Dikey 41">
            <a:extLst>
              <a:ext uri="{FF2B5EF4-FFF2-40B4-BE49-F238E27FC236}">
                <a16:creationId xmlns:a16="http://schemas.microsoft.com/office/drawing/2014/main" id="{1E0689D6-B4BC-48D1-911A-7ABD87F09466}"/>
              </a:ext>
            </a:extLst>
          </p:cNvPr>
          <p:cNvSpPr/>
          <p:nvPr/>
        </p:nvSpPr>
        <p:spPr>
          <a:xfrm>
            <a:off x="0" y="6130089"/>
            <a:ext cx="5669212" cy="52161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Obey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8D470FAB-FBEA-45CE-A75E-1E38883924F6}"/>
              </a:ext>
            </a:extLst>
          </p:cNvPr>
          <p:cNvSpPr/>
          <p:nvPr/>
        </p:nvSpPr>
        <p:spPr>
          <a:xfrm>
            <a:off x="6100597" y="6130089"/>
            <a:ext cx="5872324" cy="521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 güvenlik kurallarına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uymak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k: Sağ 43">
            <a:extLst>
              <a:ext uri="{FF2B5EF4-FFF2-40B4-BE49-F238E27FC236}">
                <a16:creationId xmlns:a16="http://schemas.microsoft.com/office/drawing/2014/main" id="{AC263889-068E-479A-B958-D49C993B10A1}"/>
              </a:ext>
            </a:extLst>
          </p:cNvPr>
          <p:cNvSpPr/>
          <p:nvPr/>
        </p:nvSpPr>
        <p:spPr>
          <a:xfrm>
            <a:off x="5581374" y="6294352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5" name="Resim 44">
            <a:extLst>
              <a:ext uri="{FF2B5EF4-FFF2-40B4-BE49-F238E27FC236}">
                <a16:creationId xmlns:a16="http://schemas.microsoft.com/office/drawing/2014/main" id="{8016E252-3A58-4B4C-9BD0-B28F2B45B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00" y="-16794"/>
            <a:ext cx="732506" cy="73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2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aydırma: Dikey 6">
            <a:extLst>
              <a:ext uri="{FF2B5EF4-FFF2-40B4-BE49-F238E27FC236}">
                <a16:creationId xmlns:a16="http://schemas.microsoft.com/office/drawing/2014/main" id="{44DA4BBE-9BBD-42DC-87D3-2ADA7A9C8A27}"/>
              </a:ext>
            </a:extLst>
          </p:cNvPr>
          <p:cNvSpPr/>
          <p:nvPr/>
        </p:nvSpPr>
        <p:spPr>
          <a:xfrm>
            <a:off x="104775" y="4491305"/>
            <a:ext cx="5669212" cy="643444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believe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all the news on the Net</a:t>
            </a:r>
          </a:p>
        </p:txBody>
      </p:sp>
      <p:sp>
        <p:nvSpPr>
          <p:cNvPr id="8" name="Kaydırma: Dikey 7">
            <a:extLst>
              <a:ext uri="{FF2B5EF4-FFF2-40B4-BE49-F238E27FC236}">
                <a16:creationId xmlns:a16="http://schemas.microsoft.com/office/drawing/2014/main" id="{56BB2122-D92E-47DB-BEA0-81A9E7CDE051}"/>
              </a:ext>
            </a:extLst>
          </p:cNvPr>
          <p:cNvSpPr/>
          <p:nvPr/>
        </p:nvSpPr>
        <p:spPr>
          <a:xfrm>
            <a:off x="103171" y="2138392"/>
            <a:ext cx="5662355" cy="71527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agree 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meet online friends</a:t>
            </a:r>
          </a:p>
        </p:txBody>
      </p:sp>
      <p:sp>
        <p:nvSpPr>
          <p:cNvPr id="10" name="Kaydırma: Dikey 9">
            <a:extLst>
              <a:ext uri="{FF2B5EF4-FFF2-40B4-BE49-F238E27FC236}">
                <a16:creationId xmlns:a16="http://schemas.microsoft.com/office/drawing/2014/main" id="{B3F11C0C-7286-409C-8658-1D28452A4204}"/>
              </a:ext>
            </a:extLst>
          </p:cNvPr>
          <p:cNvSpPr/>
          <p:nvPr/>
        </p:nvSpPr>
        <p:spPr>
          <a:xfrm>
            <a:off x="88947" y="2876045"/>
            <a:ext cx="5662355" cy="762908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share your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 information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strangers</a:t>
            </a:r>
          </a:p>
        </p:txBody>
      </p:sp>
      <p:sp>
        <p:nvSpPr>
          <p:cNvPr id="11" name="Kaydırma: Dikey 10">
            <a:extLst>
              <a:ext uri="{FF2B5EF4-FFF2-40B4-BE49-F238E27FC236}">
                <a16:creationId xmlns:a16="http://schemas.microsoft.com/office/drawing/2014/main" id="{E762C369-4443-4FB6-B46F-FE92AC53C552}"/>
              </a:ext>
            </a:extLst>
          </p:cNvPr>
          <p:cNvSpPr/>
          <p:nvPr/>
        </p:nvSpPr>
        <p:spPr>
          <a:xfrm>
            <a:off x="104775" y="5222262"/>
            <a:ext cx="5669212" cy="52161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download anything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without confirming</a:t>
            </a:r>
          </a:p>
        </p:txBody>
      </p:sp>
      <p:sp>
        <p:nvSpPr>
          <p:cNvPr id="12" name="Kaydırma: Dikey 11">
            <a:extLst>
              <a:ext uri="{FF2B5EF4-FFF2-40B4-BE49-F238E27FC236}">
                <a16:creationId xmlns:a16="http://schemas.microsoft.com/office/drawing/2014/main" id="{B07E839C-8594-4228-9BF9-BD38927E9BDE}"/>
              </a:ext>
            </a:extLst>
          </p:cNvPr>
          <p:cNvSpPr/>
          <p:nvPr/>
        </p:nvSpPr>
        <p:spPr>
          <a:xfrm>
            <a:off x="83090" y="3689073"/>
            <a:ext cx="5667667" cy="727088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accept unknown people’s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friend requests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D63D08B3-1783-436B-9BDD-3C368CC95F94}"/>
              </a:ext>
            </a:extLst>
          </p:cNvPr>
          <p:cNvSpPr/>
          <p:nvPr/>
        </p:nvSpPr>
        <p:spPr>
          <a:xfrm>
            <a:off x="104774" y="783039"/>
            <a:ext cx="11972925" cy="61412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9000"/>
              <a:defRPr/>
            </a:pPr>
            <a:r>
              <a:rPr lang="tr-TR" sz="1600" b="1" dirty="0">
                <a:solidFill>
                  <a:srgbClr val="FFC000"/>
                </a:solidFill>
              </a:rPr>
              <a:t>Kendimizi tehlikelerden korumak için yapmamamız gerekenler ise: 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3" name="Kaydırma: Dikey 2">
            <a:extLst>
              <a:ext uri="{FF2B5EF4-FFF2-40B4-BE49-F238E27FC236}">
                <a16:creationId xmlns:a16="http://schemas.microsoft.com/office/drawing/2014/main" id="{C38E2658-C508-4F40-ACFF-33B57387EF69}"/>
              </a:ext>
            </a:extLst>
          </p:cNvPr>
          <p:cNvSpPr/>
          <p:nvPr/>
        </p:nvSpPr>
        <p:spPr>
          <a:xfrm>
            <a:off x="491185" y="1447285"/>
            <a:ext cx="4886325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Things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u="sng" dirty="0">
                <a:solidFill>
                  <a:schemeClr val="tx1"/>
                </a:solidFill>
              </a:rPr>
              <a:t>SHOULDN’T</a:t>
            </a:r>
            <a:r>
              <a:rPr lang="tr-TR" sz="2800" b="1" dirty="0">
                <a:solidFill>
                  <a:schemeClr val="tx1"/>
                </a:solidFill>
              </a:rPr>
              <a:t> do: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C0F1C4B5-3C5E-483F-994A-CBBD4175F86F}"/>
              </a:ext>
            </a:extLst>
          </p:cNvPr>
          <p:cNvSpPr/>
          <p:nvPr/>
        </p:nvSpPr>
        <p:spPr>
          <a:xfrm>
            <a:off x="6205375" y="4519043"/>
            <a:ext cx="5872324" cy="6434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İnternetti her habere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inanmamak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65CB47A0-7711-45C9-8DF4-385F38D81531}"/>
              </a:ext>
            </a:extLst>
          </p:cNvPr>
          <p:cNvSpPr/>
          <p:nvPr/>
        </p:nvSpPr>
        <p:spPr>
          <a:xfrm>
            <a:off x="6203312" y="2138392"/>
            <a:ext cx="5865222" cy="71527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İnternetten edindiğimiz arkadaşlarla gerçek hayatta buluşmayı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kabul etmemek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2461BD93-3D85-47DC-B0CE-49423B25EA35}"/>
              </a:ext>
            </a:extLst>
          </p:cNvPr>
          <p:cNvSpPr/>
          <p:nvPr/>
        </p:nvSpPr>
        <p:spPr>
          <a:xfrm>
            <a:off x="6189088" y="2903783"/>
            <a:ext cx="5865222" cy="7629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Kişisel bilgilerini 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yabancılar ile paylaşmamak.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F2B8A37-36B6-4636-A0EB-42CDCA622018}"/>
              </a:ext>
            </a:extLst>
          </p:cNvPr>
          <p:cNvSpPr/>
          <p:nvPr/>
        </p:nvSpPr>
        <p:spPr>
          <a:xfrm>
            <a:off x="6205374" y="5250000"/>
            <a:ext cx="5870721" cy="521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Kontrol etmeden 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herhangi bir şeyi indirmemek.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B544D6B-5C5D-4D05-828F-AD12BC226E7A}"/>
              </a:ext>
            </a:extLst>
          </p:cNvPr>
          <p:cNvSpPr/>
          <p:nvPr/>
        </p:nvSpPr>
        <p:spPr>
          <a:xfrm>
            <a:off x="6183586" y="3716811"/>
            <a:ext cx="5870724" cy="7270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Tanımadığın insanların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arkadaşlık istekleri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 kabul etmemek.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k: Sağ 31">
            <a:extLst>
              <a:ext uri="{FF2B5EF4-FFF2-40B4-BE49-F238E27FC236}">
                <a16:creationId xmlns:a16="http://schemas.microsoft.com/office/drawing/2014/main" id="{0F19BC80-F754-4A0D-AE14-008706849227}"/>
              </a:ext>
            </a:extLst>
          </p:cNvPr>
          <p:cNvSpPr/>
          <p:nvPr/>
        </p:nvSpPr>
        <p:spPr>
          <a:xfrm>
            <a:off x="5691886" y="2362965"/>
            <a:ext cx="559765" cy="332258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44B4FA9-059A-40C2-A30B-7C058E9CF68C}"/>
              </a:ext>
            </a:extLst>
          </p:cNvPr>
          <p:cNvSpPr/>
          <p:nvPr/>
        </p:nvSpPr>
        <p:spPr>
          <a:xfrm>
            <a:off x="5668913" y="3128942"/>
            <a:ext cx="559765" cy="354387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k: Sağ 33">
            <a:extLst>
              <a:ext uri="{FF2B5EF4-FFF2-40B4-BE49-F238E27FC236}">
                <a16:creationId xmlns:a16="http://schemas.microsoft.com/office/drawing/2014/main" id="{73BD90B1-DBDE-4560-848D-0AAD26EC92E5}"/>
              </a:ext>
            </a:extLst>
          </p:cNvPr>
          <p:cNvSpPr/>
          <p:nvPr/>
        </p:nvSpPr>
        <p:spPr>
          <a:xfrm>
            <a:off x="5655714" y="3998808"/>
            <a:ext cx="559765" cy="337747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Ok: Sağ 34">
            <a:extLst>
              <a:ext uri="{FF2B5EF4-FFF2-40B4-BE49-F238E27FC236}">
                <a16:creationId xmlns:a16="http://schemas.microsoft.com/office/drawing/2014/main" id="{CE885086-2B11-4E90-9002-88715502D6BD}"/>
              </a:ext>
            </a:extLst>
          </p:cNvPr>
          <p:cNvSpPr/>
          <p:nvPr/>
        </p:nvSpPr>
        <p:spPr>
          <a:xfrm>
            <a:off x="5677499" y="4704982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926FE4B-1DFB-4429-81C4-36034E82BB17}"/>
              </a:ext>
            </a:extLst>
          </p:cNvPr>
          <p:cNvSpPr/>
          <p:nvPr/>
        </p:nvSpPr>
        <p:spPr>
          <a:xfrm>
            <a:off x="5668913" y="5393062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Kaydırma: Dikey 40">
            <a:extLst>
              <a:ext uri="{FF2B5EF4-FFF2-40B4-BE49-F238E27FC236}">
                <a16:creationId xmlns:a16="http://schemas.microsoft.com/office/drawing/2014/main" id="{01A07B5E-2D77-4060-9068-76448516FCFF}"/>
              </a:ext>
            </a:extLst>
          </p:cNvPr>
          <p:cNvSpPr/>
          <p:nvPr/>
        </p:nvSpPr>
        <p:spPr>
          <a:xfrm>
            <a:off x="6657976" y="1449122"/>
            <a:ext cx="4524374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Yapmamamız gerekenler: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Kaydırma: Dikey 30">
            <a:extLst>
              <a:ext uri="{FF2B5EF4-FFF2-40B4-BE49-F238E27FC236}">
                <a16:creationId xmlns:a16="http://schemas.microsoft.com/office/drawing/2014/main" id="{6B8513C9-31AD-4064-B649-867E17225A26}"/>
              </a:ext>
            </a:extLst>
          </p:cNvPr>
          <p:cNvSpPr/>
          <p:nvPr/>
        </p:nvSpPr>
        <p:spPr>
          <a:xfrm>
            <a:off x="103171" y="5878532"/>
            <a:ext cx="5669212" cy="643444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Never share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your password except your parents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1C1D5743-0B7B-4683-976A-09B4BD2F9999}"/>
              </a:ext>
            </a:extLst>
          </p:cNvPr>
          <p:cNvSpPr/>
          <p:nvPr/>
        </p:nvSpPr>
        <p:spPr>
          <a:xfrm>
            <a:off x="6203771" y="5906270"/>
            <a:ext cx="5872324" cy="6434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Anne-Baban hariç kimseyle şifreni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asla paylaşma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k: Sağ 38">
            <a:extLst>
              <a:ext uri="{FF2B5EF4-FFF2-40B4-BE49-F238E27FC236}">
                <a16:creationId xmlns:a16="http://schemas.microsoft.com/office/drawing/2014/main" id="{64933AC3-B492-4D10-840F-0FEBDAA763C8}"/>
              </a:ext>
            </a:extLst>
          </p:cNvPr>
          <p:cNvSpPr/>
          <p:nvPr/>
        </p:nvSpPr>
        <p:spPr>
          <a:xfrm>
            <a:off x="5675895" y="6092209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Başlık 1">
            <a:extLst>
              <a:ext uri="{FF2B5EF4-FFF2-40B4-BE49-F238E27FC236}">
                <a16:creationId xmlns:a16="http://schemas.microsoft.com/office/drawing/2014/main" id="{F215BFDE-2E9F-42AA-B499-090ABE3C54D7}"/>
              </a:ext>
            </a:extLst>
          </p:cNvPr>
          <p:cNvSpPr txBox="1">
            <a:spLocks/>
          </p:cNvSpPr>
          <p:nvPr/>
        </p:nvSpPr>
        <p:spPr>
          <a:xfrm>
            <a:off x="2834606" y="-16536"/>
            <a:ext cx="6519413" cy="784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>
                <a:latin typeface="+mn-lt"/>
                <a:cs typeface="Aharoni" panose="02010803020104030203" pitchFamily="2" charset="-79"/>
              </a:rPr>
              <a:t>INTERNET SAFETY RULES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27FC28A9-B9F0-40EC-8DE8-935E743F7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00" y="-16794"/>
            <a:ext cx="732506" cy="73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E3F3A14-2114-A8EC-EE64-1E1474FA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1C6757F-8C40-7889-0C15-7517D709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0E56906-41B4-9F22-2EB5-B0DC05886BAD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1F041AD-6923-BBEE-A8E1-55111B91C25D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71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C79395-249A-E335-1CC4-C32D339D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524">
            <a:off x="8070668" y="2958860"/>
            <a:ext cx="3163388" cy="30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0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FEAEF8E-8B3A-526C-0FC3-C7F27DE30843}"/>
              </a:ext>
            </a:extLst>
          </p:cNvPr>
          <p:cNvSpPr txBox="1"/>
          <p:nvPr/>
        </p:nvSpPr>
        <p:spPr>
          <a:xfrm>
            <a:off x="1171574" y="514350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(Güçlü Bir Şifre Nasıl Oluşturulur?)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642A01-AA9E-71C4-1032-93B2013C6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68" r="74806" b="57604"/>
          <a:stretch/>
        </p:blipFill>
        <p:spPr>
          <a:xfrm>
            <a:off x="85725" y="1385688"/>
            <a:ext cx="504826" cy="486499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03264DA-828F-6DC4-0FDE-B24A8561C2AD}"/>
              </a:ext>
            </a:extLst>
          </p:cNvPr>
          <p:cNvSpPr/>
          <p:nvPr/>
        </p:nvSpPr>
        <p:spPr>
          <a:xfrm>
            <a:off x="714376" y="1107323"/>
            <a:ext cx="8010524" cy="521615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punctiations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ACFA4FA-AB38-8770-8DBE-D987C16D8F37}"/>
              </a:ext>
            </a:extLst>
          </p:cNvPr>
          <p:cNvSpPr/>
          <p:nvPr/>
        </p:nvSpPr>
        <p:spPr>
          <a:xfrm>
            <a:off x="714376" y="1628939"/>
            <a:ext cx="8010524" cy="521615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Harf, rakam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noktalama işareti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kullan.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689EA4-C66E-F899-2B6B-595B32E24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68" r="74806" b="57604"/>
          <a:stretch/>
        </p:blipFill>
        <p:spPr>
          <a:xfrm>
            <a:off x="85725" y="2804913"/>
            <a:ext cx="504826" cy="486499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7D3C7349-818F-B899-3258-655928A85EFE}"/>
              </a:ext>
            </a:extLst>
          </p:cNvPr>
          <p:cNvSpPr/>
          <p:nvPr/>
        </p:nvSpPr>
        <p:spPr>
          <a:xfrm>
            <a:off x="714377" y="2526548"/>
            <a:ext cx="8448674" cy="521615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tr-TR" sz="26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tr-TR" sz="26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ordered</a:t>
            </a:r>
            <a:r>
              <a:rPr lang="tr-TR" sz="2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tr-TR" sz="2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tr-TR" sz="2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abcd,1234)</a:t>
            </a:r>
            <a:endParaRPr lang="en-US" sz="2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E206C2A-6578-AB49-C766-AD7A00F6DDE8}"/>
              </a:ext>
            </a:extLst>
          </p:cNvPr>
          <p:cNvSpPr/>
          <p:nvPr/>
        </p:nvSpPr>
        <p:spPr>
          <a:xfrm>
            <a:off x="714377" y="3048164"/>
            <a:ext cx="8448674" cy="521615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Sıralı harf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sayı </a:t>
            </a:r>
            <a:r>
              <a:rPr lang="tr-TR" sz="24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KULLANMA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tr-TR" sz="2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örn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abcd,1234)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42CC83D-9868-42EC-9467-17ECCFD1B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68" r="74806" b="57604"/>
          <a:stretch/>
        </p:blipFill>
        <p:spPr>
          <a:xfrm>
            <a:off x="85725" y="4592423"/>
            <a:ext cx="504826" cy="486499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65A926BB-FFFB-ECE0-2F0B-9AA6F7F412F5}"/>
              </a:ext>
            </a:extLst>
          </p:cNvPr>
          <p:cNvSpPr/>
          <p:nvPr/>
        </p:nvSpPr>
        <p:spPr>
          <a:xfrm>
            <a:off x="714376" y="3942583"/>
            <a:ext cx="8448674" cy="1025670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tr-TR" sz="28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as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name, 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birth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FE16938-9633-B50E-BC85-ECF0734CB0E1}"/>
              </a:ext>
            </a:extLst>
          </p:cNvPr>
          <p:cNvSpPr/>
          <p:nvPr/>
        </p:nvSpPr>
        <p:spPr>
          <a:xfrm>
            <a:off x="714376" y="4968253"/>
            <a:ext cx="8448674" cy="1025670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İsim, doğum tarihi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telefon numarası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gibi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kişisel bilgileri </a:t>
            </a:r>
            <a:r>
              <a:rPr lang="tr-TR" sz="24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KULLANMA.</a:t>
            </a:r>
            <a:endParaRPr lang="en-US" sz="2400" u="sng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https://www.egetolgayaltinay.com/lessons/370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0A2871-8AC0-5318-D262-C6F97BCC6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90">
            <a:off x="7978003" y="2801300"/>
            <a:ext cx="3726317" cy="35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9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AD6F252-37E7-41D8-9E4B-0B2F9C403444}"/>
              </a:ext>
            </a:extLst>
          </p:cNvPr>
          <p:cNvSpPr txBox="1">
            <a:spLocks/>
          </p:cNvSpPr>
          <p:nvPr/>
        </p:nvSpPr>
        <p:spPr>
          <a:xfrm>
            <a:off x="2243137" y="0"/>
            <a:ext cx="7705725" cy="135956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Asking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for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Clarification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:</a:t>
            </a:r>
          </a:p>
          <a:p>
            <a:r>
              <a:rPr lang="tr-TR" sz="3600" b="1" dirty="0">
                <a:latin typeface="+mn-lt"/>
                <a:cs typeface="Aharoni" panose="02010803020104030203" pitchFamily="2" charset="-79"/>
              </a:rPr>
              <a:t>(Bir konu hakkında açıklama isteme)</a:t>
            </a:r>
          </a:p>
        </p:txBody>
      </p:sp>
      <p:sp>
        <p:nvSpPr>
          <p:cNvPr id="5" name="Ok: Köşeli Çift Ayraç 4">
            <a:extLst>
              <a:ext uri="{FF2B5EF4-FFF2-40B4-BE49-F238E27FC236}">
                <a16:creationId xmlns:a16="http://schemas.microsoft.com/office/drawing/2014/main" id="{29E3B79D-BAB3-4D24-9E8D-8D3C3205FA2E}"/>
              </a:ext>
            </a:extLst>
          </p:cNvPr>
          <p:cNvSpPr/>
          <p:nvPr/>
        </p:nvSpPr>
        <p:spPr>
          <a:xfrm>
            <a:off x="976312" y="1561087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EA6F6D5-D484-406D-A2BB-5DFDE1D68C7F}"/>
              </a:ext>
            </a:extLst>
          </p:cNvPr>
          <p:cNvSpPr txBox="1"/>
          <p:nvPr/>
        </p:nvSpPr>
        <p:spPr>
          <a:xfrm>
            <a:off x="1595437" y="1452235"/>
            <a:ext cx="92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Konuşma esnasında bir konuyu netleştirmek ya da söylenen şeyin tekrar ifade edilmesini istediğimizde kullandığımız yapılardır.</a:t>
            </a:r>
          </a:p>
        </p:txBody>
      </p:sp>
      <p:sp>
        <p:nvSpPr>
          <p:cNvPr id="7" name="Ok: Köşeli Çift Ayraç 6">
            <a:extLst>
              <a:ext uri="{FF2B5EF4-FFF2-40B4-BE49-F238E27FC236}">
                <a16:creationId xmlns:a16="http://schemas.microsoft.com/office/drawing/2014/main" id="{9EEAE709-995B-445E-AD6B-B722D4DD7A20}"/>
              </a:ext>
            </a:extLst>
          </p:cNvPr>
          <p:cNvSpPr/>
          <p:nvPr/>
        </p:nvSpPr>
        <p:spPr>
          <a:xfrm>
            <a:off x="28574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What</a:t>
            </a:r>
            <a:r>
              <a:rPr lang="tr-TR" sz="2400" b="1" dirty="0">
                <a:solidFill>
                  <a:schemeClr val="tx1"/>
                </a:solidFill>
              </a:rPr>
              <a:t> do </a:t>
            </a:r>
            <a:r>
              <a:rPr lang="tr-TR" sz="2400" b="1" dirty="0" err="1">
                <a:solidFill>
                  <a:schemeClr val="tx1"/>
                </a:solidFill>
              </a:rPr>
              <a:t>you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mean</a:t>
            </a:r>
            <a:r>
              <a:rPr lang="tr-TR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k: Köşeli Çift Ayraç 7">
            <a:extLst>
              <a:ext uri="{FF2B5EF4-FFF2-40B4-BE49-F238E27FC236}">
                <a16:creationId xmlns:a16="http://schemas.microsoft.com/office/drawing/2014/main" id="{E706E636-BB78-451C-9F66-096C273E77C1}"/>
              </a:ext>
            </a:extLst>
          </p:cNvPr>
          <p:cNvSpPr/>
          <p:nvPr/>
        </p:nvSpPr>
        <p:spPr>
          <a:xfrm flipH="1">
            <a:off x="609599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Ne demek istiyorsun?</a:t>
            </a:r>
          </a:p>
        </p:txBody>
      </p:sp>
      <p:sp>
        <p:nvSpPr>
          <p:cNvPr id="11" name="Ok: Köşeli Çift Ayraç 10">
            <a:extLst>
              <a:ext uri="{FF2B5EF4-FFF2-40B4-BE49-F238E27FC236}">
                <a16:creationId xmlns:a16="http://schemas.microsoft.com/office/drawing/2014/main" id="{938DD945-7803-43E1-A764-216533F0098C}"/>
              </a:ext>
            </a:extLst>
          </p:cNvPr>
          <p:cNvSpPr/>
          <p:nvPr/>
        </p:nvSpPr>
        <p:spPr>
          <a:xfrm>
            <a:off x="28574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chemeClr val="tx1"/>
                </a:solidFill>
              </a:rPr>
              <a:t>Can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explain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means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please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k: Köşeli Çift Ayraç 11">
            <a:extLst>
              <a:ext uri="{FF2B5EF4-FFF2-40B4-BE49-F238E27FC236}">
                <a16:creationId xmlns:a16="http://schemas.microsoft.com/office/drawing/2014/main" id="{972A0158-A4BF-4005-86C7-344D5803593B}"/>
              </a:ext>
            </a:extLst>
          </p:cNvPr>
          <p:cNvSpPr/>
          <p:nvPr/>
        </p:nvSpPr>
        <p:spPr>
          <a:xfrm flipH="1">
            <a:off x="609599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Ne anlama geldiğini açıklar mısın lütfen?</a:t>
            </a:r>
          </a:p>
        </p:txBody>
      </p:sp>
      <p:sp>
        <p:nvSpPr>
          <p:cNvPr id="13" name="Ok: Köşeli Çift Ayraç 12">
            <a:extLst>
              <a:ext uri="{FF2B5EF4-FFF2-40B4-BE49-F238E27FC236}">
                <a16:creationId xmlns:a16="http://schemas.microsoft.com/office/drawing/2014/main" id="{3D974570-75B3-4846-B5EB-2B7844E79E88}"/>
              </a:ext>
            </a:extLst>
          </p:cNvPr>
          <p:cNvSpPr/>
          <p:nvPr/>
        </p:nvSpPr>
        <p:spPr>
          <a:xfrm>
            <a:off x="28574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chemeClr val="tx1"/>
                </a:solidFill>
              </a:rPr>
              <a:t>Can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explain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please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Ok: Köşeli Çift Ayraç 13">
            <a:extLst>
              <a:ext uri="{FF2B5EF4-FFF2-40B4-BE49-F238E27FC236}">
                <a16:creationId xmlns:a16="http://schemas.microsoft.com/office/drawing/2014/main" id="{23AB07F3-15A6-4079-AE1D-14B973870533}"/>
              </a:ext>
            </a:extLst>
          </p:cNvPr>
          <p:cNvSpPr/>
          <p:nvPr/>
        </p:nvSpPr>
        <p:spPr>
          <a:xfrm flipH="1">
            <a:off x="609599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Daha fazla açıklayabilir misin lütfen?</a:t>
            </a:r>
          </a:p>
        </p:txBody>
      </p:sp>
      <p:sp>
        <p:nvSpPr>
          <p:cNvPr id="15" name="Ok: Köşeli Çift Ayraç 14">
            <a:extLst>
              <a:ext uri="{FF2B5EF4-FFF2-40B4-BE49-F238E27FC236}">
                <a16:creationId xmlns:a16="http://schemas.microsoft.com/office/drawing/2014/main" id="{C5BFC66A-CB7D-4858-B820-E6CBFDD9E500}"/>
              </a:ext>
            </a:extLst>
          </p:cNvPr>
          <p:cNvSpPr/>
          <p:nvPr/>
        </p:nvSpPr>
        <p:spPr>
          <a:xfrm>
            <a:off x="285749" y="450376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do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mean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that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exactly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Ok: Köşeli Çift Ayraç 15">
            <a:extLst>
              <a:ext uri="{FF2B5EF4-FFF2-40B4-BE49-F238E27FC236}">
                <a16:creationId xmlns:a16="http://schemas.microsoft.com/office/drawing/2014/main" id="{67E8C018-BA58-4C05-98EC-D5A8D363243A}"/>
              </a:ext>
            </a:extLst>
          </p:cNvPr>
          <p:cNvSpPr/>
          <p:nvPr/>
        </p:nvSpPr>
        <p:spPr>
          <a:xfrm flipH="1">
            <a:off x="6095999" y="450376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Bununla tam olarak ne demek istiyorsun?</a:t>
            </a:r>
          </a:p>
        </p:txBody>
      </p:sp>
      <p:sp>
        <p:nvSpPr>
          <p:cNvPr id="17" name="Ok: Köşeli Çift Ayraç 16">
            <a:extLst>
              <a:ext uri="{FF2B5EF4-FFF2-40B4-BE49-F238E27FC236}">
                <a16:creationId xmlns:a16="http://schemas.microsoft.com/office/drawing/2014/main" id="{A6BD6BCE-6B64-4ABE-913F-B781025BACA8}"/>
              </a:ext>
            </a:extLst>
          </p:cNvPr>
          <p:cNvSpPr/>
          <p:nvPr/>
        </p:nvSpPr>
        <p:spPr>
          <a:xfrm>
            <a:off x="285749" y="528549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Sorry</a:t>
            </a:r>
            <a:r>
              <a:rPr lang="tr-TR" sz="2000" b="1" dirty="0">
                <a:solidFill>
                  <a:schemeClr val="tx1"/>
                </a:solidFill>
              </a:rPr>
              <a:t>, I </a:t>
            </a:r>
            <a:r>
              <a:rPr lang="tr-TR" sz="2000" b="1" dirty="0" err="1">
                <a:solidFill>
                  <a:schemeClr val="tx1"/>
                </a:solidFill>
              </a:rPr>
              <a:t>can’t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follow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Ok: Köşeli Çift Ayraç 17">
            <a:extLst>
              <a:ext uri="{FF2B5EF4-FFF2-40B4-BE49-F238E27FC236}">
                <a16:creationId xmlns:a16="http://schemas.microsoft.com/office/drawing/2014/main" id="{CA8B841D-232D-478F-B09A-75F328DF4A19}"/>
              </a:ext>
            </a:extLst>
          </p:cNvPr>
          <p:cNvSpPr/>
          <p:nvPr/>
        </p:nvSpPr>
        <p:spPr>
          <a:xfrm flipH="1">
            <a:off x="6095999" y="528549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Affedersiniz, anlayamadım.</a:t>
            </a:r>
          </a:p>
        </p:txBody>
      </p:sp>
      <p:sp>
        <p:nvSpPr>
          <p:cNvPr id="19" name="Ok: Köşeli Çift Ayraç 18">
            <a:extLst>
              <a:ext uri="{FF2B5EF4-FFF2-40B4-BE49-F238E27FC236}">
                <a16:creationId xmlns:a16="http://schemas.microsoft.com/office/drawing/2014/main" id="{C1EAE08C-73ED-4D19-A60C-05324F9BB540}"/>
              </a:ext>
            </a:extLst>
          </p:cNvPr>
          <p:cNvSpPr/>
          <p:nvPr/>
        </p:nvSpPr>
        <p:spPr>
          <a:xfrm>
            <a:off x="285749" y="605633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chemeClr val="tx1"/>
                </a:solidFill>
              </a:rPr>
              <a:t>Do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mean</a:t>
            </a:r>
            <a:r>
              <a:rPr lang="tr-TR" sz="2000" b="1" dirty="0">
                <a:solidFill>
                  <a:schemeClr val="tx1"/>
                </a:solidFill>
              </a:rPr>
              <a:t> ……….. ?</a:t>
            </a:r>
          </a:p>
        </p:txBody>
      </p:sp>
      <p:sp>
        <p:nvSpPr>
          <p:cNvPr id="20" name="Ok: Köşeli Çift Ayraç 19">
            <a:extLst>
              <a:ext uri="{FF2B5EF4-FFF2-40B4-BE49-F238E27FC236}">
                <a16:creationId xmlns:a16="http://schemas.microsoft.com/office/drawing/2014/main" id="{BBD5F8C2-310A-41C4-8D55-D53C2298CFE1}"/>
              </a:ext>
            </a:extLst>
          </p:cNvPr>
          <p:cNvSpPr/>
          <p:nvPr/>
        </p:nvSpPr>
        <p:spPr>
          <a:xfrm flipH="1">
            <a:off x="6095999" y="605633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……….. mı demek istiyorsunuz?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0A80BF67-619D-4639-802F-2C05A3FBD4B2}"/>
              </a:ext>
            </a:extLst>
          </p:cNvPr>
          <p:cNvSpPr/>
          <p:nvPr/>
        </p:nvSpPr>
        <p:spPr>
          <a:xfrm>
            <a:off x="9791700" y="376464"/>
            <a:ext cx="2247900" cy="86677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Mean</a:t>
            </a:r>
            <a:r>
              <a:rPr lang="tr-TR" b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Demek istemek / Kastetmek</a:t>
            </a:r>
          </a:p>
        </p:txBody>
      </p:sp>
    </p:spTree>
    <p:extLst>
      <p:ext uri="{BB962C8B-B14F-4D97-AF65-F5344CB8AC3E}">
        <p14:creationId xmlns:p14="http://schemas.microsoft.com/office/powerpoint/2010/main" val="29822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3E1DBF1-E1BD-456D-B306-5E6AE7E7193B}"/>
              </a:ext>
            </a:extLst>
          </p:cNvPr>
          <p:cNvSpPr txBox="1">
            <a:spLocks/>
          </p:cNvSpPr>
          <p:nvPr/>
        </p:nvSpPr>
        <p:spPr>
          <a:xfrm>
            <a:off x="2243137" y="0"/>
            <a:ext cx="7705725" cy="135956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Clarifying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the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meaning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:</a:t>
            </a:r>
          </a:p>
          <a:p>
            <a:r>
              <a:rPr lang="tr-TR" sz="3600" b="1" dirty="0">
                <a:latin typeface="+mn-lt"/>
                <a:cs typeface="Aharoni" panose="02010803020104030203" pitchFamily="2" charset="-79"/>
              </a:rPr>
              <a:t>(Konuyu açıklama)</a:t>
            </a:r>
          </a:p>
        </p:txBody>
      </p:sp>
      <p:sp>
        <p:nvSpPr>
          <p:cNvPr id="5" name="Ok: Köşeli Çift Ayraç 4">
            <a:extLst>
              <a:ext uri="{FF2B5EF4-FFF2-40B4-BE49-F238E27FC236}">
                <a16:creationId xmlns:a16="http://schemas.microsoft.com/office/drawing/2014/main" id="{C25DECC5-8976-4E12-8BF4-DD5E2A4D1349}"/>
              </a:ext>
            </a:extLst>
          </p:cNvPr>
          <p:cNvSpPr/>
          <p:nvPr/>
        </p:nvSpPr>
        <p:spPr>
          <a:xfrm>
            <a:off x="976312" y="1561087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3657CB8-0DCA-4BB1-88A6-416150D00B0A}"/>
              </a:ext>
            </a:extLst>
          </p:cNvPr>
          <p:cNvSpPr txBox="1"/>
          <p:nvPr/>
        </p:nvSpPr>
        <p:spPr>
          <a:xfrm>
            <a:off x="1595437" y="1452235"/>
            <a:ext cx="92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Konuşma esnasında karşı taraf bizden daha önce söylediğimiz bir şeyi açıklamamızı istediğinde ise bu yapıları kullanarak açıklama yaparız.</a:t>
            </a:r>
          </a:p>
        </p:txBody>
      </p:sp>
      <p:sp>
        <p:nvSpPr>
          <p:cNvPr id="7" name="Ok: Köşeli Çift Ayraç 6">
            <a:extLst>
              <a:ext uri="{FF2B5EF4-FFF2-40B4-BE49-F238E27FC236}">
                <a16:creationId xmlns:a16="http://schemas.microsoft.com/office/drawing/2014/main" id="{B25AF88A-924A-4C95-9E80-B3F0F2A9008D}"/>
              </a:ext>
            </a:extLst>
          </p:cNvPr>
          <p:cNvSpPr/>
          <p:nvPr/>
        </p:nvSpPr>
        <p:spPr>
          <a:xfrm>
            <a:off x="28574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mean</a:t>
            </a:r>
            <a:r>
              <a:rPr lang="tr-TR" sz="2400" b="1" dirty="0">
                <a:solidFill>
                  <a:schemeClr val="tx1"/>
                </a:solidFill>
              </a:rPr>
              <a:t> ……..</a:t>
            </a:r>
          </a:p>
        </p:txBody>
      </p:sp>
      <p:sp>
        <p:nvSpPr>
          <p:cNvPr id="8" name="Ok: Köşeli Çift Ayraç 7">
            <a:extLst>
              <a:ext uri="{FF2B5EF4-FFF2-40B4-BE49-F238E27FC236}">
                <a16:creationId xmlns:a16="http://schemas.microsoft.com/office/drawing/2014/main" id="{FCE0DB74-C505-4E5F-96A5-7471DA440B86}"/>
              </a:ext>
            </a:extLst>
          </p:cNvPr>
          <p:cNvSpPr/>
          <p:nvPr/>
        </p:nvSpPr>
        <p:spPr>
          <a:xfrm flipH="1">
            <a:off x="609599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Demek istiyorum ki ……..</a:t>
            </a:r>
          </a:p>
        </p:txBody>
      </p:sp>
      <p:sp>
        <p:nvSpPr>
          <p:cNvPr id="9" name="Ok: Köşeli Çift Ayraç 8">
            <a:extLst>
              <a:ext uri="{FF2B5EF4-FFF2-40B4-BE49-F238E27FC236}">
                <a16:creationId xmlns:a16="http://schemas.microsoft.com/office/drawing/2014/main" id="{0E7ECC7D-A658-4070-93C5-A51C1E8D48AA}"/>
              </a:ext>
            </a:extLst>
          </p:cNvPr>
          <p:cNvSpPr/>
          <p:nvPr/>
        </p:nvSpPr>
        <p:spPr>
          <a:xfrm>
            <a:off x="28574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other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words</a:t>
            </a:r>
            <a:r>
              <a:rPr lang="tr-TR" sz="2400" b="1" dirty="0">
                <a:solidFill>
                  <a:schemeClr val="tx1"/>
                </a:solidFill>
              </a:rPr>
              <a:t> ………</a:t>
            </a:r>
          </a:p>
        </p:txBody>
      </p:sp>
      <p:sp>
        <p:nvSpPr>
          <p:cNvPr id="10" name="Ok: Köşeli Çift Ayraç 9">
            <a:extLst>
              <a:ext uri="{FF2B5EF4-FFF2-40B4-BE49-F238E27FC236}">
                <a16:creationId xmlns:a16="http://schemas.microsoft.com/office/drawing/2014/main" id="{6A1349DF-403B-4FF7-A4E1-5F3840ADD590}"/>
              </a:ext>
            </a:extLst>
          </p:cNvPr>
          <p:cNvSpPr/>
          <p:nvPr/>
        </p:nvSpPr>
        <p:spPr>
          <a:xfrm flipH="1">
            <a:off x="609599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Başka bir deyişle ………</a:t>
            </a:r>
          </a:p>
        </p:txBody>
      </p:sp>
      <p:sp>
        <p:nvSpPr>
          <p:cNvPr id="11" name="Ok: Köşeli Çift Ayraç 10">
            <a:extLst>
              <a:ext uri="{FF2B5EF4-FFF2-40B4-BE49-F238E27FC236}">
                <a16:creationId xmlns:a16="http://schemas.microsoft.com/office/drawing/2014/main" id="{C5257DAC-8B80-4C21-ABD5-74E276487303}"/>
              </a:ext>
            </a:extLst>
          </p:cNvPr>
          <p:cNvSpPr/>
          <p:nvPr/>
        </p:nvSpPr>
        <p:spPr>
          <a:xfrm>
            <a:off x="28574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What</a:t>
            </a:r>
            <a:r>
              <a:rPr lang="tr-TR" sz="2400" b="1" dirty="0">
                <a:solidFill>
                  <a:schemeClr val="tx1"/>
                </a:solidFill>
              </a:rPr>
              <a:t> I </a:t>
            </a:r>
            <a:r>
              <a:rPr lang="tr-TR" sz="2400" b="1" dirty="0" err="1">
                <a:solidFill>
                  <a:schemeClr val="tx1"/>
                </a:solidFill>
              </a:rPr>
              <a:t>mean</a:t>
            </a:r>
            <a:r>
              <a:rPr lang="tr-TR" sz="2400" b="1" dirty="0">
                <a:solidFill>
                  <a:schemeClr val="tx1"/>
                </a:solidFill>
              </a:rPr>
              <a:t> is </a:t>
            </a:r>
            <a:r>
              <a:rPr lang="tr-TR" sz="2400" b="1" dirty="0" err="1">
                <a:solidFill>
                  <a:schemeClr val="tx1"/>
                </a:solidFill>
              </a:rPr>
              <a:t>that</a:t>
            </a:r>
            <a:r>
              <a:rPr lang="tr-TR" sz="2400" b="1" dirty="0">
                <a:solidFill>
                  <a:schemeClr val="tx1"/>
                </a:solidFill>
              </a:rPr>
              <a:t> ………</a:t>
            </a:r>
          </a:p>
        </p:txBody>
      </p:sp>
      <p:sp>
        <p:nvSpPr>
          <p:cNvPr id="12" name="Ok: Köşeli Çift Ayraç 11">
            <a:extLst>
              <a:ext uri="{FF2B5EF4-FFF2-40B4-BE49-F238E27FC236}">
                <a16:creationId xmlns:a16="http://schemas.microsoft.com/office/drawing/2014/main" id="{6F23DF0F-4A43-422C-9EC7-D78769DC8525}"/>
              </a:ext>
            </a:extLst>
          </p:cNvPr>
          <p:cNvSpPr/>
          <p:nvPr/>
        </p:nvSpPr>
        <p:spPr>
          <a:xfrm flipH="1">
            <a:off x="609599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Demek istediğim şu ki …..…..</a:t>
            </a:r>
          </a:p>
        </p:txBody>
      </p:sp>
    </p:spTree>
    <p:extLst>
      <p:ext uri="{BB962C8B-B14F-4D97-AF65-F5344CB8AC3E}">
        <p14:creationId xmlns:p14="http://schemas.microsoft.com/office/powerpoint/2010/main" val="18404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9CB9336-EEFE-4515-A5DD-D5B938CB9846}"/>
              </a:ext>
            </a:extLst>
          </p:cNvPr>
          <p:cNvSpPr txBox="1"/>
          <p:nvPr/>
        </p:nvSpPr>
        <p:spPr>
          <a:xfrm>
            <a:off x="704849" y="212286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Peki bu «Açıklama İsteme Yapıları» sorularda nasıl karşımıza çıkar?</a:t>
            </a:r>
          </a:p>
        </p:txBody>
      </p:sp>
      <p:sp>
        <p:nvSpPr>
          <p:cNvPr id="4" name="Ok: Köşeli Çift Ayraç 3">
            <a:extLst>
              <a:ext uri="{FF2B5EF4-FFF2-40B4-BE49-F238E27FC236}">
                <a16:creationId xmlns:a16="http://schemas.microsoft.com/office/drawing/2014/main" id="{D647D380-4392-4DBD-9B86-629DD38ECB23}"/>
              </a:ext>
            </a:extLst>
          </p:cNvPr>
          <p:cNvSpPr/>
          <p:nvPr/>
        </p:nvSpPr>
        <p:spPr>
          <a:xfrm>
            <a:off x="85724" y="198029"/>
            <a:ext cx="619125" cy="428625"/>
          </a:xfrm>
          <a:prstGeom prst="chevr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7B8E576-4357-44A1-A02B-489B3E0D03E3}"/>
              </a:ext>
            </a:extLst>
          </p:cNvPr>
          <p:cNvSpPr txBox="1"/>
          <p:nvPr/>
        </p:nvSpPr>
        <p:spPr>
          <a:xfrm>
            <a:off x="395287" y="1082649"/>
            <a:ext cx="560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Ağırlıklı olarak diyalog sorularında boşluk </a:t>
            </a:r>
            <a:r>
              <a:rPr lang="tr-TR" sz="2000" b="1" dirty="0" err="1"/>
              <a:t>doldurmız</a:t>
            </a:r>
            <a:r>
              <a:rPr lang="tr-TR" sz="2000" b="1" dirty="0"/>
              <a:t> istenince bu yapıları kullanırız:</a:t>
            </a:r>
          </a:p>
        </p:txBody>
      </p:sp>
      <p:pic>
        <p:nvPicPr>
          <p:cNvPr id="2050" name="Picture 2" descr="Millions of PNG Images, Backgrounds and Vectors for Free Download | Pngtree">
            <a:extLst>
              <a:ext uri="{FF2B5EF4-FFF2-40B4-BE49-F238E27FC236}">
                <a16:creationId xmlns:a16="http://schemas.microsoft.com/office/drawing/2014/main" id="{08D6A49C-1B20-437C-AF64-154B86BB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59555"/>
            <a:ext cx="1999738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Illustration - Happy man png download - 1500*1500 - Free  Transparent Cartoon png Download. - Clip Art Library">
            <a:extLst>
              <a:ext uri="{FF2B5EF4-FFF2-40B4-BE49-F238E27FC236}">
                <a16:creationId xmlns:a16="http://schemas.microsoft.com/office/drawing/2014/main" id="{DC1A0392-B807-4381-847F-34E6B123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81" y="1975871"/>
            <a:ext cx="4482019" cy="44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C79703A1-0F82-4131-AC44-E23227A0698F}"/>
              </a:ext>
            </a:extLst>
          </p:cNvPr>
          <p:cNvSpPr/>
          <p:nvPr/>
        </p:nvSpPr>
        <p:spPr>
          <a:xfrm>
            <a:off x="3571875" y="1894121"/>
            <a:ext cx="4138106" cy="1143000"/>
          </a:xfrm>
          <a:prstGeom prst="wedgeEllipseCallout">
            <a:avLst>
              <a:gd name="adj1" fmla="val -58638"/>
              <a:gd name="adj2" fmla="val 35000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 </a:t>
            </a:r>
            <a:r>
              <a:rPr lang="tr-TR" dirty="0" err="1"/>
              <a:t>think</a:t>
            </a:r>
            <a:r>
              <a:rPr lang="tr-TR" dirty="0"/>
              <a:t>, a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friend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honest</a:t>
            </a:r>
            <a:r>
              <a:rPr lang="tr-TR" dirty="0"/>
              <a:t>.</a:t>
            </a:r>
          </a:p>
        </p:txBody>
      </p:sp>
      <p:sp>
        <p:nvSpPr>
          <p:cNvPr id="10" name="Konuşma Balonu: Oval 9">
            <a:extLst>
              <a:ext uri="{FF2B5EF4-FFF2-40B4-BE49-F238E27FC236}">
                <a16:creationId xmlns:a16="http://schemas.microsoft.com/office/drawing/2014/main" id="{6B422A34-D2F4-482D-8B2D-C09BA8683530}"/>
              </a:ext>
            </a:extLst>
          </p:cNvPr>
          <p:cNvSpPr/>
          <p:nvPr/>
        </p:nvSpPr>
        <p:spPr>
          <a:xfrm>
            <a:off x="3891558" y="4023734"/>
            <a:ext cx="4138106" cy="1143000"/>
          </a:xfrm>
          <a:prstGeom prst="wedgeEllipseCallout">
            <a:avLst>
              <a:gd name="adj1" fmla="val -56566"/>
              <a:gd name="adj2" fmla="val -53333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 </a:t>
            </a:r>
            <a:r>
              <a:rPr lang="tr-TR" dirty="0" err="1"/>
              <a:t>mean</a:t>
            </a:r>
            <a:r>
              <a:rPr lang="tr-TR" dirty="0"/>
              <a:t> a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friend</a:t>
            </a:r>
            <a:r>
              <a:rPr lang="tr-TR" dirty="0"/>
              <a:t> ______________.</a:t>
            </a:r>
          </a:p>
        </p:txBody>
      </p:sp>
      <p:sp>
        <p:nvSpPr>
          <p:cNvPr id="11" name="Konuşma Balonu: Oval 10">
            <a:extLst>
              <a:ext uri="{FF2B5EF4-FFF2-40B4-BE49-F238E27FC236}">
                <a16:creationId xmlns:a16="http://schemas.microsoft.com/office/drawing/2014/main" id="{E6756187-1B10-46F9-90A1-9520027AE542}"/>
              </a:ext>
            </a:extLst>
          </p:cNvPr>
          <p:cNvSpPr/>
          <p:nvPr/>
        </p:nvSpPr>
        <p:spPr>
          <a:xfrm>
            <a:off x="5225483" y="3108291"/>
            <a:ext cx="3347017" cy="767329"/>
          </a:xfrm>
          <a:prstGeom prst="wedgeEllipseCallout">
            <a:avLst>
              <a:gd name="adj1" fmla="val 65678"/>
              <a:gd name="adj2" fmla="val -408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What</a:t>
            </a:r>
            <a:r>
              <a:rPr lang="tr-TR" dirty="0"/>
              <a:t> do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BE5919-86AB-4F5B-8E42-5F817FE74BA1}"/>
              </a:ext>
            </a:extLst>
          </p:cNvPr>
          <p:cNvSpPr txBox="1"/>
          <p:nvPr/>
        </p:nvSpPr>
        <p:spPr>
          <a:xfrm>
            <a:off x="4026946" y="5306961"/>
            <a:ext cx="413810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always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.</a:t>
            </a:r>
          </a:p>
          <a:p>
            <a:pPr marL="342900" indent="-342900">
              <a:buAutoNum type="alphaLcParenR"/>
            </a:pP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share</a:t>
            </a:r>
            <a:r>
              <a:rPr lang="tr-TR" dirty="0"/>
              <a:t> her </a:t>
            </a:r>
            <a:r>
              <a:rPr lang="tr-TR" dirty="0" err="1"/>
              <a:t>furnitures</a:t>
            </a:r>
            <a:r>
              <a:rPr lang="tr-TR" dirty="0"/>
              <a:t>.</a:t>
            </a:r>
          </a:p>
          <a:p>
            <a:pPr marL="342900" indent="-342900">
              <a:buAutoNum type="alphaLcParenR"/>
            </a:pP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tell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truth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time.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11A681-6C6D-4308-A4EA-F6370F4A8AC5}"/>
              </a:ext>
            </a:extLst>
          </p:cNvPr>
          <p:cNvSpPr/>
          <p:nvPr/>
        </p:nvSpPr>
        <p:spPr>
          <a:xfrm>
            <a:off x="4026946" y="5905500"/>
            <a:ext cx="316454" cy="3247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6F190F7-0D6D-41C9-BC9C-CFB22A6DFA8D}"/>
              </a:ext>
            </a:extLst>
          </p:cNvPr>
          <p:cNvSpPr txBox="1"/>
          <p:nvPr/>
        </p:nvSpPr>
        <p:spPr>
          <a:xfrm>
            <a:off x="6486524" y="745733"/>
            <a:ext cx="5514975" cy="1077218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Not: </a:t>
            </a:r>
            <a:r>
              <a:rPr lang="tr-TR" sz="2000" b="1" dirty="0"/>
              <a:t>«</a:t>
            </a:r>
            <a:r>
              <a:rPr lang="tr-TR" sz="2000" b="1" dirty="0" err="1"/>
              <a:t>What</a:t>
            </a:r>
            <a:r>
              <a:rPr lang="tr-TR" sz="2000" b="1" dirty="0"/>
              <a:t> do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mean</a:t>
            </a:r>
            <a:r>
              <a:rPr lang="tr-TR" sz="2000" b="1" dirty="0"/>
              <a:t>?» sorusundan sonra daha önce söylenen şey </a:t>
            </a:r>
            <a:r>
              <a:rPr lang="tr-TR" sz="2000" b="1" i="1" u="sng" dirty="0"/>
              <a:t>tekrar edilmez.</a:t>
            </a:r>
          </a:p>
          <a:p>
            <a:r>
              <a:rPr lang="tr-TR" sz="2000" b="1" dirty="0"/>
              <a:t>Söylenen farklı bir şekilde ifade edilir.</a:t>
            </a:r>
          </a:p>
        </p:txBody>
      </p:sp>
    </p:spTree>
    <p:extLst>
      <p:ext uri="{BB962C8B-B14F-4D97-AF65-F5344CB8AC3E}">
        <p14:creationId xmlns:p14="http://schemas.microsoft.com/office/powerpoint/2010/main" val="8097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https://www.egetolgayaltinay.com/lessons/372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0D410E-54AE-E909-2F01-E116556D8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647">
            <a:off x="8056381" y="3272369"/>
            <a:ext cx="3156706" cy="30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6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13D5D06F-997B-40E2-8E38-F6ADC556EF3B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10591800" cy="7715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Common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Questions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about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the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Internet</a:t>
            </a:r>
            <a:endParaRPr lang="tr-TR" sz="36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Ok: Köşeli Çift Ayraç 5">
            <a:extLst>
              <a:ext uri="{FF2B5EF4-FFF2-40B4-BE49-F238E27FC236}">
                <a16:creationId xmlns:a16="http://schemas.microsoft.com/office/drawing/2014/main" id="{C66BB567-4092-4E7A-AEC8-CE969F194B87}"/>
              </a:ext>
            </a:extLst>
          </p:cNvPr>
          <p:cNvSpPr/>
          <p:nvPr/>
        </p:nvSpPr>
        <p:spPr>
          <a:xfrm>
            <a:off x="452437" y="1046737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FD94E8-9E13-417F-B016-EB29A42086D1}"/>
              </a:ext>
            </a:extLst>
          </p:cNvPr>
          <p:cNvSpPr txBox="1"/>
          <p:nvPr/>
        </p:nvSpPr>
        <p:spPr>
          <a:xfrm>
            <a:off x="1071562" y="1046737"/>
            <a:ext cx="923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Internet ünitesinde diyaloglarda karşımıza sık sık çıkacak bazı soru kalıpları şu şekildedir.</a:t>
            </a:r>
          </a:p>
        </p:txBody>
      </p:sp>
      <p:sp>
        <p:nvSpPr>
          <p:cNvPr id="8" name="Ok: Beşgen 7">
            <a:extLst>
              <a:ext uri="{FF2B5EF4-FFF2-40B4-BE49-F238E27FC236}">
                <a16:creationId xmlns:a16="http://schemas.microsoft.com/office/drawing/2014/main" id="{566B3645-5902-46A5-A82D-A5796C87F803}"/>
              </a:ext>
            </a:extLst>
          </p:cNvPr>
          <p:cNvSpPr/>
          <p:nvPr/>
        </p:nvSpPr>
        <p:spPr>
          <a:xfrm>
            <a:off x="66676" y="1867017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For what purposes do you use the Internet?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İnterneti</a:t>
            </a:r>
            <a:r>
              <a:rPr lang="en-US" sz="2400" b="1" dirty="0">
                <a:solidFill>
                  <a:schemeClr val="tx1"/>
                </a:solidFill>
              </a:rPr>
              <a:t> ne </a:t>
            </a:r>
            <a:r>
              <a:rPr lang="en-US" sz="2400" b="1" dirty="0" err="1">
                <a:solidFill>
                  <a:schemeClr val="tx1"/>
                </a:solidFill>
              </a:rPr>
              <a:t>amaçla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kullanırsın</a:t>
            </a:r>
            <a:r>
              <a:rPr lang="en-US" sz="2400" b="1" dirty="0">
                <a:solidFill>
                  <a:schemeClr val="tx1"/>
                </a:solidFill>
              </a:rPr>
              <a:t>?)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Ok: Beşgen 16">
            <a:extLst>
              <a:ext uri="{FF2B5EF4-FFF2-40B4-BE49-F238E27FC236}">
                <a16:creationId xmlns:a16="http://schemas.microsoft.com/office/drawing/2014/main" id="{CDA4F411-C580-48CE-88C7-46C6E810241E}"/>
              </a:ext>
            </a:extLst>
          </p:cNvPr>
          <p:cNvSpPr/>
          <p:nvPr/>
        </p:nvSpPr>
        <p:spPr>
          <a:xfrm>
            <a:off x="66676" y="5107543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</a:rPr>
              <a:t>Which devices do you use to access the internet?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Internete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girmek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için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hangi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cihazları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kullanırsın</a:t>
            </a:r>
            <a:r>
              <a:rPr lang="en-US" sz="2000" b="1" dirty="0">
                <a:solidFill>
                  <a:schemeClr val="tx1"/>
                </a:solidFill>
              </a:rPr>
              <a:t>?)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8" name="Ok: Beşgen 17">
            <a:extLst>
              <a:ext uri="{FF2B5EF4-FFF2-40B4-BE49-F238E27FC236}">
                <a16:creationId xmlns:a16="http://schemas.microsoft.com/office/drawing/2014/main" id="{293D45B6-9EAF-4524-A6E0-1D624476F964}"/>
              </a:ext>
            </a:extLst>
          </p:cNvPr>
          <p:cNvSpPr/>
          <p:nvPr/>
        </p:nvSpPr>
        <p:spPr>
          <a:xfrm flipH="1">
            <a:off x="6243638" y="1867016"/>
            <a:ext cx="5781675" cy="1620263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 use the Internet to check sport results.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Maç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sonuçlarını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kontrol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etmek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için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interneti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kullanırım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0" name="Ok: Beşgen 19">
            <a:extLst>
              <a:ext uri="{FF2B5EF4-FFF2-40B4-BE49-F238E27FC236}">
                <a16:creationId xmlns:a16="http://schemas.microsoft.com/office/drawing/2014/main" id="{FB4934F8-9627-4F67-B344-B4FFEC12776E}"/>
              </a:ext>
            </a:extLst>
          </p:cNvPr>
          <p:cNvSpPr/>
          <p:nvPr/>
        </p:nvSpPr>
        <p:spPr>
          <a:xfrm flipH="1">
            <a:off x="6243638" y="5107543"/>
            <a:ext cx="5781675" cy="1560970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 use my Laptop to access the internet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Internete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girmek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için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dizüstü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bilgisayarımı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kullanırım</a:t>
            </a:r>
            <a:r>
              <a:rPr lang="en-US" sz="2000" b="1" dirty="0">
                <a:solidFill>
                  <a:schemeClr val="tx1"/>
                </a:solidFill>
              </a:rPr>
              <a:t>.)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06333A5-BC1F-41E5-ACA9-F4161DF4CFCB}"/>
              </a:ext>
            </a:extLst>
          </p:cNvPr>
          <p:cNvSpPr/>
          <p:nvPr/>
        </p:nvSpPr>
        <p:spPr>
          <a:xfrm>
            <a:off x="1409699" y="1209525"/>
            <a:ext cx="307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Questions</a:t>
            </a:r>
            <a:endParaRPr lang="tr-TR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C50FCC7-9E5E-4E7E-A561-E10616B1BA42}"/>
              </a:ext>
            </a:extLst>
          </p:cNvPr>
          <p:cNvSpPr/>
          <p:nvPr/>
        </p:nvSpPr>
        <p:spPr>
          <a:xfrm>
            <a:off x="8160685" y="1179878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10E5F0"/>
                </a:solidFill>
                <a:effectLst/>
              </a:rPr>
              <a:t>Answers</a:t>
            </a:r>
            <a:endParaRPr lang="tr-TR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10E5F0"/>
              </a:solidFill>
              <a:effectLst/>
            </a:endParaRPr>
          </a:p>
        </p:txBody>
      </p:sp>
      <p:sp>
        <p:nvSpPr>
          <p:cNvPr id="2" name="Ok: Beşgen 1">
            <a:extLst>
              <a:ext uri="{FF2B5EF4-FFF2-40B4-BE49-F238E27FC236}">
                <a16:creationId xmlns:a16="http://schemas.microsoft.com/office/drawing/2014/main" id="{04852122-0C46-B374-74C1-34575379ED74}"/>
              </a:ext>
            </a:extLst>
          </p:cNvPr>
          <p:cNvSpPr/>
          <p:nvPr/>
        </p:nvSpPr>
        <p:spPr>
          <a:xfrm>
            <a:off x="66676" y="3480593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chemeClr val="tx1"/>
                </a:solidFill>
              </a:rPr>
              <a:t>How many hours do you </a:t>
            </a:r>
            <a:r>
              <a:rPr lang="tr-TR" sz="2000" b="1" dirty="0" err="1">
                <a:solidFill>
                  <a:schemeClr val="tx1"/>
                </a:solidFill>
              </a:rPr>
              <a:t>use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internet a day?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Günde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kaç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saat</a:t>
            </a:r>
            <a:r>
              <a:rPr lang="en-US" sz="2000" b="1" dirty="0">
                <a:solidFill>
                  <a:schemeClr val="tx1"/>
                </a:solidFill>
              </a:rPr>
              <a:t> internet</a:t>
            </a:r>
            <a:r>
              <a:rPr lang="tr-TR" sz="2000" b="1" dirty="0">
                <a:solidFill>
                  <a:schemeClr val="tx1"/>
                </a:solidFill>
              </a:rPr>
              <a:t> kullanırsın</a:t>
            </a:r>
            <a:r>
              <a:rPr lang="en-US" sz="2000" b="1" dirty="0">
                <a:solidFill>
                  <a:schemeClr val="tx1"/>
                </a:solidFill>
              </a:rPr>
              <a:t>?)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Ok: Beşgen 2">
            <a:extLst>
              <a:ext uri="{FF2B5EF4-FFF2-40B4-BE49-F238E27FC236}">
                <a16:creationId xmlns:a16="http://schemas.microsoft.com/office/drawing/2014/main" id="{EE27C16E-F002-0028-F6A5-C160FEE6DC24}"/>
              </a:ext>
            </a:extLst>
          </p:cNvPr>
          <p:cNvSpPr/>
          <p:nvPr/>
        </p:nvSpPr>
        <p:spPr>
          <a:xfrm flipH="1">
            <a:off x="6243638" y="3480593"/>
            <a:ext cx="5781675" cy="1560970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 spend two hours a day on the internet.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Internette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günde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iki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harcarım</a:t>
            </a:r>
            <a:r>
              <a:rPr lang="en-US" sz="20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26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22" grpId="0"/>
      <p:bldP spid="23" grpId="0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13D5D06F-997B-40E2-8E38-F6ADC556EF3B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10591800" cy="7715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Common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Questions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about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the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Internet</a:t>
            </a:r>
            <a:endParaRPr lang="tr-TR" sz="36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Ok: Köşeli Çift Ayraç 5">
            <a:extLst>
              <a:ext uri="{FF2B5EF4-FFF2-40B4-BE49-F238E27FC236}">
                <a16:creationId xmlns:a16="http://schemas.microsoft.com/office/drawing/2014/main" id="{C66BB567-4092-4E7A-AEC8-CE969F194B87}"/>
              </a:ext>
            </a:extLst>
          </p:cNvPr>
          <p:cNvSpPr/>
          <p:nvPr/>
        </p:nvSpPr>
        <p:spPr>
          <a:xfrm>
            <a:off x="452437" y="1046737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FD94E8-9E13-417F-B016-EB29A42086D1}"/>
              </a:ext>
            </a:extLst>
          </p:cNvPr>
          <p:cNvSpPr txBox="1"/>
          <p:nvPr/>
        </p:nvSpPr>
        <p:spPr>
          <a:xfrm>
            <a:off x="1071562" y="1046737"/>
            <a:ext cx="923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Internet ünitesinde soru köklerinde karşımıza sık sık çıkacak bazı soru kalıpları şu şekildedir.</a:t>
            </a:r>
          </a:p>
        </p:txBody>
      </p:sp>
      <p:sp>
        <p:nvSpPr>
          <p:cNvPr id="8" name="Ok: Beşgen 7">
            <a:extLst>
              <a:ext uri="{FF2B5EF4-FFF2-40B4-BE49-F238E27FC236}">
                <a16:creationId xmlns:a16="http://schemas.microsoft.com/office/drawing/2014/main" id="{566B3645-5902-46A5-A82D-A5796C87F803}"/>
              </a:ext>
            </a:extLst>
          </p:cNvPr>
          <p:cNvSpPr/>
          <p:nvPr/>
        </p:nvSpPr>
        <p:spPr>
          <a:xfrm>
            <a:off x="66676" y="1867017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How do you access the internet?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Internete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nasıl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girersin</a:t>
            </a:r>
            <a:r>
              <a:rPr lang="en-US" sz="2400" b="1" dirty="0">
                <a:solidFill>
                  <a:schemeClr val="tx1"/>
                </a:solidFill>
              </a:rPr>
              <a:t>?)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Ok: Beşgen 17">
            <a:extLst>
              <a:ext uri="{FF2B5EF4-FFF2-40B4-BE49-F238E27FC236}">
                <a16:creationId xmlns:a16="http://schemas.microsoft.com/office/drawing/2014/main" id="{293D45B6-9EAF-4524-A6E0-1D624476F964}"/>
              </a:ext>
            </a:extLst>
          </p:cNvPr>
          <p:cNvSpPr/>
          <p:nvPr/>
        </p:nvSpPr>
        <p:spPr>
          <a:xfrm flipH="1">
            <a:off x="6243638" y="1867016"/>
            <a:ext cx="5781675" cy="1620263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 access the internet via my tablet.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Internete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tabletim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aracılığıyla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girerim</a:t>
            </a:r>
            <a:r>
              <a:rPr lang="en-US" sz="2000" b="1" dirty="0">
                <a:solidFill>
                  <a:schemeClr val="tx1"/>
                </a:solidFill>
              </a:rPr>
              <a:t>.)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06333A5-BC1F-41E5-ACA9-F4161DF4CFCB}"/>
              </a:ext>
            </a:extLst>
          </p:cNvPr>
          <p:cNvSpPr/>
          <p:nvPr/>
        </p:nvSpPr>
        <p:spPr>
          <a:xfrm>
            <a:off x="1409699" y="1209525"/>
            <a:ext cx="307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Questions</a:t>
            </a:r>
            <a:endParaRPr lang="tr-TR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C50FCC7-9E5E-4E7E-A561-E10616B1BA42}"/>
              </a:ext>
            </a:extLst>
          </p:cNvPr>
          <p:cNvSpPr/>
          <p:nvPr/>
        </p:nvSpPr>
        <p:spPr>
          <a:xfrm>
            <a:off x="8160685" y="1179878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10E5F0"/>
                </a:solidFill>
                <a:effectLst/>
              </a:rPr>
              <a:t>Answers</a:t>
            </a:r>
            <a:endParaRPr lang="tr-TR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10E5F0"/>
              </a:solidFill>
              <a:effectLst/>
            </a:endParaRPr>
          </a:p>
        </p:txBody>
      </p:sp>
      <p:sp>
        <p:nvSpPr>
          <p:cNvPr id="2" name="Ok: Beşgen 1">
            <a:extLst>
              <a:ext uri="{FF2B5EF4-FFF2-40B4-BE49-F238E27FC236}">
                <a16:creationId xmlns:a16="http://schemas.microsoft.com/office/drawing/2014/main" id="{5815436E-C779-43D3-7D80-D3F13C280995}"/>
              </a:ext>
            </a:extLst>
          </p:cNvPr>
          <p:cNvSpPr/>
          <p:nvPr/>
        </p:nvSpPr>
        <p:spPr>
          <a:xfrm>
            <a:off x="66676" y="3487280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Where do you usually access the internet?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İnternete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genellikle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nereden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girersiniz</a:t>
            </a:r>
            <a:r>
              <a:rPr lang="en-US" sz="2400" b="1" dirty="0">
                <a:solidFill>
                  <a:schemeClr val="tx1"/>
                </a:solidFill>
              </a:rPr>
              <a:t>?)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Ok: Beşgen 2">
            <a:extLst>
              <a:ext uri="{FF2B5EF4-FFF2-40B4-BE49-F238E27FC236}">
                <a16:creationId xmlns:a16="http://schemas.microsoft.com/office/drawing/2014/main" id="{1C42BE5F-4D1F-1E20-B3DB-EC429CC0FD0D}"/>
              </a:ext>
            </a:extLst>
          </p:cNvPr>
          <p:cNvSpPr/>
          <p:nvPr/>
        </p:nvSpPr>
        <p:spPr>
          <a:xfrm flipH="1">
            <a:off x="6243638" y="3487280"/>
            <a:ext cx="5781675" cy="1560970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 usually access the internet at Home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Internete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genellikle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evde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girerim</a:t>
            </a:r>
            <a:r>
              <a:rPr lang="en-US" sz="2400" b="1" dirty="0">
                <a:solidFill>
                  <a:schemeClr val="tx1"/>
                </a:solidFill>
              </a:rPr>
              <a:t>.)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Yıldız: 5 Nokta 4">
            <a:extLst>
              <a:ext uri="{FF2B5EF4-FFF2-40B4-BE49-F238E27FC236}">
                <a16:creationId xmlns:a16="http://schemas.microsoft.com/office/drawing/2014/main" id="{F59AACE7-0ACB-FCDD-DED0-8D77D8FF7306}"/>
              </a:ext>
            </a:extLst>
          </p:cNvPr>
          <p:cNvSpPr/>
          <p:nvPr/>
        </p:nvSpPr>
        <p:spPr>
          <a:xfrm>
            <a:off x="142875" y="3569732"/>
            <a:ext cx="400050" cy="3714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A69F6F6-7F47-3C66-3D2A-62150483F46D}"/>
              </a:ext>
            </a:extLst>
          </p:cNvPr>
          <p:cNvSpPr txBox="1"/>
          <p:nvPr/>
        </p:nvSpPr>
        <p:spPr>
          <a:xfrm>
            <a:off x="3631407" y="5037297"/>
            <a:ext cx="5053012" cy="163121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Not: </a:t>
            </a:r>
            <a:r>
              <a:rPr lang="tr-TR" sz="2400" b="1" dirty="0" err="1">
                <a:solidFill>
                  <a:schemeClr val="bg1"/>
                </a:solidFill>
              </a:rPr>
              <a:t>Where</a:t>
            </a:r>
            <a:r>
              <a:rPr lang="tr-TR" sz="2400" b="1" dirty="0">
                <a:solidFill>
                  <a:schemeClr val="bg1"/>
                </a:solidFill>
              </a:rPr>
              <a:t> sorusuna yanıt olarak interneti kullandığımız </a:t>
            </a:r>
            <a:r>
              <a:rPr lang="tr-TR" sz="2800" b="1" u="sng" dirty="0">
                <a:solidFill>
                  <a:schemeClr val="bg1"/>
                </a:solidFill>
              </a:rPr>
              <a:t>mekan</a:t>
            </a:r>
            <a:r>
              <a:rPr lang="tr-TR" sz="2400" b="1" dirty="0">
                <a:solidFill>
                  <a:schemeClr val="bg1"/>
                </a:solidFill>
              </a:rPr>
              <a:t> söylenir (ev, okul, iş yeri, vb.)  </a:t>
            </a:r>
            <a:r>
              <a:rPr lang="tr-TR" sz="2400" b="1" u="sng" dirty="0">
                <a:solidFill>
                  <a:schemeClr val="bg1"/>
                </a:solidFill>
              </a:rPr>
              <a:t>Kullanılan cihaz söylenmez.</a:t>
            </a:r>
            <a:endParaRPr lang="tr-TR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Yıldız: 5 Nokta 10">
            <a:extLst>
              <a:ext uri="{FF2B5EF4-FFF2-40B4-BE49-F238E27FC236}">
                <a16:creationId xmlns:a16="http://schemas.microsoft.com/office/drawing/2014/main" id="{6B1B9313-C7AC-B0CE-B84F-CC516FECDB03}"/>
              </a:ext>
            </a:extLst>
          </p:cNvPr>
          <p:cNvSpPr/>
          <p:nvPr/>
        </p:nvSpPr>
        <p:spPr>
          <a:xfrm>
            <a:off x="11496675" y="3546572"/>
            <a:ext cx="400050" cy="3714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6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" grpId="0" animBg="1"/>
      <p:bldP spid="3" grpId="0" animBg="1"/>
      <p:bldP spid="5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FC982DC2-FC5B-4EEF-AF47-35BA894D526C}"/>
              </a:ext>
            </a:extLst>
          </p:cNvPr>
          <p:cNvSpPr txBox="1">
            <a:spLocks/>
          </p:cNvSpPr>
          <p:nvPr/>
        </p:nvSpPr>
        <p:spPr>
          <a:xfrm>
            <a:off x="5139831" y="1552575"/>
            <a:ext cx="6452094" cy="13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>
                <a:latin typeface="+mn-lt"/>
                <a:cs typeface="Aharoni" panose="02010803020104030203" pitchFamily="2" charset="-79"/>
              </a:rPr>
              <a:t>Don’t</a:t>
            </a:r>
            <a:r>
              <a:rPr lang="tr-TR" sz="4000" b="1" dirty="0">
                <a:latin typeface="+mn-lt"/>
                <a:cs typeface="Aharoni" panose="02010803020104030203" pitchFamily="2" charset="-79"/>
              </a:rPr>
              <a:t> be an Internet </a:t>
            </a:r>
            <a:r>
              <a:rPr lang="tr-TR" sz="4000" b="1" dirty="0" err="1">
                <a:latin typeface="+mn-lt"/>
                <a:cs typeface="Aharoni" panose="02010803020104030203" pitchFamily="2" charset="-79"/>
              </a:rPr>
              <a:t>Addict</a:t>
            </a:r>
            <a:endParaRPr lang="tr-TR" sz="40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6CBC880-E3F7-403C-B2AE-FCD21E0100C7}"/>
              </a:ext>
            </a:extLst>
          </p:cNvPr>
          <p:cNvSpPr txBox="1"/>
          <p:nvPr/>
        </p:nvSpPr>
        <p:spPr>
          <a:xfrm>
            <a:off x="5051425" y="2474119"/>
            <a:ext cx="645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(Internet Bağımlısı Olma)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26F7E57-A0AB-44D6-8EED-8FC17701048D}"/>
              </a:ext>
            </a:extLst>
          </p:cNvPr>
          <p:cNvSpPr txBox="1">
            <a:spLocks/>
          </p:cNvSpPr>
          <p:nvPr/>
        </p:nvSpPr>
        <p:spPr>
          <a:xfrm>
            <a:off x="5139831" y="3152775"/>
            <a:ext cx="6452094" cy="13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>
                <a:latin typeface="+mn-lt"/>
                <a:cs typeface="Aharoni" panose="02010803020104030203" pitchFamily="2" charset="-79"/>
              </a:rPr>
              <a:t>Regulate</a:t>
            </a:r>
            <a:r>
              <a:rPr lang="tr-TR" sz="40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000" b="1" dirty="0" err="1">
                <a:latin typeface="+mn-lt"/>
                <a:cs typeface="Aharoni" panose="02010803020104030203" pitchFamily="2" charset="-79"/>
              </a:rPr>
              <a:t>your</a:t>
            </a:r>
            <a:r>
              <a:rPr lang="tr-TR" sz="4000" b="1" dirty="0">
                <a:latin typeface="+mn-lt"/>
                <a:cs typeface="Aharoni" panose="02010803020104030203" pitchFamily="2" charset="-79"/>
              </a:rPr>
              <a:t> Internet </a:t>
            </a:r>
            <a:r>
              <a:rPr lang="tr-TR" sz="4000" b="1" dirty="0" err="1">
                <a:latin typeface="+mn-lt"/>
                <a:cs typeface="Aharoni" panose="02010803020104030203" pitchFamily="2" charset="-79"/>
              </a:rPr>
              <a:t>Usage</a:t>
            </a:r>
            <a:endParaRPr lang="tr-TR" sz="40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0B18708-23F3-406B-931D-C6C0DE3DB1AB}"/>
              </a:ext>
            </a:extLst>
          </p:cNvPr>
          <p:cNvSpPr txBox="1"/>
          <p:nvPr/>
        </p:nvSpPr>
        <p:spPr>
          <a:xfrm>
            <a:off x="5139831" y="4050508"/>
            <a:ext cx="645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(Internet Kullanımını Ayarla)</a:t>
            </a:r>
          </a:p>
        </p:txBody>
      </p:sp>
    </p:spTree>
    <p:extLst>
      <p:ext uri="{BB962C8B-B14F-4D97-AF65-F5344CB8AC3E}">
        <p14:creationId xmlns:p14="http://schemas.microsoft.com/office/powerpoint/2010/main" val="7395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8713DB64-C267-4ED7-BC46-484DECC3A993}"/>
              </a:ext>
            </a:extLst>
          </p:cNvPr>
          <p:cNvSpPr/>
          <p:nvPr/>
        </p:nvSpPr>
        <p:spPr>
          <a:xfrm>
            <a:off x="317419" y="1835262"/>
            <a:ext cx="1696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Copy</a:t>
            </a:r>
            <a:endParaRPr lang="tr-T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FFAF09C-234A-4D66-AD81-E364AFF5D107}"/>
              </a:ext>
            </a:extLst>
          </p:cNvPr>
          <p:cNvSpPr/>
          <p:nvPr/>
        </p:nvSpPr>
        <p:spPr>
          <a:xfrm>
            <a:off x="2371988" y="2066095"/>
            <a:ext cx="2264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Attach</a:t>
            </a:r>
            <a:endParaRPr lang="tr-T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AA9339F-A191-47AE-85BF-66FABF4EF11D}"/>
              </a:ext>
            </a:extLst>
          </p:cNvPr>
          <p:cNvSpPr txBox="1"/>
          <p:nvPr/>
        </p:nvSpPr>
        <p:spPr>
          <a:xfrm>
            <a:off x="202827" y="2615884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(Kopyalamak)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5838FC4-8F3E-48E3-9719-42B94B3720F2}"/>
              </a:ext>
            </a:extLst>
          </p:cNvPr>
          <p:cNvSpPr txBox="1"/>
          <p:nvPr/>
        </p:nvSpPr>
        <p:spPr>
          <a:xfrm>
            <a:off x="2783479" y="2758592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(Eklemek)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6509626-AD95-482D-80A6-A398B7585939}"/>
              </a:ext>
            </a:extLst>
          </p:cNvPr>
          <p:cNvSpPr/>
          <p:nvPr/>
        </p:nvSpPr>
        <p:spPr>
          <a:xfrm>
            <a:off x="4352074" y="2066093"/>
            <a:ext cx="3072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</a:t>
            </a:r>
            <a:endParaRPr lang="tr-T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CE18661-757C-4E18-9DAE-C725E2AF7A19}"/>
              </a:ext>
            </a:extLst>
          </p:cNvPr>
          <p:cNvSpPr txBox="1"/>
          <p:nvPr/>
        </p:nvSpPr>
        <p:spPr>
          <a:xfrm>
            <a:off x="4892338" y="2769630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(Onaylamak)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D12DAE3A-8F2B-4EAE-BF85-16407073557A}"/>
              </a:ext>
            </a:extLst>
          </p:cNvPr>
          <p:cNvSpPr/>
          <p:nvPr/>
        </p:nvSpPr>
        <p:spPr>
          <a:xfrm>
            <a:off x="6805272" y="1999058"/>
            <a:ext cx="3072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Delete</a:t>
            </a:r>
            <a:endParaRPr lang="tr-T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215F560-CB02-4CB7-80DF-7655EA636F96}"/>
              </a:ext>
            </a:extLst>
          </p:cNvPr>
          <p:cNvSpPr txBox="1"/>
          <p:nvPr/>
        </p:nvSpPr>
        <p:spPr>
          <a:xfrm>
            <a:off x="7704499" y="2691555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(Silmek)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A9B4658-5B10-47AD-9C00-560B6B3AE01B}"/>
              </a:ext>
            </a:extLst>
          </p:cNvPr>
          <p:cNvSpPr/>
          <p:nvPr/>
        </p:nvSpPr>
        <p:spPr>
          <a:xfrm>
            <a:off x="9311037" y="2160368"/>
            <a:ext cx="30720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Download</a:t>
            </a:r>
            <a:endParaRPr lang="tr-T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7BE2459-0276-47C2-9D87-8EBE5061CC6D}"/>
              </a:ext>
            </a:extLst>
          </p:cNvPr>
          <p:cNvSpPr txBox="1"/>
          <p:nvPr/>
        </p:nvSpPr>
        <p:spPr>
          <a:xfrm>
            <a:off x="10118946" y="2637421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(İndirmek)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B4F9BDEF-2697-4151-A1C8-C156096DFE75}"/>
              </a:ext>
            </a:extLst>
          </p:cNvPr>
          <p:cNvSpPr/>
          <p:nvPr/>
        </p:nvSpPr>
        <p:spPr>
          <a:xfrm>
            <a:off x="-246623" y="5107959"/>
            <a:ext cx="29541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Upload</a:t>
            </a:r>
            <a:endParaRPr lang="tr-T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ED57D61D-7138-4C31-B49F-66E007334273}"/>
              </a:ext>
            </a:extLst>
          </p:cNvPr>
          <p:cNvSpPr txBox="1"/>
          <p:nvPr/>
        </p:nvSpPr>
        <p:spPr>
          <a:xfrm>
            <a:off x="143081" y="5689034"/>
            <a:ext cx="329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(İnternete Yüklemek)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98CA2632-5CB2-432E-B619-0C09DAAC9B8B}"/>
              </a:ext>
            </a:extLst>
          </p:cNvPr>
          <p:cNvSpPr/>
          <p:nvPr/>
        </p:nvSpPr>
        <p:spPr>
          <a:xfrm>
            <a:off x="2116801" y="5320039"/>
            <a:ext cx="2954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in/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302B7DC5-CEDD-48EE-9A58-3CC252926EF9}"/>
              </a:ext>
            </a:extLst>
          </p:cNvPr>
          <p:cNvSpPr txBox="1"/>
          <p:nvPr/>
        </p:nvSpPr>
        <p:spPr>
          <a:xfrm>
            <a:off x="2917416" y="5704986"/>
            <a:ext cx="194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(Giriş yapmak)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4C40C6D6-3E0E-474F-A3C5-DD6ACC9982CA}"/>
              </a:ext>
            </a:extLst>
          </p:cNvPr>
          <p:cNvSpPr/>
          <p:nvPr/>
        </p:nvSpPr>
        <p:spPr>
          <a:xfrm>
            <a:off x="3882347" y="5231914"/>
            <a:ext cx="41921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6A88C70E-BA50-4CE7-95E6-CA2BFCEAC51A}"/>
              </a:ext>
            </a:extLst>
          </p:cNvPr>
          <p:cNvSpPr txBox="1"/>
          <p:nvPr/>
        </p:nvSpPr>
        <p:spPr>
          <a:xfrm>
            <a:off x="5225320" y="5654837"/>
            <a:ext cx="257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(Çıkış yapmak)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39B89E27-AEA6-4F24-BBD4-96398D8C4FD1}"/>
              </a:ext>
            </a:extLst>
          </p:cNvPr>
          <p:cNvSpPr/>
          <p:nvPr/>
        </p:nvSpPr>
        <p:spPr>
          <a:xfrm>
            <a:off x="6864205" y="5293469"/>
            <a:ext cx="29541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Register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05EDFC8C-93E4-4E9F-B00A-634EDF64FBE4}"/>
              </a:ext>
            </a:extLst>
          </p:cNvPr>
          <p:cNvSpPr txBox="1"/>
          <p:nvPr/>
        </p:nvSpPr>
        <p:spPr>
          <a:xfrm>
            <a:off x="7591633" y="5660465"/>
            <a:ext cx="185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(Kayıt olmak)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D4D7A4C-984C-401E-AAA4-2727E3F69DAF}"/>
              </a:ext>
            </a:extLst>
          </p:cNvPr>
          <p:cNvSpPr/>
          <p:nvPr/>
        </p:nvSpPr>
        <p:spPr>
          <a:xfrm>
            <a:off x="9430422" y="5400651"/>
            <a:ext cx="2954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70829F32-6139-49D1-AFD5-2CD3EBC3DC88}"/>
              </a:ext>
            </a:extLst>
          </p:cNvPr>
          <p:cNvSpPr txBox="1"/>
          <p:nvPr/>
        </p:nvSpPr>
        <p:spPr>
          <a:xfrm>
            <a:off x="10387868" y="5811137"/>
            <a:ext cx="185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(Aramak)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3E4C4F-285D-6548-9ECC-AC470AD58BC1}"/>
              </a:ext>
            </a:extLst>
          </p:cNvPr>
          <p:cNvSpPr txBox="1"/>
          <p:nvPr/>
        </p:nvSpPr>
        <p:spPr>
          <a:xfrm>
            <a:off x="4636111" y="346788"/>
            <a:ext cx="263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(İnternet Hakkında Fiiller)</a:t>
            </a:r>
          </a:p>
        </p:txBody>
      </p:sp>
    </p:spTree>
    <p:extLst>
      <p:ext uri="{BB962C8B-B14F-4D97-AF65-F5344CB8AC3E}">
        <p14:creationId xmlns:p14="http://schemas.microsoft.com/office/powerpoint/2010/main" val="32885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9" grpId="0"/>
      <p:bldP spid="20" grpId="0"/>
      <p:bldP spid="23" grpId="0"/>
      <p:bldP spid="24" grpId="0"/>
      <p:bldP spid="27" grpId="0"/>
      <p:bldP spid="28" grpId="0"/>
      <p:bldP spid="31" grpId="0"/>
      <p:bldP spid="32" grpId="0"/>
      <p:bldP spid="35" grpId="0"/>
      <p:bldP spid="36" grpId="0"/>
      <p:bldP spid="39" grpId="0"/>
      <p:bldP spid="40" grpId="0"/>
      <p:bldP spid="43" grpId="0"/>
      <p:bldP spid="44" grpId="0"/>
      <p:bldP spid="48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642E881-ED29-4F02-B98C-2C6B84754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10336759" y="227159"/>
            <a:ext cx="1684414" cy="83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D15B8DC0-00C3-2221-4AF8-B1122556CA49}"/>
              </a:ext>
            </a:extLst>
          </p:cNvPr>
          <p:cNvSpPr txBox="1"/>
          <p:nvPr/>
        </p:nvSpPr>
        <p:spPr>
          <a:xfrm>
            <a:off x="1016535" y="1238299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(Her zaman)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13D62E4-1CFB-ABD8-7228-9ED400849CC0}"/>
              </a:ext>
            </a:extLst>
          </p:cNvPr>
          <p:cNvSpPr txBox="1"/>
          <p:nvPr/>
        </p:nvSpPr>
        <p:spPr>
          <a:xfrm>
            <a:off x="177800" y="2178099"/>
            <a:ext cx="429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(Genellikle)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C9CDE83-65F3-A338-E1F1-DA507DD294BD}"/>
              </a:ext>
            </a:extLst>
          </p:cNvPr>
          <p:cNvSpPr txBox="1"/>
          <p:nvPr/>
        </p:nvSpPr>
        <p:spPr>
          <a:xfrm>
            <a:off x="2323832" y="3056344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(Sık sık)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9BC3097-9D59-C7A5-E1D5-245BE27D8B24}"/>
              </a:ext>
            </a:extLst>
          </p:cNvPr>
          <p:cNvSpPr txBox="1"/>
          <p:nvPr/>
        </p:nvSpPr>
        <p:spPr>
          <a:xfrm>
            <a:off x="1333232" y="3970278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(Bazen)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8262D84-F087-DCC0-21FE-265106F41907}"/>
              </a:ext>
            </a:extLst>
          </p:cNvPr>
          <p:cNvSpPr txBox="1"/>
          <p:nvPr/>
        </p:nvSpPr>
        <p:spPr>
          <a:xfrm>
            <a:off x="393432" y="4893390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(Nadiren)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E6CEF82-BE95-6829-B576-827E46C03F4A}"/>
              </a:ext>
            </a:extLst>
          </p:cNvPr>
          <p:cNvSpPr txBox="1"/>
          <p:nvPr/>
        </p:nvSpPr>
        <p:spPr>
          <a:xfrm>
            <a:off x="1714232" y="5721203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(Asla / Hiç)</a:t>
            </a:r>
          </a:p>
        </p:txBody>
      </p:sp>
    </p:spTree>
    <p:extLst>
      <p:ext uri="{BB962C8B-B14F-4D97-AF65-F5344CB8AC3E}">
        <p14:creationId xmlns:p14="http://schemas.microsoft.com/office/powerpoint/2010/main" val="15071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99D705-9578-4AAE-9570-E40A3EDF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18255"/>
            <a:ext cx="10515600" cy="1325563"/>
          </a:xfrm>
        </p:spPr>
        <p:txBody>
          <a:bodyPr/>
          <a:lstStyle/>
          <a:p>
            <a:r>
              <a:rPr lang="tr-TR" sz="4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sz="4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sz="4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sz="4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28E90D6-6663-4A08-B007-92AF19B1B89A}"/>
              </a:ext>
            </a:extLst>
          </p:cNvPr>
          <p:cNvSpPr txBox="1"/>
          <p:nvPr/>
        </p:nvSpPr>
        <p:spPr>
          <a:xfrm>
            <a:off x="91612" y="881432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AFTER: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D96CD4C-87B5-429C-ACC2-6000A8BE9180}"/>
              </a:ext>
            </a:extLst>
          </p:cNvPr>
          <p:cNvSpPr txBox="1"/>
          <p:nvPr/>
        </p:nvSpPr>
        <p:spPr>
          <a:xfrm>
            <a:off x="1474304" y="1058001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sonra / ….’dan sonra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2B05FEB-7100-4417-9522-7469A7D88F61}"/>
              </a:ext>
            </a:extLst>
          </p:cNvPr>
          <p:cNvSpPr txBox="1"/>
          <p:nvPr/>
        </p:nvSpPr>
        <p:spPr>
          <a:xfrm>
            <a:off x="381696" y="1529477"/>
            <a:ext cx="335559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play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football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after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school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EEFCCE05-154F-4AF8-98D2-1975B2418165}"/>
              </a:ext>
            </a:extLst>
          </p:cNvPr>
          <p:cNvCxnSpPr/>
          <p:nvPr/>
        </p:nvCxnSpPr>
        <p:spPr>
          <a:xfrm>
            <a:off x="3879907" y="1729532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C4DAC0F3-AC05-432A-8251-83C90F6ABA82}"/>
              </a:ext>
            </a:extLst>
          </p:cNvPr>
          <p:cNvSpPr txBox="1"/>
          <p:nvPr/>
        </p:nvSpPr>
        <p:spPr>
          <a:xfrm>
            <a:off x="4769138" y="1539759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 okuldan </a:t>
            </a:r>
            <a:r>
              <a:rPr lang="tr-TR" sz="2000" b="1" dirty="0">
                <a:solidFill>
                  <a:srgbClr val="FF0000"/>
                </a:solidFill>
              </a:rPr>
              <a:t>sonra</a:t>
            </a:r>
            <a:r>
              <a:rPr lang="tr-TR" sz="2000" b="1" dirty="0">
                <a:solidFill>
                  <a:srgbClr val="FFFF00"/>
                </a:solidFill>
              </a:rPr>
              <a:t> futbol oynarım.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68AA8E-5EA6-4749-AC88-13F43697A8C5}"/>
              </a:ext>
            </a:extLst>
          </p:cNvPr>
          <p:cNvSpPr txBox="1"/>
          <p:nvPr/>
        </p:nvSpPr>
        <p:spPr>
          <a:xfrm>
            <a:off x="381696" y="2018715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0000"/>
                </a:solidFill>
              </a:rPr>
              <a:t>After</a:t>
            </a:r>
            <a:r>
              <a:rPr lang="tr-TR" sz="2000" b="1" dirty="0">
                <a:solidFill>
                  <a:srgbClr val="FFFF00"/>
                </a:solidFill>
              </a:rPr>
              <a:t> I </a:t>
            </a:r>
            <a:r>
              <a:rPr lang="tr-TR" sz="2000" b="1" dirty="0" err="1">
                <a:solidFill>
                  <a:srgbClr val="FFFF00"/>
                </a:solidFill>
              </a:rPr>
              <a:t>have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breakfast</a:t>
            </a:r>
            <a:r>
              <a:rPr lang="tr-TR" sz="2000" b="1" dirty="0">
                <a:solidFill>
                  <a:srgbClr val="FFFF00"/>
                </a:solidFill>
              </a:rPr>
              <a:t>, I </a:t>
            </a:r>
            <a:r>
              <a:rPr lang="tr-TR" sz="2000" b="1" dirty="0" err="1">
                <a:solidFill>
                  <a:srgbClr val="FFFF00"/>
                </a:solidFill>
              </a:rPr>
              <a:t>brush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teeth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DD6288A4-4E3F-463E-AEBC-FF1E03FD4BF2}"/>
              </a:ext>
            </a:extLst>
          </p:cNvPr>
          <p:cNvCxnSpPr/>
          <p:nvPr/>
        </p:nvCxnSpPr>
        <p:spPr>
          <a:xfrm>
            <a:off x="3879907" y="2416445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678019F-3FC1-485A-B4FA-2BE09C64978B}"/>
              </a:ext>
            </a:extLst>
          </p:cNvPr>
          <p:cNvSpPr txBox="1"/>
          <p:nvPr/>
        </p:nvSpPr>
        <p:spPr>
          <a:xfrm>
            <a:off x="4769138" y="2034974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 kahvaltı yaptıktan </a:t>
            </a:r>
            <a:r>
              <a:rPr lang="tr-TR" sz="2000" b="1" dirty="0">
                <a:solidFill>
                  <a:srgbClr val="FF0000"/>
                </a:solidFill>
              </a:rPr>
              <a:t>sonra</a:t>
            </a:r>
            <a:r>
              <a:rPr lang="tr-TR" sz="2000" b="1" dirty="0">
                <a:solidFill>
                  <a:srgbClr val="FFFF00"/>
                </a:solidFill>
              </a:rPr>
              <a:t> dişlerimi fırçalarım.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C3B46B6-6B86-46C8-8E51-64578FF1F549}"/>
              </a:ext>
            </a:extLst>
          </p:cNvPr>
          <p:cNvSpPr txBox="1"/>
          <p:nvPr/>
        </p:nvSpPr>
        <p:spPr>
          <a:xfrm>
            <a:off x="6096000" y="5454750"/>
            <a:ext cx="5889071" cy="1384995"/>
          </a:xfrm>
          <a:prstGeom prst="rect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FF00"/>
                </a:solidFill>
              </a:rPr>
              <a:t>Not: </a:t>
            </a:r>
            <a:r>
              <a:rPr lang="tr-TR" sz="2400" b="1" dirty="0">
                <a:solidFill>
                  <a:schemeClr val="bg1"/>
                </a:solidFill>
              </a:rPr>
              <a:t>«</a:t>
            </a:r>
            <a:r>
              <a:rPr lang="tr-TR" sz="2400" b="1" dirty="0" err="1">
                <a:solidFill>
                  <a:schemeClr val="bg1"/>
                </a:solidFill>
              </a:rPr>
              <a:t>After</a:t>
            </a:r>
            <a:r>
              <a:rPr lang="tr-TR" sz="2400" b="1" dirty="0">
                <a:solidFill>
                  <a:schemeClr val="bg1"/>
                </a:solidFill>
              </a:rPr>
              <a:t>» ve «</a:t>
            </a:r>
            <a:r>
              <a:rPr lang="tr-TR" sz="2400" b="1" dirty="0" err="1">
                <a:solidFill>
                  <a:schemeClr val="bg1"/>
                </a:solidFill>
              </a:rPr>
              <a:t>Before</a:t>
            </a:r>
            <a:r>
              <a:rPr lang="tr-TR" sz="2400" b="1" dirty="0">
                <a:solidFill>
                  <a:schemeClr val="bg1"/>
                </a:solidFill>
              </a:rPr>
              <a:t>» </a:t>
            </a:r>
            <a:r>
              <a:rPr lang="tr-TR" sz="2400" b="1" dirty="0">
                <a:solidFill>
                  <a:srgbClr val="FFFF00"/>
                </a:solidFill>
              </a:rPr>
              <a:t>kendilerinden </a:t>
            </a:r>
            <a:r>
              <a:rPr lang="tr-TR" sz="3200" b="1" u="sng" dirty="0">
                <a:solidFill>
                  <a:srgbClr val="FFFF00"/>
                </a:solidFill>
              </a:rPr>
              <a:t>SONRAKİ</a:t>
            </a:r>
            <a:r>
              <a:rPr lang="tr-TR" sz="3200" b="1" dirty="0">
                <a:solidFill>
                  <a:srgbClr val="FFFF00"/>
                </a:solidFill>
              </a:rPr>
              <a:t> </a:t>
            </a:r>
            <a:r>
              <a:rPr lang="tr-TR" sz="2400" b="1" dirty="0">
                <a:solidFill>
                  <a:srgbClr val="FFFF00"/>
                </a:solidFill>
              </a:rPr>
              <a:t>cümleyi etkilerler. </a:t>
            </a:r>
            <a:r>
              <a:rPr lang="tr-TR" sz="2400" b="1" dirty="0">
                <a:solidFill>
                  <a:schemeClr val="bg1"/>
                </a:solidFill>
              </a:rPr>
              <a:t>Çevirirken </a:t>
            </a:r>
            <a:r>
              <a:rPr lang="tr-TR" sz="2400" b="1" dirty="0" err="1">
                <a:solidFill>
                  <a:schemeClr val="bg1"/>
                </a:solidFill>
              </a:rPr>
              <a:t>After&amp;Before‘lu</a:t>
            </a:r>
            <a:r>
              <a:rPr lang="tr-TR" sz="2400" b="1" dirty="0">
                <a:solidFill>
                  <a:schemeClr val="bg1"/>
                </a:solidFill>
              </a:rPr>
              <a:t> cümleden başlanır.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A805F76-5568-413E-B734-0EB24A9F88DE}"/>
              </a:ext>
            </a:extLst>
          </p:cNvPr>
          <p:cNvSpPr txBox="1"/>
          <p:nvPr/>
        </p:nvSpPr>
        <p:spPr>
          <a:xfrm>
            <a:off x="330699" y="3770471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Before</a:t>
            </a:r>
            <a:r>
              <a:rPr lang="en-US" sz="2000" b="1" dirty="0">
                <a:solidFill>
                  <a:srgbClr val="FFFF00"/>
                </a:solidFill>
              </a:rPr>
              <a:t> he </a:t>
            </a:r>
            <a:r>
              <a:rPr lang="tr-TR" sz="2000" b="1" dirty="0" err="1">
                <a:solidFill>
                  <a:srgbClr val="FFFF00"/>
                </a:solidFill>
              </a:rPr>
              <a:t>goes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to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bed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tr-TR" sz="2000" b="1" dirty="0">
                <a:solidFill>
                  <a:srgbClr val="FFFF00"/>
                </a:solidFill>
              </a:rPr>
              <a:t>he </a:t>
            </a:r>
            <a:r>
              <a:rPr lang="tr-TR" sz="2000" b="1" dirty="0" err="1">
                <a:solidFill>
                  <a:srgbClr val="FFFF00"/>
                </a:solidFill>
              </a:rPr>
              <a:t>brushes</a:t>
            </a:r>
            <a:r>
              <a:rPr lang="tr-TR" sz="2000" b="1" dirty="0">
                <a:solidFill>
                  <a:srgbClr val="FFFF00"/>
                </a:solidFill>
              </a:rPr>
              <a:t> his </a:t>
            </a:r>
            <a:r>
              <a:rPr lang="tr-TR" sz="2000" b="1" dirty="0" err="1">
                <a:solidFill>
                  <a:srgbClr val="FFFF00"/>
                </a:solidFill>
              </a:rPr>
              <a:t>teeth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7E6A16A-389C-4EA2-B5D4-039AA12FE653}"/>
              </a:ext>
            </a:extLst>
          </p:cNvPr>
          <p:cNvSpPr txBox="1"/>
          <p:nvPr/>
        </p:nvSpPr>
        <p:spPr>
          <a:xfrm>
            <a:off x="330699" y="4576476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I do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homework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before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online </a:t>
            </a:r>
            <a:r>
              <a:rPr lang="tr-TR" sz="2000" b="1" dirty="0" err="1">
                <a:solidFill>
                  <a:srgbClr val="FFFF00"/>
                </a:solidFill>
              </a:rPr>
              <a:t>classes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7D712B6A-9E23-477C-B1E1-D55CF52C10E8}"/>
              </a:ext>
            </a:extLst>
          </p:cNvPr>
          <p:cNvCxnSpPr/>
          <p:nvPr/>
        </p:nvCxnSpPr>
        <p:spPr>
          <a:xfrm>
            <a:off x="3800213" y="4130879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03565BA0-EA0B-41B1-BEBF-60D6C9406263}"/>
              </a:ext>
            </a:extLst>
          </p:cNvPr>
          <p:cNvCxnSpPr/>
          <p:nvPr/>
        </p:nvCxnSpPr>
        <p:spPr>
          <a:xfrm>
            <a:off x="3955406" y="5057157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22CD7D6-0A1D-40FC-806A-93B1A5A22DBF}"/>
              </a:ext>
            </a:extLst>
          </p:cNvPr>
          <p:cNvSpPr txBox="1"/>
          <p:nvPr/>
        </p:nvSpPr>
        <p:spPr>
          <a:xfrm>
            <a:off x="4990053" y="3863597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O, yatağa gitmeden </a:t>
            </a:r>
            <a:r>
              <a:rPr lang="tr-TR" sz="2000" b="1" dirty="0">
                <a:solidFill>
                  <a:srgbClr val="FF0000"/>
                </a:solidFill>
              </a:rPr>
              <a:t>önce</a:t>
            </a:r>
            <a:r>
              <a:rPr lang="tr-TR" sz="2000" b="1" dirty="0">
                <a:solidFill>
                  <a:srgbClr val="FFFF00"/>
                </a:solidFill>
              </a:rPr>
              <a:t> dişlerini fırçalar.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23CAFA8-3AA8-431D-BF47-388EE924CEB0}"/>
              </a:ext>
            </a:extLst>
          </p:cNvPr>
          <p:cNvSpPr txBox="1"/>
          <p:nvPr/>
        </p:nvSpPr>
        <p:spPr>
          <a:xfrm>
            <a:off x="5038250" y="4617126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Ben, canlı derslerimden </a:t>
            </a:r>
            <a:r>
              <a:rPr lang="tr-TR" sz="2000" b="1" dirty="0">
                <a:solidFill>
                  <a:srgbClr val="FF0000"/>
                </a:solidFill>
              </a:rPr>
              <a:t>önce</a:t>
            </a:r>
            <a:r>
              <a:rPr lang="tr-TR" sz="2000" b="1" dirty="0">
                <a:solidFill>
                  <a:srgbClr val="FFFF00"/>
                </a:solidFill>
              </a:rPr>
              <a:t> ödevlerimi yaparım.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0A1BB8A-CCC2-4719-A0FC-F3CCBBBC5D11}"/>
              </a:ext>
            </a:extLst>
          </p:cNvPr>
          <p:cNvSpPr txBox="1"/>
          <p:nvPr/>
        </p:nvSpPr>
        <p:spPr>
          <a:xfrm>
            <a:off x="104858" y="2913804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BEFORE: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D2C5CC5-ECD0-4FF3-91F0-81ECC2EFDC72}"/>
              </a:ext>
            </a:extLst>
          </p:cNvPr>
          <p:cNvSpPr txBox="1"/>
          <p:nvPr/>
        </p:nvSpPr>
        <p:spPr>
          <a:xfrm>
            <a:off x="1831499" y="3028890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önce / ….’den önce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1F102B2-645D-40EE-BDE8-780711DE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06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A0C04F-7B2A-4F73-BEEF-44726D855DED}"/>
              </a:ext>
            </a:extLst>
          </p:cNvPr>
          <p:cNvSpPr txBox="1">
            <a:spLocks/>
          </p:cNvSpPr>
          <p:nvPr/>
        </p:nvSpPr>
        <p:spPr>
          <a:xfrm>
            <a:off x="20209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BFB3C2-0E11-4CC0-B119-30AC486EBE4C}"/>
              </a:ext>
            </a:extLst>
          </p:cNvPr>
          <p:cNvSpPr txBox="1"/>
          <p:nvPr/>
        </p:nvSpPr>
        <p:spPr>
          <a:xfrm>
            <a:off x="91612" y="881432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err="1"/>
              <a:t>Until</a:t>
            </a:r>
            <a:r>
              <a:rPr lang="tr-TR" sz="3600" b="1" u="sng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CFC0499-3CCE-4327-816F-0D6AD61F5A17}"/>
              </a:ext>
            </a:extLst>
          </p:cNvPr>
          <p:cNvSpPr txBox="1"/>
          <p:nvPr/>
        </p:nvSpPr>
        <p:spPr>
          <a:xfrm>
            <a:off x="1289746" y="1042181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-e kadar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659CEF3-08B4-4D6E-908E-EB859662A8BB}"/>
              </a:ext>
            </a:extLst>
          </p:cNvPr>
          <p:cNvSpPr txBox="1"/>
          <p:nvPr/>
        </p:nvSpPr>
        <p:spPr>
          <a:xfrm>
            <a:off x="381696" y="1529477"/>
            <a:ext cx="335559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You can listen music </a:t>
            </a:r>
            <a:r>
              <a:rPr lang="en-US" sz="2000" b="1" dirty="0">
                <a:solidFill>
                  <a:srgbClr val="FF0000"/>
                </a:solidFill>
              </a:rPr>
              <a:t>until</a:t>
            </a:r>
            <a:r>
              <a:rPr lang="en-US" sz="2000" b="1" dirty="0">
                <a:solidFill>
                  <a:srgbClr val="FFFF00"/>
                </a:solidFill>
              </a:rPr>
              <a:t> the battery of phone ends.</a:t>
            </a:r>
            <a:endParaRPr lang="tr-TR" sz="2000" b="1" dirty="0">
              <a:solidFill>
                <a:srgbClr val="FFFF00"/>
              </a:solidFill>
            </a:endParaRP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21156E6-A8D5-4B2F-B5AA-5B1A0A613E80}"/>
              </a:ext>
            </a:extLst>
          </p:cNvPr>
          <p:cNvCxnSpPr/>
          <p:nvPr/>
        </p:nvCxnSpPr>
        <p:spPr>
          <a:xfrm>
            <a:off x="3879907" y="1729532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F22D67C5-E658-454A-A2EC-DC306BD42F4F}"/>
              </a:ext>
            </a:extLst>
          </p:cNvPr>
          <p:cNvSpPr txBox="1"/>
          <p:nvPr/>
        </p:nvSpPr>
        <p:spPr>
          <a:xfrm>
            <a:off x="4769138" y="1539759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Telefonun pili biten</a:t>
            </a:r>
            <a:r>
              <a:rPr lang="tr-TR" sz="2000" b="1" dirty="0">
                <a:solidFill>
                  <a:srgbClr val="FF0000"/>
                </a:solidFill>
              </a:rPr>
              <a:t>e kadar </a:t>
            </a:r>
            <a:r>
              <a:rPr lang="tr-TR" sz="2000" b="1" dirty="0">
                <a:solidFill>
                  <a:srgbClr val="FFFF00"/>
                </a:solidFill>
              </a:rPr>
              <a:t>müzik dinleyebilirsiniz.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B2735D8-AED2-4401-BE91-944FA635B3E2}"/>
              </a:ext>
            </a:extLst>
          </p:cNvPr>
          <p:cNvSpPr txBox="1"/>
          <p:nvPr/>
        </p:nvSpPr>
        <p:spPr>
          <a:xfrm>
            <a:off x="381696" y="2381752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FF00"/>
                </a:solidFill>
              </a:rPr>
              <a:t>Jane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watches</a:t>
            </a:r>
            <a:r>
              <a:rPr lang="tr-TR" sz="2000" b="1" dirty="0">
                <a:solidFill>
                  <a:srgbClr val="FFFF00"/>
                </a:solidFill>
              </a:rPr>
              <a:t> TV </a:t>
            </a:r>
            <a:r>
              <a:rPr lang="tr-TR" sz="2000" b="1" dirty="0" err="1">
                <a:solidFill>
                  <a:srgbClr val="FFFF00"/>
                </a:solidFill>
              </a:rPr>
              <a:t>series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until</a:t>
            </a:r>
            <a:r>
              <a:rPr lang="tr-TR" sz="2000" b="1" dirty="0">
                <a:solidFill>
                  <a:srgbClr val="FFFF00"/>
                </a:solidFill>
              </a:rPr>
              <a:t> 11 </a:t>
            </a:r>
            <a:r>
              <a:rPr lang="tr-TR" sz="2000" b="1" dirty="0" err="1">
                <a:solidFill>
                  <a:srgbClr val="FFFF00"/>
                </a:solidFill>
              </a:rPr>
              <a:t>pm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71692B3D-F23F-4567-A5E3-8C10E82EAB3C}"/>
              </a:ext>
            </a:extLst>
          </p:cNvPr>
          <p:cNvCxnSpPr/>
          <p:nvPr/>
        </p:nvCxnSpPr>
        <p:spPr>
          <a:xfrm>
            <a:off x="3879907" y="2713740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84B3C3-53A0-4A5B-A375-F8A50720B0CD}"/>
              </a:ext>
            </a:extLst>
          </p:cNvPr>
          <p:cNvSpPr txBox="1"/>
          <p:nvPr/>
        </p:nvSpPr>
        <p:spPr>
          <a:xfrm>
            <a:off x="4769137" y="2472003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FF00"/>
                </a:solidFill>
              </a:rPr>
              <a:t>Jane</a:t>
            </a:r>
            <a:r>
              <a:rPr lang="tr-TR" sz="2000" b="1" dirty="0">
                <a:solidFill>
                  <a:srgbClr val="FFFF00"/>
                </a:solidFill>
              </a:rPr>
              <a:t> akşam 11’</a:t>
            </a:r>
            <a:r>
              <a:rPr lang="tr-TR" sz="2000" b="1" dirty="0">
                <a:solidFill>
                  <a:srgbClr val="FF0000"/>
                </a:solidFill>
              </a:rPr>
              <a:t>e kadar </a:t>
            </a:r>
            <a:r>
              <a:rPr lang="tr-TR" sz="2000" b="1" dirty="0">
                <a:solidFill>
                  <a:srgbClr val="FFFF00"/>
                </a:solidFill>
              </a:rPr>
              <a:t>televizyon dizisi izler.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0576EDD-8287-44DC-A232-05AAC8091881}"/>
              </a:ext>
            </a:extLst>
          </p:cNvPr>
          <p:cNvSpPr txBox="1"/>
          <p:nvPr/>
        </p:nvSpPr>
        <p:spPr>
          <a:xfrm>
            <a:off x="91612" y="3056704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err="1"/>
              <a:t>When</a:t>
            </a:r>
            <a:r>
              <a:rPr lang="tr-TR" sz="3600" b="1" u="sng" dirty="0"/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1C11D37-8A1A-4C9D-9A92-9011BE341D5B}"/>
              </a:ext>
            </a:extLst>
          </p:cNvPr>
          <p:cNvSpPr txBox="1"/>
          <p:nvPr/>
        </p:nvSpPr>
        <p:spPr>
          <a:xfrm>
            <a:off x="1474304" y="3233273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</a:t>
            </a:r>
            <a:r>
              <a:rPr lang="tr-TR" sz="2000" dirty="0" err="1"/>
              <a:t>dığında</a:t>
            </a:r>
            <a:r>
              <a:rPr lang="tr-TR" sz="2000" dirty="0"/>
              <a:t>, -</a:t>
            </a:r>
            <a:r>
              <a:rPr lang="tr-TR" sz="2000" dirty="0" err="1"/>
              <a:t>dığı</a:t>
            </a:r>
            <a:r>
              <a:rPr lang="tr-TR" sz="2000" dirty="0"/>
              <a:t> zaman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5481965-797B-45CC-816E-D3D054A5205B}"/>
              </a:ext>
            </a:extLst>
          </p:cNvPr>
          <p:cNvSpPr txBox="1"/>
          <p:nvPr/>
        </p:nvSpPr>
        <p:spPr>
          <a:xfrm>
            <a:off x="381696" y="3704749"/>
            <a:ext cx="335559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0000"/>
                </a:solidFill>
              </a:rPr>
              <a:t>When</a:t>
            </a:r>
            <a:r>
              <a:rPr lang="tr-TR" sz="2000" b="1" dirty="0">
                <a:solidFill>
                  <a:srgbClr val="FFFF00"/>
                </a:solidFill>
              </a:rPr>
              <a:t> I </a:t>
            </a:r>
            <a:r>
              <a:rPr lang="tr-TR" sz="2000" b="1" dirty="0" err="1">
                <a:solidFill>
                  <a:srgbClr val="FFFF00"/>
                </a:solidFill>
              </a:rPr>
              <a:t>play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football</a:t>
            </a:r>
            <a:r>
              <a:rPr lang="tr-TR" sz="2000" b="1" dirty="0">
                <a:solidFill>
                  <a:srgbClr val="FFFF00"/>
                </a:solidFill>
              </a:rPr>
              <a:t>, I hurt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knee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63FA8634-1FD8-4A06-AA3E-C74C398D6F09}"/>
              </a:ext>
            </a:extLst>
          </p:cNvPr>
          <p:cNvCxnSpPr/>
          <p:nvPr/>
        </p:nvCxnSpPr>
        <p:spPr>
          <a:xfrm>
            <a:off x="3879907" y="3904804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6DF333C-C0A0-422D-99F5-C668C95C54CC}"/>
              </a:ext>
            </a:extLst>
          </p:cNvPr>
          <p:cNvSpPr txBox="1"/>
          <p:nvPr/>
        </p:nvSpPr>
        <p:spPr>
          <a:xfrm>
            <a:off x="4769137" y="3769648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 futbol oyna</a:t>
            </a:r>
            <a:r>
              <a:rPr lang="tr-TR" sz="2000" b="1" dirty="0">
                <a:solidFill>
                  <a:srgbClr val="FF0000"/>
                </a:solidFill>
              </a:rPr>
              <a:t>dığım zaman</a:t>
            </a:r>
            <a:r>
              <a:rPr lang="tr-TR" sz="2000" b="1" dirty="0">
                <a:solidFill>
                  <a:srgbClr val="FFFF00"/>
                </a:solidFill>
              </a:rPr>
              <a:t>, dizimi incitirim.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D3BC47D-44A2-4867-83A2-9171472CC295}"/>
              </a:ext>
            </a:extLst>
          </p:cNvPr>
          <p:cNvSpPr txBox="1"/>
          <p:nvPr/>
        </p:nvSpPr>
        <p:spPr>
          <a:xfrm>
            <a:off x="381696" y="4716479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When</a:t>
            </a:r>
            <a:r>
              <a:rPr lang="en-US" sz="2000" b="1" dirty="0">
                <a:solidFill>
                  <a:srgbClr val="FFFF00"/>
                </a:solidFill>
              </a:rPr>
              <a:t> it rains heavily, all the streets get muddy.</a:t>
            </a:r>
            <a:endParaRPr lang="tr-TR" sz="2000" b="1" dirty="0">
              <a:solidFill>
                <a:srgbClr val="FFFF00"/>
              </a:solidFill>
            </a:endParaRP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AC3ED75F-1A14-42D3-8665-93D93A832F71}"/>
              </a:ext>
            </a:extLst>
          </p:cNvPr>
          <p:cNvCxnSpPr/>
          <p:nvPr/>
        </p:nvCxnSpPr>
        <p:spPr>
          <a:xfrm>
            <a:off x="3879907" y="5039805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821F3F3-B34E-44DF-895B-A65B82B9F132}"/>
              </a:ext>
            </a:extLst>
          </p:cNvPr>
          <p:cNvSpPr txBox="1"/>
          <p:nvPr/>
        </p:nvSpPr>
        <p:spPr>
          <a:xfrm>
            <a:off x="4769136" y="4716479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Yağmur şiddetli yağ</a:t>
            </a:r>
            <a:r>
              <a:rPr lang="tr-TR" sz="2000" b="1" dirty="0">
                <a:solidFill>
                  <a:srgbClr val="FF0000"/>
                </a:solidFill>
              </a:rPr>
              <a:t>dığında</a:t>
            </a:r>
            <a:r>
              <a:rPr lang="tr-TR" sz="2000" b="1" dirty="0">
                <a:solidFill>
                  <a:srgbClr val="FFFF00"/>
                </a:solidFill>
              </a:rPr>
              <a:t> bütün sokaklar çamurla kaplanır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FDE8B4B0-B8D3-453B-8294-2934274CE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93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/>
      <p:bldP spid="14" grpId="0"/>
      <p:bldP spid="15" grpId="0" animBg="1"/>
      <p:bldP spid="17" grpId="0" animBg="1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360D5E-EF03-4922-B593-0544EE3BB000}"/>
              </a:ext>
            </a:extLst>
          </p:cNvPr>
          <p:cNvSpPr txBox="1">
            <a:spLocks/>
          </p:cNvSpPr>
          <p:nvPr/>
        </p:nvSpPr>
        <p:spPr>
          <a:xfrm>
            <a:off x="20209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045EFB-F902-46C9-8AD6-908854521243}"/>
              </a:ext>
            </a:extLst>
          </p:cNvPr>
          <p:cNvSpPr txBox="1"/>
          <p:nvPr/>
        </p:nvSpPr>
        <p:spPr>
          <a:xfrm>
            <a:off x="291637" y="934890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AND: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5186871-7FA5-40CC-82D1-D5B70593A0B3}"/>
              </a:ext>
            </a:extLst>
          </p:cNvPr>
          <p:cNvSpPr txBox="1"/>
          <p:nvPr/>
        </p:nvSpPr>
        <p:spPr>
          <a:xfrm>
            <a:off x="1569554" y="1058000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ve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FDB28975-92FE-40EA-998E-18EFB202BDDB}"/>
              </a:ext>
            </a:extLst>
          </p:cNvPr>
          <p:cNvSpPr/>
          <p:nvPr/>
        </p:nvSpPr>
        <p:spPr>
          <a:xfrm>
            <a:off x="2184834" y="1138233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FB217A0-E2C1-4E46-84AC-612C9236E27A}"/>
              </a:ext>
            </a:extLst>
          </p:cNvPr>
          <p:cNvSpPr txBox="1"/>
          <p:nvPr/>
        </p:nvSpPr>
        <p:spPr>
          <a:xfrm>
            <a:off x="3074503" y="1096178"/>
            <a:ext cx="546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benzer fikri, sıralı eylemleri birbirine bağlar.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FBFD82D-3D2A-4F1F-B5F7-C8085F566F5B}"/>
              </a:ext>
            </a:extLst>
          </p:cNvPr>
          <p:cNvSpPr txBox="1"/>
          <p:nvPr/>
        </p:nvSpPr>
        <p:spPr>
          <a:xfrm>
            <a:off x="322283" y="2297801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BUT: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48D6CC6-C617-4C95-8654-7216AE0CB5D4}"/>
              </a:ext>
            </a:extLst>
          </p:cNvPr>
          <p:cNvSpPr txBox="1"/>
          <p:nvPr/>
        </p:nvSpPr>
        <p:spPr>
          <a:xfrm>
            <a:off x="1466850" y="2451185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ama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F5180E8-1715-4875-B531-4C425C2442D2}"/>
              </a:ext>
            </a:extLst>
          </p:cNvPr>
          <p:cNvSpPr/>
          <p:nvPr/>
        </p:nvSpPr>
        <p:spPr>
          <a:xfrm>
            <a:off x="2215480" y="2501144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952104E-FA45-4F68-978D-1D987BF399C1}"/>
              </a:ext>
            </a:extLst>
          </p:cNvPr>
          <p:cNvSpPr txBox="1"/>
          <p:nvPr/>
        </p:nvSpPr>
        <p:spPr>
          <a:xfrm>
            <a:off x="3074503" y="2382734"/>
            <a:ext cx="687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zıt fikri birbirine bağlar. Cümlelerden biri olumlu, diğeri olumsuzdur.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A79004B-F463-4E4F-955F-0D66C5098F34}"/>
              </a:ext>
            </a:extLst>
          </p:cNvPr>
          <p:cNvSpPr txBox="1"/>
          <p:nvPr/>
        </p:nvSpPr>
        <p:spPr>
          <a:xfrm>
            <a:off x="1047750" y="3228975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can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football</a:t>
            </a:r>
            <a:r>
              <a:rPr lang="tr-TR" dirty="0"/>
              <a:t> </a:t>
            </a:r>
            <a:r>
              <a:rPr lang="tr-TR" sz="2000" b="1" dirty="0"/>
              <a:t>but </a:t>
            </a:r>
            <a:r>
              <a:rPr lang="tr-TR" dirty="0"/>
              <a:t>I </a:t>
            </a:r>
            <a:r>
              <a:rPr lang="tr-TR" dirty="0" err="1"/>
              <a:t>can’t</a:t>
            </a:r>
            <a:r>
              <a:rPr lang="tr-TR" dirty="0"/>
              <a:t>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basketball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5AC26C5-B642-4F17-8853-533E346D2FD0}"/>
              </a:ext>
            </a:extLst>
          </p:cNvPr>
          <p:cNvSpPr txBox="1"/>
          <p:nvPr/>
        </p:nvSpPr>
        <p:spPr>
          <a:xfrm>
            <a:off x="1033462" y="1742509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apple</a:t>
            </a:r>
            <a:r>
              <a:rPr lang="tr-TR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dirty="0" err="1"/>
              <a:t>orange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C0D446A-CD5F-4D90-987F-FDF0DD80C08D}"/>
              </a:ext>
            </a:extLst>
          </p:cNvPr>
          <p:cNvSpPr txBox="1"/>
          <p:nvPr/>
        </p:nvSpPr>
        <p:spPr>
          <a:xfrm>
            <a:off x="322283" y="3776906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OR: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B087003-ADD9-4575-8B0D-686184A9F5A5}"/>
              </a:ext>
            </a:extLst>
          </p:cNvPr>
          <p:cNvSpPr txBox="1"/>
          <p:nvPr/>
        </p:nvSpPr>
        <p:spPr>
          <a:xfrm>
            <a:off x="1349740" y="3929481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veya</a:t>
            </a:r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4D750754-EE7E-430E-A3EA-1A8DC5E01DD8}"/>
              </a:ext>
            </a:extLst>
          </p:cNvPr>
          <p:cNvSpPr/>
          <p:nvPr/>
        </p:nvSpPr>
        <p:spPr>
          <a:xfrm>
            <a:off x="2215480" y="3980249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17AC5CC-250B-458F-894F-1DCE5C41BE71}"/>
              </a:ext>
            </a:extLst>
          </p:cNvPr>
          <p:cNvSpPr txBox="1"/>
          <p:nvPr/>
        </p:nvSpPr>
        <p:spPr>
          <a:xfrm>
            <a:off x="3074502" y="3940132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farklı fikri seçenek olarak sunar.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9E7E608-3630-48D6-9AFA-5CCD88552C62}"/>
              </a:ext>
            </a:extLst>
          </p:cNvPr>
          <p:cNvSpPr txBox="1"/>
          <p:nvPr/>
        </p:nvSpPr>
        <p:spPr>
          <a:xfrm>
            <a:off x="1047749" y="4503468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cinema</a:t>
            </a:r>
            <a:r>
              <a:rPr lang="tr-TR" dirty="0"/>
              <a:t> </a:t>
            </a:r>
            <a:r>
              <a:rPr lang="tr-TR" sz="2000" b="1" dirty="0" err="1"/>
              <a:t>or</a:t>
            </a:r>
            <a:r>
              <a:rPr lang="tr-TR" dirty="0"/>
              <a:t> </a:t>
            </a:r>
            <a:r>
              <a:rPr lang="tr-TR" dirty="0" err="1"/>
              <a:t>theater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471D604-89D5-4F5D-B8F8-110642754EA7}"/>
              </a:ext>
            </a:extLst>
          </p:cNvPr>
          <p:cNvSpPr txBox="1"/>
          <p:nvPr/>
        </p:nvSpPr>
        <p:spPr>
          <a:xfrm>
            <a:off x="291637" y="5073438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SO: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10F8FE1-56B8-46E7-90C1-7E62E2A65C00}"/>
              </a:ext>
            </a:extLst>
          </p:cNvPr>
          <p:cNvSpPr txBox="1"/>
          <p:nvPr/>
        </p:nvSpPr>
        <p:spPr>
          <a:xfrm>
            <a:off x="1047749" y="5234726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 yüzden</a:t>
            </a:r>
          </a:p>
        </p:txBody>
      </p:sp>
      <p:sp>
        <p:nvSpPr>
          <p:cNvPr id="24" name="Ok: Sağ 23">
            <a:extLst>
              <a:ext uri="{FF2B5EF4-FFF2-40B4-BE49-F238E27FC236}">
                <a16:creationId xmlns:a16="http://schemas.microsoft.com/office/drawing/2014/main" id="{C6704BD8-E270-4DCB-B58F-97DDB507B5E9}"/>
              </a:ext>
            </a:extLst>
          </p:cNvPr>
          <p:cNvSpPr/>
          <p:nvPr/>
        </p:nvSpPr>
        <p:spPr>
          <a:xfrm>
            <a:off x="2840520" y="5270819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A0413A3-FAF4-410E-A2D5-FE52750E0751}"/>
              </a:ext>
            </a:extLst>
          </p:cNvPr>
          <p:cNvSpPr txBox="1"/>
          <p:nvPr/>
        </p:nvSpPr>
        <p:spPr>
          <a:xfrm>
            <a:off x="3699542" y="5230702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Sebep-sonuç ilişkisi belirtirken kullanılır.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5F3F9BB-5261-47A3-9C06-1072340CB247}"/>
              </a:ext>
            </a:extLst>
          </p:cNvPr>
          <p:cNvSpPr txBox="1"/>
          <p:nvPr/>
        </p:nvSpPr>
        <p:spPr>
          <a:xfrm>
            <a:off x="1017103" y="5800000"/>
            <a:ext cx="6345722" cy="36933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Sam </a:t>
            </a:r>
            <a:r>
              <a:rPr lang="tr-TR" dirty="0" err="1"/>
              <a:t>went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Paris, </a:t>
            </a:r>
            <a:r>
              <a:rPr lang="tr-TR" dirty="0" err="1"/>
              <a:t>so</a:t>
            </a:r>
            <a:r>
              <a:rPr lang="tr-TR" dirty="0"/>
              <a:t> he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birthday</a:t>
            </a:r>
            <a:r>
              <a:rPr lang="tr-TR" dirty="0"/>
              <a:t>.</a:t>
            </a:r>
            <a:endParaRPr lang="tr-TR" b="1" dirty="0"/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D39B149E-513C-409E-851F-E2BE16E0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22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/>
      <p:bldP spid="18" grpId="0"/>
      <p:bldP spid="20" grpId="0"/>
      <p:bldP spid="21" grpId="0" animBg="1"/>
      <p:bldP spid="22" grpId="0"/>
      <p:bldP spid="23" grpId="0"/>
      <p:bldP spid="25" grpId="0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https://www.egetolgayaltinay.com/lessons/143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2F9230-E106-C211-C0A6-38528B48D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350">
            <a:off x="8205157" y="2700066"/>
            <a:ext cx="3148642" cy="314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1252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B4A6B3-A618-F2EE-F2DA-DEE0371585BF}"/>
              </a:ext>
            </a:extLst>
          </p:cNvPr>
          <p:cNvSpPr txBox="1"/>
          <p:nvPr/>
        </p:nvSpPr>
        <p:spPr>
          <a:xfrm>
            <a:off x="2303253" y="1373877"/>
            <a:ext cx="73648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77924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DD62F6-49C1-55B0-C295-7618141A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57174"/>
            <a:ext cx="8982075" cy="61362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72CC2D-A11F-9722-CCF7-CC124CE71D26}"/>
              </a:ext>
            </a:extLst>
          </p:cNvPr>
          <p:cNvSpPr/>
          <p:nvPr/>
        </p:nvSpPr>
        <p:spPr>
          <a:xfrm>
            <a:off x="1676399" y="53625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9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6B0947-B454-7648-B372-86CF481BE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" y="457200"/>
            <a:ext cx="11436473" cy="56769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A4E554-603C-B712-635E-8870B3CEC18E}"/>
              </a:ext>
            </a:extLst>
          </p:cNvPr>
          <p:cNvSpPr/>
          <p:nvPr/>
        </p:nvSpPr>
        <p:spPr>
          <a:xfrm>
            <a:off x="6324599" y="46386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7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0F89675-316E-A659-564F-70E64353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742949"/>
            <a:ext cx="9953654" cy="50768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F4E127-BDB0-8587-5B3D-0C35E42D9776}"/>
              </a:ext>
            </a:extLst>
          </p:cNvPr>
          <p:cNvSpPr/>
          <p:nvPr/>
        </p:nvSpPr>
        <p:spPr>
          <a:xfrm>
            <a:off x="914399" y="42386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7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721627-7F28-3960-0948-2B52B5A0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104775"/>
            <a:ext cx="8872538" cy="64277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9DF2CA-8028-3309-EF80-257E87A7742C}"/>
              </a:ext>
            </a:extLst>
          </p:cNvPr>
          <p:cNvSpPr/>
          <p:nvPr/>
        </p:nvSpPr>
        <p:spPr>
          <a:xfrm>
            <a:off x="8972549" y="58578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3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126BCE2-BB52-4A45-970C-ADA4A8545EB2}"/>
              </a:ext>
            </a:extLst>
          </p:cNvPr>
          <p:cNvSpPr/>
          <p:nvPr/>
        </p:nvSpPr>
        <p:spPr>
          <a:xfrm>
            <a:off x="75616" y="1552599"/>
            <a:ext cx="2264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Reply</a:t>
            </a:r>
            <a:endParaRPr lang="tr-T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68D63D7-3AF1-40C6-8785-D7BE824AF7AB}"/>
              </a:ext>
            </a:extLst>
          </p:cNvPr>
          <p:cNvSpPr txBox="1"/>
          <p:nvPr/>
        </p:nvSpPr>
        <p:spPr>
          <a:xfrm>
            <a:off x="168292" y="2304578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(Cevap vermek)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17680C0-DF98-4B3A-A7ED-37A79213DF33}"/>
              </a:ext>
            </a:extLst>
          </p:cNvPr>
          <p:cNvSpPr/>
          <p:nvPr/>
        </p:nvSpPr>
        <p:spPr>
          <a:xfrm>
            <a:off x="2582911" y="1708975"/>
            <a:ext cx="2264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Install</a:t>
            </a:r>
            <a:endParaRPr lang="tr-T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7010D81-5CEE-464F-8B4F-32408BC33FE8}"/>
              </a:ext>
            </a:extLst>
          </p:cNvPr>
          <p:cNvSpPr txBox="1"/>
          <p:nvPr/>
        </p:nvSpPr>
        <p:spPr>
          <a:xfrm>
            <a:off x="2525093" y="2348885"/>
            <a:ext cx="322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(Program kurmak)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028F8628-E9AD-4E8A-94A4-AC0F5DDF5993}"/>
              </a:ext>
            </a:extLst>
          </p:cNvPr>
          <p:cNvSpPr/>
          <p:nvPr/>
        </p:nvSpPr>
        <p:spPr>
          <a:xfrm>
            <a:off x="5250290" y="1769826"/>
            <a:ext cx="2631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EF5FBA9-9464-418D-8003-07726DC4CC15}"/>
              </a:ext>
            </a:extLst>
          </p:cNvPr>
          <p:cNvSpPr txBox="1"/>
          <p:nvPr/>
        </p:nvSpPr>
        <p:spPr>
          <a:xfrm>
            <a:off x="5539837" y="2316520"/>
            <a:ext cx="244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(Güncellemek)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257F007-E0A1-4F38-A9D5-75C33DF26DDC}"/>
              </a:ext>
            </a:extLst>
          </p:cNvPr>
          <p:cNvSpPr/>
          <p:nvPr/>
        </p:nvSpPr>
        <p:spPr>
          <a:xfrm>
            <a:off x="8252163" y="1789761"/>
            <a:ext cx="2631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</a:t>
            </a:r>
            <a:endParaRPr lang="tr-T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CD35A13-C90A-4175-B108-69FA3FAF5147}"/>
              </a:ext>
            </a:extLst>
          </p:cNvPr>
          <p:cNvSpPr txBox="1"/>
          <p:nvPr/>
        </p:nvSpPr>
        <p:spPr>
          <a:xfrm>
            <a:off x="7861778" y="2397256"/>
            <a:ext cx="393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(Klavye kullanarak yazmak)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91A3802B-F778-48B7-8281-85AB2263FFE8}"/>
              </a:ext>
            </a:extLst>
          </p:cNvPr>
          <p:cNvSpPr/>
          <p:nvPr/>
        </p:nvSpPr>
        <p:spPr>
          <a:xfrm>
            <a:off x="-70284" y="516218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1E4415A-5C8D-43BE-8951-CC8F40D177C8}"/>
              </a:ext>
            </a:extLst>
          </p:cNvPr>
          <p:cNvSpPr txBox="1"/>
          <p:nvPr/>
        </p:nvSpPr>
        <p:spPr>
          <a:xfrm>
            <a:off x="424958" y="5612416"/>
            <a:ext cx="247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(yorum yapmak)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F9EECCD6-EFD8-463F-8E91-517508A8E249}"/>
              </a:ext>
            </a:extLst>
          </p:cNvPr>
          <p:cNvSpPr/>
          <p:nvPr/>
        </p:nvSpPr>
        <p:spPr>
          <a:xfrm>
            <a:off x="2270123" y="5221666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79E7E401-AFFD-4A3B-9C44-CB833DF7E8ED}"/>
              </a:ext>
            </a:extLst>
          </p:cNvPr>
          <p:cNvSpPr txBox="1"/>
          <p:nvPr/>
        </p:nvSpPr>
        <p:spPr>
          <a:xfrm>
            <a:off x="2729033" y="5683759"/>
            <a:ext cx="247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(kontrol etmek)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5EB0B22-4341-42C2-B3DB-FD9ABE2CA5F8}"/>
              </a:ext>
            </a:extLst>
          </p:cNvPr>
          <p:cNvSpPr/>
          <p:nvPr/>
        </p:nvSpPr>
        <p:spPr>
          <a:xfrm>
            <a:off x="4536188" y="5218020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971CFCAD-447A-4004-97AE-2895828B89E9}"/>
              </a:ext>
            </a:extLst>
          </p:cNvPr>
          <p:cNvSpPr txBox="1"/>
          <p:nvPr/>
        </p:nvSpPr>
        <p:spPr>
          <a:xfrm>
            <a:off x="4867657" y="5683759"/>
            <a:ext cx="312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</a:t>
            </a:r>
            <a:r>
              <a:rPr lang="tr-TR" sz="2000" b="1" dirty="0" err="1"/>
              <a:t>oluşturmak,yaratmak</a:t>
            </a:r>
            <a:r>
              <a:rPr lang="tr-TR" sz="2000" b="1" dirty="0"/>
              <a:t>)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9BCD0ADF-0012-4F3E-9137-C1BF2A653069}"/>
              </a:ext>
            </a:extLst>
          </p:cNvPr>
          <p:cNvSpPr/>
          <p:nvPr/>
        </p:nvSpPr>
        <p:spPr>
          <a:xfrm>
            <a:off x="6876595" y="517665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DD9C3F21-1AE6-4D39-AE46-348CCFB2A68B}"/>
              </a:ext>
            </a:extLst>
          </p:cNvPr>
          <p:cNvSpPr txBox="1"/>
          <p:nvPr/>
        </p:nvSpPr>
        <p:spPr>
          <a:xfrm>
            <a:off x="7590086" y="5622931"/>
            <a:ext cx="267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(bağlanmak)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22C16F29-3731-4F5F-919D-1DA0CFEA3710}"/>
              </a:ext>
            </a:extLst>
          </p:cNvPr>
          <p:cNvSpPr/>
          <p:nvPr/>
        </p:nvSpPr>
        <p:spPr>
          <a:xfrm>
            <a:off x="9312228" y="538058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FF7906C8-F1BF-4D35-9EB2-F1258D570C36}"/>
              </a:ext>
            </a:extLst>
          </p:cNvPr>
          <p:cNvSpPr txBox="1"/>
          <p:nvPr/>
        </p:nvSpPr>
        <p:spPr>
          <a:xfrm>
            <a:off x="10077751" y="5840160"/>
            <a:ext cx="267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(tıklamak)</a:t>
            </a:r>
          </a:p>
        </p:txBody>
      </p:sp>
    </p:spTree>
    <p:extLst>
      <p:ext uri="{BB962C8B-B14F-4D97-AF65-F5344CB8AC3E}">
        <p14:creationId xmlns:p14="http://schemas.microsoft.com/office/powerpoint/2010/main" val="28404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  <p:bldP spid="14" grpId="0"/>
      <p:bldP spid="17" grpId="0"/>
      <p:bldP spid="18" grpId="0"/>
      <p:bldP spid="21" grpId="0"/>
      <p:bldP spid="22" grpId="0"/>
      <p:bldP spid="25" grpId="0"/>
      <p:bldP spid="26" grpId="0"/>
      <p:bldP spid="31" grpId="0"/>
      <p:bldP spid="32" grpId="0"/>
      <p:bldP spid="35" grpId="0"/>
      <p:bldP spid="36" grpId="0"/>
      <p:bldP spid="39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C0F7FD9-CD77-E6BC-C49E-FF312E07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1114424"/>
            <a:ext cx="11100417" cy="42767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BBFCE5-827B-297F-6D47-A295C610B608}"/>
              </a:ext>
            </a:extLst>
          </p:cNvPr>
          <p:cNvSpPr/>
          <p:nvPr/>
        </p:nvSpPr>
        <p:spPr>
          <a:xfrm>
            <a:off x="361949" y="4667250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58BEE1-D24D-F4A7-7E1D-780BF29D2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"/>
          <a:stretch/>
        </p:blipFill>
        <p:spPr>
          <a:xfrm>
            <a:off x="1112212" y="0"/>
            <a:ext cx="10032038" cy="6477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5EDEB6-1C19-36F9-2F08-7302FE73D3E0}"/>
              </a:ext>
            </a:extLst>
          </p:cNvPr>
          <p:cNvSpPr/>
          <p:nvPr/>
        </p:nvSpPr>
        <p:spPr>
          <a:xfrm>
            <a:off x="1047750" y="55149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0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29C195-0C8F-5A79-A901-7E02014BA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19"/>
          <a:stretch/>
        </p:blipFill>
        <p:spPr>
          <a:xfrm>
            <a:off x="1881188" y="642937"/>
            <a:ext cx="8188086" cy="53006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12103C-BBF4-66F4-5FE2-AB7B68574F2F}"/>
              </a:ext>
            </a:extLst>
          </p:cNvPr>
          <p:cNvSpPr/>
          <p:nvPr/>
        </p:nvSpPr>
        <p:spPr>
          <a:xfrm>
            <a:off x="1917938" y="36861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6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06F136-0B7A-AB47-4DD7-14EB2332F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>
          <a:xfrm>
            <a:off x="873676" y="0"/>
            <a:ext cx="10444647" cy="65521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63B786-544D-05A7-5E05-EB877930D68D}"/>
              </a:ext>
            </a:extLst>
          </p:cNvPr>
          <p:cNvSpPr/>
          <p:nvPr/>
        </p:nvSpPr>
        <p:spPr>
          <a:xfrm>
            <a:off x="873676" y="58197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F0211F7-F390-66BB-52EC-408BAC519B7D}"/>
              </a:ext>
            </a:extLst>
          </p:cNvPr>
          <p:cNvSpPr/>
          <p:nvPr/>
        </p:nvSpPr>
        <p:spPr>
          <a:xfrm>
            <a:off x="8258175" y="4676775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2020 LGS</a:t>
            </a:r>
          </a:p>
        </p:txBody>
      </p:sp>
    </p:spTree>
    <p:extLst>
      <p:ext uri="{BB962C8B-B14F-4D97-AF65-F5344CB8AC3E}">
        <p14:creationId xmlns:p14="http://schemas.microsoft.com/office/powerpoint/2010/main" val="1573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EC1A268-8FED-3C5E-5DD5-DC37DA28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0"/>
            <a:ext cx="11249025" cy="65151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471487" y="54197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8258175" y="4676775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2021 LGS</a:t>
            </a:r>
          </a:p>
        </p:txBody>
      </p:sp>
    </p:spTree>
    <p:extLst>
      <p:ext uri="{BB962C8B-B14F-4D97-AF65-F5344CB8AC3E}">
        <p14:creationId xmlns:p14="http://schemas.microsoft.com/office/powerpoint/2010/main" val="16903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C4F1833-2AA5-6454-4D9D-C55373FD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6"/>
          <a:stretch/>
        </p:blipFill>
        <p:spPr>
          <a:xfrm>
            <a:off x="1215295" y="85725"/>
            <a:ext cx="4564191" cy="6324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19F07E9-EABC-8726-1EA9-59EA8E42C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0" b="4422"/>
          <a:stretch/>
        </p:blipFill>
        <p:spPr>
          <a:xfrm>
            <a:off x="5638800" y="1352550"/>
            <a:ext cx="5857875" cy="3128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8258175" y="4676775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5686425" y="2876311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5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FEEF910-6682-514A-DDEA-1DCA3C50F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0"/>
            <a:ext cx="5305425" cy="664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8439150" y="228202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2023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3286125" y="59531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8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5AA61C8-0A2F-3342-1AA0-DF526EFAB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914399"/>
            <a:ext cx="9798037" cy="482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9469423" y="94852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2023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1122376" y="48101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578E901-BDAA-27D3-AC52-BD4CB5AC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66D7339-C8F2-85D1-C316-2DFCC222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7C1ADFF-79BB-FAC3-DEEB-F77D8A2FB98D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72EC455-9F73-3771-5F5E-84455E2844EC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974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4E5A1D7-EFBC-EF1C-4A1E-292BC79B5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703198E7-D88E-F23C-312D-E983933B89F4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5465B50-FE0B-F99F-AE4A-DFDF7E33D16E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52C9FEC-D4D6-F640-EFFB-00F39558B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F07FA33-9001-7491-3E9E-C49C3C71C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C2A56D-86FC-1755-0F65-1299E9F9E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850">
            <a:off x="8217082" y="3108960"/>
            <a:ext cx="2747994" cy="26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https://www.egetolgayaltinay.com/lessons/373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91FF78D-E4A9-7D88-3219-A0F57DE81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230">
            <a:off x="7970111" y="3094304"/>
            <a:ext cx="3263946" cy="31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B8C0346-DDBD-B4C0-1E9C-C095A25063EF}"/>
              </a:ext>
            </a:extLst>
          </p:cNvPr>
          <p:cNvSpPr txBox="1"/>
          <p:nvPr/>
        </p:nvSpPr>
        <p:spPr>
          <a:xfrm>
            <a:off x="0" y="2096461"/>
            <a:ext cx="1196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D68633"/>
                </a:solidFill>
              </a:rPr>
              <a:t>WORDS ABOUT INTERNET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B2D4C2-B7DA-C96B-4BF8-47159C9C771A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(İNTERNET HAKKINDA KELİMELER)</a:t>
            </a:r>
          </a:p>
        </p:txBody>
      </p:sp>
    </p:spTree>
    <p:extLst>
      <p:ext uri="{BB962C8B-B14F-4D97-AF65-F5344CB8AC3E}">
        <p14:creationId xmlns:p14="http://schemas.microsoft.com/office/powerpoint/2010/main" val="394301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424AC823-A457-47C6-82C5-D058FBC8FEE0}"/>
              </a:ext>
            </a:extLst>
          </p:cNvPr>
          <p:cNvSpPr/>
          <p:nvPr/>
        </p:nvSpPr>
        <p:spPr>
          <a:xfrm>
            <a:off x="-44056" y="1926339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E7F276B-6DCD-4247-B04D-C7E4679894D1}"/>
              </a:ext>
            </a:extLst>
          </p:cNvPr>
          <p:cNvSpPr txBox="1"/>
          <p:nvPr/>
        </p:nvSpPr>
        <p:spPr>
          <a:xfrm>
            <a:off x="889636" y="241845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(Hesap)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6F3BB3A-3070-4F73-A92B-B7561D2509A7}"/>
              </a:ext>
            </a:extLst>
          </p:cNvPr>
          <p:cNvSpPr/>
          <p:nvPr/>
        </p:nvSpPr>
        <p:spPr>
          <a:xfrm>
            <a:off x="2157481" y="1914251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Browser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38E36F7-F883-4BC5-A598-C05B8A53EFE6}"/>
              </a:ext>
            </a:extLst>
          </p:cNvPr>
          <p:cNvSpPr txBox="1"/>
          <p:nvPr/>
        </p:nvSpPr>
        <p:spPr>
          <a:xfrm>
            <a:off x="2707271" y="239387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(Web Tarayıcısı)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0A08CC9F-B922-41BA-833F-7D5B850B87F7}"/>
              </a:ext>
            </a:extLst>
          </p:cNvPr>
          <p:cNvSpPr/>
          <p:nvPr/>
        </p:nvSpPr>
        <p:spPr>
          <a:xfrm>
            <a:off x="4494853" y="1889266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 </a:t>
            </a:r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Room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6C07FDB-6061-4479-904F-1CAD945333CE}"/>
              </a:ext>
            </a:extLst>
          </p:cNvPr>
          <p:cNvSpPr txBox="1"/>
          <p:nvPr/>
        </p:nvSpPr>
        <p:spPr>
          <a:xfrm>
            <a:off x="4999842" y="2348035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(Sohbet Odası)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34E444E4-2F0C-4151-8518-1EA07122ADA6}"/>
              </a:ext>
            </a:extLst>
          </p:cNvPr>
          <p:cNvSpPr/>
          <p:nvPr/>
        </p:nvSpPr>
        <p:spPr>
          <a:xfrm>
            <a:off x="6991583" y="1914251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751329E-8351-4F67-8672-67BA03CE5342}"/>
              </a:ext>
            </a:extLst>
          </p:cNvPr>
          <p:cNvSpPr txBox="1"/>
          <p:nvPr/>
        </p:nvSpPr>
        <p:spPr>
          <a:xfrm>
            <a:off x="7691792" y="239203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(Çevrimiçi)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6CA5F57C-1184-4A2F-9A0D-5B1CAF6D7500}"/>
              </a:ext>
            </a:extLst>
          </p:cNvPr>
          <p:cNvSpPr/>
          <p:nvPr/>
        </p:nvSpPr>
        <p:spPr>
          <a:xfrm>
            <a:off x="9435443" y="195449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Offline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825AC8F8-7F3C-49B4-9681-BCAF26CF006B}"/>
              </a:ext>
            </a:extLst>
          </p:cNvPr>
          <p:cNvSpPr txBox="1"/>
          <p:nvPr/>
        </p:nvSpPr>
        <p:spPr>
          <a:xfrm>
            <a:off x="10133938" y="2457517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(Çevrimdışı)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B533D40-1241-49A5-9A21-D822C9BABC6F}"/>
              </a:ext>
            </a:extLst>
          </p:cNvPr>
          <p:cNvSpPr/>
          <p:nvPr/>
        </p:nvSpPr>
        <p:spPr>
          <a:xfrm>
            <a:off x="38984" y="5287697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BF459EC-B88F-47E8-BB7B-F8996FDDC6F9}"/>
              </a:ext>
            </a:extLst>
          </p:cNvPr>
          <p:cNvSpPr txBox="1"/>
          <p:nvPr/>
        </p:nvSpPr>
        <p:spPr>
          <a:xfrm>
            <a:off x="658469" y="5775300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(Şifre/Parola)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3ECFE6DF-DF64-4C3C-8DB5-A4472699DC0E}"/>
              </a:ext>
            </a:extLst>
          </p:cNvPr>
          <p:cNvSpPr/>
          <p:nvPr/>
        </p:nvSpPr>
        <p:spPr>
          <a:xfrm>
            <a:off x="2375991" y="5352471"/>
            <a:ext cx="3656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Engine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87C2553-B595-4A7A-B3E1-50BA15A899E6}"/>
              </a:ext>
            </a:extLst>
          </p:cNvPr>
          <p:cNvSpPr txBox="1"/>
          <p:nvPr/>
        </p:nvSpPr>
        <p:spPr>
          <a:xfrm>
            <a:off x="3285756" y="5858281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(Arama Motoru)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3283576E-CBE1-49EB-A9E6-A39C27583C97}"/>
              </a:ext>
            </a:extLst>
          </p:cNvPr>
          <p:cNvSpPr/>
          <p:nvPr/>
        </p:nvSpPr>
        <p:spPr>
          <a:xfrm>
            <a:off x="5596059" y="5072501"/>
            <a:ext cx="3405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tr-T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Networking Site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2F2D54BC-735C-49F8-95BC-B14A0431B088}"/>
              </a:ext>
            </a:extLst>
          </p:cNvPr>
          <p:cNvSpPr txBox="1"/>
          <p:nvPr/>
        </p:nvSpPr>
        <p:spPr>
          <a:xfrm>
            <a:off x="5941920" y="5425655"/>
            <a:ext cx="297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(Sosyal Medya Siteleri)</a:t>
            </a:r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69A3AE04-45BC-463D-A842-210D2DAAFCBB}"/>
              </a:ext>
            </a:extLst>
          </p:cNvPr>
          <p:cNvSpPr/>
          <p:nvPr/>
        </p:nvSpPr>
        <p:spPr>
          <a:xfrm>
            <a:off x="8875342" y="505150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06F45AA7-AA56-4452-BD5D-C947C1C06BB3}"/>
              </a:ext>
            </a:extLst>
          </p:cNvPr>
          <p:cNvSpPr txBox="1"/>
          <p:nvPr/>
        </p:nvSpPr>
        <p:spPr>
          <a:xfrm>
            <a:off x="9733069" y="5575245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(Yazılım)</a:t>
            </a:r>
          </a:p>
        </p:txBody>
      </p:sp>
    </p:spTree>
    <p:extLst>
      <p:ext uri="{BB962C8B-B14F-4D97-AF65-F5344CB8AC3E}">
        <p14:creationId xmlns:p14="http://schemas.microsoft.com/office/powerpoint/2010/main" val="4125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8" grpId="0"/>
      <p:bldP spid="19" grpId="0"/>
      <p:bldP spid="24" grpId="0"/>
      <p:bldP spid="25" grpId="0"/>
      <p:bldP spid="28" grpId="0"/>
      <p:bldP spid="29" grpId="0"/>
      <p:bldP spid="32" grpId="0"/>
      <p:bldP spid="33" grpId="0"/>
      <p:bldP spid="37" grpId="0"/>
      <p:bldP spid="38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9572956-41C7-05C0-1EFD-1B4CB5CDDF6A}"/>
              </a:ext>
            </a:extLst>
          </p:cNvPr>
          <p:cNvSpPr/>
          <p:nvPr/>
        </p:nvSpPr>
        <p:spPr>
          <a:xfrm>
            <a:off x="-44056" y="1926339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Notification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01A8F6B-CB72-E8F1-5268-7CC883F27B67}"/>
              </a:ext>
            </a:extLst>
          </p:cNvPr>
          <p:cNvSpPr txBox="1"/>
          <p:nvPr/>
        </p:nvSpPr>
        <p:spPr>
          <a:xfrm>
            <a:off x="718186" y="2372615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(Bildirim)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2BA97CC-949C-FA2A-65B4-7FE52570D28C}"/>
              </a:ext>
            </a:extLst>
          </p:cNvPr>
          <p:cNvSpPr/>
          <p:nvPr/>
        </p:nvSpPr>
        <p:spPr>
          <a:xfrm>
            <a:off x="2937269" y="212639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E270530-02BC-7EF4-1BEA-3BB30C1D339F}"/>
              </a:ext>
            </a:extLst>
          </p:cNvPr>
          <p:cNvSpPr txBox="1"/>
          <p:nvPr/>
        </p:nvSpPr>
        <p:spPr>
          <a:xfrm>
            <a:off x="3224281" y="2572670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(Gönderi paylaşmak)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066FCEA-3809-FE06-60E3-F2DB17223F47}"/>
              </a:ext>
            </a:extLst>
          </p:cNvPr>
          <p:cNvSpPr/>
          <p:nvPr/>
        </p:nvSpPr>
        <p:spPr>
          <a:xfrm>
            <a:off x="5683212" y="2049449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Publish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177F84A-0ECA-14C3-6C18-236876A66188}"/>
              </a:ext>
            </a:extLst>
          </p:cNvPr>
          <p:cNvSpPr txBox="1"/>
          <p:nvPr/>
        </p:nvSpPr>
        <p:spPr>
          <a:xfrm>
            <a:off x="6275024" y="2495725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(Yayımlamak)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FF459F0-4928-71CA-0841-F7C2FC4ECA95}"/>
              </a:ext>
            </a:extLst>
          </p:cNvPr>
          <p:cNvSpPr/>
          <p:nvPr/>
        </p:nvSpPr>
        <p:spPr>
          <a:xfrm>
            <a:off x="9127095" y="1926338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E9CCDFB-537E-D305-A1D9-7170FE579E59}"/>
              </a:ext>
            </a:extLst>
          </p:cNvPr>
          <p:cNvSpPr txBox="1"/>
          <p:nvPr/>
        </p:nvSpPr>
        <p:spPr>
          <a:xfrm>
            <a:off x="9854412" y="2372614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(Paylaşmak)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4832B24-9480-96B7-B82A-5609D519130A}"/>
              </a:ext>
            </a:extLst>
          </p:cNvPr>
          <p:cNvSpPr/>
          <p:nvPr/>
        </p:nvSpPr>
        <p:spPr>
          <a:xfrm>
            <a:off x="144161" y="5355338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Addict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4274DF8-3FD7-6EE5-5D86-4E4A4BEACFD7}"/>
              </a:ext>
            </a:extLst>
          </p:cNvPr>
          <p:cNvSpPr txBox="1"/>
          <p:nvPr/>
        </p:nvSpPr>
        <p:spPr>
          <a:xfrm>
            <a:off x="1015212" y="5896864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(Bağımlı)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6B2B20E-5589-8F86-C3C4-40D1C58FD78B}"/>
              </a:ext>
            </a:extLst>
          </p:cNvPr>
          <p:cNvSpPr/>
          <p:nvPr/>
        </p:nvSpPr>
        <p:spPr>
          <a:xfrm>
            <a:off x="3057192" y="530385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5345C07A-33DB-4BB7-245A-B7275A9430C3}"/>
              </a:ext>
            </a:extLst>
          </p:cNvPr>
          <p:cNvSpPr/>
          <p:nvPr/>
        </p:nvSpPr>
        <p:spPr>
          <a:xfrm>
            <a:off x="5730377" y="534287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Hotspot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71E696B-06BB-EDC1-479A-6DD9B8E0A1B3}"/>
              </a:ext>
            </a:extLst>
          </p:cNvPr>
          <p:cNvSpPr/>
          <p:nvPr/>
        </p:nvSpPr>
        <p:spPr>
          <a:xfrm>
            <a:off x="9127095" y="534287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F5C1A02-F2BA-29F2-C906-840FCDD496DB}"/>
              </a:ext>
            </a:extLst>
          </p:cNvPr>
          <p:cNvSpPr txBox="1"/>
          <p:nvPr/>
        </p:nvSpPr>
        <p:spPr>
          <a:xfrm>
            <a:off x="3841687" y="583197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(Güvenlik)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52C73E4-6686-C192-D8F7-65680F169894}"/>
              </a:ext>
            </a:extLst>
          </p:cNvPr>
          <p:cNvSpPr txBox="1"/>
          <p:nvPr/>
        </p:nvSpPr>
        <p:spPr>
          <a:xfrm>
            <a:off x="5850300" y="5861502"/>
            <a:ext cx="3443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(İnternet Bağlantı Noktası)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D903CF9-A1B8-B9F6-647E-9B51D5776D37}"/>
              </a:ext>
            </a:extLst>
          </p:cNvPr>
          <p:cNvSpPr txBox="1"/>
          <p:nvPr/>
        </p:nvSpPr>
        <p:spPr>
          <a:xfrm>
            <a:off x="9670176" y="586923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(… aracılığıyla)</a:t>
            </a:r>
          </a:p>
        </p:txBody>
      </p:sp>
    </p:spTree>
    <p:extLst>
      <p:ext uri="{BB962C8B-B14F-4D97-AF65-F5344CB8AC3E}">
        <p14:creationId xmlns:p14="http://schemas.microsoft.com/office/powerpoint/2010/main" val="10582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1686</Words>
  <Application>Microsoft Office PowerPoint</Application>
  <PresentationFormat>Geniş ekran</PresentationFormat>
  <Paragraphs>335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5" baseType="lpstr">
      <vt:lpstr>Adobe Gothic Std B</vt:lpstr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Linking Words (Bağlaçlar)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THE INTERNET</dc:title>
  <dc:creator>Ege Altınay</dc:creator>
  <cp:lastModifiedBy>Ege Altınay</cp:lastModifiedBy>
  <cp:revision>55</cp:revision>
  <dcterms:created xsi:type="dcterms:W3CDTF">2020-12-14T08:48:37Z</dcterms:created>
  <dcterms:modified xsi:type="dcterms:W3CDTF">2024-09-06T04:10:27Z</dcterms:modified>
</cp:coreProperties>
</file>