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59" r:id="rId3"/>
    <p:sldId id="295" r:id="rId4"/>
    <p:sldId id="346" r:id="rId5"/>
    <p:sldId id="355" r:id="rId6"/>
    <p:sldId id="344" r:id="rId7"/>
    <p:sldId id="361" r:id="rId8"/>
    <p:sldId id="362" r:id="rId9"/>
    <p:sldId id="363" r:id="rId10"/>
    <p:sldId id="348" r:id="rId11"/>
    <p:sldId id="356" r:id="rId12"/>
    <p:sldId id="345" r:id="rId13"/>
    <p:sldId id="364" r:id="rId14"/>
    <p:sldId id="349" r:id="rId15"/>
    <p:sldId id="365" r:id="rId16"/>
    <p:sldId id="366" r:id="rId17"/>
    <p:sldId id="296" r:id="rId18"/>
    <p:sldId id="350" r:id="rId19"/>
    <p:sldId id="369" r:id="rId20"/>
    <p:sldId id="316" r:id="rId21"/>
    <p:sldId id="318" r:id="rId22"/>
    <p:sldId id="351" r:id="rId23"/>
    <p:sldId id="343" r:id="rId24"/>
    <p:sldId id="352" r:id="rId25"/>
    <p:sldId id="367" r:id="rId26"/>
    <p:sldId id="368" r:id="rId27"/>
    <p:sldId id="319" r:id="rId28"/>
    <p:sldId id="320" r:id="rId29"/>
    <p:sldId id="321" r:id="rId30"/>
    <p:sldId id="353" r:id="rId31"/>
    <p:sldId id="322" r:id="rId32"/>
    <p:sldId id="323" r:id="rId33"/>
    <p:sldId id="324" r:id="rId34"/>
    <p:sldId id="294" r:id="rId35"/>
    <p:sldId id="264" r:id="rId36"/>
    <p:sldId id="263" r:id="rId37"/>
    <p:sldId id="299" r:id="rId38"/>
    <p:sldId id="326" r:id="rId39"/>
    <p:sldId id="327" r:id="rId40"/>
    <p:sldId id="328" r:id="rId41"/>
    <p:sldId id="329" r:id="rId42"/>
    <p:sldId id="330" r:id="rId43"/>
    <p:sldId id="336" r:id="rId44"/>
    <p:sldId id="337" r:id="rId45"/>
    <p:sldId id="338" r:id="rId46"/>
    <p:sldId id="331" r:id="rId47"/>
    <p:sldId id="333" r:id="rId48"/>
    <p:sldId id="332" r:id="rId49"/>
    <p:sldId id="341" r:id="rId50"/>
    <p:sldId id="340" r:id="rId51"/>
    <p:sldId id="342" r:id="rId52"/>
    <p:sldId id="359" r:id="rId53"/>
    <p:sldId id="360" r:id="rId54"/>
    <p:sldId id="370" r:id="rId55"/>
    <p:sldId id="371" r:id="rId56"/>
    <p:sldId id="335" r:id="rId5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5: Internet" id="{D5E71292-6D27-4560-BC72-0D57D3A69348}">
          <p14:sldIdLst>
            <p14:sldId id="325"/>
          </p14:sldIdLst>
        </p14:section>
        <p14:section name="Vocabulary #1" id="{0222E753-0075-4E6A-99FE-F6A0F33216E9}">
          <p14:sldIdLst>
            <p14:sldId id="259"/>
            <p14:sldId id="295"/>
            <p14:sldId id="346"/>
            <p14:sldId id="355"/>
          </p14:sldIdLst>
        </p14:section>
        <p14:section name="Vocabulary #2" id="{67F879B7-D3B3-4183-AD95-A528DAA992DC}">
          <p14:sldIdLst>
            <p14:sldId id="344"/>
            <p14:sldId id="361"/>
            <p14:sldId id="362"/>
            <p14:sldId id="363"/>
            <p14:sldId id="348"/>
            <p14:sldId id="356"/>
            <p14:sldId id="345"/>
            <p14:sldId id="364"/>
            <p14:sldId id="349"/>
          </p14:sldIdLst>
        </p14:section>
        <p14:section name="Internet Habıts" id="{941E3697-FD21-466D-B7FF-D216A82DB821}">
          <p14:sldIdLst>
            <p14:sldId id="365"/>
            <p14:sldId id="366"/>
            <p14:sldId id="296"/>
            <p14:sldId id="350"/>
            <p14:sldId id="369"/>
          </p14:sldIdLst>
        </p14:section>
        <p14:section name="Internet Safety Rules" id="{D459E918-AC3D-4B9B-8DFA-6298B8606C2A}">
          <p14:sldIdLst>
            <p14:sldId id="316"/>
            <p14:sldId id="318"/>
            <p14:sldId id="351"/>
          </p14:sldIdLst>
        </p14:section>
        <p14:section name="Creating a Strong Password" id="{DB23C240-D5DA-4651-A6CB-5D3CE1914B48}">
          <p14:sldIdLst>
            <p14:sldId id="343"/>
            <p14:sldId id="352"/>
            <p14:sldId id="367"/>
            <p14:sldId id="368"/>
          </p14:sldIdLst>
        </p14:section>
        <p14:section name="Clarification" id="{44F2A5B0-65D1-4CC6-A094-2D92831F14A5}">
          <p14:sldIdLst>
            <p14:sldId id="319"/>
            <p14:sldId id="320"/>
            <p14:sldId id="321"/>
            <p14:sldId id="353"/>
          </p14:sldIdLst>
        </p14:section>
        <p14:section name="Common Questions" id="{F6444E06-00EA-464D-9BE0-45A62E90970A}">
          <p14:sldIdLst>
            <p14:sldId id="322"/>
            <p14:sldId id="323"/>
          </p14:sldIdLst>
        </p14:section>
        <p14:section name="Other Words" id="{0EACBF06-6791-4297-B702-BDE0B9AB198A}">
          <p14:sldIdLst>
            <p14:sldId id="324"/>
          </p14:sldIdLst>
        </p14:section>
        <p14:section name="Frequency Adverbs" id="{2EED3BC2-4C94-4523-BCC8-DF6F1A4C2477}">
          <p14:sldIdLst>
            <p14:sldId id="294"/>
          </p14:sldIdLst>
        </p14:section>
        <p14:section name="Linking Words (Bağlaçlar)" id="{793CB4CE-F9B6-4B45-9C15-19F58E609E71}">
          <p14:sldIdLst>
            <p14:sldId id="264"/>
            <p14:sldId id="263"/>
            <p14:sldId id="299"/>
            <p14:sldId id="326"/>
          </p14:sldIdLst>
        </p14:section>
        <p14:section name="Sample Questions" id="{12F7B7F6-2707-4A47-B0C8-C89456EF6766}">
          <p14:sldIdLst>
            <p14:sldId id="327"/>
            <p14:sldId id="328"/>
            <p14:sldId id="329"/>
            <p14:sldId id="330"/>
            <p14:sldId id="336"/>
            <p14:sldId id="337"/>
            <p14:sldId id="338"/>
            <p14:sldId id="331"/>
            <p14:sldId id="333"/>
            <p14:sldId id="332"/>
            <p14:sldId id="341"/>
            <p14:sldId id="340"/>
            <p14:sldId id="342"/>
            <p14:sldId id="359"/>
            <p14:sldId id="360"/>
            <p14:sldId id="370"/>
            <p14:sldId id="371"/>
          </p14:sldIdLst>
        </p14:section>
        <p14:section name="Thank you! :)" id="{E952E7B0-AB07-4012-8B21-282E943CB1C3}">
          <p14:sldIdLst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28"/>
    <a:srgbClr val="F0D1B2"/>
    <a:srgbClr val="7E7E7E"/>
    <a:srgbClr val="E5B37F"/>
    <a:srgbClr val="FF7A00"/>
    <a:srgbClr val="D68633"/>
    <a:srgbClr val="DA6800"/>
    <a:srgbClr val="F7BD92"/>
    <a:srgbClr val="8CF3F8"/>
    <a:srgbClr val="10E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2068B1-CD74-4EB4-839F-AB6085A07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B6C0BC4-C2AA-4463-BFBE-4AFEB85C9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5AB53D-E482-4D1C-8A40-156D7082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6EE32F-1469-4E5D-B231-64915792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8783973-6660-425F-9255-052348E2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57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EEE74E-10DA-400C-87D1-BCA56285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18195F6-F200-4EA6-B06B-582AE481E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95DB6F-13DF-4DDC-9134-8A02D4AA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5265E4-51ED-4B4A-A643-2A4AEC4E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F18FA4-365F-4332-8AA0-3714D5E9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60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C110668-E998-4238-AC83-E20339224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D17A4B9-5F7A-460F-859E-3873D234E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8DE2B2-B49D-4669-BEA0-AE1DF24B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DA4301-CC1C-4A98-ACBA-70F520D9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14C084-99E2-4933-A1F6-55B7238D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3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0239A-4C69-4C07-BCCB-E34FBEF9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3BCC86-DE17-4A4F-B3E7-8C316352A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58E3CE-67AD-4654-A765-874D699E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CF93F1-C72E-4E52-B443-14F6F59F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4BA234-307F-4466-B7E0-6FB0910B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54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4AFA1F-0A59-4ACD-98B7-FC1136FD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43796B9-4189-424F-ADB3-90E8B49DD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AFA594-8CC6-4CFD-AD3B-47733547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A31F9B-A700-427D-95A0-AF716CEC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9523C9-128B-4176-9C02-05C05C8A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703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8530BD-CCAC-4213-92D3-6DAD07CDA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5A2485-0A97-42FE-951D-4E3E4B9F2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A790F94-7840-4B63-83A9-5C9FFC2C0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485678C-3CE6-453B-8F58-056BBE08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4DF2F6-FBDD-4640-B8C5-942CF300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B877DA0-16DB-4C5E-8659-2DC5783B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77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D277BD-1E53-4371-AB9A-53172B3E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BD6CEE7-8C47-43EB-A88A-D00C2DBEA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434F0B8-BAFC-4F99-8F20-D26D2E5AF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65BE160-F232-473B-9BE5-7C59A3B05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78284F2-DACB-4169-8765-CD6575AFC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95A73F3-44E1-4E63-A586-7E967CCF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BA1B94C-907C-41BF-B76B-BC05A2CF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6163CA1-C2B6-461F-94C2-D774CF9F0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50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5DC485-885C-44B6-A1A2-0F03FE21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FC250A9-CF28-4588-9128-361DDD879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8160110-7F0E-475C-B77E-86B9E199A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6647198-78BF-4E57-8756-3C9962E1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34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C482698-E4C2-4426-B367-5382566C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7417570-5AB1-4BAB-B049-AF0E82C8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46009E2-45FE-475F-9084-0CA799D2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39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B6E0D7-1B72-4BF3-8BDD-5166E613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A7300C-53B6-4EDD-8ECA-D35072EAD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E46ED18-D8DA-4B0E-A32A-8333A882A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A42DE3-9680-480F-A029-997D4733A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F37CBB7-C5C5-4EA5-A407-A7A956D0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E6A32E7-7FC1-455F-87F2-A6CA6913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2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8C1749-0E6F-4BA7-8134-F710B666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A1071FF-CAE3-4B23-995C-95858F42F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9DC3878-3A0A-48D7-B398-3C2C148A3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42F008A-1154-4134-B8F6-D621768B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8803-2144-4427-8D91-6946E7A00619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CEAEB8B-73FD-4BDD-A296-0BDF73A7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96C03B2-CCA0-4F83-8940-2004EF6D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58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81ADA31-8694-4957-9288-8A56D49CF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CDF4001-A1C5-4B84-9AF8-52E2F5820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54843D-AEF6-4256-81F3-D28884802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78803-2144-4427-8D91-6946E7A00619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B8592D-A40C-4C00-A72D-9CBF223F6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A106BF9-546D-4FF4-BF23-E8160ABEF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67B5-3CF9-43F2-A7FE-8916FACFEA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0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6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6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6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7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4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6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71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https://www.egetolgayaltinay.com/lessons/366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4B52A28-7922-8BD2-E230-821A31970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727">
            <a:off x="8160589" y="3244236"/>
            <a:ext cx="3256348" cy="31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0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https://www.egetolgayaltinay.com/lessons/374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8A487C0-3CC5-CEE0-21E8-522A0B360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202">
            <a:off x="8160589" y="3178629"/>
            <a:ext cx="3180065" cy="295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1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1762931-298A-CB09-EB0D-72D11DA9E245}"/>
              </a:ext>
            </a:extLst>
          </p:cNvPr>
          <p:cNvSpPr txBox="1"/>
          <p:nvPr/>
        </p:nvSpPr>
        <p:spPr>
          <a:xfrm>
            <a:off x="0" y="2096461"/>
            <a:ext cx="1196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 err="1">
                <a:solidFill>
                  <a:srgbClr val="D68633"/>
                </a:solidFill>
              </a:rPr>
              <a:t>Words</a:t>
            </a:r>
            <a:r>
              <a:rPr lang="tr-TR" sz="7200" b="1" dirty="0">
                <a:solidFill>
                  <a:srgbClr val="D68633"/>
                </a:solidFill>
              </a:rPr>
              <a:t> </a:t>
            </a:r>
            <a:r>
              <a:rPr lang="tr-TR" sz="7200" b="1" dirty="0" err="1">
                <a:solidFill>
                  <a:srgbClr val="D68633"/>
                </a:solidFill>
              </a:rPr>
              <a:t>about</a:t>
            </a:r>
            <a:r>
              <a:rPr lang="tr-TR" sz="7200" b="1" dirty="0">
                <a:solidFill>
                  <a:srgbClr val="D68633"/>
                </a:solidFill>
              </a:rPr>
              <a:t> </a:t>
            </a:r>
            <a:r>
              <a:rPr lang="tr-TR" sz="7200" b="1" dirty="0" err="1">
                <a:solidFill>
                  <a:srgbClr val="D68633"/>
                </a:solidFill>
              </a:rPr>
              <a:t>Devices</a:t>
            </a:r>
            <a:endParaRPr lang="tr-TR" sz="7200" b="1" dirty="0">
              <a:solidFill>
                <a:srgbClr val="D6863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7052FB1-40A5-CB0E-FAD7-991AF2BA0DD7}"/>
              </a:ext>
            </a:extLst>
          </p:cNvPr>
          <p:cNvSpPr txBox="1"/>
          <p:nvPr/>
        </p:nvSpPr>
        <p:spPr>
          <a:xfrm>
            <a:off x="138545" y="2998289"/>
            <a:ext cx="1196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(Cihazlar hakkında Kelimeler)</a:t>
            </a:r>
          </a:p>
        </p:txBody>
      </p:sp>
    </p:spTree>
    <p:extLst>
      <p:ext uri="{BB962C8B-B14F-4D97-AF65-F5344CB8AC3E}">
        <p14:creationId xmlns:p14="http://schemas.microsoft.com/office/powerpoint/2010/main" val="246135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CE001E-D9E1-33DF-8972-EE593A5E2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08A6B5CD-A5D8-8DA8-2722-FD4DEFB91BED}"/>
              </a:ext>
            </a:extLst>
          </p:cNvPr>
          <p:cNvSpPr/>
          <p:nvPr/>
        </p:nvSpPr>
        <p:spPr>
          <a:xfrm>
            <a:off x="126392" y="2667863"/>
            <a:ext cx="36564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Cable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2701318-BE69-5966-A38A-93899FA82B42}"/>
              </a:ext>
            </a:extLst>
          </p:cNvPr>
          <p:cNvSpPr txBox="1"/>
          <p:nvPr/>
        </p:nvSpPr>
        <p:spPr>
          <a:xfrm>
            <a:off x="415400" y="3236926"/>
            <a:ext cx="309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(Kablo)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D10DE13-89B4-BE30-630E-1CCC8C28FD63}"/>
              </a:ext>
            </a:extLst>
          </p:cNvPr>
          <p:cNvSpPr/>
          <p:nvPr/>
        </p:nvSpPr>
        <p:spPr>
          <a:xfrm>
            <a:off x="4996956" y="2818388"/>
            <a:ext cx="27931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 </a:t>
            </a:r>
            <a:r>
              <a:rPr lang="tr-TR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phone</a:t>
            </a:r>
            <a:endParaRPr lang="tr-TR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tr-T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Mobile </a:t>
            </a:r>
            <a:r>
              <a:rPr lang="tr-TR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phone</a:t>
            </a:r>
            <a:endParaRPr lang="tr-TR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808739E-4FF3-0849-BE76-C7BBCDBE9FF8}"/>
              </a:ext>
            </a:extLst>
          </p:cNvPr>
          <p:cNvSpPr txBox="1"/>
          <p:nvPr/>
        </p:nvSpPr>
        <p:spPr>
          <a:xfrm>
            <a:off x="5228294" y="3852803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(Cep telefonu)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1AA1E8A0-CEC5-44A6-886C-D90B117DFBFD}"/>
              </a:ext>
            </a:extLst>
          </p:cNvPr>
          <p:cNvSpPr/>
          <p:nvPr/>
        </p:nvSpPr>
        <p:spPr>
          <a:xfrm>
            <a:off x="8562620" y="2697834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Computer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90E0051-075F-1198-341A-80131AE8514A}"/>
              </a:ext>
            </a:extLst>
          </p:cNvPr>
          <p:cNvSpPr txBox="1"/>
          <p:nvPr/>
        </p:nvSpPr>
        <p:spPr>
          <a:xfrm>
            <a:off x="8729708" y="3196952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(Bilgisayar)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4B38B72F-7C3E-B371-36B2-FA1A2607766F}"/>
              </a:ext>
            </a:extLst>
          </p:cNvPr>
          <p:cNvSpPr/>
          <p:nvPr/>
        </p:nvSpPr>
        <p:spPr>
          <a:xfrm>
            <a:off x="612460" y="5831322"/>
            <a:ext cx="29844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A6FBCB7-2A37-9FF5-F1EA-E1D8A05339E6}"/>
              </a:ext>
            </a:extLst>
          </p:cNvPr>
          <p:cNvSpPr txBox="1"/>
          <p:nvPr/>
        </p:nvSpPr>
        <p:spPr>
          <a:xfrm>
            <a:off x="820825" y="6421347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(Ekran)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6AAD8976-323B-CF40-9351-010890A14735}"/>
              </a:ext>
            </a:extLst>
          </p:cNvPr>
          <p:cNvSpPr/>
          <p:nvPr/>
        </p:nvSpPr>
        <p:spPr>
          <a:xfrm>
            <a:off x="4328527" y="5525920"/>
            <a:ext cx="36564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Webcam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18A11FE-C6D7-C964-C4E3-4B1D49954CAF}"/>
              </a:ext>
            </a:extLst>
          </p:cNvPr>
          <p:cNvSpPr txBox="1"/>
          <p:nvPr/>
        </p:nvSpPr>
        <p:spPr>
          <a:xfrm>
            <a:off x="4996956" y="6042284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(Bilgisayar kamerası)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EB8B0DB0-4745-CE75-2E9A-2989CBC4CBD2}"/>
              </a:ext>
            </a:extLst>
          </p:cNvPr>
          <p:cNvSpPr/>
          <p:nvPr/>
        </p:nvSpPr>
        <p:spPr>
          <a:xfrm>
            <a:off x="8735997" y="5919174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Laptop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31F85F64-838C-206C-8B49-C9F8FD3EBE80}"/>
              </a:ext>
            </a:extLst>
          </p:cNvPr>
          <p:cNvSpPr txBox="1"/>
          <p:nvPr/>
        </p:nvSpPr>
        <p:spPr>
          <a:xfrm>
            <a:off x="8903085" y="6421347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(Dizüstü bilgisayar)</a:t>
            </a:r>
          </a:p>
        </p:txBody>
      </p:sp>
    </p:spTree>
    <p:extLst>
      <p:ext uri="{BB962C8B-B14F-4D97-AF65-F5344CB8AC3E}">
        <p14:creationId xmlns:p14="http://schemas.microsoft.com/office/powerpoint/2010/main" val="4789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https://www.egetolgayaltinay.com/lessons/368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8369CE6-0A02-7646-A57B-BA0308097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378">
            <a:off x="8021547" y="2958860"/>
            <a:ext cx="3386682" cy="31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5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F5145-F3A6-26C2-BA43-A051C62DC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F326BD3-D3DB-807E-41EF-FDFAD63D6A75}"/>
              </a:ext>
            </a:extLst>
          </p:cNvPr>
          <p:cNvSpPr txBox="1"/>
          <p:nvPr/>
        </p:nvSpPr>
        <p:spPr>
          <a:xfrm>
            <a:off x="0" y="2096461"/>
            <a:ext cx="1196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rgbClr val="D68633"/>
                </a:solidFill>
              </a:rPr>
              <a:t>Internet </a:t>
            </a:r>
            <a:r>
              <a:rPr lang="tr-TR" sz="7200" b="1" dirty="0" err="1">
                <a:solidFill>
                  <a:srgbClr val="D68633"/>
                </a:solidFill>
              </a:rPr>
              <a:t>Habits</a:t>
            </a:r>
            <a:endParaRPr lang="tr-TR" sz="7200" b="1" dirty="0">
              <a:solidFill>
                <a:srgbClr val="D6863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64EC861-87B2-F420-7315-B4617F100237}"/>
              </a:ext>
            </a:extLst>
          </p:cNvPr>
          <p:cNvSpPr txBox="1"/>
          <p:nvPr/>
        </p:nvSpPr>
        <p:spPr>
          <a:xfrm>
            <a:off x="138545" y="2998289"/>
            <a:ext cx="1196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(İnternet Alışkanlıkları)</a:t>
            </a:r>
          </a:p>
        </p:txBody>
      </p:sp>
    </p:spTree>
    <p:extLst>
      <p:ext uri="{BB962C8B-B14F-4D97-AF65-F5344CB8AC3E}">
        <p14:creationId xmlns:p14="http://schemas.microsoft.com/office/powerpoint/2010/main" val="1945621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768C89C-B59C-A0F2-CAE2-8F74692CE101}"/>
              </a:ext>
            </a:extLst>
          </p:cNvPr>
          <p:cNvSpPr/>
          <p:nvPr/>
        </p:nvSpPr>
        <p:spPr>
          <a:xfrm>
            <a:off x="0" y="1831223"/>
            <a:ext cx="2400299" cy="521615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Check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e-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mails</a:t>
            </a: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0CF1FDE-3192-614A-CBDB-2E95ACFD415E}"/>
              </a:ext>
            </a:extLst>
          </p:cNvPr>
          <p:cNvSpPr/>
          <p:nvPr/>
        </p:nvSpPr>
        <p:spPr>
          <a:xfrm>
            <a:off x="0" y="2352839"/>
            <a:ext cx="2400299" cy="1076161"/>
          </a:xfrm>
          <a:prstGeom prst="rect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E-postaları kontrol etmek</a:t>
            </a:r>
            <a:endParaRPr lang="en-US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7AB99F3-7427-D46B-813C-F9B8A23B0471}"/>
              </a:ext>
            </a:extLst>
          </p:cNvPr>
          <p:cNvSpPr/>
          <p:nvPr/>
        </p:nvSpPr>
        <p:spPr>
          <a:xfrm>
            <a:off x="2676525" y="1831223"/>
            <a:ext cx="2400299" cy="521615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Communicate</a:t>
            </a:r>
            <a:endParaRPr lang="tr-TR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9627180-D717-E00B-E85A-5AD2CEEC262A}"/>
              </a:ext>
            </a:extLst>
          </p:cNvPr>
          <p:cNvSpPr/>
          <p:nvPr/>
        </p:nvSpPr>
        <p:spPr>
          <a:xfrm>
            <a:off x="2676525" y="2890919"/>
            <a:ext cx="2400299" cy="754489"/>
          </a:xfrm>
          <a:prstGeom prst="rect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İletişim kurmak</a:t>
            </a:r>
            <a:endParaRPr lang="en-US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90E4D8D2-8F60-7F9E-B74C-E3A292F082C2}"/>
              </a:ext>
            </a:extLst>
          </p:cNvPr>
          <p:cNvSpPr/>
          <p:nvPr/>
        </p:nvSpPr>
        <p:spPr>
          <a:xfrm>
            <a:off x="2676525" y="2352838"/>
            <a:ext cx="2400299" cy="521615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1434A7C-8826-7C05-A5F6-E825388CB027}"/>
              </a:ext>
            </a:extLst>
          </p:cNvPr>
          <p:cNvSpPr/>
          <p:nvPr/>
        </p:nvSpPr>
        <p:spPr>
          <a:xfrm>
            <a:off x="5130544" y="2815426"/>
            <a:ext cx="2400299" cy="915325"/>
          </a:xfrm>
          <a:prstGeom prst="rect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İnternetten alışveriş yapmak</a:t>
            </a:r>
            <a:endParaRPr lang="en-US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7DFC22F5-D33B-9B1D-33C3-4E4C531B6F25}"/>
              </a:ext>
            </a:extLst>
          </p:cNvPr>
          <p:cNvSpPr/>
          <p:nvPr/>
        </p:nvSpPr>
        <p:spPr>
          <a:xfrm>
            <a:off x="5130544" y="1959127"/>
            <a:ext cx="2400299" cy="856299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online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shopping</a:t>
            </a: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305BE3D2-EACE-B049-AA6B-B32D06241A68}"/>
              </a:ext>
            </a:extLst>
          </p:cNvPr>
          <p:cNvSpPr/>
          <p:nvPr/>
        </p:nvSpPr>
        <p:spPr>
          <a:xfrm>
            <a:off x="7714861" y="2558797"/>
            <a:ext cx="2160659" cy="641006"/>
          </a:xfrm>
          <a:prstGeom prst="rect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Araştırma yapmak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9CF22FC5-5CDE-E0CC-6439-DE2F38A0F729}"/>
              </a:ext>
            </a:extLst>
          </p:cNvPr>
          <p:cNvSpPr/>
          <p:nvPr/>
        </p:nvSpPr>
        <p:spPr>
          <a:xfrm>
            <a:off x="7714861" y="1831223"/>
            <a:ext cx="2160659" cy="727574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6564DD9A-2EC1-922C-0E54-0F03409E9737}"/>
              </a:ext>
            </a:extLst>
          </p:cNvPr>
          <p:cNvSpPr/>
          <p:nvPr/>
        </p:nvSpPr>
        <p:spPr>
          <a:xfrm>
            <a:off x="10059538" y="2815426"/>
            <a:ext cx="2034926" cy="641006"/>
          </a:xfrm>
          <a:prstGeom prst="rect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Bilgi edinmek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8A66673-E0DC-2EC9-7D61-3B1960CC7DF6}"/>
              </a:ext>
            </a:extLst>
          </p:cNvPr>
          <p:cNvSpPr/>
          <p:nvPr/>
        </p:nvSpPr>
        <p:spPr>
          <a:xfrm>
            <a:off x="10059539" y="1831222"/>
            <a:ext cx="2034926" cy="984203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Get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54DB718C-941B-B303-AA04-BE7F5517F586}"/>
              </a:ext>
            </a:extLst>
          </p:cNvPr>
          <p:cNvSpPr/>
          <p:nvPr/>
        </p:nvSpPr>
        <p:spPr>
          <a:xfrm>
            <a:off x="73089" y="5924660"/>
            <a:ext cx="2160659" cy="641006"/>
          </a:xfrm>
          <a:prstGeom prst="rect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Eğlenmek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986CA2B5-207F-CF37-8FE4-98A36CB62908}"/>
              </a:ext>
            </a:extLst>
          </p:cNvPr>
          <p:cNvSpPr/>
          <p:nvPr/>
        </p:nvSpPr>
        <p:spPr>
          <a:xfrm>
            <a:off x="73089" y="5197086"/>
            <a:ext cx="2160659" cy="727574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</a:t>
            </a: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B06B48F1-BC61-409D-08A5-888D7FC6F712}"/>
              </a:ext>
            </a:extLst>
          </p:cNvPr>
          <p:cNvSpPr/>
          <p:nvPr/>
        </p:nvSpPr>
        <p:spPr>
          <a:xfrm>
            <a:off x="2507135" y="5924660"/>
            <a:ext cx="2400299" cy="641006"/>
          </a:xfrm>
          <a:prstGeom prst="rect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Bilgisayar oyunu oynamak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FD6C6C7F-82ED-9666-6196-999FB0FFCDBE}"/>
              </a:ext>
            </a:extLst>
          </p:cNvPr>
          <p:cNvSpPr/>
          <p:nvPr/>
        </p:nvSpPr>
        <p:spPr>
          <a:xfrm>
            <a:off x="2507135" y="5197086"/>
            <a:ext cx="2400299" cy="727574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Play </a:t>
            </a:r>
            <a:r>
              <a:rPr lang="tr-TR" sz="2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games</a:t>
            </a:r>
            <a:endParaRPr lang="en-US" sz="2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6E743D09-A501-B0A0-9C5E-B6AA1C8060F0}"/>
              </a:ext>
            </a:extLst>
          </p:cNvPr>
          <p:cNvSpPr/>
          <p:nvPr/>
        </p:nvSpPr>
        <p:spPr>
          <a:xfrm>
            <a:off x="5130544" y="5792576"/>
            <a:ext cx="2207744" cy="521615"/>
          </a:xfrm>
          <a:prstGeom prst="rect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E-kitap okumak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AF03690B-3FC9-D4BA-F58A-84A3894265C3}"/>
              </a:ext>
            </a:extLst>
          </p:cNvPr>
          <p:cNvSpPr/>
          <p:nvPr/>
        </p:nvSpPr>
        <p:spPr>
          <a:xfrm>
            <a:off x="5130544" y="5197086"/>
            <a:ext cx="2207744" cy="592059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 e-</a:t>
            </a:r>
            <a:r>
              <a:rPr lang="tr-TR" sz="2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  <a:endParaRPr lang="en-US" sz="2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C494672D-8B2B-5E7E-E0B3-19DB9AD1DA12}"/>
              </a:ext>
            </a:extLst>
          </p:cNvPr>
          <p:cNvSpPr/>
          <p:nvPr/>
        </p:nvSpPr>
        <p:spPr>
          <a:xfrm>
            <a:off x="7524206" y="5924660"/>
            <a:ext cx="2160659" cy="641006"/>
          </a:xfrm>
          <a:prstGeom prst="rect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Yeni arkadaşlar edinmek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0FB8262D-AD58-ABFF-AEB5-629945E9C8CE}"/>
              </a:ext>
            </a:extLst>
          </p:cNvPr>
          <p:cNvSpPr/>
          <p:nvPr/>
        </p:nvSpPr>
        <p:spPr>
          <a:xfrm>
            <a:off x="7524206" y="5197086"/>
            <a:ext cx="2160659" cy="727574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31113D91-523C-F06C-60C3-92AE4DF8FE73}"/>
              </a:ext>
            </a:extLst>
          </p:cNvPr>
          <p:cNvSpPr/>
          <p:nvPr/>
        </p:nvSpPr>
        <p:spPr>
          <a:xfrm>
            <a:off x="9933805" y="5924660"/>
            <a:ext cx="2160659" cy="641006"/>
          </a:xfrm>
          <a:prstGeom prst="rect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Video izlemek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6C775E82-D46E-D508-D274-889B9F2D18B4}"/>
              </a:ext>
            </a:extLst>
          </p:cNvPr>
          <p:cNvSpPr/>
          <p:nvPr/>
        </p:nvSpPr>
        <p:spPr>
          <a:xfrm>
            <a:off x="9933805" y="5197086"/>
            <a:ext cx="2160659" cy="727574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Watch </a:t>
            </a:r>
            <a:r>
              <a:rPr lang="tr-TR" sz="2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videos</a:t>
            </a:r>
            <a:endParaRPr lang="en-US" sz="2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7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aşlık 1">
            <a:extLst>
              <a:ext uri="{FF2B5EF4-FFF2-40B4-BE49-F238E27FC236}">
                <a16:creationId xmlns:a16="http://schemas.microsoft.com/office/drawing/2014/main" id="{8EB656A5-0A23-45AA-81BE-9DA3BB3447C0}"/>
              </a:ext>
            </a:extLst>
          </p:cNvPr>
          <p:cNvSpPr txBox="1">
            <a:spLocks/>
          </p:cNvSpPr>
          <p:nvPr/>
        </p:nvSpPr>
        <p:spPr>
          <a:xfrm>
            <a:off x="2877567" y="-199456"/>
            <a:ext cx="6519413" cy="7844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 err="1">
                <a:latin typeface="+mn-lt"/>
                <a:cs typeface="Aharoni" panose="02010803020104030203" pitchFamily="2" charset="-79"/>
              </a:rPr>
              <a:t>Other</a:t>
            </a:r>
            <a:r>
              <a:rPr lang="tr-TR" sz="2800" b="1" dirty="0">
                <a:latin typeface="+mn-lt"/>
                <a:cs typeface="Aharoni" panose="02010803020104030203" pitchFamily="2" charset="-79"/>
              </a:rPr>
              <a:t> Internet </a:t>
            </a:r>
            <a:r>
              <a:rPr lang="tr-TR" sz="2800" b="1" dirty="0" err="1">
                <a:latin typeface="+mn-lt"/>
                <a:cs typeface="Aharoni" panose="02010803020104030203" pitchFamily="2" charset="-79"/>
              </a:rPr>
              <a:t>Habits</a:t>
            </a:r>
            <a:endParaRPr lang="tr-TR" sz="2800" b="1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5" name="Akış Çizelgesi: Sonlandırıcı 34">
            <a:extLst>
              <a:ext uri="{FF2B5EF4-FFF2-40B4-BE49-F238E27FC236}">
                <a16:creationId xmlns:a16="http://schemas.microsoft.com/office/drawing/2014/main" id="{4AD0856F-A376-4A1E-B0E6-1FE0075AB518}"/>
              </a:ext>
            </a:extLst>
          </p:cNvPr>
          <p:cNvSpPr/>
          <p:nvPr/>
        </p:nvSpPr>
        <p:spPr>
          <a:xfrm>
            <a:off x="204923" y="424634"/>
            <a:ext cx="3533775" cy="479425"/>
          </a:xfrm>
          <a:prstGeom prst="flowChartTerminator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Connect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Akış Çizelgesi: Sonlandırıcı 38">
            <a:extLst>
              <a:ext uri="{FF2B5EF4-FFF2-40B4-BE49-F238E27FC236}">
                <a16:creationId xmlns:a16="http://schemas.microsoft.com/office/drawing/2014/main" id="{669315F8-24B7-4410-B625-64943A88846C}"/>
              </a:ext>
            </a:extLst>
          </p:cNvPr>
          <p:cNvSpPr/>
          <p:nvPr/>
        </p:nvSpPr>
        <p:spPr>
          <a:xfrm>
            <a:off x="8390073" y="424634"/>
            <a:ext cx="3535362" cy="479425"/>
          </a:xfrm>
          <a:prstGeom prst="flowChartTerminator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Feel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less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isolated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Akış Çizelgesi: Sonlandırıcı 42">
            <a:extLst>
              <a:ext uri="{FF2B5EF4-FFF2-40B4-BE49-F238E27FC236}">
                <a16:creationId xmlns:a16="http://schemas.microsoft.com/office/drawing/2014/main" id="{4611CAAA-274C-4828-A652-0A83D7D93B83}"/>
              </a:ext>
            </a:extLst>
          </p:cNvPr>
          <p:cNvSpPr/>
          <p:nvPr/>
        </p:nvSpPr>
        <p:spPr>
          <a:xfrm>
            <a:off x="4074931" y="2843534"/>
            <a:ext cx="3968657" cy="479425"/>
          </a:xfrm>
          <a:prstGeom prst="flowChartTerminator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cultures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Akış Çizelgesi: Sonlandırıcı 43">
            <a:extLst>
              <a:ext uri="{FF2B5EF4-FFF2-40B4-BE49-F238E27FC236}">
                <a16:creationId xmlns:a16="http://schemas.microsoft.com/office/drawing/2014/main" id="{FC95B998-DA63-4B63-8C09-00AA962849E7}"/>
              </a:ext>
            </a:extLst>
          </p:cNvPr>
          <p:cNvSpPr/>
          <p:nvPr/>
        </p:nvSpPr>
        <p:spPr>
          <a:xfrm>
            <a:off x="4297498" y="435165"/>
            <a:ext cx="3533775" cy="479425"/>
          </a:xfrm>
          <a:prstGeom prst="flowChartTerminator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Akış Çizelgesi: Sonlandırıcı 44">
            <a:extLst>
              <a:ext uri="{FF2B5EF4-FFF2-40B4-BE49-F238E27FC236}">
                <a16:creationId xmlns:a16="http://schemas.microsoft.com/office/drawing/2014/main" id="{DF16A4D2-483E-45EC-B0E1-872B9C82DFD6}"/>
              </a:ext>
            </a:extLst>
          </p:cNvPr>
          <p:cNvSpPr/>
          <p:nvPr/>
        </p:nvSpPr>
        <p:spPr>
          <a:xfrm>
            <a:off x="8404361" y="3972351"/>
            <a:ext cx="3535362" cy="481013"/>
          </a:xfrm>
          <a:prstGeom prst="flowChartTerminator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Socialise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Akış Çizelgesi: Sonlandırıcı 45">
            <a:extLst>
              <a:ext uri="{FF2B5EF4-FFF2-40B4-BE49-F238E27FC236}">
                <a16:creationId xmlns:a16="http://schemas.microsoft.com/office/drawing/2014/main" id="{E7C20936-549D-4FA5-893B-6CB9F3CA73DB}"/>
              </a:ext>
            </a:extLst>
          </p:cNvPr>
          <p:cNvSpPr/>
          <p:nvPr/>
        </p:nvSpPr>
        <p:spPr>
          <a:xfrm>
            <a:off x="8390073" y="1666191"/>
            <a:ext cx="3535362" cy="479425"/>
          </a:xfrm>
          <a:prstGeom prst="flowChartTerminator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 (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instant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messaging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Akış Çizelgesi: Sonlandırıcı 46">
            <a:extLst>
              <a:ext uri="{FF2B5EF4-FFF2-40B4-BE49-F238E27FC236}">
                <a16:creationId xmlns:a16="http://schemas.microsoft.com/office/drawing/2014/main" id="{24DB3872-56BE-4AA7-95C2-C728720F883A}"/>
              </a:ext>
            </a:extLst>
          </p:cNvPr>
          <p:cNvSpPr/>
          <p:nvPr/>
        </p:nvSpPr>
        <p:spPr>
          <a:xfrm>
            <a:off x="8404361" y="2843534"/>
            <a:ext cx="3535362" cy="479425"/>
          </a:xfrm>
          <a:prstGeom prst="flowChartTerminator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  <a:defRPr/>
            </a:pP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Akış Çizelgesi: Sonlandırıcı 47">
            <a:extLst>
              <a:ext uri="{FF2B5EF4-FFF2-40B4-BE49-F238E27FC236}">
                <a16:creationId xmlns:a16="http://schemas.microsoft.com/office/drawing/2014/main" id="{03A2C728-FBBC-44FD-B413-9AE4DD89FAC8}"/>
              </a:ext>
            </a:extLst>
          </p:cNvPr>
          <p:cNvSpPr/>
          <p:nvPr/>
        </p:nvSpPr>
        <p:spPr>
          <a:xfrm>
            <a:off x="4237149" y="1639349"/>
            <a:ext cx="3625896" cy="479425"/>
          </a:xfrm>
          <a:prstGeom prst="flowChartTerminator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live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chats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Akış Çizelgesi: Sonlandırıcı 48">
            <a:extLst>
              <a:ext uri="{FF2B5EF4-FFF2-40B4-BE49-F238E27FC236}">
                <a16:creationId xmlns:a16="http://schemas.microsoft.com/office/drawing/2014/main" id="{21E5090D-B8AE-4FD2-B1DA-5DD6F889A4AA}"/>
              </a:ext>
            </a:extLst>
          </p:cNvPr>
          <p:cNvSpPr/>
          <p:nvPr/>
        </p:nvSpPr>
        <p:spPr>
          <a:xfrm>
            <a:off x="190634" y="3984303"/>
            <a:ext cx="3533775" cy="481013"/>
          </a:xfrm>
          <a:prstGeom prst="flowChartTerminator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Akış Çizelgesi: Sonlandırıcı 49">
            <a:extLst>
              <a:ext uri="{FF2B5EF4-FFF2-40B4-BE49-F238E27FC236}">
                <a16:creationId xmlns:a16="http://schemas.microsoft.com/office/drawing/2014/main" id="{C01642CF-A069-45CB-ACB2-14E4FF85E836}"/>
              </a:ext>
            </a:extLst>
          </p:cNvPr>
          <p:cNvSpPr/>
          <p:nvPr/>
        </p:nvSpPr>
        <p:spPr>
          <a:xfrm>
            <a:off x="176347" y="1628470"/>
            <a:ext cx="3533775" cy="479425"/>
          </a:xfrm>
          <a:prstGeom prst="flowChartTerminator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chemeClr val="tx1"/>
                </a:solidFill>
              </a:rPr>
              <a:t>Fill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up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spare</a:t>
            </a:r>
            <a:r>
              <a:rPr lang="tr-TR" b="1" dirty="0">
                <a:solidFill>
                  <a:schemeClr val="tx1"/>
                </a:solidFill>
              </a:rPr>
              <a:t> time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Akış Çizelgesi: Sonlandırıcı 50">
            <a:extLst>
              <a:ext uri="{FF2B5EF4-FFF2-40B4-BE49-F238E27FC236}">
                <a16:creationId xmlns:a16="http://schemas.microsoft.com/office/drawing/2014/main" id="{8729C642-5481-415C-B261-31F99D4A0C8D}"/>
              </a:ext>
            </a:extLst>
          </p:cNvPr>
          <p:cNvSpPr/>
          <p:nvPr/>
        </p:nvSpPr>
        <p:spPr>
          <a:xfrm>
            <a:off x="190633" y="2843534"/>
            <a:ext cx="3533775" cy="479425"/>
          </a:xfrm>
          <a:prstGeom prst="flowChartTerminator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Keep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touch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Akış Çizelgesi: Sonlandırıcı 51">
            <a:extLst>
              <a:ext uri="{FF2B5EF4-FFF2-40B4-BE49-F238E27FC236}">
                <a16:creationId xmlns:a16="http://schemas.microsoft.com/office/drawing/2014/main" id="{23B56210-B2DF-4AC4-A86E-BF74CF6D1B94}"/>
              </a:ext>
            </a:extLst>
          </p:cNvPr>
          <p:cNvSpPr/>
          <p:nvPr/>
        </p:nvSpPr>
        <p:spPr>
          <a:xfrm>
            <a:off x="4290353" y="3984303"/>
            <a:ext cx="3533775" cy="481013"/>
          </a:xfrm>
          <a:prstGeom prst="flowChartTerminator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Share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tr-TR" sz="2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videos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Akış Çizelgesi: Sonlandırıcı 52">
            <a:extLst>
              <a:ext uri="{FF2B5EF4-FFF2-40B4-BE49-F238E27FC236}">
                <a16:creationId xmlns:a16="http://schemas.microsoft.com/office/drawing/2014/main" id="{4F6C5913-EB16-4208-A50F-4C214BFBDC23}"/>
              </a:ext>
            </a:extLst>
          </p:cNvPr>
          <p:cNvSpPr/>
          <p:nvPr/>
        </p:nvSpPr>
        <p:spPr>
          <a:xfrm>
            <a:off x="233499" y="914590"/>
            <a:ext cx="3533775" cy="479425"/>
          </a:xfrm>
          <a:prstGeom prst="flowChartTerminator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Diğerleri ile bağlantı kurmak</a:t>
            </a:r>
            <a:endParaRPr lang="en-US" sz="160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Akış Çizelgesi: Sonlandırıcı 53">
            <a:extLst>
              <a:ext uri="{FF2B5EF4-FFF2-40B4-BE49-F238E27FC236}">
                <a16:creationId xmlns:a16="http://schemas.microsoft.com/office/drawing/2014/main" id="{CB58F3BE-D69E-42A7-8DD3-CD8561A1881B}"/>
              </a:ext>
            </a:extLst>
          </p:cNvPr>
          <p:cNvSpPr/>
          <p:nvPr/>
        </p:nvSpPr>
        <p:spPr>
          <a:xfrm>
            <a:off x="8418649" y="914590"/>
            <a:ext cx="3535362" cy="479425"/>
          </a:xfrm>
          <a:prstGeom prst="flowChartTerminator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Daha az yalnız hissetmek</a:t>
            </a:r>
            <a:endParaRPr lang="en-US" sz="160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Akış Çizelgesi: Sonlandırıcı 54">
            <a:extLst>
              <a:ext uri="{FF2B5EF4-FFF2-40B4-BE49-F238E27FC236}">
                <a16:creationId xmlns:a16="http://schemas.microsoft.com/office/drawing/2014/main" id="{869AF666-F714-4B9A-B828-14B915766C15}"/>
              </a:ext>
            </a:extLst>
          </p:cNvPr>
          <p:cNvSpPr/>
          <p:nvPr/>
        </p:nvSpPr>
        <p:spPr>
          <a:xfrm>
            <a:off x="4103507" y="3333490"/>
            <a:ext cx="3968657" cy="479425"/>
          </a:xfrm>
          <a:prstGeom prst="flowChartTerminator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Yeni kültürler hakkında bir şeyler öğrenmek</a:t>
            </a:r>
            <a:endParaRPr lang="en-US" sz="140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Akış Çizelgesi: Sonlandırıcı 55">
            <a:extLst>
              <a:ext uri="{FF2B5EF4-FFF2-40B4-BE49-F238E27FC236}">
                <a16:creationId xmlns:a16="http://schemas.microsoft.com/office/drawing/2014/main" id="{14F86D08-CB1C-475B-955D-DE0AD40E856B}"/>
              </a:ext>
            </a:extLst>
          </p:cNvPr>
          <p:cNvSpPr/>
          <p:nvPr/>
        </p:nvSpPr>
        <p:spPr>
          <a:xfrm>
            <a:off x="4326074" y="925121"/>
            <a:ext cx="3533775" cy="479425"/>
          </a:xfrm>
          <a:prstGeom prst="flowChartTerminator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ysClr val="windowText" lastClr="000000"/>
                </a:solidFill>
              </a:rPr>
              <a:t>Sosyal becerilerini geliştirmek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7" name="Akış Çizelgesi: Sonlandırıcı 56">
            <a:extLst>
              <a:ext uri="{FF2B5EF4-FFF2-40B4-BE49-F238E27FC236}">
                <a16:creationId xmlns:a16="http://schemas.microsoft.com/office/drawing/2014/main" id="{699E973B-265C-41C9-AF50-1BCDF45831D9}"/>
              </a:ext>
            </a:extLst>
          </p:cNvPr>
          <p:cNvSpPr/>
          <p:nvPr/>
        </p:nvSpPr>
        <p:spPr>
          <a:xfrm>
            <a:off x="8432937" y="4462307"/>
            <a:ext cx="3535362" cy="481013"/>
          </a:xfrm>
          <a:prstGeom prst="flowChartTerminator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Sosyalleşmek</a:t>
            </a:r>
            <a:endParaRPr lang="en-US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Akış Çizelgesi: Sonlandırıcı 57">
            <a:extLst>
              <a:ext uri="{FF2B5EF4-FFF2-40B4-BE49-F238E27FC236}">
                <a16:creationId xmlns:a16="http://schemas.microsoft.com/office/drawing/2014/main" id="{4E7AC9D8-FACE-4338-8D30-A90A9948F63C}"/>
              </a:ext>
            </a:extLst>
          </p:cNvPr>
          <p:cNvSpPr/>
          <p:nvPr/>
        </p:nvSpPr>
        <p:spPr>
          <a:xfrm>
            <a:off x="8418649" y="2156147"/>
            <a:ext cx="3535362" cy="479425"/>
          </a:xfrm>
          <a:prstGeom prst="flowChartTerminator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Anlık mesajlaşma</a:t>
            </a:r>
            <a:endParaRPr lang="en-US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Akış Çizelgesi: Sonlandırıcı 58">
            <a:extLst>
              <a:ext uri="{FF2B5EF4-FFF2-40B4-BE49-F238E27FC236}">
                <a16:creationId xmlns:a16="http://schemas.microsoft.com/office/drawing/2014/main" id="{0413912F-206E-4B4F-BC4F-69F23C445124}"/>
              </a:ext>
            </a:extLst>
          </p:cNvPr>
          <p:cNvSpPr/>
          <p:nvPr/>
        </p:nvSpPr>
        <p:spPr>
          <a:xfrm>
            <a:off x="8432937" y="3333490"/>
            <a:ext cx="3535362" cy="479425"/>
          </a:xfrm>
          <a:prstGeom prst="flowChartTerminator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Dünyadaki olayları öğrenmek</a:t>
            </a:r>
            <a:endParaRPr lang="en-US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Akış Çizelgesi: Sonlandırıcı 59">
            <a:extLst>
              <a:ext uri="{FF2B5EF4-FFF2-40B4-BE49-F238E27FC236}">
                <a16:creationId xmlns:a16="http://schemas.microsoft.com/office/drawing/2014/main" id="{A8B6C906-5FD8-4ACF-8AC3-078A18FBAB30}"/>
              </a:ext>
            </a:extLst>
          </p:cNvPr>
          <p:cNvSpPr/>
          <p:nvPr/>
        </p:nvSpPr>
        <p:spPr>
          <a:xfrm>
            <a:off x="4265725" y="2129305"/>
            <a:ext cx="3625896" cy="479425"/>
          </a:xfrm>
          <a:prstGeom prst="flowChartTerminator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Canlı sohbet etmek</a:t>
            </a:r>
            <a:endParaRPr lang="en-US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Akış Çizelgesi: Sonlandırıcı 60">
            <a:extLst>
              <a:ext uri="{FF2B5EF4-FFF2-40B4-BE49-F238E27FC236}">
                <a16:creationId xmlns:a16="http://schemas.microsoft.com/office/drawing/2014/main" id="{3096DE51-3363-4C45-9351-11E46C9441E2}"/>
              </a:ext>
            </a:extLst>
          </p:cNvPr>
          <p:cNvSpPr/>
          <p:nvPr/>
        </p:nvSpPr>
        <p:spPr>
          <a:xfrm>
            <a:off x="219210" y="4474259"/>
            <a:ext cx="3533775" cy="481013"/>
          </a:xfrm>
          <a:prstGeom prst="flowChartTerminator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Bilgi araştırmak</a:t>
            </a:r>
            <a:endParaRPr lang="en-US" sz="160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Akış Çizelgesi: Sonlandırıcı 61">
            <a:extLst>
              <a:ext uri="{FF2B5EF4-FFF2-40B4-BE49-F238E27FC236}">
                <a16:creationId xmlns:a16="http://schemas.microsoft.com/office/drawing/2014/main" id="{7425ECB1-22C8-4B31-82DC-CE8340CB5F22}"/>
              </a:ext>
            </a:extLst>
          </p:cNvPr>
          <p:cNvSpPr/>
          <p:nvPr/>
        </p:nvSpPr>
        <p:spPr>
          <a:xfrm>
            <a:off x="204923" y="2118426"/>
            <a:ext cx="3533775" cy="479425"/>
          </a:xfrm>
          <a:prstGeom prst="flowChartTerminator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ysClr val="windowText" lastClr="000000"/>
                </a:solidFill>
              </a:rPr>
              <a:t>Boş zamanını doldurmak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3" name="Akış Çizelgesi: Sonlandırıcı 62">
            <a:extLst>
              <a:ext uri="{FF2B5EF4-FFF2-40B4-BE49-F238E27FC236}">
                <a16:creationId xmlns:a16="http://schemas.microsoft.com/office/drawing/2014/main" id="{819F61A7-AE0A-454D-B356-FD8C0EE9E85C}"/>
              </a:ext>
            </a:extLst>
          </p:cNvPr>
          <p:cNvSpPr/>
          <p:nvPr/>
        </p:nvSpPr>
        <p:spPr>
          <a:xfrm>
            <a:off x="219209" y="3333490"/>
            <a:ext cx="3533775" cy="479425"/>
          </a:xfrm>
          <a:prstGeom prst="flowChartTerminator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tr-TR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İletişim halinde olmak</a:t>
            </a:r>
            <a:endParaRPr lang="en-US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Akış Çizelgesi: Sonlandırıcı 63">
            <a:extLst>
              <a:ext uri="{FF2B5EF4-FFF2-40B4-BE49-F238E27FC236}">
                <a16:creationId xmlns:a16="http://schemas.microsoft.com/office/drawing/2014/main" id="{3E053C47-9819-4ADF-B470-0A239A6C63A8}"/>
              </a:ext>
            </a:extLst>
          </p:cNvPr>
          <p:cNvSpPr/>
          <p:nvPr/>
        </p:nvSpPr>
        <p:spPr>
          <a:xfrm>
            <a:off x="4318929" y="4474259"/>
            <a:ext cx="3533775" cy="481013"/>
          </a:xfrm>
          <a:prstGeom prst="flowChartTerminator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İçerik / Video paylaşmak</a:t>
            </a:r>
            <a:endParaRPr lang="en-US" sz="160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0E279D28-76AC-867E-AA5A-D5FB2DAF19C3}"/>
              </a:ext>
            </a:extLst>
          </p:cNvPr>
          <p:cNvSpPr/>
          <p:nvPr/>
        </p:nvSpPr>
        <p:spPr>
          <a:xfrm>
            <a:off x="8402774" y="5126660"/>
            <a:ext cx="3535362" cy="481013"/>
          </a:xfrm>
          <a:prstGeom prst="flowChartTerminator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Write on a blog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D7CDA406-9849-C1E6-D564-4A4A823A7F50}"/>
              </a:ext>
            </a:extLst>
          </p:cNvPr>
          <p:cNvSpPr/>
          <p:nvPr/>
        </p:nvSpPr>
        <p:spPr>
          <a:xfrm>
            <a:off x="189047" y="5138612"/>
            <a:ext cx="3533775" cy="481013"/>
          </a:xfrm>
          <a:prstGeom prst="flowChartTerminator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Talk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CF21ACBB-5EBC-2244-65C4-95968CE119B6}"/>
              </a:ext>
            </a:extLst>
          </p:cNvPr>
          <p:cNvSpPr/>
          <p:nvPr/>
        </p:nvSpPr>
        <p:spPr>
          <a:xfrm>
            <a:off x="4288766" y="5138612"/>
            <a:ext cx="3533775" cy="481013"/>
          </a:xfrm>
          <a:prstGeom prst="flowChartTerminator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Join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chat</a:t>
            </a:r>
            <a:r>
              <a:rPr lang="tr-T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rooms</a:t>
            </a:r>
            <a:endParaRPr lang="en-US" sz="1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kış Çizelgesi: Sonlandırıcı 7">
            <a:extLst>
              <a:ext uri="{FF2B5EF4-FFF2-40B4-BE49-F238E27FC236}">
                <a16:creationId xmlns:a16="http://schemas.microsoft.com/office/drawing/2014/main" id="{2C3D684F-A533-10A3-C887-CCB313368739}"/>
              </a:ext>
            </a:extLst>
          </p:cNvPr>
          <p:cNvSpPr/>
          <p:nvPr/>
        </p:nvSpPr>
        <p:spPr>
          <a:xfrm>
            <a:off x="8431350" y="5616616"/>
            <a:ext cx="3535362" cy="481013"/>
          </a:xfrm>
          <a:prstGeom prst="flowChartTerminator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Bloğuna yazı yazmak</a:t>
            </a:r>
            <a:endParaRPr lang="en-US" sz="160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6FB050C6-9FE4-248B-C417-9D2813FB6A4F}"/>
              </a:ext>
            </a:extLst>
          </p:cNvPr>
          <p:cNvSpPr/>
          <p:nvPr/>
        </p:nvSpPr>
        <p:spPr>
          <a:xfrm>
            <a:off x="217623" y="5628568"/>
            <a:ext cx="3533775" cy="481013"/>
          </a:xfrm>
          <a:prstGeom prst="flowChartTerminator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Arkadaşlar ile konuşmak</a:t>
            </a:r>
            <a:endParaRPr lang="en-US" sz="160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kış Çizelgesi: Sonlandırıcı 9">
            <a:extLst>
              <a:ext uri="{FF2B5EF4-FFF2-40B4-BE49-F238E27FC236}">
                <a16:creationId xmlns:a16="http://schemas.microsoft.com/office/drawing/2014/main" id="{092C7F89-C048-943C-054B-D2493FAFFDF6}"/>
              </a:ext>
            </a:extLst>
          </p:cNvPr>
          <p:cNvSpPr/>
          <p:nvPr/>
        </p:nvSpPr>
        <p:spPr>
          <a:xfrm>
            <a:off x="4317342" y="5628568"/>
            <a:ext cx="3533775" cy="481013"/>
          </a:xfrm>
          <a:prstGeom prst="flowChartTerminator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Sohbet odalarına katılmak</a:t>
            </a:r>
            <a:endParaRPr lang="en-US" sz="1600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https://www.egetolgayaltinay.com/lessons/369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3206EE-1FB5-670E-25C4-EB8928C8A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500">
            <a:off x="8500518" y="3429000"/>
            <a:ext cx="3177676" cy="30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7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C94B3F-50CF-88F6-09B8-2E6B7B062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A2185D9-89C8-7096-AFD1-410934BDCA11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https://www.egetolgayaltinay.com/lessons/874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9E2B116-9545-A408-E09F-E46AFB570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500">
            <a:off x="8500518" y="3429000"/>
            <a:ext cx="3177676" cy="3001713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E2202D8C-98BB-CF8D-1F11-79DFA201883C}"/>
              </a:ext>
            </a:extLst>
          </p:cNvPr>
          <p:cNvSpPr txBox="1"/>
          <p:nvPr/>
        </p:nvSpPr>
        <p:spPr>
          <a:xfrm rot="21247737">
            <a:off x="10824754" y="5396443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1422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8713DB64-C267-4ED7-BC46-484DECC3A993}"/>
              </a:ext>
            </a:extLst>
          </p:cNvPr>
          <p:cNvSpPr/>
          <p:nvPr/>
        </p:nvSpPr>
        <p:spPr>
          <a:xfrm>
            <a:off x="-169188" y="2227960"/>
            <a:ext cx="27884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Browse</a:t>
            </a:r>
            <a:endParaRPr lang="tr-TR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CFFAF09C-234A-4D66-AD81-E364AFF5D107}"/>
              </a:ext>
            </a:extLst>
          </p:cNvPr>
          <p:cNvSpPr/>
          <p:nvPr/>
        </p:nvSpPr>
        <p:spPr>
          <a:xfrm>
            <a:off x="2154575" y="2231190"/>
            <a:ext cx="27884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Command</a:t>
            </a:r>
            <a:endParaRPr lang="tr-TR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AA9339F-A191-47AE-85BF-66FABF4EF11D}"/>
              </a:ext>
            </a:extLst>
          </p:cNvPr>
          <p:cNvSpPr txBox="1"/>
          <p:nvPr/>
        </p:nvSpPr>
        <p:spPr>
          <a:xfrm>
            <a:off x="113520" y="2837571"/>
            <a:ext cx="226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(Göz gezdirmek)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5838FC4-8F3E-48E3-9719-42B94B3720F2}"/>
              </a:ext>
            </a:extLst>
          </p:cNvPr>
          <p:cNvSpPr txBox="1"/>
          <p:nvPr/>
        </p:nvSpPr>
        <p:spPr>
          <a:xfrm>
            <a:off x="2472181" y="2768633"/>
            <a:ext cx="226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(Komut vermek)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56509626-AD95-482D-80A6-A398B7585939}"/>
              </a:ext>
            </a:extLst>
          </p:cNvPr>
          <p:cNvSpPr/>
          <p:nvPr/>
        </p:nvSpPr>
        <p:spPr>
          <a:xfrm>
            <a:off x="4427754" y="2068130"/>
            <a:ext cx="30720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Confirm</a:t>
            </a:r>
            <a:endParaRPr lang="tr-TR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7CE18661-757C-4E18-9DAE-C725E2AF7A19}"/>
              </a:ext>
            </a:extLst>
          </p:cNvPr>
          <p:cNvSpPr txBox="1"/>
          <p:nvPr/>
        </p:nvSpPr>
        <p:spPr>
          <a:xfrm>
            <a:off x="5039594" y="2657491"/>
            <a:ext cx="226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(Onaylamak)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D12DAE3A-8F2B-4EAE-BF85-16407073557A}"/>
              </a:ext>
            </a:extLst>
          </p:cNvPr>
          <p:cNvSpPr/>
          <p:nvPr/>
        </p:nvSpPr>
        <p:spPr>
          <a:xfrm>
            <a:off x="6809092" y="2093294"/>
            <a:ext cx="30720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Delete</a:t>
            </a:r>
            <a:endParaRPr lang="tr-TR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A215F560-CB02-4CB7-80DF-7655EA636F96}"/>
              </a:ext>
            </a:extLst>
          </p:cNvPr>
          <p:cNvSpPr txBox="1"/>
          <p:nvPr/>
        </p:nvSpPr>
        <p:spPr>
          <a:xfrm>
            <a:off x="7773301" y="2699631"/>
            <a:ext cx="226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(Silmek)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4A9B4658-5B10-47AD-9C00-560B6B3AE01B}"/>
              </a:ext>
            </a:extLst>
          </p:cNvPr>
          <p:cNvSpPr/>
          <p:nvPr/>
        </p:nvSpPr>
        <p:spPr>
          <a:xfrm>
            <a:off x="9311037" y="2160368"/>
            <a:ext cx="30720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Download</a:t>
            </a:r>
            <a:endParaRPr lang="tr-TR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A7BE2459-0276-47C2-9D87-8EBE5061CC6D}"/>
              </a:ext>
            </a:extLst>
          </p:cNvPr>
          <p:cNvSpPr txBox="1"/>
          <p:nvPr/>
        </p:nvSpPr>
        <p:spPr>
          <a:xfrm>
            <a:off x="10118946" y="2637421"/>
            <a:ext cx="226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(İndirmek)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B4F9BDEF-2697-4151-A1C8-C156096DFE75}"/>
              </a:ext>
            </a:extLst>
          </p:cNvPr>
          <p:cNvSpPr/>
          <p:nvPr/>
        </p:nvSpPr>
        <p:spPr>
          <a:xfrm>
            <a:off x="-246623" y="5107959"/>
            <a:ext cx="29541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Upload</a:t>
            </a:r>
            <a:endParaRPr lang="tr-TR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ED57D61D-7138-4C31-B49F-66E007334273}"/>
              </a:ext>
            </a:extLst>
          </p:cNvPr>
          <p:cNvSpPr txBox="1"/>
          <p:nvPr/>
        </p:nvSpPr>
        <p:spPr>
          <a:xfrm>
            <a:off x="143081" y="5689034"/>
            <a:ext cx="329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(İnternete Yüklemek)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98CA2632-5CB2-432E-B619-0C09DAAC9B8B}"/>
              </a:ext>
            </a:extLst>
          </p:cNvPr>
          <p:cNvSpPr/>
          <p:nvPr/>
        </p:nvSpPr>
        <p:spPr>
          <a:xfrm>
            <a:off x="2116801" y="5320039"/>
            <a:ext cx="29541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 in/</a:t>
            </a:r>
            <a:r>
              <a:rPr lang="tr-TR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</a:t>
            </a:r>
            <a:r>
              <a:rPr lang="tr-T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302B7DC5-CEDD-48EE-9A58-3CC252926EF9}"/>
              </a:ext>
            </a:extLst>
          </p:cNvPr>
          <p:cNvSpPr txBox="1"/>
          <p:nvPr/>
        </p:nvSpPr>
        <p:spPr>
          <a:xfrm>
            <a:off x="2786235" y="5763586"/>
            <a:ext cx="194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(Giriş yapmak)</a:t>
            </a:r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4C40C6D6-3E0E-474F-A3C5-DD6ACC9982CA}"/>
              </a:ext>
            </a:extLst>
          </p:cNvPr>
          <p:cNvSpPr/>
          <p:nvPr/>
        </p:nvSpPr>
        <p:spPr>
          <a:xfrm>
            <a:off x="3882347" y="5231914"/>
            <a:ext cx="41921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</a:t>
            </a:r>
            <a:r>
              <a:rPr lang="tr-T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</a:t>
            </a:r>
            <a:r>
              <a:rPr lang="tr-T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tr-TR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</a:t>
            </a:r>
            <a:r>
              <a:rPr lang="tr-T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6A88C70E-BA50-4CE7-95E6-CA2BFCEAC51A}"/>
              </a:ext>
            </a:extLst>
          </p:cNvPr>
          <p:cNvSpPr txBox="1"/>
          <p:nvPr/>
        </p:nvSpPr>
        <p:spPr>
          <a:xfrm>
            <a:off x="5225320" y="5654837"/>
            <a:ext cx="257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(Çıkış yapmak)</a:t>
            </a:r>
          </a:p>
        </p:txBody>
      </p:sp>
      <p:sp>
        <p:nvSpPr>
          <p:cNvPr id="43" name="Dikdörtgen 42">
            <a:extLst>
              <a:ext uri="{FF2B5EF4-FFF2-40B4-BE49-F238E27FC236}">
                <a16:creationId xmlns:a16="http://schemas.microsoft.com/office/drawing/2014/main" id="{39B89E27-AEA6-4F24-BBD4-96398D8C4FD1}"/>
              </a:ext>
            </a:extLst>
          </p:cNvPr>
          <p:cNvSpPr/>
          <p:nvPr/>
        </p:nvSpPr>
        <p:spPr>
          <a:xfrm>
            <a:off x="6864205" y="5293469"/>
            <a:ext cx="29541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Register</a:t>
            </a:r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tr-TR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</a:t>
            </a:r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05EDFC8C-93E4-4E9F-B00A-634EDF64FBE4}"/>
              </a:ext>
            </a:extLst>
          </p:cNvPr>
          <p:cNvSpPr txBox="1"/>
          <p:nvPr/>
        </p:nvSpPr>
        <p:spPr>
          <a:xfrm>
            <a:off x="7591633" y="5660465"/>
            <a:ext cx="185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(Kayıt olmak)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ED4D7A4C-984C-401E-AAA4-2727E3F69DAF}"/>
              </a:ext>
            </a:extLst>
          </p:cNvPr>
          <p:cNvSpPr/>
          <p:nvPr/>
        </p:nvSpPr>
        <p:spPr>
          <a:xfrm>
            <a:off x="9430422" y="5400651"/>
            <a:ext cx="29541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Metin kutusu 48">
            <a:extLst>
              <a:ext uri="{FF2B5EF4-FFF2-40B4-BE49-F238E27FC236}">
                <a16:creationId xmlns:a16="http://schemas.microsoft.com/office/drawing/2014/main" id="{70829F32-6139-49D1-AFD5-2CD3EBC3DC88}"/>
              </a:ext>
            </a:extLst>
          </p:cNvPr>
          <p:cNvSpPr txBox="1"/>
          <p:nvPr/>
        </p:nvSpPr>
        <p:spPr>
          <a:xfrm>
            <a:off x="10387868" y="5811137"/>
            <a:ext cx="185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(Aramak)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63E4C4F-285D-6548-9ECC-AC470AD58BC1}"/>
              </a:ext>
            </a:extLst>
          </p:cNvPr>
          <p:cNvSpPr txBox="1"/>
          <p:nvPr/>
        </p:nvSpPr>
        <p:spPr>
          <a:xfrm>
            <a:off x="5070966" y="316961"/>
            <a:ext cx="263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(İnternet Hakkında Fiiller)</a:t>
            </a:r>
          </a:p>
        </p:txBody>
      </p:sp>
    </p:spTree>
    <p:extLst>
      <p:ext uri="{BB962C8B-B14F-4D97-AF65-F5344CB8AC3E}">
        <p14:creationId xmlns:p14="http://schemas.microsoft.com/office/powerpoint/2010/main" val="32885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9" grpId="0"/>
      <p:bldP spid="20" grpId="0"/>
      <p:bldP spid="23" grpId="0"/>
      <p:bldP spid="24" grpId="0"/>
      <p:bldP spid="27" grpId="0"/>
      <p:bldP spid="28" grpId="0"/>
      <p:bldP spid="31" grpId="0"/>
      <p:bldP spid="32" grpId="0"/>
      <p:bldP spid="35" grpId="0"/>
      <p:bldP spid="36" grpId="0"/>
      <p:bldP spid="39" grpId="0"/>
      <p:bldP spid="40" grpId="0"/>
      <p:bldP spid="43" grpId="0"/>
      <p:bldP spid="44" grpId="0"/>
      <p:bldP spid="4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1FB44E-0D4B-44DA-B36B-1B4BB12415C9}"/>
              </a:ext>
            </a:extLst>
          </p:cNvPr>
          <p:cNvSpPr txBox="1">
            <a:spLocks/>
          </p:cNvSpPr>
          <p:nvPr/>
        </p:nvSpPr>
        <p:spPr>
          <a:xfrm>
            <a:off x="2834606" y="-16536"/>
            <a:ext cx="6519413" cy="7844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>
                <a:latin typeface="+mn-lt"/>
                <a:cs typeface="Aharoni" panose="02010803020104030203" pitchFamily="2" charset="-79"/>
              </a:rPr>
              <a:t>INTERNET SAFETY RULES</a:t>
            </a:r>
          </a:p>
        </p:txBody>
      </p:sp>
      <p:sp>
        <p:nvSpPr>
          <p:cNvPr id="8" name="Kaydırma: Dikey 7">
            <a:extLst>
              <a:ext uri="{FF2B5EF4-FFF2-40B4-BE49-F238E27FC236}">
                <a16:creationId xmlns:a16="http://schemas.microsoft.com/office/drawing/2014/main" id="{56BB2122-D92E-47DB-BEA0-81A9E7CDE051}"/>
              </a:ext>
            </a:extLst>
          </p:cNvPr>
          <p:cNvSpPr/>
          <p:nvPr/>
        </p:nvSpPr>
        <p:spPr>
          <a:xfrm>
            <a:off x="23762" y="2234907"/>
            <a:ext cx="5662355" cy="521615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Create a strong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password</a:t>
            </a:r>
          </a:p>
        </p:txBody>
      </p:sp>
      <p:sp>
        <p:nvSpPr>
          <p:cNvPr id="10" name="Kaydırma: Dikey 9">
            <a:extLst>
              <a:ext uri="{FF2B5EF4-FFF2-40B4-BE49-F238E27FC236}">
                <a16:creationId xmlns:a16="http://schemas.microsoft.com/office/drawing/2014/main" id="{B3F11C0C-7286-409C-8658-1D28452A4204}"/>
              </a:ext>
            </a:extLst>
          </p:cNvPr>
          <p:cNvSpPr/>
          <p:nvPr/>
        </p:nvSpPr>
        <p:spPr>
          <a:xfrm>
            <a:off x="23762" y="2874164"/>
            <a:ext cx="5662355" cy="521615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Visit only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safe sites</a:t>
            </a:r>
          </a:p>
        </p:txBody>
      </p:sp>
      <p:sp>
        <p:nvSpPr>
          <p:cNvPr id="12" name="Kaydırma: Dikey 11">
            <a:extLst>
              <a:ext uri="{FF2B5EF4-FFF2-40B4-BE49-F238E27FC236}">
                <a16:creationId xmlns:a16="http://schemas.microsoft.com/office/drawing/2014/main" id="{B07E839C-8594-4228-9BF9-BD38927E9BDE}"/>
              </a:ext>
            </a:extLst>
          </p:cNvPr>
          <p:cNvSpPr/>
          <p:nvPr/>
        </p:nvSpPr>
        <p:spPr>
          <a:xfrm>
            <a:off x="17905" y="3561684"/>
            <a:ext cx="5667667" cy="521615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Keep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password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secret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Kaydırma: Dikey 14">
            <a:extLst>
              <a:ext uri="{FF2B5EF4-FFF2-40B4-BE49-F238E27FC236}">
                <a16:creationId xmlns:a16="http://schemas.microsoft.com/office/drawing/2014/main" id="{CDFD3B67-5618-4CB3-B15E-93EDED57E33A}"/>
              </a:ext>
            </a:extLst>
          </p:cNvPr>
          <p:cNvSpPr/>
          <p:nvPr/>
        </p:nvSpPr>
        <p:spPr>
          <a:xfrm>
            <a:off x="17905" y="4251226"/>
            <a:ext cx="5669212" cy="521616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Check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files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downloading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D63D08B3-1783-436B-9BDD-3C368CC95F94}"/>
              </a:ext>
            </a:extLst>
          </p:cNvPr>
          <p:cNvSpPr/>
          <p:nvPr/>
        </p:nvSpPr>
        <p:spPr>
          <a:xfrm>
            <a:off x="74865" y="813488"/>
            <a:ext cx="12042269" cy="614126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9000"/>
              <a:defRPr/>
            </a:pPr>
            <a:r>
              <a:rPr lang="tr-TR" sz="1600" b="1" dirty="0">
                <a:solidFill>
                  <a:srgbClr val="FFC000"/>
                </a:solidFill>
              </a:rPr>
              <a:t>İnternette güvenliğimizi ve bilgilerimizi tehdit eden tehlikeler mevcuttur. Kendimizi bu tehlikeden korumak için yapmamız gerekenler: 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3" name="Kaydırma: Dikey 2">
            <a:extLst>
              <a:ext uri="{FF2B5EF4-FFF2-40B4-BE49-F238E27FC236}">
                <a16:creationId xmlns:a16="http://schemas.microsoft.com/office/drawing/2014/main" id="{C38E2658-C508-4F40-ACFF-33B57387EF69}"/>
              </a:ext>
            </a:extLst>
          </p:cNvPr>
          <p:cNvSpPr/>
          <p:nvPr/>
        </p:nvSpPr>
        <p:spPr>
          <a:xfrm>
            <a:off x="630815" y="1524577"/>
            <a:ext cx="4821345" cy="614125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Things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we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u="sng" dirty="0">
                <a:solidFill>
                  <a:schemeClr val="tx1"/>
                </a:solidFill>
              </a:rPr>
              <a:t>SHOULD</a:t>
            </a:r>
            <a:r>
              <a:rPr lang="tr-TR" sz="2800" b="1" dirty="0">
                <a:solidFill>
                  <a:schemeClr val="tx1"/>
                </a:solidFill>
              </a:rPr>
              <a:t> do: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65CB47A0-7711-45C9-8DF4-385F38D81531}"/>
              </a:ext>
            </a:extLst>
          </p:cNvPr>
          <p:cNvSpPr/>
          <p:nvPr/>
        </p:nvSpPr>
        <p:spPr>
          <a:xfrm>
            <a:off x="6123903" y="2234907"/>
            <a:ext cx="5865222" cy="5216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Güçlü bir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şifre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oluşturmak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2461BD93-3D85-47DC-B0CE-49423B25EA35}"/>
              </a:ext>
            </a:extLst>
          </p:cNvPr>
          <p:cNvSpPr/>
          <p:nvPr/>
        </p:nvSpPr>
        <p:spPr>
          <a:xfrm>
            <a:off x="6123903" y="2901902"/>
            <a:ext cx="5865222" cy="5216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Sadece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güvenli siteler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girmek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FB544D6B-5C5D-4D05-828F-AD12BC226E7A}"/>
              </a:ext>
            </a:extLst>
          </p:cNvPr>
          <p:cNvSpPr/>
          <p:nvPr/>
        </p:nvSpPr>
        <p:spPr>
          <a:xfrm>
            <a:off x="6118401" y="3589422"/>
            <a:ext cx="5870724" cy="52161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Şifreni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gizli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tut.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3CD87BFB-D864-4A6D-9CE9-2C08BBC1C5FA}"/>
              </a:ext>
            </a:extLst>
          </p:cNvPr>
          <p:cNvSpPr/>
          <p:nvPr/>
        </p:nvSpPr>
        <p:spPr>
          <a:xfrm>
            <a:off x="6118502" y="4251226"/>
            <a:ext cx="5872324" cy="5216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İndirmeden önce dosyaları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kontrol et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Ok: Sağ 31">
            <a:extLst>
              <a:ext uri="{FF2B5EF4-FFF2-40B4-BE49-F238E27FC236}">
                <a16:creationId xmlns:a16="http://schemas.microsoft.com/office/drawing/2014/main" id="{0F19BC80-F754-4A0D-AE14-008706849227}"/>
              </a:ext>
            </a:extLst>
          </p:cNvPr>
          <p:cNvSpPr/>
          <p:nvPr/>
        </p:nvSpPr>
        <p:spPr>
          <a:xfrm>
            <a:off x="5612477" y="2396487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744B4FA9-059A-40C2-A30B-7C058E9CF68C}"/>
              </a:ext>
            </a:extLst>
          </p:cNvPr>
          <p:cNvSpPr/>
          <p:nvPr/>
        </p:nvSpPr>
        <p:spPr>
          <a:xfrm>
            <a:off x="5612476" y="3038077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Ok: Sağ 33">
            <a:extLst>
              <a:ext uri="{FF2B5EF4-FFF2-40B4-BE49-F238E27FC236}">
                <a16:creationId xmlns:a16="http://schemas.microsoft.com/office/drawing/2014/main" id="{73BD90B1-DBDE-4560-848D-0AAD26EC92E5}"/>
              </a:ext>
            </a:extLst>
          </p:cNvPr>
          <p:cNvSpPr/>
          <p:nvPr/>
        </p:nvSpPr>
        <p:spPr>
          <a:xfrm>
            <a:off x="5590529" y="3761393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Ok: Sağ 39">
            <a:extLst>
              <a:ext uri="{FF2B5EF4-FFF2-40B4-BE49-F238E27FC236}">
                <a16:creationId xmlns:a16="http://schemas.microsoft.com/office/drawing/2014/main" id="{2487623A-C94E-4774-985B-0005545521B6}"/>
              </a:ext>
            </a:extLst>
          </p:cNvPr>
          <p:cNvSpPr/>
          <p:nvPr/>
        </p:nvSpPr>
        <p:spPr>
          <a:xfrm>
            <a:off x="5599279" y="4415489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Kaydırma: Dikey 40">
            <a:extLst>
              <a:ext uri="{FF2B5EF4-FFF2-40B4-BE49-F238E27FC236}">
                <a16:creationId xmlns:a16="http://schemas.microsoft.com/office/drawing/2014/main" id="{01A07B5E-2D77-4060-9068-76448516FCFF}"/>
              </a:ext>
            </a:extLst>
          </p:cNvPr>
          <p:cNvSpPr/>
          <p:nvPr/>
        </p:nvSpPr>
        <p:spPr>
          <a:xfrm>
            <a:off x="7103486" y="1495114"/>
            <a:ext cx="4524374" cy="614125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</a:rPr>
              <a:t>Yapmamız gerekenler: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2" name="Kaydırma: Dikey 41">
            <a:extLst>
              <a:ext uri="{FF2B5EF4-FFF2-40B4-BE49-F238E27FC236}">
                <a16:creationId xmlns:a16="http://schemas.microsoft.com/office/drawing/2014/main" id="{1E0689D6-B4BC-48D1-911A-7ABD87F09466}"/>
              </a:ext>
            </a:extLst>
          </p:cNvPr>
          <p:cNvSpPr/>
          <p:nvPr/>
        </p:nvSpPr>
        <p:spPr>
          <a:xfrm>
            <a:off x="16204" y="4907918"/>
            <a:ext cx="5669212" cy="521616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Obey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internet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Dikdörtgen 42">
            <a:extLst>
              <a:ext uri="{FF2B5EF4-FFF2-40B4-BE49-F238E27FC236}">
                <a16:creationId xmlns:a16="http://schemas.microsoft.com/office/drawing/2014/main" id="{8D470FAB-FBEA-45CE-A75E-1E38883924F6}"/>
              </a:ext>
            </a:extLst>
          </p:cNvPr>
          <p:cNvSpPr/>
          <p:nvPr/>
        </p:nvSpPr>
        <p:spPr>
          <a:xfrm>
            <a:off x="6116801" y="4907918"/>
            <a:ext cx="5872324" cy="5216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İnternet güvenlik kurallarına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uymak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Ok: Sağ 43">
            <a:extLst>
              <a:ext uri="{FF2B5EF4-FFF2-40B4-BE49-F238E27FC236}">
                <a16:creationId xmlns:a16="http://schemas.microsoft.com/office/drawing/2014/main" id="{AC263889-068E-479A-B958-D49C993B10A1}"/>
              </a:ext>
            </a:extLst>
          </p:cNvPr>
          <p:cNvSpPr/>
          <p:nvPr/>
        </p:nvSpPr>
        <p:spPr>
          <a:xfrm>
            <a:off x="5597578" y="5072181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5" name="Resim 44">
            <a:extLst>
              <a:ext uri="{FF2B5EF4-FFF2-40B4-BE49-F238E27FC236}">
                <a16:creationId xmlns:a16="http://schemas.microsoft.com/office/drawing/2014/main" id="{8016E252-3A58-4B4C-9BD0-B28F2B45B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00" y="-16794"/>
            <a:ext cx="732506" cy="732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527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aydırma: Dikey 6">
            <a:extLst>
              <a:ext uri="{FF2B5EF4-FFF2-40B4-BE49-F238E27FC236}">
                <a16:creationId xmlns:a16="http://schemas.microsoft.com/office/drawing/2014/main" id="{44DA4BBE-9BBD-42DC-87D3-2ADA7A9C8A27}"/>
              </a:ext>
            </a:extLst>
          </p:cNvPr>
          <p:cNvSpPr/>
          <p:nvPr/>
        </p:nvSpPr>
        <p:spPr>
          <a:xfrm>
            <a:off x="104775" y="4491305"/>
            <a:ext cx="5669212" cy="643444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Don’t believe</a:t>
            </a: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all the news on the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Internet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Kaydırma: Dikey 7">
            <a:extLst>
              <a:ext uri="{FF2B5EF4-FFF2-40B4-BE49-F238E27FC236}">
                <a16:creationId xmlns:a16="http://schemas.microsoft.com/office/drawing/2014/main" id="{56BB2122-D92E-47DB-BEA0-81A9E7CDE051}"/>
              </a:ext>
            </a:extLst>
          </p:cNvPr>
          <p:cNvSpPr/>
          <p:nvPr/>
        </p:nvSpPr>
        <p:spPr>
          <a:xfrm>
            <a:off x="103171" y="2138392"/>
            <a:ext cx="5662355" cy="715272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Don’t </a:t>
            </a:r>
            <a:r>
              <a:rPr lang="tr-TR" sz="2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know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Kaydırma: Dikey 9">
            <a:extLst>
              <a:ext uri="{FF2B5EF4-FFF2-40B4-BE49-F238E27FC236}">
                <a16:creationId xmlns:a16="http://schemas.microsoft.com/office/drawing/2014/main" id="{B3F11C0C-7286-409C-8658-1D28452A4204}"/>
              </a:ext>
            </a:extLst>
          </p:cNvPr>
          <p:cNvSpPr/>
          <p:nvPr/>
        </p:nvSpPr>
        <p:spPr>
          <a:xfrm>
            <a:off x="88947" y="2876045"/>
            <a:ext cx="5662355" cy="762908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Don’t share your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personal information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Kaydırma: Dikey 10">
            <a:extLst>
              <a:ext uri="{FF2B5EF4-FFF2-40B4-BE49-F238E27FC236}">
                <a16:creationId xmlns:a16="http://schemas.microsoft.com/office/drawing/2014/main" id="{E762C369-4443-4FB6-B46F-FE92AC53C552}"/>
              </a:ext>
            </a:extLst>
          </p:cNvPr>
          <p:cNvSpPr/>
          <p:nvPr/>
        </p:nvSpPr>
        <p:spPr>
          <a:xfrm>
            <a:off x="104775" y="5222262"/>
            <a:ext cx="5669212" cy="521616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Don’t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write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password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everywhere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Kaydırma: Dikey 11">
            <a:extLst>
              <a:ext uri="{FF2B5EF4-FFF2-40B4-BE49-F238E27FC236}">
                <a16:creationId xmlns:a16="http://schemas.microsoft.com/office/drawing/2014/main" id="{B07E839C-8594-4228-9BF9-BD38927E9BDE}"/>
              </a:ext>
            </a:extLst>
          </p:cNvPr>
          <p:cNvSpPr/>
          <p:nvPr/>
        </p:nvSpPr>
        <p:spPr>
          <a:xfrm>
            <a:off x="83090" y="3689073"/>
            <a:ext cx="5667667" cy="727088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Don’t </a:t>
            </a:r>
            <a:r>
              <a:rPr lang="tr-TR" sz="2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hang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tr-TR" sz="20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Internet.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D63D08B3-1783-436B-9BDD-3C368CC95F94}"/>
              </a:ext>
            </a:extLst>
          </p:cNvPr>
          <p:cNvSpPr/>
          <p:nvPr/>
        </p:nvSpPr>
        <p:spPr>
          <a:xfrm>
            <a:off x="104774" y="783039"/>
            <a:ext cx="11972925" cy="614126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109000"/>
              <a:defRPr/>
            </a:pPr>
            <a:r>
              <a:rPr lang="tr-TR" sz="1600" b="1" dirty="0">
                <a:solidFill>
                  <a:srgbClr val="FFC000"/>
                </a:solidFill>
              </a:rPr>
              <a:t>Kendimizi tehlikelerden korumak için yapmamamız gerekenler ise: 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3" name="Kaydırma: Dikey 2">
            <a:extLst>
              <a:ext uri="{FF2B5EF4-FFF2-40B4-BE49-F238E27FC236}">
                <a16:creationId xmlns:a16="http://schemas.microsoft.com/office/drawing/2014/main" id="{C38E2658-C508-4F40-ACFF-33B57387EF69}"/>
              </a:ext>
            </a:extLst>
          </p:cNvPr>
          <p:cNvSpPr/>
          <p:nvPr/>
        </p:nvSpPr>
        <p:spPr>
          <a:xfrm>
            <a:off x="491185" y="1447285"/>
            <a:ext cx="4886325" cy="614125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Things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we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u="sng" dirty="0">
                <a:solidFill>
                  <a:schemeClr val="tx1"/>
                </a:solidFill>
              </a:rPr>
              <a:t>SHOULDN’T</a:t>
            </a:r>
            <a:r>
              <a:rPr lang="tr-TR" sz="2800" b="1" dirty="0">
                <a:solidFill>
                  <a:schemeClr val="tx1"/>
                </a:solidFill>
              </a:rPr>
              <a:t> do: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C0F1C4B5-3C5E-483F-994A-CBBD4175F86F}"/>
              </a:ext>
            </a:extLst>
          </p:cNvPr>
          <p:cNvSpPr/>
          <p:nvPr/>
        </p:nvSpPr>
        <p:spPr>
          <a:xfrm>
            <a:off x="6205375" y="4519043"/>
            <a:ext cx="5872324" cy="6434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İnternetti her habere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inanmamak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65CB47A0-7711-45C9-8DF4-385F38D81531}"/>
              </a:ext>
            </a:extLst>
          </p:cNvPr>
          <p:cNvSpPr/>
          <p:nvPr/>
        </p:nvSpPr>
        <p:spPr>
          <a:xfrm>
            <a:off x="6203312" y="2138392"/>
            <a:ext cx="5865222" cy="71527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Tanımadığımız kişilerle gerçek hayatta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buluşmamak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2461BD93-3D85-47DC-B0CE-49423B25EA35}"/>
              </a:ext>
            </a:extLst>
          </p:cNvPr>
          <p:cNvSpPr/>
          <p:nvPr/>
        </p:nvSpPr>
        <p:spPr>
          <a:xfrm>
            <a:off x="6189088" y="2903783"/>
            <a:ext cx="5865222" cy="76290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Kişisel bilgilerini 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paylaşmamak.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0F2B8A37-36B6-4636-A0EB-42CDCA622018}"/>
              </a:ext>
            </a:extLst>
          </p:cNvPr>
          <p:cNvSpPr/>
          <p:nvPr/>
        </p:nvSpPr>
        <p:spPr>
          <a:xfrm>
            <a:off x="6205374" y="5250000"/>
            <a:ext cx="5870721" cy="5216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Şifreni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her yere 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yazmamak.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FB544D6B-5C5D-4D05-828F-AD12BC226E7A}"/>
              </a:ext>
            </a:extLst>
          </p:cNvPr>
          <p:cNvSpPr/>
          <p:nvPr/>
        </p:nvSpPr>
        <p:spPr>
          <a:xfrm>
            <a:off x="6183586" y="3716811"/>
            <a:ext cx="5870724" cy="7270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İnternetten tanıştığın kişilerle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takılmamak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Ok: Sağ 31">
            <a:extLst>
              <a:ext uri="{FF2B5EF4-FFF2-40B4-BE49-F238E27FC236}">
                <a16:creationId xmlns:a16="http://schemas.microsoft.com/office/drawing/2014/main" id="{0F19BC80-F754-4A0D-AE14-008706849227}"/>
              </a:ext>
            </a:extLst>
          </p:cNvPr>
          <p:cNvSpPr/>
          <p:nvPr/>
        </p:nvSpPr>
        <p:spPr>
          <a:xfrm>
            <a:off x="5691886" y="2362965"/>
            <a:ext cx="559765" cy="332258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744B4FA9-059A-40C2-A30B-7C058E9CF68C}"/>
              </a:ext>
            </a:extLst>
          </p:cNvPr>
          <p:cNvSpPr/>
          <p:nvPr/>
        </p:nvSpPr>
        <p:spPr>
          <a:xfrm>
            <a:off x="5668913" y="3128942"/>
            <a:ext cx="559765" cy="354387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Ok: Sağ 33">
            <a:extLst>
              <a:ext uri="{FF2B5EF4-FFF2-40B4-BE49-F238E27FC236}">
                <a16:creationId xmlns:a16="http://schemas.microsoft.com/office/drawing/2014/main" id="{73BD90B1-DBDE-4560-848D-0AAD26EC92E5}"/>
              </a:ext>
            </a:extLst>
          </p:cNvPr>
          <p:cNvSpPr/>
          <p:nvPr/>
        </p:nvSpPr>
        <p:spPr>
          <a:xfrm>
            <a:off x="5655714" y="3998808"/>
            <a:ext cx="559765" cy="337747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Ok: Sağ 34">
            <a:extLst>
              <a:ext uri="{FF2B5EF4-FFF2-40B4-BE49-F238E27FC236}">
                <a16:creationId xmlns:a16="http://schemas.microsoft.com/office/drawing/2014/main" id="{CE885086-2B11-4E90-9002-88715502D6BD}"/>
              </a:ext>
            </a:extLst>
          </p:cNvPr>
          <p:cNvSpPr/>
          <p:nvPr/>
        </p:nvSpPr>
        <p:spPr>
          <a:xfrm>
            <a:off x="5677499" y="4704982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F926FE4B-1DFB-4429-81C4-36034E82BB17}"/>
              </a:ext>
            </a:extLst>
          </p:cNvPr>
          <p:cNvSpPr/>
          <p:nvPr/>
        </p:nvSpPr>
        <p:spPr>
          <a:xfrm>
            <a:off x="5668913" y="5393062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Kaydırma: Dikey 40">
            <a:extLst>
              <a:ext uri="{FF2B5EF4-FFF2-40B4-BE49-F238E27FC236}">
                <a16:creationId xmlns:a16="http://schemas.microsoft.com/office/drawing/2014/main" id="{01A07B5E-2D77-4060-9068-76448516FCFF}"/>
              </a:ext>
            </a:extLst>
          </p:cNvPr>
          <p:cNvSpPr/>
          <p:nvPr/>
        </p:nvSpPr>
        <p:spPr>
          <a:xfrm>
            <a:off x="6657976" y="1449122"/>
            <a:ext cx="4524374" cy="614125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</a:rPr>
              <a:t>Yapmamamız gerekenler: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1" name="Kaydırma: Dikey 30">
            <a:extLst>
              <a:ext uri="{FF2B5EF4-FFF2-40B4-BE49-F238E27FC236}">
                <a16:creationId xmlns:a16="http://schemas.microsoft.com/office/drawing/2014/main" id="{6B8513C9-31AD-4064-B649-867E17225A26}"/>
              </a:ext>
            </a:extLst>
          </p:cNvPr>
          <p:cNvSpPr/>
          <p:nvPr/>
        </p:nvSpPr>
        <p:spPr>
          <a:xfrm>
            <a:off x="103171" y="5878532"/>
            <a:ext cx="5669212" cy="643444"/>
          </a:xfrm>
          <a:prstGeom prst="vertic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Never share your password 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except</a:t>
            </a: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your parents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1C1D5743-0B7B-4683-976A-09B4BD2F9999}"/>
              </a:ext>
            </a:extLst>
          </p:cNvPr>
          <p:cNvSpPr/>
          <p:nvPr/>
        </p:nvSpPr>
        <p:spPr>
          <a:xfrm>
            <a:off x="6203771" y="5906270"/>
            <a:ext cx="5872324" cy="6434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Anne-Baban </a:t>
            </a:r>
            <a:r>
              <a:rPr lang="tr-TR" sz="20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hariç</a:t>
            </a:r>
            <a:r>
              <a:rPr lang="tr-TR" sz="20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kimseyle şifreni asla paylaşmamak</a:t>
            </a:r>
            <a:endParaRPr lang="en-US" sz="2000" dirty="0">
              <a:solidFill>
                <a:srgbClr val="FFFF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Ok: Sağ 38">
            <a:extLst>
              <a:ext uri="{FF2B5EF4-FFF2-40B4-BE49-F238E27FC236}">
                <a16:creationId xmlns:a16="http://schemas.microsoft.com/office/drawing/2014/main" id="{64933AC3-B492-4D10-840F-0FEBDAA763C8}"/>
              </a:ext>
            </a:extLst>
          </p:cNvPr>
          <p:cNvSpPr/>
          <p:nvPr/>
        </p:nvSpPr>
        <p:spPr>
          <a:xfrm>
            <a:off x="5675895" y="6092209"/>
            <a:ext cx="559765" cy="242301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Başlık 1">
            <a:extLst>
              <a:ext uri="{FF2B5EF4-FFF2-40B4-BE49-F238E27FC236}">
                <a16:creationId xmlns:a16="http://schemas.microsoft.com/office/drawing/2014/main" id="{F215BFDE-2E9F-42AA-B499-090ABE3C54D7}"/>
              </a:ext>
            </a:extLst>
          </p:cNvPr>
          <p:cNvSpPr txBox="1">
            <a:spLocks/>
          </p:cNvSpPr>
          <p:nvPr/>
        </p:nvSpPr>
        <p:spPr>
          <a:xfrm>
            <a:off x="2834606" y="-16536"/>
            <a:ext cx="6519413" cy="7844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>
                <a:latin typeface="+mn-lt"/>
                <a:cs typeface="Aharoni" panose="02010803020104030203" pitchFamily="2" charset="-79"/>
              </a:rPr>
              <a:t>INTERNET SAFETY RULES</a:t>
            </a:r>
          </a:p>
        </p:txBody>
      </p:sp>
      <p:pic>
        <p:nvPicPr>
          <p:cNvPr id="43" name="Resim 42">
            <a:extLst>
              <a:ext uri="{FF2B5EF4-FFF2-40B4-BE49-F238E27FC236}">
                <a16:creationId xmlns:a16="http://schemas.microsoft.com/office/drawing/2014/main" id="{27FC28A9-B9F0-40EC-8DE8-935E743F7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00" y="-16794"/>
            <a:ext cx="732506" cy="732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3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https://www.egetolgayaltinay.com/lessons/371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9C79395-249A-E335-1CC4-C32D339D0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524">
            <a:off x="8070668" y="2958860"/>
            <a:ext cx="3163388" cy="30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02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FEAEF8E-8B3A-526C-0FC3-C7F27DE30843}"/>
              </a:ext>
            </a:extLst>
          </p:cNvPr>
          <p:cNvSpPr txBox="1"/>
          <p:nvPr/>
        </p:nvSpPr>
        <p:spPr>
          <a:xfrm>
            <a:off x="1171574" y="514350"/>
            <a:ext cx="576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(Güçlü Bir Şifre Nasıl Oluşturulur?)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E642A01-AA9E-71C4-1032-93B2013C6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1268" r="74806" b="57604"/>
          <a:stretch/>
        </p:blipFill>
        <p:spPr>
          <a:xfrm>
            <a:off x="85725" y="1385688"/>
            <a:ext cx="504826" cy="486499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03264DA-828F-6DC4-0FDE-B24A8561C2AD}"/>
              </a:ext>
            </a:extLst>
          </p:cNvPr>
          <p:cNvSpPr/>
          <p:nvPr/>
        </p:nvSpPr>
        <p:spPr>
          <a:xfrm>
            <a:off x="714376" y="1107323"/>
            <a:ext cx="8010524" cy="521615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tr-TR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letters</a:t>
            </a:r>
            <a:r>
              <a:rPr lang="tr-TR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punctuations</a:t>
            </a:r>
            <a:r>
              <a:rPr lang="tr-TR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2ACFA4FA-AB38-8770-8DBE-D987C16D8F37}"/>
              </a:ext>
            </a:extLst>
          </p:cNvPr>
          <p:cNvSpPr/>
          <p:nvPr/>
        </p:nvSpPr>
        <p:spPr>
          <a:xfrm>
            <a:off x="714376" y="1628939"/>
            <a:ext cx="8010524" cy="521615"/>
          </a:xfrm>
          <a:prstGeom prst="rect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Harf, rakam </a:t>
            </a: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noktalama işareti</a:t>
            </a: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kullan.</a:t>
            </a:r>
            <a:endParaRPr lang="en-US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E689EA4-C66E-F899-2B6B-595B32E24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1268" r="74806" b="57604"/>
          <a:stretch/>
        </p:blipFill>
        <p:spPr>
          <a:xfrm>
            <a:off x="85725" y="2804913"/>
            <a:ext cx="504826" cy="486499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7D3C7349-818F-B899-3258-655928A85EFE}"/>
              </a:ext>
            </a:extLst>
          </p:cNvPr>
          <p:cNvSpPr/>
          <p:nvPr/>
        </p:nvSpPr>
        <p:spPr>
          <a:xfrm>
            <a:off x="714377" y="2526548"/>
            <a:ext cx="8448674" cy="521615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7000"/>
              </a:lnSpc>
              <a:defRPr/>
            </a:pPr>
            <a:r>
              <a:rPr lang="tr-TR" sz="2600" u="sng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r>
              <a:rPr lang="tr-TR" sz="2600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600" u="sng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tr-TR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ordered</a:t>
            </a:r>
            <a:r>
              <a:rPr lang="tr-TR" sz="2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letters</a:t>
            </a:r>
            <a:r>
              <a:rPr lang="tr-TR" sz="2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tr-TR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6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r>
              <a:rPr lang="tr-TR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tr-TR" sz="2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tr-TR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abcd,1234)</a:t>
            </a:r>
            <a:endParaRPr lang="en-US" sz="26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E206C2A-6578-AB49-C766-AD7A00F6DDE8}"/>
              </a:ext>
            </a:extLst>
          </p:cNvPr>
          <p:cNvSpPr/>
          <p:nvPr/>
        </p:nvSpPr>
        <p:spPr>
          <a:xfrm>
            <a:off x="714377" y="3048164"/>
            <a:ext cx="8448674" cy="521615"/>
          </a:xfrm>
          <a:prstGeom prst="rect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Sıralı harf </a:t>
            </a: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veya</a:t>
            </a: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sayı </a:t>
            </a:r>
            <a:r>
              <a:rPr lang="tr-TR" sz="2400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KULLANMA</a:t>
            </a: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tr-TR" sz="2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örn</a:t>
            </a: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abcd,1234)</a:t>
            </a:r>
            <a:endParaRPr lang="en-US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E42CC83D-9868-42EC-9467-17ECCFD1BE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1268" r="74806" b="57604"/>
          <a:stretch/>
        </p:blipFill>
        <p:spPr>
          <a:xfrm>
            <a:off x="85725" y="4592423"/>
            <a:ext cx="504826" cy="486499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65A926BB-FFFB-ECE0-2F0B-9AA6F7F412F5}"/>
              </a:ext>
            </a:extLst>
          </p:cNvPr>
          <p:cNvSpPr/>
          <p:nvPr/>
        </p:nvSpPr>
        <p:spPr>
          <a:xfrm>
            <a:off x="714376" y="3942583"/>
            <a:ext cx="8448674" cy="1025670"/>
          </a:xfrm>
          <a:prstGeom prst="rect">
            <a:avLst/>
          </a:prstGeom>
          <a:solidFill>
            <a:srgbClr val="E5B37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u="sng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r>
              <a:rPr lang="tr-TR" sz="2800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u="sng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tr-TR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such</a:t>
            </a:r>
            <a:r>
              <a:rPr lang="tr-TR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as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name, 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birth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date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phone</a:t>
            </a:r>
            <a:r>
              <a:rPr lang="tr-TR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tr-TR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FE16938-9633-B50E-BC85-ECF0734CB0E1}"/>
              </a:ext>
            </a:extLst>
          </p:cNvPr>
          <p:cNvSpPr/>
          <p:nvPr/>
        </p:nvSpPr>
        <p:spPr>
          <a:xfrm>
            <a:off x="714376" y="4968253"/>
            <a:ext cx="8448674" cy="1025670"/>
          </a:xfrm>
          <a:prstGeom prst="rect">
            <a:avLst/>
          </a:prstGeom>
          <a:solidFill>
            <a:srgbClr val="F0D1B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İsim, doğum tarihi </a:t>
            </a: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veya</a:t>
            </a: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telefon numarası </a:t>
            </a:r>
            <a:r>
              <a:rPr lang="tr-TR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gibi</a:t>
            </a:r>
            <a:r>
              <a:rPr lang="tr-TR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kişisel bilgileri </a:t>
            </a:r>
            <a:r>
              <a:rPr lang="tr-TR" sz="2400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KULLANMA.</a:t>
            </a:r>
            <a:endParaRPr lang="en-US" sz="2400" u="sng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https://www.egetolgayaltinay.com/lessons/370</a:t>
            </a:r>
            <a:r>
              <a:rPr lang="tr-TR" sz="2400" b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F0A2871-8AC0-5318-D262-C6F97BCC6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790">
            <a:off x="7978003" y="2801300"/>
            <a:ext cx="3726317" cy="351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89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8CC88A3-975C-50D9-5E51-3D3C473BB4A8}"/>
              </a:ext>
            </a:extLst>
          </p:cNvPr>
          <p:cNvSpPr txBox="1"/>
          <p:nvPr/>
        </p:nvSpPr>
        <p:spPr>
          <a:xfrm>
            <a:off x="115453" y="1919659"/>
            <a:ext cx="119610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err="1">
                <a:solidFill>
                  <a:srgbClr val="D68633"/>
                </a:solidFill>
              </a:rPr>
              <a:t>Advantages</a:t>
            </a:r>
            <a:r>
              <a:rPr lang="tr-TR" sz="6600" b="1" dirty="0">
                <a:solidFill>
                  <a:srgbClr val="D68633"/>
                </a:solidFill>
              </a:rPr>
              <a:t> </a:t>
            </a:r>
            <a:r>
              <a:rPr lang="tr-TR" sz="6600" b="1" dirty="0" err="1">
                <a:solidFill>
                  <a:srgbClr val="D68633"/>
                </a:solidFill>
              </a:rPr>
              <a:t>and</a:t>
            </a:r>
            <a:r>
              <a:rPr lang="tr-TR" sz="6600" b="1" dirty="0">
                <a:solidFill>
                  <a:srgbClr val="D68633"/>
                </a:solidFill>
              </a:rPr>
              <a:t> </a:t>
            </a:r>
            <a:r>
              <a:rPr lang="tr-TR" sz="6600" b="1" dirty="0" err="1">
                <a:solidFill>
                  <a:srgbClr val="D68633"/>
                </a:solidFill>
              </a:rPr>
              <a:t>Disadvantages</a:t>
            </a:r>
            <a:r>
              <a:rPr lang="tr-TR" sz="6600" b="1" dirty="0">
                <a:solidFill>
                  <a:srgbClr val="D68633"/>
                </a:solidFill>
              </a:rPr>
              <a:t> </a:t>
            </a:r>
          </a:p>
          <a:p>
            <a:pPr algn="ctr"/>
            <a:r>
              <a:rPr lang="tr-TR" sz="6600" b="1" dirty="0">
                <a:solidFill>
                  <a:srgbClr val="D68633"/>
                </a:solidFill>
              </a:rPr>
              <a:t>of </a:t>
            </a:r>
            <a:r>
              <a:rPr lang="tr-TR" sz="6600" b="1" dirty="0" err="1">
                <a:solidFill>
                  <a:srgbClr val="D68633"/>
                </a:solidFill>
              </a:rPr>
              <a:t>the</a:t>
            </a:r>
            <a:r>
              <a:rPr lang="tr-TR" sz="6600" b="1" dirty="0">
                <a:solidFill>
                  <a:srgbClr val="D68633"/>
                </a:solidFill>
              </a:rPr>
              <a:t> Internet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3F2F93D-4C3A-492A-265C-DFF09FD596CB}"/>
              </a:ext>
            </a:extLst>
          </p:cNvPr>
          <p:cNvSpPr txBox="1"/>
          <p:nvPr/>
        </p:nvSpPr>
        <p:spPr>
          <a:xfrm>
            <a:off x="115453" y="3886563"/>
            <a:ext cx="11961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(İnternetin Avantajları ve Dezavantajları)</a:t>
            </a:r>
          </a:p>
        </p:txBody>
      </p:sp>
    </p:spTree>
    <p:extLst>
      <p:ext uri="{BB962C8B-B14F-4D97-AF65-F5344CB8AC3E}">
        <p14:creationId xmlns:p14="http://schemas.microsoft.com/office/powerpoint/2010/main" val="3829286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Metin kutusu 1">
            <a:extLst>
              <a:ext uri="{FF2B5EF4-FFF2-40B4-BE49-F238E27FC236}">
                <a16:creationId xmlns:a16="http://schemas.microsoft.com/office/drawing/2014/main" id="{1AFD60B0-5790-6F55-A0F5-7226575B712C}"/>
              </a:ext>
            </a:extLst>
          </p:cNvPr>
          <p:cNvSpPr txBox="1"/>
          <p:nvPr/>
        </p:nvSpPr>
        <p:spPr>
          <a:xfrm>
            <a:off x="230909" y="0"/>
            <a:ext cx="11961091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3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 and Disadvantages of the Internet </a:t>
            </a:r>
            <a:endParaRPr lang="tr-TR" sz="3200" b="1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İnternetin</a:t>
            </a:r>
            <a:r>
              <a:rPr lang="en-GB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Avantajları</a:t>
            </a:r>
            <a:r>
              <a:rPr lang="en-GB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Dezavantajları</a:t>
            </a:r>
            <a:r>
              <a:rPr lang="en-GB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60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B284DBD-1260-3F38-3C16-9003244428E4}"/>
              </a:ext>
            </a:extLst>
          </p:cNvPr>
          <p:cNvSpPr txBox="1"/>
          <p:nvPr/>
        </p:nvSpPr>
        <p:spPr>
          <a:xfrm>
            <a:off x="1000125" y="2188168"/>
            <a:ext cx="6096000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b="1" kern="100" dirty="0">
                <a:solidFill>
                  <a:srgbClr val="FFCA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read e-books. </a:t>
            </a:r>
            <a:endParaRPr lang="tr-TR" sz="2400" b="1" kern="100" dirty="0">
              <a:solidFill>
                <a:srgbClr val="FFCA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solidFill>
                  <a:srgbClr val="FFCA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(Elektronik </a:t>
            </a:r>
            <a:r>
              <a:rPr lang="en-GB" sz="2400" kern="100" dirty="0" err="1">
                <a:solidFill>
                  <a:srgbClr val="FFCA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kitaplar</a:t>
            </a:r>
            <a:r>
              <a:rPr lang="en-GB" sz="2400" kern="100" dirty="0">
                <a:solidFill>
                  <a:srgbClr val="FFCA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solidFill>
                  <a:srgbClr val="FFCA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okuyabilirsin</a:t>
            </a:r>
            <a:r>
              <a:rPr lang="en-GB" sz="2400" kern="100" dirty="0">
                <a:solidFill>
                  <a:srgbClr val="FFCA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tr-TR" sz="2400" kern="100" dirty="0">
              <a:solidFill>
                <a:srgbClr val="FFCA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3B77F7B-86D8-6D1E-81E2-B3E616396D11}"/>
              </a:ext>
            </a:extLst>
          </p:cNvPr>
          <p:cNvSpPr txBox="1"/>
          <p:nvPr/>
        </p:nvSpPr>
        <p:spPr>
          <a:xfrm>
            <a:off x="1000125" y="3342010"/>
            <a:ext cx="6096000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b="1" kern="100" dirty="0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find a lot of information.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kern="100" dirty="0" err="1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Çok</a:t>
            </a:r>
            <a:r>
              <a:rPr lang="en-US" sz="2400" kern="100" dirty="0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sayıda</a:t>
            </a:r>
            <a:r>
              <a:rPr lang="en-US" sz="2400" kern="100" dirty="0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bilgi</a:t>
            </a:r>
            <a:r>
              <a:rPr lang="en-US" sz="2400" kern="100" dirty="0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bulabilirsin</a:t>
            </a:r>
            <a:r>
              <a:rPr lang="en-US" sz="2400" kern="100" dirty="0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731FFC8-CD65-C7AB-ECAF-60F866B691B1}"/>
              </a:ext>
            </a:extLst>
          </p:cNvPr>
          <p:cNvSpPr txBox="1"/>
          <p:nvPr/>
        </p:nvSpPr>
        <p:spPr>
          <a:xfrm>
            <a:off x="1000125" y="4389760"/>
            <a:ext cx="4943475" cy="175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b="1" kern="100" dirty="0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an easy way to contact our friends.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kern="100" dirty="0" err="1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Arkadaşlarımızla</a:t>
            </a:r>
            <a:r>
              <a:rPr lang="en-US" sz="2400" kern="100" dirty="0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iletişim</a:t>
            </a:r>
            <a:r>
              <a:rPr lang="en-US" sz="2400" kern="100" dirty="0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kurmak</a:t>
            </a:r>
            <a:r>
              <a:rPr lang="en-US" sz="2400" kern="100" dirty="0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US" sz="2400" kern="100" dirty="0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kolay</a:t>
            </a:r>
            <a:r>
              <a:rPr lang="en-US" sz="2400" kern="100" dirty="0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400" kern="100" dirty="0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yöntemdir</a:t>
            </a:r>
            <a:r>
              <a:rPr lang="en-US" sz="2400" kern="100" dirty="0">
                <a:solidFill>
                  <a:srgbClr val="FFCA2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FADD76A-BD0E-2B0D-B8DE-D4F3EA2C7894}"/>
              </a:ext>
            </a:extLst>
          </p:cNvPr>
          <p:cNvSpPr txBox="1"/>
          <p:nvPr/>
        </p:nvSpPr>
        <p:spPr>
          <a:xfrm>
            <a:off x="6772275" y="2178719"/>
            <a:ext cx="6096000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meet strangers.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Yabancılarla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tanışabilirsin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FACE0C9A-A247-CCCD-DC3D-78948DD74495}"/>
              </a:ext>
            </a:extLst>
          </p:cNvPr>
          <p:cNvSpPr txBox="1"/>
          <p:nvPr/>
        </p:nvSpPr>
        <p:spPr>
          <a:xfrm>
            <a:off x="6772275" y="3218185"/>
            <a:ext cx="6096000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become an Internet addict.</a:t>
            </a:r>
            <a:endParaRPr lang="tr-TR" sz="24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(İnternet </a:t>
            </a:r>
            <a:r>
              <a:rPr lang="en-US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bağımlısı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olabilirsin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50455F3-6876-0FA7-6D49-619C5FD2B4C8}"/>
              </a:ext>
            </a:extLst>
          </p:cNvPr>
          <p:cNvSpPr txBox="1"/>
          <p:nvPr/>
        </p:nvSpPr>
        <p:spPr>
          <a:xfrm>
            <a:off x="6705600" y="4282482"/>
            <a:ext cx="4943475" cy="175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some harmful sites for the children on the Internet.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İnternette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çocuklar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bazı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zararlı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siteler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vardır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8543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AD6F252-37E7-41D8-9E4B-0B2F9C403444}"/>
              </a:ext>
            </a:extLst>
          </p:cNvPr>
          <p:cNvSpPr txBox="1">
            <a:spLocks/>
          </p:cNvSpPr>
          <p:nvPr/>
        </p:nvSpPr>
        <p:spPr>
          <a:xfrm>
            <a:off x="2243137" y="0"/>
            <a:ext cx="7705725" cy="135956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>
                <a:latin typeface="+mn-lt"/>
                <a:cs typeface="Aharoni" panose="02010803020104030203" pitchFamily="2" charset="-79"/>
              </a:rPr>
              <a:t>Asking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for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Clarification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:</a:t>
            </a:r>
          </a:p>
          <a:p>
            <a:r>
              <a:rPr lang="tr-TR" sz="3600" b="1" dirty="0">
                <a:latin typeface="+mn-lt"/>
                <a:cs typeface="Aharoni" panose="02010803020104030203" pitchFamily="2" charset="-79"/>
              </a:rPr>
              <a:t>(Bir konu hakkında açıklama isteme)</a:t>
            </a:r>
          </a:p>
        </p:txBody>
      </p:sp>
      <p:sp>
        <p:nvSpPr>
          <p:cNvPr id="5" name="Ok: Köşeli Çift Ayraç 4">
            <a:extLst>
              <a:ext uri="{FF2B5EF4-FFF2-40B4-BE49-F238E27FC236}">
                <a16:creationId xmlns:a16="http://schemas.microsoft.com/office/drawing/2014/main" id="{29E3B79D-BAB3-4D24-9E8D-8D3C3205FA2E}"/>
              </a:ext>
            </a:extLst>
          </p:cNvPr>
          <p:cNvSpPr/>
          <p:nvPr/>
        </p:nvSpPr>
        <p:spPr>
          <a:xfrm>
            <a:off x="976312" y="1561087"/>
            <a:ext cx="619125" cy="428625"/>
          </a:xfrm>
          <a:prstGeom prst="chevr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EA6F6D5-D484-406D-A2BB-5DFDE1D68C7F}"/>
              </a:ext>
            </a:extLst>
          </p:cNvPr>
          <p:cNvSpPr txBox="1"/>
          <p:nvPr/>
        </p:nvSpPr>
        <p:spPr>
          <a:xfrm>
            <a:off x="1595437" y="1452235"/>
            <a:ext cx="923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Konuşma esnasında bir konuyu netleştirmek ya da söylenen şeyin tekrar ifade edilmesini istediğimizde kullandığımız yapılardır.</a:t>
            </a:r>
          </a:p>
        </p:txBody>
      </p:sp>
      <p:sp>
        <p:nvSpPr>
          <p:cNvPr id="7" name="Ok: Köşeli Çift Ayraç 6">
            <a:extLst>
              <a:ext uri="{FF2B5EF4-FFF2-40B4-BE49-F238E27FC236}">
                <a16:creationId xmlns:a16="http://schemas.microsoft.com/office/drawing/2014/main" id="{9EEAE709-995B-445E-AD6B-B722D4DD7A20}"/>
              </a:ext>
            </a:extLst>
          </p:cNvPr>
          <p:cNvSpPr/>
          <p:nvPr/>
        </p:nvSpPr>
        <p:spPr>
          <a:xfrm>
            <a:off x="285749" y="219124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What</a:t>
            </a:r>
            <a:r>
              <a:rPr lang="tr-TR" sz="2400" b="1" dirty="0">
                <a:solidFill>
                  <a:schemeClr val="tx1"/>
                </a:solidFill>
              </a:rPr>
              <a:t> do </a:t>
            </a:r>
            <a:r>
              <a:rPr lang="tr-TR" sz="2400" b="1" dirty="0" err="1">
                <a:solidFill>
                  <a:schemeClr val="tx1"/>
                </a:solidFill>
              </a:rPr>
              <a:t>you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mean</a:t>
            </a:r>
            <a:r>
              <a:rPr lang="tr-TR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Ok: Köşeli Çift Ayraç 7">
            <a:extLst>
              <a:ext uri="{FF2B5EF4-FFF2-40B4-BE49-F238E27FC236}">
                <a16:creationId xmlns:a16="http://schemas.microsoft.com/office/drawing/2014/main" id="{E706E636-BB78-451C-9F66-096C273E77C1}"/>
              </a:ext>
            </a:extLst>
          </p:cNvPr>
          <p:cNvSpPr/>
          <p:nvPr/>
        </p:nvSpPr>
        <p:spPr>
          <a:xfrm flipH="1">
            <a:off x="6095999" y="219124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Ne demek istiyorsun?</a:t>
            </a:r>
          </a:p>
        </p:txBody>
      </p:sp>
      <p:sp>
        <p:nvSpPr>
          <p:cNvPr id="11" name="Ok: Köşeli Çift Ayraç 10">
            <a:extLst>
              <a:ext uri="{FF2B5EF4-FFF2-40B4-BE49-F238E27FC236}">
                <a16:creationId xmlns:a16="http://schemas.microsoft.com/office/drawing/2014/main" id="{938DD945-7803-43E1-A764-216533F0098C}"/>
              </a:ext>
            </a:extLst>
          </p:cNvPr>
          <p:cNvSpPr/>
          <p:nvPr/>
        </p:nvSpPr>
        <p:spPr>
          <a:xfrm>
            <a:off x="285749" y="296208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>
                <a:solidFill>
                  <a:schemeClr val="tx1"/>
                </a:solidFill>
              </a:rPr>
              <a:t>Can </a:t>
            </a:r>
            <a:r>
              <a:rPr lang="tr-TR" sz="2000" b="1" dirty="0" err="1">
                <a:solidFill>
                  <a:schemeClr val="tx1"/>
                </a:solidFill>
              </a:rPr>
              <a:t>you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explain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what</a:t>
            </a:r>
            <a:r>
              <a:rPr lang="tr-TR" sz="2000" b="1" dirty="0">
                <a:solidFill>
                  <a:schemeClr val="tx1"/>
                </a:solidFill>
              </a:rPr>
              <a:t> it </a:t>
            </a:r>
            <a:r>
              <a:rPr lang="tr-TR" sz="2000" b="1" dirty="0" err="1">
                <a:solidFill>
                  <a:schemeClr val="tx1"/>
                </a:solidFill>
              </a:rPr>
              <a:t>means</a:t>
            </a:r>
            <a:r>
              <a:rPr lang="tr-TR" sz="2000" b="1" dirty="0">
                <a:solidFill>
                  <a:schemeClr val="tx1"/>
                </a:solidFill>
              </a:rPr>
              <a:t>, </a:t>
            </a:r>
            <a:r>
              <a:rPr lang="tr-TR" sz="2000" b="1" dirty="0" err="1">
                <a:solidFill>
                  <a:schemeClr val="tx1"/>
                </a:solidFill>
              </a:rPr>
              <a:t>please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Ok: Köşeli Çift Ayraç 11">
            <a:extLst>
              <a:ext uri="{FF2B5EF4-FFF2-40B4-BE49-F238E27FC236}">
                <a16:creationId xmlns:a16="http://schemas.microsoft.com/office/drawing/2014/main" id="{972A0158-A4BF-4005-86C7-344D5803593B}"/>
              </a:ext>
            </a:extLst>
          </p:cNvPr>
          <p:cNvSpPr/>
          <p:nvPr/>
        </p:nvSpPr>
        <p:spPr>
          <a:xfrm flipH="1">
            <a:off x="6095999" y="296208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Ne anlama geldiğini açıklar mısın lütfen?</a:t>
            </a:r>
          </a:p>
        </p:txBody>
      </p:sp>
      <p:sp>
        <p:nvSpPr>
          <p:cNvPr id="13" name="Ok: Köşeli Çift Ayraç 12">
            <a:extLst>
              <a:ext uri="{FF2B5EF4-FFF2-40B4-BE49-F238E27FC236}">
                <a16:creationId xmlns:a16="http://schemas.microsoft.com/office/drawing/2014/main" id="{3D974570-75B3-4846-B5EB-2B7844E79E88}"/>
              </a:ext>
            </a:extLst>
          </p:cNvPr>
          <p:cNvSpPr/>
          <p:nvPr/>
        </p:nvSpPr>
        <p:spPr>
          <a:xfrm>
            <a:off x="285749" y="373292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>
                <a:solidFill>
                  <a:schemeClr val="tx1"/>
                </a:solidFill>
              </a:rPr>
              <a:t>Can </a:t>
            </a:r>
            <a:r>
              <a:rPr lang="tr-TR" sz="2000" b="1" dirty="0" err="1">
                <a:solidFill>
                  <a:schemeClr val="tx1"/>
                </a:solidFill>
              </a:rPr>
              <a:t>you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explain</a:t>
            </a:r>
            <a:r>
              <a:rPr lang="tr-TR" sz="2000" b="1" dirty="0">
                <a:solidFill>
                  <a:schemeClr val="tx1"/>
                </a:solidFill>
              </a:rPr>
              <a:t> it </a:t>
            </a:r>
            <a:r>
              <a:rPr lang="tr-TR" sz="2000" b="1" dirty="0" err="1">
                <a:solidFill>
                  <a:schemeClr val="tx1"/>
                </a:solidFill>
              </a:rPr>
              <a:t>more</a:t>
            </a:r>
            <a:r>
              <a:rPr lang="tr-TR" sz="2000" b="1" dirty="0">
                <a:solidFill>
                  <a:schemeClr val="tx1"/>
                </a:solidFill>
              </a:rPr>
              <a:t>, </a:t>
            </a:r>
            <a:r>
              <a:rPr lang="tr-TR" sz="2000" b="1" dirty="0" err="1">
                <a:solidFill>
                  <a:schemeClr val="tx1"/>
                </a:solidFill>
              </a:rPr>
              <a:t>please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Ok: Köşeli Çift Ayraç 13">
            <a:extLst>
              <a:ext uri="{FF2B5EF4-FFF2-40B4-BE49-F238E27FC236}">
                <a16:creationId xmlns:a16="http://schemas.microsoft.com/office/drawing/2014/main" id="{23AB07F3-15A6-4079-AE1D-14B973870533}"/>
              </a:ext>
            </a:extLst>
          </p:cNvPr>
          <p:cNvSpPr/>
          <p:nvPr/>
        </p:nvSpPr>
        <p:spPr>
          <a:xfrm flipH="1">
            <a:off x="6095999" y="373292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Daha fazla açıklayabilir misin lütfen?</a:t>
            </a:r>
          </a:p>
        </p:txBody>
      </p:sp>
      <p:sp>
        <p:nvSpPr>
          <p:cNvPr id="15" name="Ok: Köşeli Çift Ayraç 14">
            <a:extLst>
              <a:ext uri="{FF2B5EF4-FFF2-40B4-BE49-F238E27FC236}">
                <a16:creationId xmlns:a16="http://schemas.microsoft.com/office/drawing/2014/main" id="{C5BFC66A-CB7D-4858-B820-E6CBFDD9E500}"/>
              </a:ext>
            </a:extLst>
          </p:cNvPr>
          <p:cNvSpPr/>
          <p:nvPr/>
        </p:nvSpPr>
        <p:spPr>
          <a:xfrm>
            <a:off x="285749" y="450376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chemeClr val="tx1"/>
                </a:solidFill>
              </a:rPr>
              <a:t>What</a:t>
            </a:r>
            <a:r>
              <a:rPr lang="tr-TR" sz="2000" b="1" dirty="0">
                <a:solidFill>
                  <a:schemeClr val="tx1"/>
                </a:solidFill>
              </a:rPr>
              <a:t> do </a:t>
            </a:r>
            <a:r>
              <a:rPr lang="tr-TR" sz="2000" b="1" dirty="0" err="1">
                <a:solidFill>
                  <a:schemeClr val="tx1"/>
                </a:solidFill>
              </a:rPr>
              <a:t>you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mean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that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exactly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Ok: Köşeli Çift Ayraç 15">
            <a:extLst>
              <a:ext uri="{FF2B5EF4-FFF2-40B4-BE49-F238E27FC236}">
                <a16:creationId xmlns:a16="http://schemas.microsoft.com/office/drawing/2014/main" id="{67E8C018-BA58-4C05-98EC-D5A8D363243A}"/>
              </a:ext>
            </a:extLst>
          </p:cNvPr>
          <p:cNvSpPr/>
          <p:nvPr/>
        </p:nvSpPr>
        <p:spPr>
          <a:xfrm flipH="1">
            <a:off x="6095999" y="450376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Bununla tam olarak ne demek istiyorsun?</a:t>
            </a:r>
          </a:p>
        </p:txBody>
      </p:sp>
      <p:sp>
        <p:nvSpPr>
          <p:cNvPr id="17" name="Ok: Köşeli Çift Ayraç 16">
            <a:extLst>
              <a:ext uri="{FF2B5EF4-FFF2-40B4-BE49-F238E27FC236}">
                <a16:creationId xmlns:a16="http://schemas.microsoft.com/office/drawing/2014/main" id="{A6BD6BCE-6B64-4ABE-913F-B781025BACA8}"/>
              </a:ext>
            </a:extLst>
          </p:cNvPr>
          <p:cNvSpPr/>
          <p:nvPr/>
        </p:nvSpPr>
        <p:spPr>
          <a:xfrm>
            <a:off x="285749" y="5285495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chemeClr val="tx1"/>
                </a:solidFill>
              </a:rPr>
              <a:t>Sorry</a:t>
            </a:r>
            <a:r>
              <a:rPr lang="tr-TR" sz="2000" b="1" dirty="0">
                <a:solidFill>
                  <a:schemeClr val="tx1"/>
                </a:solidFill>
              </a:rPr>
              <a:t>, I </a:t>
            </a:r>
            <a:r>
              <a:rPr lang="tr-TR" sz="2000" b="1" dirty="0" err="1">
                <a:solidFill>
                  <a:schemeClr val="tx1"/>
                </a:solidFill>
              </a:rPr>
              <a:t>can’t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follow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you</a:t>
            </a:r>
            <a:r>
              <a:rPr lang="tr-TR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Ok: Köşeli Çift Ayraç 17">
            <a:extLst>
              <a:ext uri="{FF2B5EF4-FFF2-40B4-BE49-F238E27FC236}">
                <a16:creationId xmlns:a16="http://schemas.microsoft.com/office/drawing/2014/main" id="{CA8B841D-232D-478F-B09A-75F328DF4A19}"/>
              </a:ext>
            </a:extLst>
          </p:cNvPr>
          <p:cNvSpPr/>
          <p:nvPr/>
        </p:nvSpPr>
        <p:spPr>
          <a:xfrm flipH="1">
            <a:off x="6095999" y="5285495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Affedersiniz, anlayamadım.</a:t>
            </a:r>
          </a:p>
        </p:txBody>
      </p:sp>
      <p:sp>
        <p:nvSpPr>
          <p:cNvPr id="19" name="Ok: Köşeli Çift Ayraç 18">
            <a:extLst>
              <a:ext uri="{FF2B5EF4-FFF2-40B4-BE49-F238E27FC236}">
                <a16:creationId xmlns:a16="http://schemas.microsoft.com/office/drawing/2014/main" id="{C1EAE08C-73ED-4D19-A60C-05324F9BB540}"/>
              </a:ext>
            </a:extLst>
          </p:cNvPr>
          <p:cNvSpPr/>
          <p:nvPr/>
        </p:nvSpPr>
        <p:spPr>
          <a:xfrm>
            <a:off x="285749" y="6056335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>
                <a:solidFill>
                  <a:schemeClr val="tx1"/>
                </a:solidFill>
              </a:rPr>
              <a:t>Do </a:t>
            </a:r>
            <a:r>
              <a:rPr lang="tr-TR" sz="2000" b="1" dirty="0" err="1">
                <a:solidFill>
                  <a:schemeClr val="tx1"/>
                </a:solidFill>
              </a:rPr>
              <a:t>you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mean</a:t>
            </a:r>
            <a:r>
              <a:rPr lang="tr-TR" sz="2000" b="1" dirty="0">
                <a:solidFill>
                  <a:schemeClr val="tx1"/>
                </a:solidFill>
              </a:rPr>
              <a:t> ……….. ?</a:t>
            </a:r>
          </a:p>
        </p:txBody>
      </p:sp>
      <p:sp>
        <p:nvSpPr>
          <p:cNvPr id="20" name="Ok: Köşeli Çift Ayraç 19">
            <a:extLst>
              <a:ext uri="{FF2B5EF4-FFF2-40B4-BE49-F238E27FC236}">
                <a16:creationId xmlns:a16="http://schemas.microsoft.com/office/drawing/2014/main" id="{BBD5F8C2-310A-41C4-8D55-D53C2298CFE1}"/>
              </a:ext>
            </a:extLst>
          </p:cNvPr>
          <p:cNvSpPr/>
          <p:nvPr/>
        </p:nvSpPr>
        <p:spPr>
          <a:xfrm flipH="1">
            <a:off x="6095999" y="6056335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……….. mı demek istiyorsunuz?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0A80BF67-619D-4639-802F-2C05A3FBD4B2}"/>
              </a:ext>
            </a:extLst>
          </p:cNvPr>
          <p:cNvSpPr/>
          <p:nvPr/>
        </p:nvSpPr>
        <p:spPr>
          <a:xfrm>
            <a:off x="9791700" y="376464"/>
            <a:ext cx="2247900" cy="86677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Mean</a:t>
            </a:r>
            <a:r>
              <a:rPr lang="tr-TR" b="1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Demek istemek / Kastetmek</a:t>
            </a:r>
          </a:p>
        </p:txBody>
      </p:sp>
    </p:spTree>
    <p:extLst>
      <p:ext uri="{BB962C8B-B14F-4D97-AF65-F5344CB8AC3E}">
        <p14:creationId xmlns:p14="http://schemas.microsoft.com/office/powerpoint/2010/main" val="29822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3E1DBF1-E1BD-456D-B306-5E6AE7E7193B}"/>
              </a:ext>
            </a:extLst>
          </p:cNvPr>
          <p:cNvSpPr txBox="1">
            <a:spLocks/>
          </p:cNvSpPr>
          <p:nvPr/>
        </p:nvSpPr>
        <p:spPr>
          <a:xfrm>
            <a:off x="2243137" y="0"/>
            <a:ext cx="7705725" cy="135956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>
                <a:latin typeface="+mn-lt"/>
                <a:cs typeface="Aharoni" panose="02010803020104030203" pitchFamily="2" charset="-79"/>
              </a:rPr>
              <a:t>Clarifying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the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meaning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:</a:t>
            </a:r>
          </a:p>
          <a:p>
            <a:r>
              <a:rPr lang="tr-TR" sz="3600" b="1" dirty="0">
                <a:latin typeface="+mn-lt"/>
                <a:cs typeface="Aharoni" panose="02010803020104030203" pitchFamily="2" charset="-79"/>
              </a:rPr>
              <a:t>(Konuyu açıklama)</a:t>
            </a:r>
          </a:p>
        </p:txBody>
      </p:sp>
      <p:sp>
        <p:nvSpPr>
          <p:cNvPr id="5" name="Ok: Köşeli Çift Ayraç 4">
            <a:extLst>
              <a:ext uri="{FF2B5EF4-FFF2-40B4-BE49-F238E27FC236}">
                <a16:creationId xmlns:a16="http://schemas.microsoft.com/office/drawing/2014/main" id="{C25DECC5-8976-4E12-8BF4-DD5E2A4D1349}"/>
              </a:ext>
            </a:extLst>
          </p:cNvPr>
          <p:cNvSpPr/>
          <p:nvPr/>
        </p:nvSpPr>
        <p:spPr>
          <a:xfrm>
            <a:off x="976312" y="1561087"/>
            <a:ext cx="619125" cy="428625"/>
          </a:xfrm>
          <a:prstGeom prst="chevr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3657CB8-0DCA-4BB1-88A6-416150D00B0A}"/>
              </a:ext>
            </a:extLst>
          </p:cNvPr>
          <p:cNvSpPr txBox="1"/>
          <p:nvPr/>
        </p:nvSpPr>
        <p:spPr>
          <a:xfrm>
            <a:off x="1595437" y="1452235"/>
            <a:ext cx="923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Konuşma esnasında karşı taraf bizden daha önce söylediğimiz bir şeyi açıklamamızı istediğinde ise bu yapıları kullanarak açıklama yaparız.</a:t>
            </a:r>
          </a:p>
        </p:txBody>
      </p:sp>
      <p:sp>
        <p:nvSpPr>
          <p:cNvPr id="7" name="Ok: Köşeli Çift Ayraç 6">
            <a:extLst>
              <a:ext uri="{FF2B5EF4-FFF2-40B4-BE49-F238E27FC236}">
                <a16:creationId xmlns:a16="http://schemas.microsoft.com/office/drawing/2014/main" id="{B25AF88A-924A-4C95-9E80-B3F0F2A9008D}"/>
              </a:ext>
            </a:extLst>
          </p:cNvPr>
          <p:cNvSpPr/>
          <p:nvPr/>
        </p:nvSpPr>
        <p:spPr>
          <a:xfrm>
            <a:off x="285749" y="219124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I </a:t>
            </a:r>
            <a:r>
              <a:rPr lang="tr-TR" sz="2400" b="1" dirty="0" err="1">
                <a:solidFill>
                  <a:schemeClr val="tx1"/>
                </a:solidFill>
              </a:rPr>
              <a:t>mean</a:t>
            </a:r>
            <a:r>
              <a:rPr lang="tr-TR" sz="2400" b="1" dirty="0">
                <a:solidFill>
                  <a:schemeClr val="tx1"/>
                </a:solidFill>
              </a:rPr>
              <a:t> ……..</a:t>
            </a:r>
          </a:p>
        </p:txBody>
      </p:sp>
      <p:sp>
        <p:nvSpPr>
          <p:cNvPr id="8" name="Ok: Köşeli Çift Ayraç 7">
            <a:extLst>
              <a:ext uri="{FF2B5EF4-FFF2-40B4-BE49-F238E27FC236}">
                <a16:creationId xmlns:a16="http://schemas.microsoft.com/office/drawing/2014/main" id="{FCE0DB74-C505-4E5F-96A5-7471DA440B86}"/>
              </a:ext>
            </a:extLst>
          </p:cNvPr>
          <p:cNvSpPr/>
          <p:nvPr/>
        </p:nvSpPr>
        <p:spPr>
          <a:xfrm flipH="1">
            <a:off x="6095999" y="219124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Demek istiyorum ki ……..</a:t>
            </a:r>
          </a:p>
        </p:txBody>
      </p:sp>
      <p:sp>
        <p:nvSpPr>
          <p:cNvPr id="9" name="Ok: Köşeli Çift Ayraç 8">
            <a:extLst>
              <a:ext uri="{FF2B5EF4-FFF2-40B4-BE49-F238E27FC236}">
                <a16:creationId xmlns:a16="http://schemas.microsoft.com/office/drawing/2014/main" id="{0E7ECC7D-A658-4070-93C5-A51C1E8D48AA}"/>
              </a:ext>
            </a:extLst>
          </p:cNvPr>
          <p:cNvSpPr/>
          <p:nvPr/>
        </p:nvSpPr>
        <p:spPr>
          <a:xfrm>
            <a:off x="285749" y="296208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In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other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words</a:t>
            </a:r>
            <a:r>
              <a:rPr lang="tr-TR" sz="2400" b="1" dirty="0">
                <a:solidFill>
                  <a:schemeClr val="tx1"/>
                </a:solidFill>
              </a:rPr>
              <a:t> ………</a:t>
            </a:r>
          </a:p>
        </p:txBody>
      </p:sp>
      <p:sp>
        <p:nvSpPr>
          <p:cNvPr id="10" name="Ok: Köşeli Çift Ayraç 9">
            <a:extLst>
              <a:ext uri="{FF2B5EF4-FFF2-40B4-BE49-F238E27FC236}">
                <a16:creationId xmlns:a16="http://schemas.microsoft.com/office/drawing/2014/main" id="{6A1349DF-403B-4FF7-A4E1-5F3840ADD590}"/>
              </a:ext>
            </a:extLst>
          </p:cNvPr>
          <p:cNvSpPr/>
          <p:nvPr/>
        </p:nvSpPr>
        <p:spPr>
          <a:xfrm flipH="1">
            <a:off x="6095999" y="296208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Başka bir deyişle ………</a:t>
            </a:r>
          </a:p>
        </p:txBody>
      </p:sp>
      <p:sp>
        <p:nvSpPr>
          <p:cNvPr id="11" name="Ok: Köşeli Çift Ayraç 10">
            <a:extLst>
              <a:ext uri="{FF2B5EF4-FFF2-40B4-BE49-F238E27FC236}">
                <a16:creationId xmlns:a16="http://schemas.microsoft.com/office/drawing/2014/main" id="{C5257DAC-8B80-4C21-ABD5-74E276487303}"/>
              </a:ext>
            </a:extLst>
          </p:cNvPr>
          <p:cNvSpPr/>
          <p:nvPr/>
        </p:nvSpPr>
        <p:spPr>
          <a:xfrm>
            <a:off x="285749" y="373292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What</a:t>
            </a:r>
            <a:r>
              <a:rPr lang="tr-TR" sz="2400" b="1" dirty="0">
                <a:solidFill>
                  <a:schemeClr val="tx1"/>
                </a:solidFill>
              </a:rPr>
              <a:t> I </a:t>
            </a:r>
            <a:r>
              <a:rPr lang="tr-TR" sz="2400" b="1" dirty="0" err="1">
                <a:solidFill>
                  <a:schemeClr val="tx1"/>
                </a:solidFill>
              </a:rPr>
              <a:t>mean</a:t>
            </a:r>
            <a:r>
              <a:rPr lang="tr-TR" sz="2400" b="1" dirty="0">
                <a:solidFill>
                  <a:schemeClr val="tx1"/>
                </a:solidFill>
              </a:rPr>
              <a:t> is </a:t>
            </a:r>
            <a:r>
              <a:rPr lang="tr-TR" sz="2400" b="1" dirty="0" err="1">
                <a:solidFill>
                  <a:schemeClr val="tx1"/>
                </a:solidFill>
              </a:rPr>
              <a:t>that</a:t>
            </a:r>
            <a:r>
              <a:rPr lang="tr-TR" sz="2400" b="1" dirty="0">
                <a:solidFill>
                  <a:schemeClr val="tx1"/>
                </a:solidFill>
              </a:rPr>
              <a:t> ………</a:t>
            </a:r>
          </a:p>
        </p:txBody>
      </p:sp>
      <p:sp>
        <p:nvSpPr>
          <p:cNvPr id="12" name="Ok: Köşeli Çift Ayraç 11">
            <a:extLst>
              <a:ext uri="{FF2B5EF4-FFF2-40B4-BE49-F238E27FC236}">
                <a16:creationId xmlns:a16="http://schemas.microsoft.com/office/drawing/2014/main" id="{6F23DF0F-4A43-422C-9EC7-D78769DC8525}"/>
              </a:ext>
            </a:extLst>
          </p:cNvPr>
          <p:cNvSpPr/>
          <p:nvPr/>
        </p:nvSpPr>
        <p:spPr>
          <a:xfrm flipH="1">
            <a:off x="6095999" y="3732920"/>
            <a:ext cx="5695950" cy="646331"/>
          </a:xfrm>
          <a:prstGeom prst="chevron">
            <a:avLst>
              <a:gd name="adj" fmla="val 58842"/>
            </a:avLst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Demek istediğim şu ki …..…..</a:t>
            </a:r>
          </a:p>
        </p:txBody>
      </p:sp>
    </p:spTree>
    <p:extLst>
      <p:ext uri="{BB962C8B-B14F-4D97-AF65-F5344CB8AC3E}">
        <p14:creationId xmlns:p14="http://schemas.microsoft.com/office/powerpoint/2010/main" val="184048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9CB9336-EEFE-4515-A5DD-D5B938CB9846}"/>
              </a:ext>
            </a:extLst>
          </p:cNvPr>
          <p:cNvSpPr txBox="1"/>
          <p:nvPr/>
        </p:nvSpPr>
        <p:spPr>
          <a:xfrm>
            <a:off x="704849" y="212286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Peki bu «Açıklama İsteme Yapıları» sorularda nasıl karşımıza çıkar?</a:t>
            </a:r>
          </a:p>
        </p:txBody>
      </p:sp>
      <p:sp>
        <p:nvSpPr>
          <p:cNvPr id="4" name="Ok: Köşeli Çift Ayraç 3">
            <a:extLst>
              <a:ext uri="{FF2B5EF4-FFF2-40B4-BE49-F238E27FC236}">
                <a16:creationId xmlns:a16="http://schemas.microsoft.com/office/drawing/2014/main" id="{D647D380-4392-4DBD-9B86-629DD38ECB23}"/>
              </a:ext>
            </a:extLst>
          </p:cNvPr>
          <p:cNvSpPr/>
          <p:nvPr/>
        </p:nvSpPr>
        <p:spPr>
          <a:xfrm>
            <a:off x="85724" y="198029"/>
            <a:ext cx="619125" cy="428625"/>
          </a:xfrm>
          <a:prstGeom prst="chevro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7B8E576-4357-44A1-A02B-489B3E0D03E3}"/>
              </a:ext>
            </a:extLst>
          </p:cNvPr>
          <p:cNvSpPr txBox="1"/>
          <p:nvPr/>
        </p:nvSpPr>
        <p:spPr>
          <a:xfrm>
            <a:off x="395287" y="1082649"/>
            <a:ext cx="560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Ağırlıklı olarak diyalog sorularında boşluk </a:t>
            </a:r>
            <a:r>
              <a:rPr lang="tr-TR" sz="2000" b="1" dirty="0" err="1"/>
              <a:t>doldurmız</a:t>
            </a:r>
            <a:r>
              <a:rPr lang="tr-TR" sz="2000" b="1" dirty="0"/>
              <a:t> istenince bu yapıları kullanırız:</a:t>
            </a:r>
          </a:p>
        </p:txBody>
      </p:sp>
      <p:pic>
        <p:nvPicPr>
          <p:cNvPr id="2050" name="Picture 2" descr="Millions of PNG Images, Backgrounds and Vectors for Free Download | Pngtree">
            <a:extLst>
              <a:ext uri="{FF2B5EF4-FFF2-40B4-BE49-F238E27FC236}">
                <a16:creationId xmlns:a16="http://schemas.microsoft.com/office/drawing/2014/main" id="{08D6A49C-1B20-437C-AF64-154B86BB1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59555"/>
            <a:ext cx="1999738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Illustration - Happy man png download - 1500*1500 - Free  Transparent Cartoon png Download. - Clip Art Library">
            <a:extLst>
              <a:ext uri="{FF2B5EF4-FFF2-40B4-BE49-F238E27FC236}">
                <a16:creationId xmlns:a16="http://schemas.microsoft.com/office/drawing/2014/main" id="{DC1A0392-B807-4381-847F-34E6B123A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81" y="1975871"/>
            <a:ext cx="4482019" cy="44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Konuşma Balonu: Oval 6">
            <a:extLst>
              <a:ext uri="{FF2B5EF4-FFF2-40B4-BE49-F238E27FC236}">
                <a16:creationId xmlns:a16="http://schemas.microsoft.com/office/drawing/2014/main" id="{C79703A1-0F82-4131-AC44-E23227A0698F}"/>
              </a:ext>
            </a:extLst>
          </p:cNvPr>
          <p:cNvSpPr/>
          <p:nvPr/>
        </p:nvSpPr>
        <p:spPr>
          <a:xfrm>
            <a:off x="3571875" y="1894121"/>
            <a:ext cx="4138106" cy="1143000"/>
          </a:xfrm>
          <a:prstGeom prst="wedgeEllipseCallout">
            <a:avLst>
              <a:gd name="adj1" fmla="val -58638"/>
              <a:gd name="adj2" fmla="val 35000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I </a:t>
            </a:r>
            <a:r>
              <a:rPr lang="tr-TR" dirty="0" err="1"/>
              <a:t>think</a:t>
            </a:r>
            <a:r>
              <a:rPr lang="tr-TR" dirty="0"/>
              <a:t>, a </a:t>
            </a:r>
            <a:r>
              <a:rPr lang="tr-TR" dirty="0" err="1"/>
              <a:t>true</a:t>
            </a:r>
            <a:r>
              <a:rPr lang="tr-TR" dirty="0"/>
              <a:t> </a:t>
            </a:r>
            <a:r>
              <a:rPr lang="tr-TR" dirty="0" err="1"/>
              <a:t>friend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be </a:t>
            </a:r>
            <a:r>
              <a:rPr lang="tr-TR" dirty="0" err="1"/>
              <a:t>honest</a:t>
            </a:r>
            <a:r>
              <a:rPr lang="tr-TR" dirty="0"/>
              <a:t>.</a:t>
            </a:r>
          </a:p>
        </p:txBody>
      </p:sp>
      <p:sp>
        <p:nvSpPr>
          <p:cNvPr id="10" name="Konuşma Balonu: Oval 9">
            <a:extLst>
              <a:ext uri="{FF2B5EF4-FFF2-40B4-BE49-F238E27FC236}">
                <a16:creationId xmlns:a16="http://schemas.microsoft.com/office/drawing/2014/main" id="{6B422A34-D2F4-482D-8B2D-C09BA8683530}"/>
              </a:ext>
            </a:extLst>
          </p:cNvPr>
          <p:cNvSpPr/>
          <p:nvPr/>
        </p:nvSpPr>
        <p:spPr>
          <a:xfrm>
            <a:off x="3891558" y="4023734"/>
            <a:ext cx="4138106" cy="1143000"/>
          </a:xfrm>
          <a:prstGeom prst="wedgeEllipseCallout">
            <a:avLst>
              <a:gd name="adj1" fmla="val -56566"/>
              <a:gd name="adj2" fmla="val -53333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I </a:t>
            </a:r>
            <a:r>
              <a:rPr lang="tr-TR" dirty="0" err="1"/>
              <a:t>mean</a:t>
            </a:r>
            <a:r>
              <a:rPr lang="tr-TR" dirty="0"/>
              <a:t> a </a:t>
            </a:r>
            <a:r>
              <a:rPr lang="tr-TR" dirty="0" err="1"/>
              <a:t>true</a:t>
            </a:r>
            <a:r>
              <a:rPr lang="tr-TR" dirty="0"/>
              <a:t> </a:t>
            </a:r>
            <a:r>
              <a:rPr lang="tr-TR" dirty="0" err="1"/>
              <a:t>friend</a:t>
            </a:r>
            <a:r>
              <a:rPr lang="tr-TR" dirty="0"/>
              <a:t> ______________.</a:t>
            </a:r>
          </a:p>
        </p:txBody>
      </p:sp>
      <p:sp>
        <p:nvSpPr>
          <p:cNvPr id="11" name="Konuşma Balonu: Oval 10">
            <a:extLst>
              <a:ext uri="{FF2B5EF4-FFF2-40B4-BE49-F238E27FC236}">
                <a16:creationId xmlns:a16="http://schemas.microsoft.com/office/drawing/2014/main" id="{E6756187-1B10-46F9-90A1-9520027AE542}"/>
              </a:ext>
            </a:extLst>
          </p:cNvPr>
          <p:cNvSpPr/>
          <p:nvPr/>
        </p:nvSpPr>
        <p:spPr>
          <a:xfrm>
            <a:off x="5225483" y="3108291"/>
            <a:ext cx="3347017" cy="767329"/>
          </a:xfrm>
          <a:prstGeom prst="wedgeEllipseCallout">
            <a:avLst>
              <a:gd name="adj1" fmla="val 65678"/>
              <a:gd name="adj2" fmla="val -4085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What</a:t>
            </a:r>
            <a:r>
              <a:rPr lang="tr-TR" dirty="0"/>
              <a:t> do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mean</a:t>
            </a:r>
            <a:r>
              <a:rPr lang="tr-TR" dirty="0"/>
              <a:t>?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FBE5919-86AB-4F5B-8E42-5F817FE74BA1}"/>
              </a:ext>
            </a:extLst>
          </p:cNvPr>
          <p:cNvSpPr txBox="1"/>
          <p:nvPr/>
        </p:nvSpPr>
        <p:spPr>
          <a:xfrm>
            <a:off x="4026946" y="5306961"/>
            <a:ext cx="4138107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always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.</a:t>
            </a:r>
          </a:p>
          <a:p>
            <a:pPr marL="342900" indent="-342900">
              <a:buAutoNum type="alphaLcParenR"/>
            </a:pP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share</a:t>
            </a:r>
            <a:r>
              <a:rPr lang="tr-TR" dirty="0"/>
              <a:t> her </a:t>
            </a:r>
            <a:r>
              <a:rPr lang="tr-TR" dirty="0" err="1"/>
              <a:t>furnitures</a:t>
            </a:r>
            <a:r>
              <a:rPr lang="tr-TR" dirty="0"/>
              <a:t>.</a:t>
            </a:r>
          </a:p>
          <a:p>
            <a:pPr marL="342900" indent="-342900">
              <a:buAutoNum type="alphaLcParenR"/>
            </a:pP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tell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truth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time.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711A681-6C6D-4308-A4EA-F6370F4A8AC5}"/>
              </a:ext>
            </a:extLst>
          </p:cNvPr>
          <p:cNvSpPr/>
          <p:nvPr/>
        </p:nvSpPr>
        <p:spPr>
          <a:xfrm>
            <a:off x="4026946" y="5905500"/>
            <a:ext cx="316454" cy="3247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6F190F7-0D6D-41C9-BC9C-CFB22A6DFA8D}"/>
              </a:ext>
            </a:extLst>
          </p:cNvPr>
          <p:cNvSpPr txBox="1"/>
          <p:nvPr/>
        </p:nvSpPr>
        <p:spPr>
          <a:xfrm>
            <a:off x="6486524" y="745733"/>
            <a:ext cx="5514975" cy="1077218"/>
          </a:xfrm>
          <a:prstGeom prst="rect">
            <a:avLst/>
          </a:prstGeom>
          <a:ln w="76200">
            <a:solidFill>
              <a:srgbClr val="FFFF00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FF00"/>
                </a:solidFill>
              </a:rPr>
              <a:t>Not: </a:t>
            </a:r>
            <a:r>
              <a:rPr lang="tr-TR" sz="2000" b="1" dirty="0"/>
              <a:t>«</a:t>
            </a:r>
            <a:r>
              <a:rPr lang="tr-TR" sz="2000" b="1" dirty="0" err="1"/>
              <a:t>What</a:t>
            </a:r>
            <a:r>
              <a:rPr lang="tr-TR" sz="2000" b="1" dirty="0"/>
              <a:t> do </a:t>
            </a:r>
            <a:r>
              <a:rPr lang="tr-TR" sz="2000" b="1" dirty="0" err="1"/>
              <a:t>you</a:t>
            </a:r>
            <a:r>
              <a:rPr lang="tr-TR" sz="2000" b="1" dirty="0"/>
              <a:t> </a:t>
            </a:r>
            <a:r>
              <a:rPr lang="tr-TR" sz="2000" b="1" dirty="0" err="1"/>
              <a:t>mean</a:t>
            </a:r>
            <a:r>
              <a:rPr lang="tr-TR" sz="2000" b="1" dirty="0"/>
              <a:t>?» sorusundan sonra daha önce söylenen şey </a:t>
            </a:r>
            <a:r>
              <a:rPr lang="tr-TR" sz="2000" b="1" i="1" u="sng" dirty="0"/>
              <a:t>tekrar edilmez.</a:t>
            </a:r>
          </a:p>
          <a:p>
            <a:r>
              <a:rPr lang="tr-TR" sz="2000" b="1" dirty="0"/>
              <a:t>Söylenen farklı bir şekilde ifade edilir.</a:t>
            </a:r>
          </a:p>
        </p:txBody>
      </p:sp>
    </p:spTree>
    <p:extLst>
      <p:ext uri="{BB962C8B-B14F-4D97-AF65-F5344CB8AC3E}">
        <p14:creationId xmlns:p14="http://schemas.microsoft.com/office/powerpoint/2010/main" val="8097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126BCE2-BB52-4A45-970C-ADA4A8545EB2}"/>
              </a:ext>
            </a:extLst>
          </p:cNvPr>
          <p:cNvSpPr/>
          <p:nvPr/>
        </p:nvSpPr>
        <p:spPr>
          <a:xfrm>
            <a:off x="75616" y="1552599"/>
            <a:ext cx="2264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Reply</a:t>
            </a:r>
            <a:endParaRPr lang="tr-T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68D63D7-3AF1-40C6-8785-D7BE824AF7AB}"/>
              </a:ext>
            </a:extLst>
          </p:cNvPr>
          <p:cNvSpPr txBox="1"/>
          <p:nvPr/>
        </p:nvSpPr>
        <p:spPr>
          <a:xfrm>
            <a:off x="168292" y="2304578"/>
            <a:ext cx="226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(Cevap vermek)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817680C0-DF98-4B3A-A7ED-37A79213DF33}"/>
              </a:ext>
            </a:extLst>
          </p:cNvPr>
          <p:cNvSpPr/>
          <p:nvPr/>
        </p:nvSpPr>
        <p:spPr>
          <a:xfrm>
            <a:off x="2463382" y="1731228"/>
            <a:ext cx="25590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</a:t>
            </a:r>
            <a:r>
              <a:rPr lang="tr-T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online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7010D81-5CEE-464F-8B4F-32408BC33FE8}"/>
              </a:ext>
            </a:extLst>
          </p:cNvPr>
          <p:cNvSpPr txBox="1"/>
          <p:nvPr/>
        </p:nvSpPr>
        <p:spPr>
          <a:xfrm>
            <a:off x="2525093" y="2348885"/>
            <a:ext cx="322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(İnternete gitmek)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028F8628-E9AD-4E8A-94A4-AC0F5DDF5993}"/>
              </a:ext>
            </a:extLst>
          </p:cNvPr>
          <p:cNvSpPr/>
          <p:nvPr/>
        </p:nvSpPr>
        <p:spPr>
          <a:xfrm>
            <a:off x="4958920" y="1712564"/>
            <a:ext cx="26311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Press</a:t>
            </a:r>
            <a:r>
              <a:rPr lang="tr-TR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</a:t>
            </a:r>
            <a:r>
              <a:rPr lang="tr-TR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button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EF5FBA9-9464-418D-8003-07726DC4CC15}"/>
              </a:ext>
            </a:extLst>
          </p:cNvPr>
          <p:cNvSpPr txBox="1"/>
          <p:nvPr/>
        </p:nvSpPr>
        <p:spPr>
          <a:xfrm>
            <a:off x="5293947" y="2104979"/>
            <a:ext cx="244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(Tuşa basmak)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4257F007-E0A1-4F38-A9D5-75C33DF26DDC}"/>
              </a:ext>
            </a:extLst>
          </p:cNvPr>
          <p:cNvSpPr/>
          <p:nvPr/>
        </p:nvSpPr>
        <p:spPr>
          <a:xfrm>
            <a:off x="6957566" y="1610921"/>
            <a:ext cx="26311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Reset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ECD35A13-C90A-4175-B108-69FA3FAF5147}"/>
              </a:ext>
            </a:extLst>
          </p:cNvPr>
          <p:cNvSpPr txBox="1"/>
          <p:nvPr/>
        </p:nvSpPr>
        <p:spPr>
          <a:xfrm>
            <a:off x="7547962" y="2143681"/>
            <a:ext cx="3935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(Yeniden </a:t>
            </a:r>
          </a:p>
          <a:p>
            <a:r>
              <a:rPr lang="tr-TR" sz="2400" b="1" dirty="0"/>
              <a:t>başlatmak)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91A3802B-F778-48B7-8281-85AB2263FFE8}"/>
              </a:ext>
            </a:extLst>
          </p:cNvPr>
          <p:cNvSpPr/>
          <p:nvPr/>
        </p:nvSpPr>
        <p:spPr>
          <a:xfrm>
            <a:off x="-70284" y="5162184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Comment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41E4415A-5C8D-43BE-8951-CC8F40D177C8}"/>
              </a:ext>
            </a:extLst>
          </p:cNvPr>
          <p:cNvSpPr txBox="1"/>
          <p:nvPr/>
        </p:nvSpPr>
        <p:spPr>
          <a:xfrm>
            <a:off x="363615" y="5710112"/>
            <a:ext cx="247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(yorum yapmak)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F9EECCD6-EFD8-463F-8E91-517508A8E249}"/>
              </a:ext>
            </a:extLst>
          </p:cNvPr>
          <p:cNvSpPr/>
          <p:nvPr/>
        </p:nvSpPr>
        <p:spPr>
          <a:xfrm>
            <a:off x="2270123" y="5221666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Share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79E7E401-AFFD-4A3B-9C44-CB833DF7E8ED}"/>
              </a:ext>
            </a:extLst>
          </p:cNvPr>
          <p:cNvSpPr txBox="1"/>
          <p:nvPr/>
        </p:nvSpPr>
        <p:spPr>
          <a:xfrm>
            <a:off x="2729033" y="5683759"/>
            <a:ext cx="247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(kontrol etmek)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25EB0B22-4341-42C2-B3DB-FD9ABE2CA5F8}"/>
              </a:ext>
            </a:extLst>
          </p:cNvPr>
          <p:cNvSpPr/>
          <p:nvPr/>
        </p:nvSpPr>
        <p:spPr>
          <a:xfrm>
            <a:off x="4536188" y="5218020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971CFCAD-447A-4004-97AE-2895828B89E9}"/>
              </a:ext>
            </a:extLst>
          </p:cNvPr>
          <p:cNvSpPr txBox="1"/>
          <p:nvPr/>
        </p:nvSpPr>
        <p:spPr>
          <a:xfrm>
            <a:off x="5151156" y="5743103"/>
            <a:ext cx="3121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(oluşturmak,</a:t>
            </a:r>
          </a:p>
          <a:p>
            <a:r>
              <a:rPr lang="tr-TR" sz="2000" b="1" dirty="0"/>
              <a:t>yaratmak)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9BCD0ADF-0012-4F3E-9137-C1BF2A653069}"/>
              </a:ext>
            </a:extLst>
          </p:cNvPr>
          <p:cNvSpPr/>
          <p:nvPr/>
        </p:nvSpPr>
        <p:spPr>
          <a:xfrm>
            <a:off x="6876595" y="5176655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DD9C3F21-1AE6-4D39-AE46-348CCFB2A68B}"/>
              </a:ext>
            </a:extLst>
          </p:cNvPr>
          <p:cNvSpPr txBox="1"/>
          <p:nvPr/>
        </p:nvSpPr>
        <p:spPr>
          <a:xfrm>
            <a:off x="7468041" y="5822986"/>
            <a:ext cx="2678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(bağlanmak)</a:t>
            </a:r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22C16F29-3731-4F5F-919D-1DA0CFEA3710}"/>
              </a:ext>
            </a:extLst>
          </p:cNvPr>
          <p:cNvSpPr/>
          <p:nvPr/>
        </p:nvSpPr>
        <p:spPr>
          <a:xfrm>
            <a:off x="9312228" y="5380585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Store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FF7906C8-F1BF-4D35-9EB2-F1258D570C36}"/>
              </a:ext>
            </a:extLst>
          </p:cNvPr>
          <p:cNvSpPr txBox="1"/>
          <p:nvPr/>
        </p:nvSpPr>
        <p:spPr>
          <a:xfrm>
            <a:off x="9972582" y="5910167"/>
            <a:ext cx="2678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(depolamak)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EE7617E6-ABF6-A091-68EB-574837E4713F}"/>
              </a:ext>
            </a:extLst>
          </p:cNvPr>
          <p:cNvSpPr/>
          <p:nvPr/>
        </p:nvSpPr>
        <p:spPr>
          <a:xfrm>
            <a:off x="9253706" y="1864076"/>
            <a:ext cx="30266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Run a </a:t>
            </a:r>
            <a:r>
              <a:rPr lang="tr-TR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virus</a:t>
            </a:r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program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52560C7-51B6-ADF9-DAE3-451CD7CD14CB}"/>
              </a:ext>
            </a:extLst>
          </p:cNvPr>
          <p:cNvSpPr txBox="1"/>
          <p:nvPr/>
        </p:nvSpPr>
        <p:spPr>
          <a:xfrm>
            <a:off x="9312229" y="2302952"/>
            <a:ext cx="321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(virüs programı çalıştırmak)</a:t>
            </a:r>
          </a:p>
        </p:txBody>
      </p:sp>
    </p:spTree>
    <p:extLst>
      <p:ext uri="{BB962C8B-B14F-4D97-AF65-F5344CB8AC3E}">
        <p14:creationId xmlns:p14="http://schemas.microsoft.com/office/powerpoint/2010/main" val="284044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3" grpId="0"/>
      <p:bldP spid="14" grpId="0"/>
      <p:bldP spid="17" grpId="0"/>
      <p:bldP spid="18" grpId="0"/>
      <p:bldP spid="21" grpId="0"/>
      <p:bldP spid="22" grpId="0"/>
      <p:bldP spid="25" grpId="0"/>
      <p:bldP spid="26" grpId="0"/>
      <p:bldP spid="31" grpId="0"/>
      <p:bldP spid="32" grpId="0"/>
      <p:bldP spid="35" grpId="0"/>
      <p:bldP spid="36" grpId="0"/>
      <p:bldP spid="39" grpId="0"/>
      <p:bldP spid="4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https://www.egetolgayaltinay.com/lessons/372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80D410E-54AE-E909-2F01-E116556D8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3647">
            <a:off x="8056381" y="3272369"/>
            <a:ext cx="3156706" cy="30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6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13D5D06F-997B-40E2-8E38-F6ADC556EF3B}"/>
              </a:ext>
            </a:extLst>
          </p:cNvPr>
          <p:cNvSpPr txBox="1">
            <a:spLocks/>
          </p:cNvSpPr>
          <p:nvPr/>
        </p:nvSpPr>
        <p:spPr>
          <a:xfrm>
            <a:off x="762000" y="0"/>
            <a:ext cx="10591800" cy="7715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>
                <a:latin typeface="+mn-lt"/>
                <a:cs typeface="Aharoni" panose="02010803020104030203" pitchFamily="2" charset="-79"/>
              </a:rPr>
              <a:t>Common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Questions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about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the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Internet</a:t>
            </a:r>
            <a:endParaRPr lang="tr-TR" sz="3600" b="1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6" name="Ok: Köşeli Çift Ayraç 5">
            <a:extLst>
              <a:ext uri="{FF2B5EF4-FFF2-40B4-BE49-F238E27FC236}">
                <a16:creationId xmlns:a16="http://schemas.microsoft.com/office/drawing/2014/main" id="{C66BB567-4092-4E7A-AEC8-CE969F194B87}"/>
              </a:ext>
            </a:extLst>
          </p:cNvPr>
          <p:cNvSpPr/>
          <p:nvPr/>
        </p:nvSpPr>
        <p:spPr>
          <a:xfrm>
            <a:off x="414730" y="784244"/>
            <a:ext cx="619125" cy="428625"/>
          </a:xfrm>
          <a:prstGeom prst="chevr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5FD94E8-9E13-417F-B016-EB29A42086D1}"/>
              </a:ext>
            </a:extLst>
          </p:cNvPr>
          <p:cNvSpPr txBox="1"/>
          <p:nvPr/>
        </p:nvSpPr>
        <p:spPr>
          <a:xfrm>
            <a:off x="1033855" y="784244"/>
            <a:ext cx="923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Internet ünitesinde diyaloglarda karşımıza sık sık çıkacak bazı soru kalıpları şu şekildedir.</a:t>
            </a:r>
          </a:p>
        </p:txBody>
      </p:sp>
      <p:sp>
        <p:nvSpPr>
          <p:cNvPr id="8" name="Ok: Beşgen 7">
            <a:extLst>
              <a:ext uri="{FF2B5EF4-FFF2-40B4-BE49-F238E27FC236}">
                <a16:creationId xmlns:a16="http://schemas.microsoft.com/office/drawing/2014/main" id="{566B3645-5902-46A5-A82D-A5796C87F803}"/>
              </a:ext>
            </a:extLst>
          </p:cNvPr>
          <p:cNvSpPr/>
          <p:nvPr/>
        </p:nvSpPr>
        <p:spPr>
          <a:xfrm>
            <a:off x="132664" y="1650201"/>
            <a:ext cx="6096000" cy="1560970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W</a:t>
            </a:r>
            <a:r>
              <a:rPr lang="en-US" sz="2400" b="1" dirty="0" err="1">
                <a:solidFill>
                  <a:schemeClr val="tx1"/>
                </a:solidFill>
              </a:rPr>
              <a:t>hat</a:t>
            </a:r>
            <a:r>
              <a:rPr lang="en-US" sz="2400" b="1" dirty="0">
                <a:solidFill>
                  <a:schemeClr val="tx1"/>
                </a:solidFill>
              </a:rPr>
              <a:t> do you use the Internet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for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İnterneti</a:t>
            </a:r>
            <a:r>
              <a:rPr lang="en-US" sz="2400" b="1" dirty="0">
                <a:solidFill>
                  <a:schemeClr val="tx1"/>
                </a:solidFill>
              </a:rPr>
              <a:t> ne </a:t>
            </a:r>
            <a:r>
              <a:rPr lang="tr-TR" sz="2400" b="1" dirty="0">
                <a:solidFill>
                  <a:schemeClr val="tx1"/>
                </a:solidFill>
              </a:rPr>
              <a:t>için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kullanırsın</a:t>
            </a:r>
            <a:r>
              <a:rPr lang="en-US" sz="2400" b="1" dirty="0">
                <a:solidFill>
                  <a:schemeClr val="tx1"/>
                </a:solidFill>
              </a:rPr>
              <a:t>?)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Ok: Beşgen 16">
            <a:extLst>
              <a:ext uri="{FF2B5EF4-FFF2-40B4-BE49-F238E27FC236}">
                <a16:creationId xmlns:a16="http://schemas.microsoft.com/office/drawing/2014/main" id="{CDA4F411-C580-48CE-88C7-46C6E810241E}"/>
              </a:ext>
            </a:extLst>
          </p:cNvPr>
          <p:cNvSpPr/>
          <p:nvPr/>
        </p:nvSpPr>
        <p:spPr>
          <a:xfrm>
            <a:off x="132664" y="4890727"/>
            <a:ext cx="6096000" cy="1560970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chemeClr val="tx1"/>
                </a:solidFill>
              </a:rPr>
              <a:t>Who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uses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Internet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most</a:t>
            </a:r>
            <a:r>
              <a:rPr lang="tr-TR" sz="2000" b="1" dirty="0">
                <a:solidFill>
                  <a:schemeClr val="tx1"/>
                </a:solidFill>
              </a:rPr>
              <a:t> in </a:t>
            </a:r>
            <a:r>
              <a:rPr lang="tr-TR" sz="2000" b="1" dirty="0" err="1">
                <a:solidFill>
                  <a:schemeClr val="tx1"/>
                </a:solidFill>
              </a:rPr>
              <a:t>your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family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algn="r"/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tr-TR" sz="2000" b="1" dirty="0">
                <a:solidFill>
                  <a:schemeClr val="tx1"/>
                </a:solidFill>
              </a:rPr>
              <a:t>Ailende interneti en fazla kim kullanır</a:t>
            </a:r>
            <a:r>
              <a:rPr lang="en-US" sz="2000" b="1" dirty="0">
                <a:solidFill>
                  <a:schemeClr val="tx1"/>
                </a:solidFill>
              </a:rPr>
              <a:t>?)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8" name="Ok: Beşgen 17">
            <a:extLst>
              <a:ext uri="{FF2B5EF4-FFF2-40B4-BE49-F238E27FC236}">
                <a16:creationId xmlns:a16="http://schemas.microsoft.com/office/drawing/2014/main" id="{293D45B6-9EAF-4524-A6E0-1D624476F964}"/>
              </a:ext>
            </a:extLst>
          </p:cNvPr>
          <p:cNvSpPr/>
          <p:nvPr/>
        </p:nvSpPr>
        <p:spPr>
          <a:xfrm flipH="1">
            <a:off x="6309626" y="1650201"/>
            <a:ext cx="5781675" cy="1620263"/>
          </a:xfrm>
          <a:prstGeom prst="homePlate">
            <a:avLst/>
          </a:prstGeom>
          <a:solidFill>
            <a:srgbClr val="8CF3F8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 use the Internet to </a:t>
            </a:r>
            <a:r>
              <a:rPr lang="tr-TR" sz="2400" b="1" dirty="0" err="1">
                <a:solidFill>
                  <a:schemeClr val="tx1"/>
                </a:solidFill>
              </a:rPr>
              <a:t>check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my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emails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tr-TR" sz="2400" b="1" dirty="0">
                <a:solidFill>
                  <a:schemeClr val="tx1"/>
                </a:solidFill>
              </a:rPr>
              <a:t>İnterneti, epostalarımı k</a:t>
            </a:r>
            <a:r>
              <a:rPr lang="en-US" sz="2400" b="1" dirty="0" err="1">
                <a:solidFill>
                  <a:schemeClr val="tx1"/>
                </a:solidFill>
              </a:rPr>
              <a:t>ontrol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etmek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için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kullanırım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0" name="Ok: Beşgen 19">
            <a:extLst>
              <a:ext uri="{FF2B5EF4-FFF2-40B4-BE49-F238E27FC236}">
                <a16:creationId xmlns:a16="http://schemas.microsoft.com/office/drawing/2014/main" id="{FB4934F8-9627-4F67-B344-B4FFEC12776E}"/>
              </a:ext>
            </a:extLst>
          </p:cNvPr>
          <p:cNvSpPr/>
          <p:nvPr/>
        </p:nvSpPr>
        <p:spPr>
          <a:xfrm flipH="1">
            <a:off x="6309626" y="4890727"/>
            <a:ext cx="5781675" cy="1560970"/>
          </a:xfrm>
          <a:prstGeom prst="homePlate">
            <a:avLst/>
          </a:prstGeom>
          <a:solidFill>
            <a:srgbClr val="8CF3F8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My </a:t>
            </a:r>
            <a:r>
              <a:rPr lang="tr-TR" sz="2400" b="1" dirty="0" err="1">
                <a:solidFill>
                  <a:schemeClr val="tx1"/>
                </a:solidFill>
              </a:rPr>
              <a:t>brother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uses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Internet </a:t>
            </a:r>
            <a:r>
              <a:rPr lang="tr-TR" sz="2400" b="1" dirty="0" err="1">
                <a:solidFill>
                  <a:schemeClr val="tx1"/>
                </a:solidFill>
              </a:rPr>
              <a:t>most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tr-TR" sz="2000" b="1" dirty="0">
                <a:solidFill>
                  <a:schemeClr val="tx1"/>
                </a:solidFill>
              </a:rPr>
              <a:t>İnterneti en çok erkek kardeşim kullanır</a:t>
            </a:r>
            <a:r>
              <a:rPr lang="en-US" sz="2000" b="1" dirty="0">
                <a:solidFill>
                  <a:schemeClr val="tx1"/>
                </a:solidFill>
              </a:rPr>
              <a:t>.)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06333A5-BC1F-41E5-ACA9-F4161DF4CFCB}"/>
              </a:ext>
            </a:extLst>
          </p:cNvPr>
          <p:cNvSpPr/>
          <p:nvPr/>
        </p:nvSpPr>
        <p:spPr>
          <a:xfrm>
            <a:off x="1475687" y="992709"/>
            <a:ext cx="3076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Questions</a:t>
            </a:r>
            <a:endParaRPr lang="tr-TR" sz="5400" b="1" cap="none" spc="0" dirty="0">
              <a:ln w="22225">
                <a:solidFill>
                  <a:srgbClr val="FFC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FC50FCC7-9E5E-4E7E-A561-E10616B1BA42}"/>
              </a:ext>
            </a:extLst>
          </p:cNvPr>
          <p:cNvSpPr/>
          <p:nvPr/>
        </p:nvSpPr>
        <p:spPr>
          <a:xfrm>
            <a:off x="8226673" y="963062"/>
            <a:ext cx="2621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10E5F0"/>
                </a:solidFill>
                <a:effectLst/>
              </a:rPr>
              <a:t>Answers</a:t>
            </a:r>
            <a:endParaRPr lang="tr-TR" sz="5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rgbClr val="10E5F0"/>
              </a:solidFill>
              <a:effectLst/>
            </a:endParaRPr>
          </a:p>
        </p:txBody>
      </p:sp>
      <p:sp>
        <p:nvSpPr>
          <p:cNvPr id="2" name="Ok: Beşgen 1">
            <a:extLst>
              <a:ext uri="{FF2B5EF4-FFF2-40B4-BE49-F238E27FC236}">
                <a16:creationId xmlns:a16="http://schemas.microsoft.com/office/drawing/2014/main" id="{04852122-0C46-B374-74C1-34575379ED74}"/>
              </a:ext>
            </a:extLst>
          </p:cNvPr>
          <p:cNvSpPr/>
          <p:nvPr/>
        </p:nvSpPr>
        <p:spPr>
          <a:xfrm>
            <a:off x="132664" y="3263777"/>
            <a:ext cx="6096000" cy="1560970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How many hours do you </a:t>
            </a:r>
            <a:r>
              <a:rPr lang="tr-TR" sz="2400" b="1" dirty="0" err="1">
                <a:solidFill>
                  <a:schemeClr val="tx1"/>
                </a:solidFill>
              </a:rPr>
              <a:t>spend</a:t>
            </a:r>
            <a:r>
              <a:rPr lang="tr-TR" sz="2400" b="1" dirty="0">
                <a:solidFill>
                  <a:schemeClr val="tx1"/>
                </a:solidFill>
              </a:rPr>
              <a:t> on </a:t>
            </a:r>
            <a:r>
              <a:rPr lang="en-US" sz="2400" b="1" dirty="0">
                <a:solidFill>
                  <a:schemeClr val="tx1"/>
                </a:solidFill>
              </a:rPr>
              <a:t>the </a:t>
            </a:r>
            <a:r>
              <a:rPr lang="tr-TR" sz="2400" b="1" dirty="0">
                <a:solidFill>
                  <a:schemeClr val="tx1"/>
                </a:solidFill>
              </a:rPr>
              <a:t>I</a:t>
            </a:r>
            <a:r>
              <a:rPr lang="en-US" sz="2400" b="1" dirty="0" err="1">
                <a:solidFill>
                  <a:schemeClr val="tx1"/>
                </a:solidFill>
              </a:rPr>
              <a:t>nternet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tr-TR" sz="2400" b="1" dirty="0">
                <a:solidFill>
                  <a:schemeClr val="tx1"/>
                </a:solidFill>
              </a:rPr>
              <a:t>İnternette kaç saat harcıyorsun</a:t>
            </a:r>
            <a:r>
              <a:rPr lang="en-US" sz="2400" b="1" dirty="0">
                <a:solidFill>
                  <a:schemeClr val="tx1"/>
                </a:solidFill>
              </a:rPr>
              <a:t>?)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Ok: Beşgen 2">
            <a:extLst>
              <a:ext uri="{FF2B5EF4-FFF2-40B4-BE49-F238E27FC236}">
                <a16:creationId xmlns:a16="http://schemas.microsoft.com/office/drawing/2014/main" id="{EE27C16E-F002-0028-F6A5-C160FEE6DC24}"/>
              </a:ext>
            </a:extLst>
          </p:cNvPr>
          <p:cNvSpPr/>
          <p:nvPr/>
        </p:nvSpPr>
        <p:spPr>
          <a:xfrm flipH="1">
            <a:off x="6309626" y="3263777"/>
            <a:ext cx="5781675" cy="1560970"/>
          </a:xfrm>
          <a:prstGeom prst="homePlate">
            <a:avLst/>
          </a:prstGeom>
          <a:solidFill>
            <a:srgbClr val="8CF3F8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I spend two hours a day on the </a:t>
            </a:r>
            <a:r>
              <a:rPr lang="tr-TR" sz="2000" b="1" dirty="0">
                <a:solidFill>
                  <a:schemeClr val="tx1"/>
                </a:solidFill>
              </a:rPr>
              <a:t>I</a:t>
            </a:r>
            <a:r>
              <a:rPr lang="en-US" sz="2000" b="1" dirty="0" err="1">
                <a:solidFill>
                  <a:schemeClr val="tx1"/>
                </a:solidFill>
              </a:rPr>
              <a:t>nternet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tr-TR" sz="2000" b="1" dirty="0">
                <a:solidFill>
                  <a:schemeClr val="tx1"/>
                </a:solidFill>
              </a:rPr>
              <a:t>İ</a:t>
            </a:r>
            <a:r>
              <a:rPr lang="en-US" sz="2000" b="1" dirty="0" err="1">
                <a:solidFill>
                  <a:schemeClr val="tx1"/>
                </a:solidFill>
              </a:rPr>
              <a:t>nternette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günde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iki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saat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harcarım</a:t>
            </a:r>
            <a:r>
              <a:rPr lang="en-US" sz="2000" b="1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8263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20" grpId="0" animBg="1"/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13D5D06F-997B-40E2-8E38-F6ADC556EF3B}"/>
              </a:ext>
            </a:extLst>
          </p:cNvPr>
          <p:cNvSpPr txBox="1">
            <a:spLocks/>
          </p:cNvSpPr>
          <p:nvPr/>
        </p:nvSpPr>
        <p:spPr>
          <a:xfrm>
            <a:off x="762000" y="0"/>
            <a:ext cx="10591800" cy="7715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>
                <a:latin typeface="+mn-lt"/>
                <a:cs typeface="Aharoni" panose="02010803020104030203" pitchFamily="2" charset="-79"/>
              </a:rPr>
              <a:t>Common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Questions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about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800" b="1" dirty="0" err="1">
                <a:latin typeface="+mn-lt"/>
                <a:cs typeface="Aharoni" panose="02010803020104030203" pitchFamily="2" charset="-79"/>
              </a:rPr>
              <a:t>the</a:t>
            </a:r>
            <a:r>
              <a:rPr lang="tr-TR" sz="4800" b="1" dirty="0">
                <a:latin typeface="+mn-lt"/>
                <a:cs typeface="Aharoni" panose="02010803020104030203" pitchFamily="2" charset="-79"/>
              </a:rPr>
              <a:t> Internet</a:t>
            </a:r>
            <a:endParaRPr lang="tr-TR" sz="3600" b="1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6" name="Ok: Köşeli Çift Ayraç 5">
            <a:extLst>
              <a:ext uri="{FF2B5EF4-FFF2-40B4-BE49-F238E27FC236}">
                <a16:creationId xmlns:a16="http://schemas.microsoft.com/office/drawing/2014/main" id="{C66BB567-4092-4E7A-AEC8-CE969F194B87}"/>
              </a:ext>
            </a:extLst>
          </p:cNvPr>
          <p:cNvSpPr/>
          <p:nvPr/>
        </p:nvSpPr>
        <p:spPr>
          <a:xfrm>
            <a:off x="452437" y="1046737"/>
            <a:ext cx="619125" cy="428625"/>
          </a:xfrm>
          <a:prstGeom prst="chevr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5FD94E8-9E13-417F-B016-EB29A42086D1}"/>
              </a:ext>
            </a:extLst>
          </p:cNvPr>
          <p:cNvSpPr txBox="1"/>
          <p:nvPr/>
        </p:nvSpPr>
        <p:spPr>
          <a:xfrm>
            <a:off x="1071562" y="1046737"/>
            <a:ext cx="923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Internet ünitesinde soru köklerinde karşımıza sık sık çıkacak bazı soru kalıpları şu şekildedir.</a:t>
            </a:r>
          </a:p>
        </p:txBody>
      </p:sp>
      <p:sp>
        <p:nvSpPr>
          <p:cNvPr id="8" name="Ok: Beşgen 7">
            <a:extLst>
              <a:ext uri="{FF2B5EF4-FFF2-40B4-BE49-F238E27FC236}">
                <a16:creationId xmlns:a16="http://schemas.microsoft.com/office/drawing/2014/main" id="{566B3645-5902-46A5-A82D-A5796C87F803}"/>
              </a:ext>
            </a:extLst>
          </p:cNvPr>
          <p:cNvSpPr/>
          <p:nvPr/>
        </p:nvSpPr>
        <p:spPr>
          <a:xfrm>
            <a:off x="66676" y="1867017"/>
            <a:ext cx="6096000" cy="1560970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Do </a:t>
            </a:r>
            <a:r>
              <a:rPr lang="tr-TR" sz="2400" b="1" dirty="0" err="1">
                <a:solidFill>
                  <a:schemeClr val="tx1"/>
                </a:solidFill>
              </a:rPr>
              <a:t>you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think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you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are</a:t>
            </a:r>
            <a:r>
              <a:rPr lang="tr-TR" sz="2400" b="1" dirty="0">
                <a:solidFill>
                  <a:schemeClr val="tx1"/>
                </a:solidFill>
              </a:rPr>
              <a:t> an Internet </a:t>
            </a:r>
            <a:r>
              <a:rPr lang="tr-TR" sz="2400" b="1" dirty="0" err="1">
                <a:solidFill>
                  <a:schemeClr val="tx1"/>
                </a:solidFill>
              </a:rPr>
              <a:t>addict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tr-TR" sz="2400" b="1" dirty="0">
                <a:solidFill>
                  <a:schemeClr val="tx1"/>
                </a:solidFill>
              </a:rPr>
              <a:t>Bir internet bağımlısı olduğunu düşünüyor musun</a:t>
            </a:r>
            <a:r>
              <a:rPr lang="en-US" sz="2400" b="1" dirty="0">
                <a:solidFill>
                  <a:schemeClr val="tx1"/>
                </a:solidFill>
              </a:rPr>
              <a:t>?)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8" name="Ok: Beşgen 17">
            <a:extLst>
              <a:ext uri="{FF2B5EF4-FFF2-40B4-BE49-F238E27FC236}">
                <a16:creationId xmlns:a16="http://schemas.microsoft.com/office/drawing/2014/main" id="{293D45B6-9EAF-4524-A6E0-1D624476F964}"/>
              </a:ext>
            </a:extLst>
          </p:cNvPr>
          <p:cNvSpPr/>
          <p:nvPr/>
        </p:nvSpPr>
        <p:spPr>
          <a:xfrm flipH="1">
            <a:off x="6243638" y="1867016"/>
            <a:ext cx="5781675" cy="1620263"/>
          </a:xfrm>
          <a:prstGeom prst="homePlate">
            <a:avLst/>
          </a:prstGeom>
          <a:solidFill>
            <a:srgbClr val="8CF3F8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No, I </a:t>
            </a:r>
            <a:r>
              <a:rPr lang="tr-TR" sz="2400" b="1" dirty="0" err="1">
                <a:solidFill>
                  <a:schemeClr val="tx1"/>
                </a:solidFill>
              </a:rPr>
              <a:t>don’t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think</a:t>
            </a:r>
            <a:r>
              <a:rPr lang="tr-TR" sz="2400" b="1" dirty="0">
                <a:solidFill>
                  <a:schemeClr val="tx1"/>
                </a:solidFill>
              </a:rPr>
              <a:t> I am an Internet </a:t>
            </a:r>
            <a:r>
              <a:rPr lang="tr-TR" sz="2400" b="1" dirty="0" err="1">
                <a:solidFill>
                  <a:schemeClr val="tx1"/>
                </a:solidFill>
              </a:rPr>
              <a:t>addict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tr-TR" sz="2400" b="1" dirty="0">
                <a:solidFill>
                  <a:schemeClr val="tx1"/>
                </a:solidFill>
              </a:rPr>
              <a:t>Hayır, internet bağımlısı olduğumu düşünmüyorum</a:t>
            </a:r>
            <a:r>
              <a:rPr lang="en-US" sz="2400" b="1" dirty="0">
                <a:solidFill>
                  <a:schemeClr val="tx1"/>
                </a:solidFill>
              </a:rPr>
              <a:t>.)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C06333A5-BC1F-41E5-ACA9-F4161DF4CFCB}"/>
              </a:ext>
            </a:extLst>
          </p:cNvPr>
          <p:cNvSpPr/>
          <p:nvPr/>
        </p:nvSpPr>
        <p:spPr>
          <a:xfrm>
            <a:off x="1409699" y="1209525"/>
            <a:ext cx="3076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Questions</a:t>
            </a:r>
            <a:endParaRPr lang="tr-TR" sz="5400" b="1" cap="none" spc="0" dirty="0">
              <a:ln w="22225">
                <a:solidFill>
                  <a:srgbClr val="FFC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FC50FCC7-9E5E-4E7E-A561-E10616B1BA42}"/>
              </a:ext>
            </a:extLst>
          </p:cNvPr>
          <p:cNvSpPr/>
          <p:nvPr/>
        </p:nvSpPr>
        <p:spPr>
          <a:xfrm>
            <a:off x="8160685" y="1179878"/>
            <a:ext cx="2621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10E5F0"/>
                </a:solidFill>
                <a:effectLst/>
              </a:rPr>
              <a:t>Answers</a:t>
            </a:r>
            <a:endParaRPr lang="tr-TR" sz="5400" b="1" cap="none" spc="0" dirty="0">
              <a:ln w="22225">
                <a:solidFill>
                  <a:schemeClr val="accent1"/>
                </a:solidFill>
                <a:prstDash val="solid"/>
              </a:ln>
              <a:solidFill>
                <a:srgbClr val="10E5F0"/>
              </a:solidFill>
              <a:effectLst/>
            </a:endParaRPr>
          </a:p>
        </p:txBody>
      </p:sp>
      <p:sp>
        <p:nvSpPr>
          <p:cNvPr id="2" name="Ok: Beşgen 1">
            <a:extLst>
              <a:ext uri="{FF2B5EF4-FFF2-40B4-BE49-F238E27FC236}">
                <a16:creationId xmlns:a16="http://schemas.microsoft.com/office/drawing/2014/main" id="{5815436E-C779-43D3-7D80-D3F13C280995}"/>
              </a:ext>
            </a:extLst>
          </p:cNvPr>
          <p:cNvSpPr/>
          <p:nvPr/>
        </p:nvSpPr>
        <p:spPr>
          <a:xfrm>
            <a:off x="66676" y="3487280"/>
            <a:ext cx="6096000" cy="1560970"/>
          </a:xfrm>
          <a:prstGeom prst="homePlate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</a:rPr>
              <a:t>Where do you usually </a:t>
            </a:r>
            <a:r>
              <a:rPr lang="tr-TR" sz="2400" b="1" dirty="0" err="1">
                <a:solidFill>
                  <a:schemeClr val="tx1"/>
                </a:solidFill>
              </a:rPr>
              <a:t>go</a:t>
            </a:r>
            <a:r>
              <a:rPr lang="tr-TR" sz="2400" b="1" dirty="0">
                <a:solidFill>
                  <a:schemeClr val="tx1"/>
                </a:solidFill>
              </a:rPr>
              <a:t> online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İnternete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genellikle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nerede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girersiniz</a:t>
            </a:r>
            <a:r>
              <a:rPr lang="en-US" sz="2400" b="1" dirty="0">
                <a:solidFill>
                  <a:schemeClr val="tx1"/>
                </a:solidFill>
              </a:rPr>
              <a:t>?)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Ok: Beşgen 2">
            <a:extLst>
              <a:ext uri="{FF2B5EF4-FFF2-40B4-BE49-F238E27FC236}">
                <a16:creationId xmlns:a16="http://schemas.microsoft.com/office/drawing/2014/main" id="{1C42BE5F-4D1F-1E20-B3DB-EC429CC0FD0D}"/>
              </a:ext>
            </a:extLst>
          </p:cNvPr>
          <p:cNvSpPr/>
          <p:nvPr/>
        </p:nvSpPr>
        <p:spPr>
          <a:xfrm flipH="1">
            <a:off x="6243638" y="3487280"/>
            <a:ext cx="5781675" cy="1560970"/>
          </a:xfrm>
          <a:prstGeom prst="homePlate">
            <a:avLst/>
          </a:prstGeom>
          <a:solidFill>
            <a:srgbClr val="8CF3F8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 usually </a:t>
            </a:r>
            <a:r>
              <a:rPr lang="tr-TR" sz="2400" b="1" dirty="0" err="1">
                <a:solidFill>
                  <a:schemeClr val="tx1"/>
                </a:solidFill>
              </a:rPr>
              <a:t>go</a:t>
            </a:r>
            <a:r>
              <a:rPr lang="tr-TR" sz="2400" b="1" dirty="0">
                <a:solidFill>
                  <a:schemeClr val="tx1"/>
                </a:solidFill>
              </a:rPr>
              <a:t> online </a:t>
            </a:r>
            <a:r>
              <a:rPr lang="en-US" sz="2400" b="1" dirty="0">
                <a:solidFill>
                  <a:schemeClr val="tx1"/>
                </a:solidFill>
              </a:rPr>
              <a:t>at </a:t>
            </a:r>
            <a:r>
              <a:rPr lang="tr-TR" sz="2400" b="1" dirty="0">
                <a:solidFill>
                  <a:schemeClr val="tx1"/>
                </a:solidFill>
              </a:rPr>
              <a:t>h</a:t>
            </a:r>
            <a:r>
              <a:rPr lang="en-US" sz="2400" b="1" dirty="0" err="1">
                <a:solidFill>
                  <a:schemeClr val="tx1"/>
                </a:solidFill>
              </a:rPr>
              <a:t>ome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Internete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genellikle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evde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girerim</a:t>
            </a:r>
            <a:r>
              <a:rPr lang="en-US" sz="2400" b="1" dirty="0">
                <a:solidFill>
                  <a:schemeClr val="tx1"/>
                </a:solidFill>
              </a:rPr>
              <a:t>.)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>
            <a:extLst>
              <a:ext uri="{FF2B5EF4-FFF2-40B4-BE49-F238E27FC236}">
                <a16:creationId xmlns:a16="http://schemas.microsoft.com/office/drawing/2014/main" id="{FC982DC2-FC5B-4EEF-AF47-35BA894D526C}"/>
              </a:ext>
            </a:extLst>
          </p:cNvPr>
          <p:cNvSpPr txBox="1">
            <a:spLocks/>
          </p:cNvSpPr>
          <p:nvPr/>
        </p:nvSpPr>
        <p:spPr>
          <a:xfrm>
            <a:off x="5139831" y="1552575"/>
            <a:ext cx="6452094" cy="135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dirty="0" err="1">
                <a:latin typeface="+mn-lt"/>
                <a:cs typeface="Aharoni" panose="02010803020104030203" pitchFamily="2" charset="-79"/>
              </a:rPr>
              <a:t>Don’t</a:t>
            </a:r>
            <a:r>
              <a:rPr lang="tr-TR" sz="4000" b="1" dirty="0">
                <a:latin typeface="+mn-lt"/>
                <a:cs typeface="Aharoni" panose="02010803020104030203" pitchFamily="2" charset="-79"/>
              </a:rPr>
              <a:t> be an Internet </a:t>
            </a:r>
            <a:r>
              <a:rPr lang="tr-TR" sz="4000" b="1" dirty="0" err="1">
                <a:latin typeface="+mn-lt"/>
                <a:cs typeface="Aharoni" panose="02010803020104030203" pitchFamily="2" charset="-79"/>
              </a:rPr>
              <a:t>Addict</a:t>
            </a:r>
            <a:endParaRPr lang="tr-TR" sz="4000" b="1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6CBC880-E3F7-403C-B2AE-FCD21E0100C7}"/>
              </a:ext>
            </a:extLst>
          </p:cNvPr>
          <p:cNvSpPr txBox="1"/>
          <p:nvPr/>
        </p:nvSpPr>
        <p:spPr>
          <a:xfrm>
            <a:off x="5051425" y="2474119"/>
            <a:ext cx="645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(Internet Bağımlısı Olma)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126F7E57-A0AB-44D6-8EED-8FC17701048D}"/>
              </a:ext>
            </a:extLst>
          </p:cNvPr>
          <p:cNvSpPr txBox="1">
            <a:spLocks/>
          </p:cNvSpPr>
          <p:nvPr/>
        </p:nvSpPr>
        <p:spPr>
          <a:xfrm>
            <a:off x="5139831" y="3152775"/>
            <a:ext cx="6452094" cy="135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dirty="0" err="1">
                <a:latin typeface="+mn-lt"/>
                <a:cs typeface="Aharoni" panose="02010803020104030203" pitchFamily="2" charset="-79"/>
              </a:rPr>
              <a:t>Regulate</a:t>
            </a:r>
            <a:r>
              <a:rPr lang="tr-TR" sz="4000" b="1" dirty="0">
                <a:latin typeface="+mn-lt"/>
                <a:cs typeface="Aharoni" panose="02010803020104030203" pitchFamily="2" charset="-79"/>
              </a:rPr>
              <a:t> </a:t>
            </a:r>
            <a:r>
              <a:rPr lang="tr-TR" sz="4000" b="1" dirty="0" err="1">
                <a:latin typeface="+mn-lt"/>
                <a:cs typeface="Aharoni" panose="02010803020104030203" pitchFamily="2" charset="-79"/>
              </a:rPr>
              <a:t>your</a:t>
            </a:r>
            <a:r>
              <a:rPr lang="tr-TR" sz="4000" b="1" dirty="0">
                <a:latin typeface="+mn-lt"/>
                <a:cs typeface="Aharoni" panose="02010803020104030203" pitchFamily="2" charset="-79"/>
              </a:rPr>
              <a:t> Internet </a:t>
            </a:r>
            <a:r>
              <a:rPr lang="tr-TR" sz="4000" b="1" dirty="0" err="1">
                <a:latin typeface="+mn-lt"/>
                <a:cs typeface="Aharoni" panose="02010803020104030203" pitchFamily="2" charset="-79"/>
              </a:rPr>
              <a:t>Usage</a:t>
            </a:r>
            <a:endParaRPr lang="tr-TR" sz="4000" b="1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0B18708-23F3-406B-931D-C6C0DE3DB1AB}"/>
              </a:ext>
            </a:extLst>
          </p:cNvPr>
          <p:cNvSpPr txBox="1"/>
          <p:nvPr/>
        </p:nvSpPr>
        <p:spPr>
          <a:xfrm>
            <a:off x="5139831" y="4050508"/>
            <a:ext cx="645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(Internet Kullanımını Ayarla)</a:t>
            </a:r>
          </a:p>
        </p:txBody>
      </p:sp>
    </p:spTree>
    <p:extLst>
      <p:ext uri="{BB962C8B-B14F-4D97-AF65-F5344CB8AC3E}">
        <p14:creationId xmlns:p14="http://schemas.microsoft.com/office/powerpoint/2010/main" val="73952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642E881-ED29-4F02-B98C-2C6B847542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39424"/>
          <a:stretch/>
        </p:blipFill>
        <p:spPr>
          <a:xfrm>
            <a:off x="10336759" y="227159"/>
            <a:ext cx="1684414" cy="830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D15B8DC0-00C3-2221-4AF8-B1122556CA49}"/>
              </a:ext>
            </a:extLst>
          </p:cNvPr>
          <p:cNvSpPr txBox="1"/>
          <p:nvPr/>
        </p:nvSpPr>
        <p:spPr>
          <a:xfrm>
            <a:off x="1016535" y="1238299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(Her zaman)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13D62E4-1CFB-ABD8-7228-9ED400849CC0}"/>
              </a:ext>
            </a:extLst>
          </p:cNvPr>
          <p:cNvSpPr txBox="1"/>
          <p:nvPr/>
        </p:nvSpPr>
        <p:spPr>
          <a:xfrm>
            <a:off x="177800" y="2178099"/>
            <a:ext cx="429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(Genellikle)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C9CDE83-65F3-A338-E1F1-DA507DD294BD}"/>
              </a:ext>
            </a:extLst>
          </p:cNvPr>
          <p:cNvSpPr txBox="1"/>
          <p:nvPr/>
        </p:nvSpPr>
        <p:spPr>
          <a:xfrm>
            <a:off x="2323832" y="3056344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(Sık sık)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9BC3097-9D59-C7A5-E1D5-245BE27D8B24}"/>
              </a:ext>
            </a:extLst>
          </p:cNvPr>
          <p:cNvSpPr txBox="1"/>
          <p:nvPr/>
        </p:nvSpPr>
        <p:spPr>
          <a:xfrm>
            <a:off x="1333232" y="3970278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(Bazen)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8262D84-F087-DCC0-21FE-265106F41907}"/>
              </a:ext>
            </a:extLst>
          </p:cNvPr>
          <p:cNvSpPr txBox="1"/>
          <p:nvPr/>
        </p:nvSpPr>
        <p:spPr>
          <a:xfrm>
            <a:off x="393432" y="4893390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(Nadiren)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E6CEF82-BE95-6829-B576-827E46C03F4A}"/>
              </a:ext>
            </a:extLst>
          </p:cNvPr>
          <p:cNvSpPr txBox="1"/>
          <p:nvPr/>
        </p:nvSpPr>
        <p:spPr>
          <a:xfrm>
            <a:off x="1714232" y="5721203"/>
            <a:ext cx="429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(Asla / Hiç)</a:t>
            </a:r>
          </a:p>
        </p:txBody>
      </p:sp>
    </p:spTree>
    <p:extLst>
      <p:ext uri="{BB962C8B-B14F-4D97-AF65-F5344CB8AC3E}">
        <p14:creationId xmlns:p14="http://schemas.microsoft.com/office/powerpoint/2010/main" val="150716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99D705-9578-4AAE-9570-E40A3EDF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6" y="18255"/>
            <a:ext cx="10515600" cy="1325563"/>
          </a:xfrm>
        </p:spPr>
        <p:txBody>
          <a:bodyPr/>
          <a:lstStyle/>
          <a:p>
            <a:r>
              <a:rPr lang="tr-TR" sz="44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Linking</a:t>
            </a:r>
            <a:r>
              <a:rPr lang="tr-TR" sz="4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tr-TR" sz="44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Words</a:t>
            </a:r>
            <a:r>
              <a:rPr lang="tr-TR" sz="44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(Bağlaçlar)</a:t>
            </a:r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28E90D6-6663-4A08-B007-92AF19B1B89A}"/>
              </a:ext>
            </a:extLst>
          </p:cNvPr>
          <p:cNvSpPr txBox="1"/>
          <p:nvPr/>
        </p:nvSpPr>
        <p:spPr>
          <a:xfrm>
            <a:off x="91612" y="881432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AFTER: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D96CD4C-87B5-429C-ACC2-6000A8BE9180}"/>
              </a:ext>
            </a:extLst>
          </p:cNvPr>
          <p:cNvSpPr txBox="1"/>
          <p:nvPr/>
        </p:nvSpPr>
        <p:spPr>
          <a:xfrm>
            <a:off x="1474304" y="1058001"/>
            <a:ext cx="357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sonra / ….’dan sonra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2B05FEB-7100-4417-9522-7469A7D88F61}"/>
              </a:ext>
            </a:extLst>
          </p:cNvPr>
          <p:cNvSpPr txBox="1"/>
          <p:nvPr/>
        </p:nvSpPr>
        <p:spPr>
          <a:xfrm>
            <a:off x="381696" y="1529477"/>
            <a:ext cx="3355596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I </a:t>
            </a:r>
            <a:r>
              <a:rPr lang="tr-TR" sz="2000" b="1" dirty="0" err="1">
                <a:solidFill>
                  <a:srgbClr val="FFFF00"/>
                </a:solidFill>
              </a:rPr>
              <a:t>play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football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after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school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EEFCCE05-154F-4AF8-98D2-1975B2418165}"/>
              </a:ext>
            </a:extLst>
          </p:cNvPr>
          <p:cNvCxnSpPr/>
          <p:nvPr/>
        </p:nvCxnSpPr>
        <p:spPr>
          <a:xfrm>
            <a:off x="3879907" y="1729532"/>
            <a:ext cx="81373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C4DAC0F3-AC05-432A-8251-83C90F6ABA82}"/>
              </a:ext>
            </a:extLst>
          </p:cNvPr>
          <p:cNvSpPr txBox="1"/>
          <p:nvPr/>
        </p:nvSpPr>
        <p:spPr>
          <a:xfrm>
            <a:off x="4769138" y="1539759"/>
            <a:ext cx="5176007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Ben okuldan </a:t>
            </a:r>
            <a:r>
              <a:rPr lang="tr-TR" sz="2000" b="1" dirty="0">
                <a:solidFill>
                  <a:srgbClr val="FF0000"/>
                </a:solidFill>
              </a:rPr>
              <a:t>sonra</a:t>
            </a:r>
            <a:r>
              <a:rPr lang="tr-TR" sz="2000" b="1" dirty="0">
                <a:solidFill>
                  <a:srgbClr val="FFFF00"/>
                </a:solidFill>
              </a:rPr>
              <a:t> futbol oynarım.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268AA8E-5EA6-4749-AC88-13F43697A8C5}"/>
              </a:ext>
            </a:extLst>
          </p:cNvPr>
          <p:cNvSpPr txBox="1"/>
          <p:nvPr/>
        </p:nvSpPr>
        <p:spPr>
          <a:xfrm>
            <a:off x="381696" y="2018715"/>
            <a:ext cx="335559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0000"/>
                </a:solidFill>
              </a:rPr>
              <a:t>After</a:t>
            </a:r>
            <a:r>
              <a:rPr lang="tr-TR" sz="2000" b="1" dirty="0">
                <a:solidFill>
                  <a:srgbClr val="FFFF00"/>
                </a:solidFill>
              </a:rPr>
              <a:t> I </a:t>
            </a:r>
            <a:r>
              <a:rPr lang="tr-TR" sz="2000" b="1" dirty="0" err="1">
                <a:solidFill>
                  <a:srgbClr val="FFFF00"/>
                </a:solidFill>
              </a:rPr>
              <a:t>have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breakfast</a:t>
            </a:r>
            <a:r>
              <a:rPr lang="tr-TR" sz="2000" b="1" dirty="0">
                <a:solidFill>
                  <a:srgbClr val="FFFF00"/>
                </a:solidFill>
              </a:rPr>
              <a:t>, I </a:t>
            </a:r>
            <a:r>
              <a:rPr lang="tr-TR" sz="2000" b="1" dirty="0" err="1">
                <a:solidFill>
                  <a:srgbClr val="FFFF00"/>
                </a:solidFill>
              </a:rPr>
              <a:t>brush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my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teeth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DD6288A4-4E3F-463E-AEBC-FF1E03FD4BF2}"/>
              </a:ext>
            </a:extLst>
          </p:cNvPr>
          <p:cNvCxnSpPr/>
          <p:nvPr/>
        </p:nvCxnSpPr>
        <p:spPr>
          <a:xfrm>
            <a:off x="3879907" y="2416445"/>
            <a:ext cx="81373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678019F-3FC1-485A-B4FA-2BE09C64978B}"/>
              </a:ext>
            </a:extLst>
          </p:cNvPr>
          <p:cNvSpPr txBox="1"/>
          <p:nvPr/>
        </p:nvSpPr>
        <p:spPr>
          <a:xfrm>
            <a:off x="4769138" y="2034974"/>
            <a:ext cx="5176007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Ben kahvaltı yaptıktan </a:t>
            </a:r>
            <a:r>
              <a:rPr lang="tr-TR" sz="2000" b="1" dirty="0">
                <a:solidFill>
                  <a:srgbClr val="FF0000"/>
                </a:solidFill>
              </a:rPr>
              <a:t>sonra</a:t>
            </a:r>
            <a:r>
              <a:rPr lang="tr-TR" sz="2000" b="1" dirty="0">
                <a:solidFill>
                  <a:srgbClr val="FFFF00"/>
                </a:solidFill>
              </a:rPr>
              <a:t> dişlerimi fırçalarım.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C3B46B6-6B86-46C8-8E51-64578FF1F549}"/>
              </a:ext>
            </a:extLst>
          </p:cNvPr>
          <p:cNvSpPr txBox="1"/>
          <p:nvPr/>
        </p:nvSpPr>
        <p:spPr>
          <a:xfrm>
            <a:off x="6096000" y="5454750"/>
            <a:ext cx="5889071" cy="1384995"/>
          </a:xfrm>
          <a:prstGeom prst="rect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FF00"/>
                </a:solidFill>
              </a:rPr>
              <a:t>Not: </a:t>
            </a:r>
            <a:r>
              <a:rPr lang="tr-TR" sz="2400" b="1" dirty="0">
                <a:solidFill>
                  <a:schemeClr val="bg1"/>
                </a:solidFill>
              </a:rPr>
              <a:t>«</a:t>
            </a:r>
            <a:r>
              <a:rPr lang="tr-TR" sz="2400" b="1" dirty="0" err="1">
                <a:solidFill>
                  <a:schemeClr val="bg1"/>
                </a:solidFill>
              </a:rPr>
              <a:t>After</a:t>
            </a:r>
            <a:r>
              <a:rPr lang="tr-TR" sz="2400" b="1" dirty="0">
                <a:solidFill>
                  <a:schemeClr val="bg1"/>
                </a:solidFill>
              </a:rPr>
              <a:t>» ve «</a:t>
            </a:r>
            <a:r>
              <a:rPr lang="tr-TR" sz="2400" b="1" dirty="0" err="1">
                <a:solidFill>
                  <a:schemeClr val="bg1"/>
                </a:solidFill>
              </a:rPr>
              <a:t>Before</a:t>
            </a:r>
            <a:r>
              <a:rPr lang="tr-TR" sz="2400" b="1" dirty="0">
                <a:solidFill>
                  <a:schemeClr val="bg1"/>
                </a:solidFill>
              </a:rPr>
              <a:t>» </a:t>
            </a:r>
            <a:r>
              <a:rPr lang="tr-TR" sz="2400" b="1" dirty="0">
                <a:solidFill>
                  <a:srgbClr val="FFFF00"/>
                </a:solidFill>
              </a:rPr>
              <a:t>kendilerinden </a:t>
            </a:r>
            <a:r>
              <a:rPr lang="tr-TR" sz="3200" b="1" u="sng" dirty="0">
                <a:solidFill>
                  <a:srgbClr val="FFFF00"/>
                </a:solidFill>
              </a:rPr>
              <a:t>SONRAKİ</a:t>
            </a:r>
            <a:r>
              <a:rPr lang="tr-TR" sz="3200" b="1" dirty="0">
                <a:solidFill>
                  <a:srgbClr val="FFFF00"/>
                </a:solidFill>
              </a:rPr>
              <a:t> </a:t>
            </a:r>
            <a:r>
              <a:rPr lang="tr-TR" sz="2400" b="1" dirty="0">
                <a:solidFill>
                  <a:srgbClr val="FFFF00"/>
                </a:solidFill>
              </a:rPr>
              <a:t>cümleyi etkilerler. </a:t>
            </a:r>
            <a:r>
              <a:rPr lang="tr-TR" sz="2400" b="1" dirty="0">
                <a:solidFill>
                  <a:schemeClr val="bg1"/>
                </a:solidFill>
              </a:rPr>
              <a:t>Çevirirken </a:t>
            </a:r>
            <a:r>
              <a:rPr lang="tr-TR" sz="2400" b="1" dirty="0" err="1">
                <a:solidFill>
                  <a:schemeClr val="bg1"/>
                </a:solidFill>
              </a:rPr>
              <a:t>After&amp;Before‘lu</a:t>
            </a:r>
            <a:r>
              <a:rPr lang="tr-TR" sz="2400" b="1" dirty="0">
                <a:solidFill>
                  <a:schemeClr val="bg1"/>
                </a:solidFill>
              </a:rPr>
              <a:t> cümleden başlanır.</a:t>
            </a:r>
            <a:endParaRPr lang="tr-TR" sz="2800" b="1" dirty="0">
              <a:solidFill>
                <a:srgbClr val="FFFF00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A805F76-5568-413E-B734-0EB24A9F88DE}"/>
              </a:ext>
            </a:extLst>
          </p:cNvPr>
          <p:cNvSpPr txBox="1"/>
          <p:nvPr/>
        </p:nvSpPr>
        <p:spPr>
          <a:xfrm>
            <a:off x="330699" y="3770471"/>
            <a:ext cx="335559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Before</a:t>
            </a:r>
            <a:r>
              <a:rPr lang="en-US" sz="2000" b="1" dirty="0">
                <a:solidFill>
                  <a:srgbClr val="FFFF00"/>
                </a:solidFill>
              </a:rPr>
              <a:t> he </a:t>
            </a:r>
            <a:r>
              <a:rPr lang="tr-TR" sz="2000" b="1" dirty="0" err="1">
                <a:solidFill>
                  <a:srgbClr val="FFFF00"/>
                </a:solidFill>
              </a:rPr>
              <a:t>goes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to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bed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tr-TR" sz="2000" b="1" dirty="0">
                <a:solidFill>
                  <a:srgbClr val="FFFF00"/>
                </a:solidFill>
              </a:rPr>
              <a:t>he </a:t>
            </a:r>
            <a:r>
              <a:rPr lang="tr-TR" sz="2000" b="1" dirty="0" err="1">
                <a:solidFill>
                  <a:srgbClr val="FFFF00"/>
                </a:solidFill>
              </a:rPr>
              <a:t>brushes</a:t>
            </a:r>
            <a:r>
              <a:rPr lang="tr-TR" sz="2000" b="1" dirty="0">
                <a:solidFill>
                  <a:srgbClr val="FFFF00"/>
                </a:solidFill>
              </a:rPr>
              <a:t> his </a:t>
            </a:r>
            <a:r>
              <a:rPr lang="tr-TR" sz="2000" b="1" dirty="0" err="1">
                <a:solidFill>
                  <a:srgbClr val="FFFF00"/>
                </a:solidFill>
              </a:rPr>
              <a:t>teeth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07E6A16A-389C-4EA2-B5D4-039AA12FE653}"/>
              </a:ext>
            </a:extLst>
          </p:cNvPr>
          <p:cNvSpPr txBox="1"/>
          <p:nvPr/>
        </p:nvSpPr>
        <p:spPr>
          <a:xfrm>
            <a:off x="330699" y="4576476"/>
            <a:ext cx="335559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I do </a:t>
            </a:r>
            <a:r>
              <a:rPr lang="tr-TR" sz="2000" b="1" dirty="0" err="1">
                <a:solidFill>
                  <a:srgbClr val="FFFF00"/>
                </a:solidFill>
              </a:rPr>
              <a:t>my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homework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before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my</a:t>
            </a:r>
            <a:r>
              <a:rPr lang="tr-TR" sz="2000" b="1" dirty="0">
                <a:solidFill>
                  <a:srgbClr val="FFFF00"/>
                </a:solidFill>
              </a:rPr>
              <a:t> online </a:t>
            </a:r>
            <a:r>
              <a:rPr lang="tr-TR" sz="2000" b="1" dirty="0" err="1">
                <a:solidFill>
                  <a:srgbClr val="FFFF00"/>
                </a:solidFill>
              </a:rPr>
              <a:t>classes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  <a:endParaRPr lang="tr-TR" sz="2400" b="1" dirty="0">
              <a:solidFill>
                <a:srgbClr val="FFFF00"/>
              </a:solidFill>
            </a:endParaRP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7D712B6A-9E23-477C-B1E1-D55CF52C10E8}"/>
              </a:ext>
            </a:extLst>
          </p:cNvPr>
          <p:cNvCxnSpPr/>
          <p:nvPr/>
        </p:nvCxnSpPr>
        <p:spPr>
          <a:xfrm>
            <a:off x="3800213" y="4130879"/>
            <a:ext cx="81373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03565BA0-EA0B-41B1-BEBF-60D6C9406263}"/>
              </a:ext>
            </a:extLst>
          </p:cNvPr>
          <p:cNvCxnSpPr/>
          <p:nvPr/>
        </p:nvCxnSpPr>
        <p:spPr>
          <a:xfrm>
            <a:off x="3955406" y="5057157"/>
            <a:ext cx="81373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22CD7D6-0A1D-40FC-806A-93B1A5A22DBF}"/>
              </a:ext>
            </a:extLst>
          </p:cNvPr>
          <p:cNvSpPr txBox="1"/>
          <p:nvPr/>
        </p:nvSpPr>
        <p:spPr>
          <a:xfrm>
            <a:off x="4990053" y="3863597"/>
            <a:ext cx="5176007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O, yatağa gitmeden </a:t>
            </a:r>
            <a:r>
              <a:rPr lang="tr-TR" sz="2000" b="1" dirty="0">
                <a:solidFill>
                  <a:srgbClr val="FF0000"/>
                </a:solidFill>
              </a:rPr>
              <a:t>önce</a:t>
            </a:r>
            <a:r>
              <a:rPr lang="tr-TR" sz="2000" b="1" dirty="0">
                <a:solidFill>
                  <a:srgbClr val="FFFF00"/>
                </a:solidFill>
              </a:rPr>
              <a:t> dişlerini fırçalar. 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23CAFA8-3AA8-431D-BF47-388EE924CEB0}"/>
              </a:ext>
            </a:extLst>
          </p:cNvPr>
          <p:cNvSpPr txBox="1"/>
          <p:nvPr/>
        </p:nvSpPr>
        <p:spPr>
          <a:xfrm>
            <a:off x="5038250" y="4617126"/>
            <a:ext cx="5176007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Ben, canlı derslerimden </a:t>
            </a:r>
            <a:r>
              <a:rPr lang="tr-TR" sz="2000" b="1" dirty="0">
                <a:solidFill>
                  <a:srgbClr val="FF0000"/>
                </a:solidFill>
              </a:rPr>
              <a:t>önce</a:t>
            </a:r>
            <a:r>
              <a:rPr lang="tr-TR" sz="2000" b="1" dirty="0">
                <a:solidFill>
                  <a:srgbClr val="FFFF00"/>
                </a:solidFill>
              </a:rPr>
              <a:t> ödevlerimi yaparım.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D0A1BB8A-CCC2-4719-A0FC-F3CCBBBC5D11}"/>
              </a:ext>
            </a:extLst>
          </p:cNvPr>
          <p:cNvSpPr txBox="1"/>
          <p:nvPr/>
        </p:nvSpPr>
        <p:spPr>
          <a:xfrm>
            <a:off x="104858" y="2913804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BEFORE: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D2C5CC5-ECD0-4FF3-91F0-81ECC2EFDC72}"/>
              </a:ext>
            </a:extLst>
          </p:cNvPr>
          <p:cNvSpPr txBox="1"/>
          <p:nvPr/>
        </p:nvSpPr>
        <p:spPr>
          <a:xfrm>
            <a:off x="1831499" y="3028890"/>
            <a:ext cx="357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önce / ….’den önce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11F102B2-645D-40EE-BDE8-780711DEC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39424"/>
          <a:stretch/>
        </p:blipFill>
        <p:spPr>
          <a:xfrm>
            <a:off x="9878048" y="227159"/>
            <a:ext cx="2143125" cy="10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06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A0C04F-7B2A-4F73-BEEF-44726D855DED}"/>
              </a:ext>
            </a:extLst>
          </p:cNvPr>
          <p:cNvSpPr txBox="1">
            <a:spLocks/>
          </p:cNvSpPr>
          <p:nvPr/>
        </p:nvSpPr>
        <p:spPr>
          <a:xfrm>
            <a:off x="202096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Linking</a:t>
            </a:r>
            <a:r>
              <a:rPr lang="tr-TR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tr-TR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Words</a:t>
            </a:r>
            <a:r>
              <a:rPr lang="tr-TR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(Bağlaçlar)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1BFB3C2-0E11-4CC0-B119-30AC486EBE4C}"/>
              </a:ext>
            </a:extLst>
          </p:cNvPr>
          <p:cNvSpPr txBox="1"/>
          <p:nvPr/>
        </p:nvSpPr>
        <p:spPr>
          <a:xfrm>
            <a:off x="91612" y="881432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 err="1"/>
              <a:t>Until</a:t>
            </a:r>
            <a:r>
              <a:rPr lang="tr-TR" sz="3600" b="1" u="sng" dirty="0"/>
              <a:t>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CFC0499-3CCE-4327-816F-0D6AD61F5A17}"/>
              </a:ext>
            </a:extLst>
          </p:cNvPr>
          <p:cNvSpPr txBox="1"/>
          <p:nvPr/>
        </p:nvSpPr>
        <p:spPr>
          <a:xfrm>
            <a:off x="1289746" y="1042181"/>
            <a:ext cx="357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-e kadar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659CEF3-08B4-4D6E-908E-EB859662A8BB}"/>
              </a:ext>
            </a:extLst>
          </p:cNvPr>
          <p:cNvSpPr txBox="1"/>
          <p:nvPr/>
        </p:nvSpPr>
        <p:spPr>
          <a:xfrm>
            <a:off x="381696" y="1529477"/>
            <a:ext cx="335559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You can listen music </a:t>
            </a:r>
            <a:r>
              <a:rPr lang="en-US" sz="2000" b="1" dirty="0">
                <a:solidFill>
                  <a:srgbClr val="FF0000"/>
                </a:solidFill>
              </a:rPr>
              <a:t>until</a:t>
            </a:r>
            <a:r>
              <a:rPr lang="en-US" sz="2000" b="1" dirty="0">
                <a:solidFill>
                  <a:srgbClr val="FFFF00"/>
                </a:solidFill>
              </a:rPr>
              <a:t> the battery of phone ends.</a:t>
            </a:r>
            <a:endParaRPr lang="tr-TR" sz="2000" b="1" dirty="0">
              <a:solidFill>
                <a:srgbClr val="FFFF00"/>
              </a:solidFill>
            </a:endParaRP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021156E6-A8D5-4B2F-B5AA-5B1A0A613E80}"/>
              </a:ext>
            </a:extLst>
          </p:cNvPr>
          <p:cNvCxnSpPr/>
          <p:nvPr/>
        </p:nvCxnSpPr>
        <p:spPr>
          <a:xfrm>
            <a:off x="3879907" y="1729532"/>
            <a:ext cx="81373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F22D67C5-E658-454A-A2EC-DC306BD42F4F}"/>
              </a:ext>
            </a:extLst>
          </p:cNvPr>
          <p:cNvSpPr txBox="1"/>
          <p:nvPr/>
        </p:nvSpPr>
        <p:spPr>
          <a:xfrm>
            <a:off x="4769138" y="1539759"/>
            <a:ext cx="5176007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Telefonun pili biten</a:t>
            </a:r>
            <a:r>
              <a:rPr lang="tr-TR" sz="2000" b="1" dirty="0">
                <a:solidFill>
                  <a:srgbClr val="FF0000"/>
                </a:solidFill>
              </a:rPr>
              <a:t>e kadar </a:t>
            </a:r>
            <a:r>
              <a:rPr lang="tr-TR" sz="2000" b="1" dirty="0">
                <a:solidFill>
                  <a:srgbClr val="FFFF00"/>
                </a:solidFill>
              </a:rPr>
              <a:t>müzik dinleyebilirsiniz.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B2735D8-AED2-4401-BE91-944FA635B3E2}"/>
              </a:ext>
            </a:extLst>
          </p:cNvPr>
          <p:cNvSpPr txBox="1"/>
          <p:nvPr/>
        </p:nvSpPr>
        <p:spPr>
          <a:xfrm>
            <a:off x="381696" y="2381752"/>
            <a:ext cx="335559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FF00"/>
                </a:solidFill>
              </a:rPr>
              <a:t>Jane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watches</a:t>
            </a:r>
            <a:r>
              <a:rPr lang="tr-TR" sz="2000" b="1" dirty="0">
                <a:solidFill>
                  <a:srgbClr val="FFFF00"/>
                </a:solidFill>
              </a:rPr>
              <a:t> TV </a:t>
            </a:r>
            <a:r>
              <a:rPr lang="tr-TR" sz="2000" b="1" dirty="0" err="1">
                <a:solidFill>
                  <a:srgbClr val="FFFF00"/>
                </a:solidFill>
              </a:rPr>
              <a:t>series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until</a:t>
            </a:r>
            <a:r>
              <a:rPr lang="tr-TR" sz="2000" b="1" dirty="0">
                <a:solidFill>
                  <a:srgbClr val="FFFF00"/>
                </a:solidFill>
              </a:rPr>
              <a:t> 11 </a:t>
            </a:r>
            <a:r>
              <a:rPr lang="tr-TR" sz="2000" b="1" dirty="0" err="1">
                <a:solidFill>
                  <a:srgbClr val="FFFF00"/>
                </a:solidFill>
              </a:rPr>
              <a:t>pm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71692B3D-F23F-4567-A5E3-8C10E82EAB3C}"/>
              </a:ext>
            </a:extLst>
          </p:cNvPr>
          <p:cNvCxnSpPr/>
          <p:nvPr/>
        </p:nvCxnSpPr>
        <p:spPr>
          <a:xfrm>
            <a:off x="3879907" y="2713740"/>
            <a:ext cx="81373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F84B3C3-53A0-4A5B-A375-F8A50720B0CD}"/>
              </a:ext>
            </a:extLst>
          </p:cNvPr>
          <p:cNvSpPr txBox="1"/>
          <p:nvPr/>
        </p:nvSpPr>
        <p:spPr>
          <a:xfrm>
            <a:off x="4769137" y="2472003"/>
            <a:ext cx="5176007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FF00"/>
                </a:solidFill>
              </a:rPr>
              <a:t>Jane</a:t>
            </a:r>
            <a:r>
              <a:rPr lang="tr-TR" sz="2000" b="1" dirty="0">
                <a:solidFill>
                  <a:srgbClr val="FFFF00"/>
                </a:solidFill>
              </a:rPr>
              <a:t> akşam 11’</a:t>
            </a:r>
            <a:r>
              <a:rPr lang="tr-TR" sz="2000" b="1" dirty="0">
                <a:solidFill>
                  <a:srgbClr val="FF0000"/>
                </a:solidFill>
              </a:rPr>
              <a:t>e kadar </a:t>
            </a:r>
            <a:r>
              <a:rPr lang="tr-TR" sz="2000" b="1" dirty="0">
                <a:solidFill>
                  <a:srgbClr val="FFFF00"/>
                </a:solidFill>
              </a:rPr>
              <a:t>televizyon dizisi izler.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F0576EDD-8287-44DC-A232-05AAC8091881}"/>
              </a:ext>
            </a:extLst>
          </p:cNvPr>
          <p:cNvSpPr txBox="1"/>
          <p:nvPr/>
        </p:nvSpPr>
        <p:spPr>
          <a:xfrm>
            <a:off x="91612" y="3056704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 err="1"/>
              <a:t>When</a:t>
            </a:r>
            <a:r>
              <a:rPr lang="tr-TR" sz="3600" b="1" u="sng" dirty="0"/>
              <a:t>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1C11D37-8A1A-4C9D-9A92-9011BE341D5B}"/>
              </a:ext>
            </a:extLst>
          </p:cNvPr>
          <p:cNvSpPr txBox="1"/>
          <p:nvPr/>
        </p:nvSpPr>
        <p:spPr>
          <a:xfrm>
            <a:off x="1474304" y="3233273"/>
            <a:ext cx="357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-</a:t>
            </a:r>
            <a:r>
              <a:rPr lang="tr-TR" sz="2000" dirty="0" err="1"/>
              <a:t>dığında</a:t>
            </a:r>
            <a:r>
              <a:rPr lang="tr-TR" sz="2000" dirty="0"/>
              <a:t>, -</a:t>
            </a:r>
            <a:r>
              <a:rPr lang="tr-TR" sz="2000" dirty="0" err="1"/>
              <a:t>dığı</a:t>
            </a:r>
            <a:r>
              <a:rPr lang="tr-TR" sz="2000" dirty="0"/>
              <a:t> zaman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5481965-797B-45CC-816E-D3D054A5205B}"/>
              </a:ext>
            </a:extLst>
          </p:cNvPr>
          <p:cNvSpPr txBox="1"/>
          <p:nvPr/>
        </p:nvSpPr>
        <p:spPr>
          <a:xfrm>
            <a:off x="381696" y="3704749"/>
            <a:ext cx="335559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0000"/>
                </a:solidFill>
              </a:rPr>
              <a:t>When</a:t>
            </a:r>
            <a:r>
              <a:rPr lang="tr-TR" sz="2000" b="1" dirty="0">
                <a:solidFill>
                  <a:srgbClr val="FFFF00"/>
                </a:solidFill>
              </a:rPr>
              <a:t> I </a:t>
            </a:r>
            <a:r>
              <a:rPr lang="tr-TR" sz="2000" b="1" dirty="0" err="1">
                <a:solidFill>
                  <a:srgbClr val="FFFF00"/>
                </a:solidFill>
              </a:rPr>
              <a:t>play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football</a:t>
            </a:r>
            <a:r>
              <a:rPr lang="tr-TR" sz="2000" b="1" dirty="0">
                <a:solidFill>
                  <a:srgbClr val="FFFF00"/>
                </a:solidFill>
              </a:rPr>
              <a:t>, I hurt </a:t>
            </a:r>
            <a:r>
              <a:rPr lang="tr-TR" sz="2000" b="1" dirty="0" err="1">
                <a:solidFill>
                  <a:srgbClr val="FFFF00"/>
                </a:solidFill>
              </a:rPr>
              <a:t>my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err="1">
                <a:solidFill>
                  <a:srgbClr val="FFFF00"/>
                </a:solidFill>
              </a:rPr>
              <a:t>knee</a:t>
            </a:r>
            <a:r>
              <a:rPr lang="tr-TR" sz="2000" b="1" dirty="0">
                <a:solidFill>
                  <a:srgbClr val="FFFF00"/>
                </a:solidFill>
              </a:rPr>
              <a:t>.</a:t>
            </a: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63FA8634-1FD8-4A06-AA3E-C74C398D6F09}"/>
              </a:ext>
            </a:extLst>
          </p:cNvPr>
          <p:cNvCxnSpPr/>
          <p:nvPr/>
        </p:nvCxnSpPr>
        <p:spPr>
          <a:xfrm>
            <a:off x="3879907" y="3904804"/>
            <a:ext cx="81373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6DF333C-C0A0-422D-99F5-C668C95C54CC}"/>
              </a:ext>
            </a:extLst>
          </p:cNvPr>
          <p:cNvSpPr txBox="1"/>
          <p:nvPr/>
        </p:nvSpPr>
        <p:spPr>
          <a:xfrm>
            <a:off x="4769137" y="3769648"/>
            <a:ext cx="5176007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Ben futbol oyna</a:t>
            </a:r>
            <a:r>
              <a:rPr lang="tr-TR" sz="2000" b="1" dirty="0">
                <a:solidFill>
                  <a:srgbClr val="FF0000"/>
                </a:solidFill>
              </a:rPr>
              <a:t>dığım zaman</a:t>
            </a:r>
            <a:r>
              <a:rPr lang="tr-TR" sz="2000" b="1" dirty="0">
                <a:solidFill>
                  <a:srgbClr val="FFFF00"/>
                </a:solidFill>
              </a:rPr>
              <a:t>, dizimi incitirim. 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D3BC47D-44A2-4867-83A2-9171472CC295}"/>
              </a:ext>
            </a:extLst>
          </p:cNvPr>
          <p:cNvSpPr txBox="1"/>
          <p:nvPr/>
        </p:nvSpPr>
        <p:spPr>
          <a:xfrm>
            <a:off x="381696" y="4716479"/>
            <a:ext cx="335559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When</a:t>
            </a:r>
            <a:r>
              <a:rPr lang="en-US" sz="2000" b="1" dirty="0">
                <a:solidFill>
                  <a:srgbClr val="FFFF00"/>
                </a:solidFill>
              </a:rPr>
              <a:t> it rains heavily, all the streets get muddy.</a:t>
            </a:r>
            <a:endParaRPr lang="tr-TR" sz="2000" b="1" dirty="0">
              <a:solidFill>
                <a:srgbClr val="FFFF00"/>
              </a:solidFill>
            </a:endParaRPr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AC3ED75F-1A14-42D3-8665-93D93A832F71}"/>
              </a:ext>
            </a:extLst>
          </p:cNvPr>
          <p:cNvCxnSpPr/>
          <p:nvPr/>
        </p:nvCxnSpPr>
        <p:spPr>
          <a:xfrm>
            <a:off x="3879907" y="5039805"/>
            <a:ext cx="813732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821F3F3-B34E-44DF-895B-A65B82B9F132}"/>
              </a:ext>
            </a:extLst>
          </p:cNvPr>
          <p:cNvSpPr txBox="1"/>
          <p:nvPr/>
        </p:nvSpPr>
        <p:spPr>
          <a:xfrm>
            <a:off x="4769136" y="4716479"/>
            <a:ext cx="5176007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FF00"/>
                </a:solidFill>
              </a:rPr>
              <a:t>Yağmur şiddetli yağ</a:t>
            </a:r>
            <a:r>
              <a:rPr lang="tr-TR" sz="2000" b="1" dirty="0">
                <a:solidFill>
                  <a:srgbClr val="FF0000"/>
                </a:solidFill>
              </a:rPr>
              <a:t>dığında</a:t>
            </a:r>
            <a:r>
              <a:rPr lang="tr-TR" sz="2000" b="1" dirty="0">
                <a:solidFill>
                  <a:srgbClr val="FFFF00"/>
                </a:solidFill>
              </a:rPr>
              <a:t> bütün sokaklar çamurla kaplanır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FDE8B4B0-B8D3-453B-8294-2934274CE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39424"/>
          <a:stretch/>
        </p:blipFill>
        <p:spPr>
          <a:xfrm>
            <a:off x="9878048" y="227159"/>
            <a:ext cx="2143125" cy="10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93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0" grpId="0" animBg="1"/>
      <p:bldP spid="12" grpId="0" animBg="1"/>
      <p:bldP spid="13" grpId="0"/>
      <p:bldP spid="14" grpId="0"/>
      <p:bldP spid="15" grpId="0" animBg="1"/>
      <p:bldP spid="17" grpId="0" animBg="1"/>
      <p:bldP spid="18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E360D5E-EF03-4922-B593-0544EE3BB000}"/>
              </a:ext>
            </a:extLst>
          </p:cNvPr>
          <p:cNvSpPr txBox="1">
            <a:spLocks/>
          </p:cNvSpPr>
          <p:nvPr/>
        </p:nvSpPr>
        <p:spPr>
          <a:xfrm>
            <a:off x="202096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Linking</a:t>
            </a:r>
            <a:r>
              <a:rPr lang="tr-TR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tr-TR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Words</a:t>
            </a:r>
            <a:r>
              <a:rPr lang="tr-TR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(Bağlaçlar)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9045EFB-F902-46C9-8AD6-908854521243}"/>
              </a:ext>
            </a:extLst>
          </p:cNvPr>
          <p:cNvSpPr txBox="1"/>
          <p:nvPr/>
        </p:nvSpPr>
        <p:spPr>
          <a:xfrm>
            <a:off x="291637" y="934890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AND: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5186871-7FA5-40CC-82D1-D5B70593A0B3}"/>
              </a:ext>
            </a:extLst>
          </p:cNvPr>
          <p:cNvSpPr txBox="1"/>
          <p:nvPr/>
        </p:nvSpPr>
        <p:spPr>
          <a:xfrm>
            <a:off x="1569554" y="1058000"/>
            <a:ext cx="17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ve</a:t>
            </a: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FDB28975-92FE-40EA-998E-18EFB202BDDB}"/>
              </a:ext>
            </a:extLst>
          </p:cNvPr>
          <p:cNvSpPr/>
          <p:nvPr/>
        </p:nvSpPr>
        <p:spPr>
          <a:xfrm>
            <a:off x="2184834" y="1138233"/>
            <a:ext cx="729816" cy="31987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FB217A0-E2C1-4E46-84AC-612C9236E27A}"/>
              </a:ext>
            </a:extLst>
          </p:cNvPr>
          <p:cNvSpPr txBox="1"/>
          <p:nvPr/>
        </p:nvSpPr>
        <p:spPr>
          <a:xfrm>
            <a:off x="3074503" y="1096178"/>
            <a:ext cx="546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İki benzer fikri, sıralı eylemleri birbirine bağlar. 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FBFD82D-3D2A-4F1F-B5F7-C8085F566F5B}"/>
              </a:ext>
            </a:extLst>
          </p:cNvPr>
          <p:cNvSpPr txBox="1"/>
          <p:nvPr/>
        </p:nvSpPr>
        <p:spPr>
          <a:xfrm>
            <a:off x="322283" y="2297801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BUT: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48D6CC6-C617-4C95-8654-7216AE0CB5D4}"/>
              </a:ext>
            </a:extLst>
          </p:cNvPr>
          <p:cNvSpPr txBox="1"/>
          <p:nvPr/>
        </p:nvSpPr>
        <p:spPr>
          <a:xfrm>
            <a:off x="1466850" y="2451185"/>
            <a:ext cx="17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ama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CF5180E8-1715-4875-B531-4C425C2442D2}"/>
              </a:ext>
            </a:extLst>
          </p:cNvPr>
          <p:cNvSpPr/>
          <p:nvPr/>
        </p:nvSpPr>
        <p:spPr>
          <a:xfrm>
            <a:off x="2215480" y="2501144"/>
            <a:ext cx="729816" cy="31987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4952104E-FA45-4F68-978D-1D987BF399C1}"/>
              </a:ext>
            </a:extLst>
          </p:cNvPr>
          <p:cNvSpPr txBox="1"/>
          <p:nvPr/>
        </p:nvSpPr>
        <p:spPr>
          <a:xfrm>
            <a:off x="3074503" y="2382734"/>
            <a:ext cx="687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İki zıt fikri birbirine bağlar. Cümlelerden biri olumlu, diğeri olumsuzdur.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A79004B-F463-4E4F-955F-0D66C5098F34}"/>
              </a:ext>
            </a:extLst>
          </p:cNvPr>
          <p:cNvSpPr txBox="1"/>
          <p:nvPr/>
        </p:nvSpPr>
        <p:spPr>
          <a:xfrm>
            <a:off x="1047750" y="3228975"/>
            <a:ext cx="4657725" cy="40011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I can </a:t>
            </a:r>
            <a:r>
              <a:rPr lang="tr-TR" dirty="0" err="1"/>
              <a:t>play</a:t>
            </a:r>
            <a:r>
              <a:rPr lang="tr-TR" dirty="0"/>
              <a:t> </a:t>
            </a:r>
            <a:r>
              <a:rPr lang="tr-TR" dirty="0" err="1"/>
              <a:t>football</a:t>
            </a:r>
            <a:r>
              <a:rPr lang="tr-TR" dirty="0"/>
              <a:t> </a:t>
            </a:r>
            <a:r>
              <a:rPr lang="tr-TR" sz="2000" b="1" dirty="0"/>
              <a:t>but </a:t>
            </a:r>
            <a:r>
              <a:rPr lang="tr-TR" dirty="0"/>
              <a:t>I </a:t>
            </a:r>
            <a:r>
              <a:rPr lang="tr-TR" dirty="0" err="1"/>
              <a:t>can’t</a:t>
            </a:r>
            <a:r>
              <a:rPr lang="tr-TR" dirty="0"/>
              <a:t> </a:t>
            </a:r>
            <a:r>
              <a:rPr lang="tr-TR" dirty="0" err="1"/>
              <a:t>play</a:t>
            </a:r>
            <a:r>
              <a:rPr lang="tr-TR" dirty="0"/>
              <a:t> </a:t>
            </a:r>
            <a:r>
              <a:rPr lang="tr-TR" dirty="0" err="1"/>
              <a:t>basketball</a:t>
            </a:r>
            <a:r>
              <a:rPr lang="tr-TR" dirty="0"/>
              <a:t>.</a:t>
            </a:r>
            <a:endParaRPr lang="tr-TR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D5AC26C5-B642-4F17-8853-533E346D2FD0}"/>
              </a:ext>
            </a:extLst>
          </p:cNvPr>
          <p:cNvSpPr txBox="1"/>
          <p:nvPr/>
        </p:nvSpPr>
        <p:spPr>
          <a:xfrm>
            <a:off x="1033462" y="1742509"/>
            <a:ext cx="4657725" cy="40011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I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apple</a:t>
            </a:r>
            <a:r>
              <a:rPr lang="tr-TR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dirty="0" err="1"/>
              <a:t>orange</a:t>
            </a:r>
            <a:r>
              <a:rPr lang="tr-TR" dirty="0"/>
              <a:t>.</a:t>
            </a:r>
            <a:endParaRPr lang="tr-TR" b="1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C0D446A-CD5F-4D90-987F-FDF0DD80C08D}"/>
              </a:ext>
            </a:extLst>
          </p:cNvPr>
          <p:cNvSpPr txBox="1"/>
          <p:nvPr/>
        </p:nvSpPr>
        <p:spPr>
          <a:xfrm>
            <a:off x="322283" y="3776906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OR: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4B087003-ADD9-4575-8B0D-686184A9F5A5}"/>
              </a:ext>
            </a:extLst>
          </p:cNvPr>
          <p:cNvSpPr txBox="1"/>
          <p:nvPr/>
        </p:nvSpPr>
        <p:spPr>
          <a:xfrm>
            <a:off x="1349740" y="3929481"/>
            <a:ext cx="17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veya</a:t>
            </a:r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4D750754-EE7E-430E-A3EA-1A8DC5E01DD8}"/>
              </a:ext>
            </a:extLst>
          </p:cNvPr>
          <p:cNvSpPr/>
          <p:nvPr/>
        </p:nvSpPr>
        <p:spPr>
          <a:xfrm>
            <a:off x="2215480" y="3980249"/>
            <a:ext cx="729816" cy="31987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817AC5CC-250B-458F-894F-1DCE5C41BE71}"/>
              </a:ext>
            </a:extLst>
          </p:cNvPr>
          <p:cNvSpPr txBox="1"/>
          <p:nvPr/>
        </p:nvSpPr>
        <p:spPr>
          <a:xfrm>
            <a:off x="3074502" y="3940132"/>
            <a:ext cx="6871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İki farklı fikri seçenek olarak sunar.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59E7E608-3630-48D6-9AFA-5CCD88552C62}"/>
              </a:ext>
            </a:extLst>
          </p:cNvPr>
          <p:cNvSpPr txBox="1"/>
          <p:nvPr/>
        </p:nvSpPr>
        <p:spPr>
          <a:xfrm>
            <a:off x="1047749" y="4503468"/>
            <a:ext cx="4657725" cy="40011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I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go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cinema</a:t>
            </a:r>
            <a:r>
              <a:rPr lang="tr-TR" dirty="0"/>
              <a:t> </a:t>
            </a:r>
            <a:r>
              <a:rPr lang="tr-TR" sz="2000" b="1" dirty="0" err="1"/>
              <a:t>or</a:t>
            </a:r>
            <a:r>
              <a:rPr lang="tr-TR" dirty="0"/>
              <a:t> </a:t>
            </a:r>
            <a:r>
              <a:rPr lang="tr-TR" dirty="0" err="1"/>
              <a:t>theater</a:t>
            </a:r>
            <a:r>
              <a:rPr lang="tr-TR" dirty="0"/>
              <a:t>.</a:t>
            </a:r>
            <a:endParaRPr lang="tr-TR" b="1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E471D604-89D5-4F5D-B8F8-110642754EA7}"/>
              </a:ext>
            </a:extLst>
          </p:cNvPr>
          <p:cNvSpPr txBox="1"/>
          <p:nvPr/>
        </p:nvSpPr>
        <p:spPr>
          <a:xfrm>
            <a:off x="291637" y="5073438"/>
            <a:ext cx="363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u="sng" dirty="0"/>
              <a:t>SO: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10F8FE1-56B8-46E7-90C1-7E62E2A65C00}"/>
              </a:ext>
            </a:extLst>
          </p:cNvPr>
          <p:cNvSpPr txBox="1"/>
          <p:nvPr/>
        </p:nvSpPr>
        <p:spPr>
          <a:xfrm>
            <a:off x="1047749" y="5234726"/>
            <a:ext cx="179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Bu yüzden</a:t>
            </a:r>
          </a:p>
        </p:txBody>
      </p:sp>
      <p:sp>
        <p:nvSpPr>
          <p:cNvPr id="24" name="Ok: Sağ 23">
            <a:extLst>
              <a:ext uri="{FF2B5EF4-FFF2-40B4-BE49-F238E27FC236}">
                <a16:creationId xmlns:a16="http://schemas.microsoft.com/office/drawing/2014/main" id="{C6704BD8-E270-4DCB-B58F-97DDB507B5E9}"/>
              </a:ext>
            </a:extLst>
          </p:cNvPr>
          <p:cNvSpPr/>
          <p:nvPr/>
        </p:nvSpPr>
        <p:spPr>
          <a:xfrm>
            <a:off x="2840520" y="5270819"/>
            <a:ext cx="729816" cy="319877"/>
          </a:xfrm>
          <a:prstGeom prst="right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DA0413A3-FAF4-410E-A2D5-FE52750E0751}"/>
              </a:ext>
            </a:extLst>
          </p:cNvPr>
          <p:cNvSpPr txBox="1"/>
          <p:nvPr/>
        </p:nvSpPr>
        <p:spPr>
          <a:xfrm>
            <a:off x="3699542" y="5230702"/>
            <a:ext cx="6871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Sebep-sonuç ilişkisinde sonucu belirtirken kullanılır.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D5F3F9BB-5261-47A3-9C06-1072340CB247}"/>
              </a:ext>
            </a:extLst>
          </p:cNvPr>
          <p:cNvSpPr txBox="1"/>
          <p:nvPr/>
        </p:nvSpPr>
        <p:spPr>
          <a:xfrm>
            <a:off x="1017103" y="5800000"/>
            <a:ext cx="6345722" cy="369332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Sam </a:t>
            </a:r>
            <a:r>
              <a:rPr lang="tr-TR" dirty="0" err="1"/>
              <a:t>went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Paris, </a:t>
            </a:r>
            <a:r>
              <a:rPr lang="tr-TR" dirty="0" err="1"/>
              <a:t>so</a:t>
            </a:r>
            <a:r>
              <a:rPr lang="tr-TR" dirty="0"/>
              <a:t> he </a:t>
            </a:r>
            <a:r>
              <a:rPr lang="tr-TR" dirty="0" err="1"/>
              <a:t>didn’t</a:t>
            </a:r>
            <a:r>
              <a:rPr lang="tr-TR" dirty="0"/>
              <a:t> </a:t>
            </a:r>
            <a:r>
              <a:rPr lang="tr-TR" dirty="0" err="1"/>
              <a:t>come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my</a:t>
            </a:r>
            <a:r>
              <a:rPr lang="tr-TR" dirty="0"/>
              <a:t> </a:t>
            </a:r>
            <a:r>
              <a:rPr lang="tr-TR" dirty="0" err="1"/>
              <a:t>birthday</a:t>
            </a:r>
            <a:r>
              <a:rPr lang="tr-TR" dirty="0"/>
              <a:t>.</a:t>
            </a:r>
            <a:endParaRPr lang="tr-TR" b="1" dirty="0"/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D39B149E-513C-409E-851F-E2BE16E05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39424"/>
          <a:stretch/>
        </p:blipFill>
        <p:spPr>
          <a:xfrm>
            <a:off x="9878048" y="227159"/>
            <a:ext cx="2143125" cy="10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22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4" grpId="0"/>
      <p:bldP spid="15" grpId="0" animBg="1"/>
      <p:bldP spid="16" grpId="0" animBg="1"/>
      <p:bldP spid="17" grpId="0"/>
      <p:bldP spid="18" grpId="0"/>
      <p:bldP spid="20" grpId="0"/>
      <p:bldP spid="21" grpId="0" animBg="1"/>
      <p:bldP spid="22" grpId="0"/>
      <p:bldP spid="23" grpId="0"/>
      <p:bldP spid="25" grpId="0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https://www.egetolgayaltinay.com/lessons/143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02F9230-E106-C211-C0A6-38528B48D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350">
            <a:off x="8205157" y="2700066"/>
            <a:ext cx="3148642" cy="3148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1252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DB4A6B3-A618-F2EE-F2DA-DEE0371585BF}"/>
              </a:ext>
            </a:extLst>
          </p:cNvPr>
          <p:cNvSpPr txBox="1"/>
          <p:nvPr/>
        </p:nvSpPr>
        <p:spPr>
          <a:xfrm>
            <a:off x="2303253" y="1373877"/>
            <a:ext cx="736480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500" b="1" dirty="0"/>
              <a:t>SAMPLE</a:t>
            </a:r>
          </a:p>
          <a:p>
            <a:r>
              <a:rPr lang="tr-TR" sz="115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27792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https://www.egetolgayaltinay.com/lessons/367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C2A56D-86FC-1755-0F65-1299E9F9E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850">
            <a:off x="8217082" y="3108960"/>
            <a:ext cx="2747994" cy="26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19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CDD62F6-49C1-55B0-C295-7618141A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257174"/>
            <a:ext cx="8982075" cy="61362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D72CC2D-A11F-9722-CCF7-CC124CE71D26}"/>
              </a:ext>
            </a:extLst>
          </p:cNvPr>
          <p:cNvSpPr/>
          <p:nvPr/>
        </p:nvSpPr>
        <p:spPr>
          <a:xfrm>
            <a:off x="1676399" y="536257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29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16B0947-B454-7648-B372-86CF481BE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" y="457200"/>
            <a:ext cx="11436473" cy="56769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0A4E554-603C-B712-635E-8870B3CEC18E}"/>
              </a:ext>
            </a:extLst>
          </p:cNvPr>
          <p:cNvSpPr/>
          <p:nvPr/>
        </p:nvSpPr>
        <p:spPr>
          <a:xfrm>
            <a:off x="6324599" y="463867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37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0F89675-316E-A659-564F-70E64353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" y="742949"/>
            <a:ext cx="9953654" cy="50768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8F4E127-BDB0-8587-5B3D-0C35E42D9776}"/>
              </a:ext>
            </a:extLst>
          </p:cNvPr>
          <p:cNvSpPr/>
          <p:nvPr/>
        </p:nvSpPr>
        <p:spPr>
          <a:xfrm>
            <a:off x="914399" y="423862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70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B721627-7F28-3960-0948-2B52B5A01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104775"/>
            <a:ext cx="8872538" cy="642771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79DF2CA-8028-3309-EF80-257E87A7742C}"/>
              </a:ext>
            </a:extLst>
          </p:cNvPr>
          <p:cNvSpPr/>
          <p:nvPr/>
        </p:nvSpPr>
        <p:spPr>
          <a:xfrm>
            <a:off x="8972549" y="585787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3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C0F7FD9-CD77-E6BC-C49E-FF312E07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1114424"/>
            <a:ext cx="11100417" cy="42767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5BBFCE5-827B-297F-6D47-A295C610B608}"/>
              </a:ext>
            </a:extLst>
          </p:cNvPr>
          <p:cNvSpPr/>
          <p:nvPr/>
        </p:nvSpPr>
        <p:spPr>
          <a:xfrm>
            <a:off x="361949" y="4667250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D58BEE1-D24D-F4A7-7E1D-780BF29D22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"/>
          <a:stretch/>
        </p:blipFill>
        <p:spPr>
          <a:xfrm>
            <a:off x="1112212" y="0"/>
            <a:ext cx="10032038" cy="6477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15EDEB6-1C19-36F9-2F08-7302FE73D3E0}"/>
              </a:ext>
            </a:extLst>
          </p:cNvPr>
          <p:cNvSpPr/>
          <p:nvPr/>
        </p:nvSpPr>
        <p:spPr>
          <a:xfrm>
            <a:off x="1047750" y="551497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40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529C195-0C8F-5A79-A901-7E02014BA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19"/>
          <a:stretch/>
        </p:blipFill>
        <p:spPr>
          <a:xfrm>
            <a:off x="1881188" y="642937"/>
            <a:ext cx="8188086" cy="53006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812103C-BBF4-66F4-5FE2-AB7B68574F2F}"/>
              </a:ext>
            </a:extLst>
          </p:cNvPr>
          <p:cNvSpPr/>
          <p:nvPr/>
        </p:nvSpPr>
        <p:spPr>
          <a:xfrm>
            <a:off x="1917938" y="368617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46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A06F136-0B7A-AB47-4DD7-14EB2332F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9"/>
          <a:stretch/>
        </p:blipFill>
        <p:spPr>
          <a:xfrm>
            <a:off x="873676" y="0"/>
            <a:ext cx="10444647" cy="655215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B63B786-544D-05A7-5E05-EB877930D68D}"/>
              </a:ext>
            </a:extLst>
          </p:cNvPr>
          <p:cNvSpPr/>
          <p:nvPr/>
        </p:nvSpPr>
        <p:spPr>
          <a:xfrm>
            <a:off x="873676" y="581977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F0211F7-F390-66BB-52EC-408BAC519B7D}"/>
              </a:ext>
            </a:extLst>
          </p:cNvPr>
          <p:cNvSpPr/>
          <p:nvPr/>
        </p:nvSpPr>
        <p:spPr>
          <a:xfrm>
            <a:off x="8258175" y="4676775"/>
            <a:ext cx="2657475" cy="942975"/>
          </a:xfrm>
          <a:prstGeom prst="roundRect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2020 LGS</a:t>
            </a:r>
          </a:p>
        </p:txBody>
      </p:sp>
    </p:spTree>
    <p:extLst>
      <p:ext uri="{BB962C8B-B14F-4D97-AF65-F5344CB8AC3E}">
        <p14:creationId xmlns:p14="http://schemas.microsoft.com/office/powerpoint/2010/main" val="1573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EC1A268-8FED-3C5E-5DD5-DC37DA284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0"/>
            <a:ext cx="11249025" cy="65151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480624-B6D2-8023-16A5-BCB230E93638}"/>
              </a:ext>
            </a:extLst>
          </p:cNvPr>
          <p:cNvSpPr/>
          <p:nvPr/>
        </p:nvSpPr>
        <p:spPr>
          <a:xfrm>
            <a:off x="471487" y="541972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936C4A2-B4F0-4BCB-FC9C-8A8C8B3E0916}"/>
              </a:ext>
            </a:extLst>
          </p:cNvPr>
          <p:cNvSpPr/>
          <p:nvPr/>
        </p:nvSpPr>
        <p:spPr>
          <a:xfrm>
            <a:off x="8258175" y="4676775"/>
            <a:ext cx="2657475" cy="942975"/>
          </a:xfrm>
          <a:prstGeom prst="roundRect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2021 LGS</a:t>
            </a:r>
          </a:p>
        </p:txBody>
      </p:sp>
    </p:spTree>
    <p:extLst>
      <p:ext uri="{BB962C8B-B14F-4D97-AF65-F5344CB8AC3E}">
        <p14:creationId xmlns:p14="http://schemas.microsoft.com/office/powerpoint/2010/main" val="16903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AC4F1833-2AA5-6454-4D9D-C55373FD4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6"/>
          <a:stretch/>
        </p:blipFill>
        <p:spPr>
          <a:xfrm>
            <a:off x="1215295" y="85725"/>
            <a:ext cx="4564191" cy="63241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19F07E9-EABC-8726-1EA9-59EA8E42CA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90" b="4422"/>
          <a:stretch/>
        </p:blipFill>
        <p:spPr>
          <a:xfrm>
            <a:off x="5638800" y="1352550"/>
            <a:ext cx="5857875" cy="31289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936C4A2-B4F0-4BCB-FC9C-8A8C8B3E0916}"/>
              </a:ext>
            </a:extLst>
          </p:cNvPr>
          <p:cNvSpPr/>
          <p:nvPr/>
        </p:nvSpPr>
        <p:spPr>
          <a:xfrm>
            <a:off x="8258175" y="4676775"/>
            <a:ext cx="2657475" cy="942975"/>
          </a:xfrm>
          <a:prstGeom prst="roundRect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 LGS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480624-B6D2-8023-16A5-BCB230E93638}"/>
              </a:ext>
            </a:extLst>
          </p:cNvPr>
          <p:cNvSpPr/>
          <p:nvPr/>
        </p:nvSpPr>
        <p:spPr>
          <a:xfrm>
            <a:off x="5686425" y="2876311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50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1D21534-B8A5-FA35-99E7-F5D2574E5232}"/>
              </a:ext>
            </a:extLst>
          </p:cNvPr>
          <p:cNvSpPr txBox="1"/>
          <p:nvPr/>
        </p:nvSpPr>
        <p:spPr>
          <a:xfrm>
            <a:off x="414068" y="2958860"/>
            <a:ext cx="774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</a:t>
            </a:r>
            <a:r>
              <a:rPr lang="tr-TR" sz="2400" b="1" dirty="0" err="1"/>
              <a:t>aşığıdaki</a:t>
            </a:r>
            <a:r>
              <a:rPr lang="tr-TR" sz="2400" b="1" dirty="0"/>
              <a:t>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https://www.egetolgayaltinay.com/lessons/373</a:t>
            </a:r>
            <a:r>
              <a:rPr lang="tr-TR" sz="2400" b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91FF78D-E4A9-7D88-3219-A0F57DE81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2230">
            <a:off x="7970111" y="3094304"/>
            <a:ext cx="3263946" cy="312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901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1FEEF910-6682-514A-DDEA-1DCA3C50F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0"/>
            <a:ext cx="5305425" cy="664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936C4A2-B4F0-4BCB-FC9C-8A8C8B3E0916}"/>
              </a:ext>
            </a:extLst>
          </p:cNvPr>
          <p:cNvSpPr/>
          <p:nvPr/>
        </p:nvSpPr>
        <p:spPr>
          <a:xfrm>
            <a:off x="8439150" y="228202"/>
            <a:ext cx="2657475" cy="942975"/>
          </a:xfrm>
          <a:prstGeom prst="roundRect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2023 LGS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480624-B6D2-8023-16A5-BCB230E93638}"/>
              </a:ext>
            </a:extLst>
          </p:cNvPr>
          <p:cNvSpPr/>
          <p:nvPr/>
        </p:nvSpPr>
        <p:spPr>
          <a:xfrm>
            <a:off x="3286125" y="595312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82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5AA61C8-0A2F-3342-1AA0-DF526EFAB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4" y="914399"/>
            <a:ext cx="9798037" cy="4829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936C4A2-B4F0-4BCB-FC9C-8A8C8B3E0916}"/>
              </a:ext>
            </a:extLst>
          </p:cNvPr>
          <p:cNvSpPr/>
          <p:nvPr/>
        </p:nvSpPr>
        <p:spPr>
          <a:xfrm>
            <a:off x="9469423" y="94852"/>
            <a:ext cx="2657475" cy="942975"/>
          </a:xfrm>
          <a:prstGeom prst="roundRect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2023 LGS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480624-B6D2-8023-16A5-BCB230E93638}"/>
              </a:ext>
            </a:extLst>
          </p:cNvPr>
          <p:cNvSpPr/>
          <p:nvPr/>
        </p:nvSpPr>
        <p:spPr>
          <a:xfrm>
            <a:off x="1122376" y="4810125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43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250647-940B-1223-0399-BFF946EB6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99B5D861-0FD7-EBDE-A6F0-CE1F8813A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18" y="566339"/>
            <a:ext cx="10263400" cy="5216152"/>
          </a:xfrm>
          <a:prstGeom prst="rect">
            <a:avLst/>
          </a:prstGeom>
          <a:ln w="38100">
            <a:solidFill>
              <a:srgbClr val="FF7A00"/>
            </a:solidFill>
          </a:ln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664E6C6-2E39-8E7B-CB91-278B681A0C2F}"/>
              </a:ext>
            </a:extLst>
          </p:cNvPr>
          <p:cNvSpPr/>
          <p:nvPr/>
        </p:nvSpPr>
        <p:spPr>
          <a:xfrm>
            <a:off x="9469422" y="3282189"/>
            <a:ext cx="2657475" cy="942975"/>
          </a:xfrm>
          <a:prstGeom prst="roundRect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2024 KASIM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</a:rPr>
              <a:t>ÖRNEK SORUSU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46A38E-DF8C-E396-DD44-74FC85F828F7}"/>
              </a:ext>
            </a:extLst>
          </p:cNvPr>
          <p:cNvSpPr/>
          <p:nvPr/>
        </p:nvSpPr>
        <p:spPr>
          <a:xfrm>
            <a:off x="9469422" y="5158468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2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7DE1EF-7BF1-1DE4-99D3-FB398B34B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E18F215-7CAF-0C88-4234-8DAF9710D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957" y="217306"/>
            <a:ext cx="6026740" cy="6227214"/>
          </a:xfrm>
          <a:prstGeom prst="rect">
            <a:avLst/>
          </a:prstGeom>
          <a:ln w="38100">
            <a:solidFill>
              <a:srgbClr val="FF7A00"/>
            </a:solidFill>
          </a:ln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7F86161-2CD5-1992-5CD2-15528DA446B8}"/>
              </a:ext>
            </a:extLst>
          </p:cNvPr>
          <p:cNvSpPr/>
          <p:nvPr/>
        </p:nvSpPr>
        <p:spPr>
          <a:xfrm>
            <a:off x="9469423" y="94852"/>
            <a:ext cx="2657475" cy="942975"/>
          </a:xfrm>
          <a:prstGeom prst="roundRect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2024 LGS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9E7D63-9F7A-4ECD-F7A3-E65AC167C114}"/>
              </a:ext>
            </a:extLst>
          </p:cNvPr>
          <p:cNvSpPr/>
          <p:nvPr/>
        </p:nvSpPr>
        <p:spPr>
          <a:xfrm>
            <a:off x="2778035" y="3757885"/>
            <a:ext cx="469504" cy="428761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274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020894-0064-BCF6-FD27-70663D75B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30AAB699-3E26-445D-C0B9-4236572C5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957" y="217306"/>
            <a:ext cx="6026740" cy="6227214"/>
          </a:xfrm>
          <a:prstGeom prst="rect">
            <a:avLst/>
          </a:prstGeom>
          <a:ln w="38100">
            <a:solidFill>
              <a:srgbClr val="FF7A00"/>
            </a:solidFill>
          </a:ln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AE5642A-6050-4A0F-EF9D-8BFB4726A797}"/>
              </a:ext>
            </a:extLst>
          </p:cNvPr>
          <p:cNvSpPr/>
          <p:nvPr/>
        </p:nvSpPr>
        <p:spPr>
          <a:xfrm>
            <a:off x="9469423" y="94852"/>
            <a:ext cx="2657475" cy="942975"/>
          </a:xfrm>
          <a:prstGeom prst="roundRect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2024 LGS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D9750A9-D4FD-5071-D0DF-08C3D8C83B91}"/>
              </a:ext>
            </a:extLst>
          </p:cNvPr>
          <p:cNvSpPr/>
          <p:nvPr/>
        </p:nvSpPr>
        <p:spPr>
          <a:xfrm>
            <a:off x="2778035" y="3757885"/>
            <a:ext cx="469504" cy="428761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99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A17DFE-44AC-78B2-EC0E-042B1E192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349CF7-B1C5-A7A2-19CE-BA5A41CF1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6" y="1293812"/>
            <a:ext cx="11250988" cy="4270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91DB12C-AD2B-0D4E-5365-EF5785BC3715}"/>
              </a:ext>
            </a:extLst>
          </p:cNvPr>
          <p:cNvSpPr/>
          <p:nvPr/>
        </p:nvSpPr>
        <p:spPr>
          <a:xfrm>
            <a:off x="9282545" y="94852"/>
            <a:ext cx="2844353" cy="1087403"/>
          </a:xfrm>
          <a:prstGeom prst="roundRect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2025 NİSAN ÖRNEK SORUSU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0B9CA2-B43F-3470-BBD9-3D7A2729ED1F}"/>
              </a:ext>
            </a:extLst>
          </p:cNvPr>
          <p:cNvSpPr/>
          <p:nvPr/>
        </p:nvSpPr>
        <p:spPr>
          <a:xfrm>
            <a:off x="485067" y="4052744"/>
            <a:ext cx="409575" cy="371475"/>
          </a:xfrm>
          <a:prstGeom prst="ellipse">
            <a:avLst/>
          </a:prstGeom>
          <a:solidFill>
            <a:srgbClr val="D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86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4E5A1D7-EFBC-EF1C-4A1E-292BC79B5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6" y="700606"/>
            <a:ext cx="4951320" cy="495132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703198E7-D88E-F23C-312D-E983933B89F4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5465B50-FE0B-F99F-AE4A-DFDF7E33D16E}"/>
              </a:ext>
            </a:extLst>
          </p:cNvPr>
          <p:cNvSpPr txBox="1"/>
          <p:nvPr/>
        </p:nvSpPr>
        <p:spPr>
          <a:xfrm>
            <a:off x="4340734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52C9FEC-D4D6-F640-EFFB-00F39558B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F07FA33-9001-7491-3E9E-C49C3C71C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8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B8C0346-DDBD-B4C0-1E9C-C095A25063EF}"/>
              </a:ext>
            </a:extLst>
          </p:cNvPr>
          <p:cNvSpPr txBox="1"/>
          <p:nvPr/>
        </p:nvSpPr>
        <p:spPr>
          <a:xfrm>
            <a:off x="0" y="2096461"/>
            <a:ext cx="1196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rgbClr val="D68633"/>
                </a:solidFill>
              </a:rPr>
              <a:t>WORDS ABOUT INTERNET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2B2D4C2-B7DA-C96B-4BF8-47159C9C771A}"/>
              </a:ext>
            </a:extLst>
          </p:cNvPr>
          <p:cNvSpPr txBox="1"/>
          <p:nvPr/>
        </p:nvSpPr>
        <p:spPr>
          <a:xfrm>
            <a:off x="138545" y="2998289"/>
            <a:ext cx="1196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(İNTERNET HAKKINDA KELİMELER)</a:t>
            </a:r>
          </a:p>
        </p:txBody>
      </p:sp>
    </p:spTree>
    <p:extLst>
      <p:ext uri="{BB962C8B-B14F-4D97-AF65-F5344CB8AC3E}">
        <p14:creationId xmlns:p14="http://schemas.microsoft.com/office/powerpoint/2010/main" val="3943012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517CB765-42A3-2E53-6908-7F2A16B93C80}"/>
              </a:ext>
            </a:extLst>
          </p:cNvPr>
          <p:cNvSpPr/>
          <p:nvPr/>
        </p:nvSpPr>
        <p:spPr>
          <a:xfrm>
            <a:off x="-44056" y="1926339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Account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579C21A-E2AC-1D9F-57FA-07509427560A}"/>
              </a:ext>
            </a:extLst>
          </p:cNvPr>
          <p:cNvSpPr txBox="1"/>
          <p:nvPr/>
        </p:nvSpPr>
        <p:spPr>
          <a:xfrm>
            <a:off x="889636" y="2418458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(Hesap)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643216DD-4DCD-457B-C3B4-2635536DECAD}"/>
              </a:ext>
            </a:extLst>
          </p:cNvPr>
          <p:cNvSpPr/>
          <p:nvPr/>
        </p:nvSpPr>
        <p:spPr>
          <a:xfrm>
            <a:off x="2528799" y="1979294"/>
            <a:ext cx="27931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Application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CAB0711-08C7-9569-F9E2-06E043FD68BA}"/>
              </a:ext>
            </a:extLst>
          </p:cNvPr>
          <p:cNvSpPr txBox="1"/>
          <p:nvPr/>
        </p:nvSpPr>
        <p:spPr>
          <a:xfrm>
            <a:off x="2695887" y="2389977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(Uygulama)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BA2B364A-439D-76F2-5B6C-CB33699EE37D}"/>
              </a:ext>
            </a:extLst>
          </p:cNvPr>
          <p:cNvSpPr/>
          <p:nvPr/>
        </p:nvSpPr>
        <p:spPr>
          <a:xfrm>
            <a:off x="4760191" y="1924158"/>
            <a:ext cx="27931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Attachment</a:t>
            </a:r>
            <a:endParaRPr lang="tr-TR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BF6F1C4-AE27-D864-678D-2E2A66D1B5B1}"/>
              </a:ext>
            </a:extLst>
          </p:cNvPr>
          <p:cNvSpPr txBox="1"/>
          <p:nvPr/>
        </p:nvSpPr>
        <p:spPr>
          <a:xfrm>
            <a:off x="4903817" y="2370434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(Dosya eki)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773321CB-4993-2B97-0329-83A76B6A99D6}"/>
              </a:ext>
            </a:extLst>
          </p:cNvPr>
          <p:cNvSpPr/>
          <p:nvPr/>
        </p:nvSpPr>
        <p:spPr>
          <a:xfrm>
            <a:off x="7165957" y="1863655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Browser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009E2DD-0754-E054-CA0F-758D96258874}"/>
              </a:ext>
            </a:extLst>
          </p:cNvPr>
          <p:cNvSpPr txBox="1"/>
          <p:nvPr/>
        </p:nvSpPr>
        <p:spPr>
          <a:xfrm>
            <a:off x="7333045" y="2362773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(Tarayıcı)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D598410F-35E5-786F-2F6D-1B95D6E91718}"/>
              </a:ext>
            </a:extLst>
          </p:cNvPr>
          <p:cNvSpPr/>
          <p:nvPr/>
        </p:nvSpPr>
        <p:spPr>
          <a:xfrm>
            <a:off x="9454202" y="1972182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Chat </a:t>
            </a:r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656B7E2-0EB6-B812-F692-741FFCAC6F88}"/>
              </a:ext>
            </a:extLst>
          </p:cNvPr>
          <p:cNvSpPr txBox="1"/>
          <p:nvPr/>
        </p:nvSpPr>
        <p:spPr>
          <a:xfrm>
            <a:off x="9621290" y="2482423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(Sohbet grubu)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A9FB968-0DA9-B92C-57DA-749AC651798B}"/>
              </a:ext>
            </a:extLst>
          </p:cNvPr>
          <p:cNvSpPr/>
          <p:nvPr/>
        </p:nvSpPr>
        <p:spPr>
          <a:xfrm>
            <a:off x="112617" y="5154597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CAA9AF6-C7D1-5308-B4CD-2A3B6A4FD5A7}"/>
              </a:ext>
            </a:extLst>
          </p:cNvPr>
          <p:cNvSpPr txBox="1"/>
          <p:nvPr/>
        </p:nvSpPr>
        <p:spPr>
          <a:xfrm>
            <a:off x="303275" y="5650186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(Dosya)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ADFCCC95-346C-AE78-E18F-47AE76FC6D7A}"/>
              </a:ext>
            </a:extLst>
          </p:cNvPr>
          <p:cNvSpPr/>
          <p:nvPr/>
        </p:nvSpPr>
        <p:spPr>
          <a:xfrm>
            <a:off x="2385046" y="5287463"/>
            <a:ext cx="36564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Harmful</a:t>
            </a:r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sites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FFE4A1B-9013-77AD-AEA3-3692D2D32DB1}"/>
              </a:ext>
            </a:extLst>
          </p:cNvPr>
          <p:cNvSpPr txBox="1"/>
          <p:nvPr/>
        </p:nvSpPr>
        <p:spPr>
          <a:xfrm>
            <a:off x="3482989" y="5825765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(Zararlı Siteler)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144BD2D4-E39A-52D6-060E-F208FFD59C70}"/>
              </a:ext>
            </a:extLst>
          </p:cNvPr>
          <p:cNvSpPr/>
          <p:nvPr/>
        </p:nvSpPr>
        <p:spPr>
          <a:xfrm>
            <a:off x="5707415" y="5472129"/>
            <a:ext cx="34052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 </a:t>
            </a:r>
            <a:r>
              <a:rPr lang="tr-TR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addict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350CDEA-CFE2-7B17-F1BA-BFC68CEF9099}"/>
              </a:ext>
            </a:extLst>
          </p:cNvPr>
          <p:cNvSpPr txBox="1"/>
          <p:nvPr/>
        </p:nvSpPr>
        <p:spPr>
          <a:xfrm>
            <a:off x="6355944" y="5861973"/>
            <a:ext cx="2979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(İnternet bağımlısı)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54442160-33E1-14A5-1D2A-B03CA08CA85E}"/>
              </a:ext>
            </a:extLst>
          </p:cNvPr>
          <p:cNvSpPr/>
          <p:nvPr/>
        </p:nvSpPr>
        <p:spPr>
          <a:xfrm>
            <a:off x="8313918" y="5243266"/>
            <a:ext cx="39072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 Connection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B03989C5-8069-8608-85F0-4FC0BF965E7D}"/>
              </a:ext>
            </a:extLst>
          </p:cNvPr>
          <p:cNvSpPr txBox="1"/>
          <p:nvPr/>
        </p:nvSpPr>
        <p:spPr>
          <a:xfrm>
            <a:off x="9112619" y="5661918"/>
            <a:ext cx="3079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(İnternet Bağlantısı)</a:t>
            </a:r>
          </a:p>
        </p:txBody>
      </p:sp>
    </p:spTree>
    <p:extLst>
      <p:ext uri="{BB962C8B-B14F-4D97-AF65-F5344CB8AC3E}">
        <p14:creationId xmlns:p14="http://schemas.microsoft.com/office/powerpoint/2010/main" val="66198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7CC47C1F-AAA8-9F0D-78CD-104C04B779E6}"/>
              </a:ext>
            </a:extLst>
          </p:cNvPr>
          <p:cNvSpPr/>
          <p:nvPr/>
        </p:nvSpPr>
        <p:spPr>
          <a:xfrm>
            <a:off x="-71486" y="2058662"/>
            <a:ext cx="36564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 </a:t>
            </a:r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habits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D7F6811-318C-5F62-3DC1-9C8BF7CD2689}"/>
              </a:ext>
            </a:extLst>
          </p:cNvPr>
          <p:cNvSpPr txBox="1"/>
          <p:nvPr/>
        </p:nvSpPr>
        <p:spPr>
          <a:xfrm>
            <a:off x="484222" y="2587751"/>
            <a:ext cx="309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(İnternet alışkanlıkları)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F7CE49F-4A75-69AD-ABEA-0FB206722D55}"/>
              </a:ext>
            </a:extLst>
          </p:cNvPr>
          <p:cNvSpPr/>
          <p:nvPr/>
        </p:nvSpPr>
        <p:spPr>
          <a:xfrm>
            <a:off x="3468657" y="1926339"/>
            <a:ext cx="27931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Nickname</a:t>
            </a:r>
            <a:endParaRPr lang="tr-T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tr-TR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Username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9A46DDC-228B-B233-FA94-5F0CF8CE19C3}"/>
              </a:ext>
            </a:extLst>
          </p:cNvPr>
          <p:cNvSpPr txBox="1"/>
          <p:nvPr/>
        </p:nvSpPr>
        <p:spPr>
          <a:xfrm>
            <a:off x="3402939" y="2768118"/>
            <a:ext cx="2924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(Rumuz, Kullanıcı adı)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04067AA-0A8C-23F4-3C6C-785EEE76A5F9}"/>
              </a:ext>
            </a:extLst>
          </p:cNvPr>
          <p:cNvSpPr/>
          <p:nvPr/>
        </p:nvSpPr>
        <p:spPr>
          <a:xfrm>
            <a:off x="6542173" y="2082108"/>
            <a:ext cx="27931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Password</a:t>
            </a:r>
            <a:endParaRPr lang="tr-TR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EE22B4B-F372-C630-6C07-0CEBB29B5ECC}"/>
              </a:ext>
            </a:extLst>
          </p:cNvPr>
          <p:cNvSpPr txBox="1"/>
          <p:nvPr/>
        </p:nvSpPr>
        <p:spPr>
          <a:xfrm>
            <a:off x="6730025" y="2572670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(Şifre)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D9B7878-7CE2-BD4B-EC7D-7E5018DCBBDA}"/>
              </a:ext>
            </a:extLst>
          </p:cNvPr>
          <p:cNvSpPr/>
          <p:nvPr/>
        </p:nvSpPr>
        <p:spPr>
          <a:xfrm>
            <a:off x="9272500" y="2205875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933BA40-0177-68F1-DDD7-3B57B63741FD}"/>
              </a:ext>
            </a:extLst>
          </p:cNvPr>
          <p:cNvSpPr txBox="1"/>
          <p:nvPr/>
        </p:nvSpPr>
        <p:spPr>
          <a:xfrm>
            <a:off x="9439588" y="2704993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(Gönderi)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7BF98DF6-CCEF-4F25-22AC-F5A086F64ADF}"/>
              </a:ext>
            </a:extLst>
          </p:cNvPr>
          <p:cNvSpPr/>
          <p:nvPr/>
        </p:nvSpPr>
        <p:spPr>
          <a:xfrm>
            <a:off x="275857" y="5431212"/>
            <a:ext cx="29844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Reply</a:t>
            </a:r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screen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2096929-CF48-8287-0AC7-7F79C25AA366}"/>
              </a:ext>
            </a:extLst>
          </p:cNvPr>
          <p:cNvSpPr txBox="1"/>
          <p:nvPr/>
        </p:nvSpPr>
        <p:spPr>
          <a:xfrm>
            <a:off x="484222" y="6021237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(Yanıt ekranı)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C0D218ED-D1AA-8179-82C8-93A89014287A}"/>
              </a:ext>
            </a:extLst>
          </p:cNvPr>
          <p:cNvSpPr/>
          <p:nvPr/>
        </p:nvSpPr>
        <p:spPr>
          <a:xfrm>
            <a:off x="2979606" y="5333131"/>
            <a:ext cx="36564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</a:t>
            </a:r>
            <a:r>
              <a:rPr lang="tr-T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engine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F3A0F44-BAC7-1FBE-71C1-C55A6A5B028F}"/>
              </a:ext>
            </a:extLst>
          </p:cNvPr>
          <p:cNvSpPr txBox="1"/>
          <p:nvPr/>
        </p:nvSpPr>
        <p:spPr>
          <a:xfrm>
            <a:off x="3879374" y="5828448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(Arama </a:t>
            </a:r>
            <a:r>
              <a:rPr lang="tr-TR" sz="2000" b="1" dirty="0" err="1"/>
              <a:t>moturu</a:t>
            </a:r>
            <a:r>
              <a:rPr lang="tr-TR" sz="2000" b="1" dirty="0"/>
              <a:t>)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0CB11FC2-4E0B-3C7F-4E96-7452FBBEB94B}"/>
              </a:ext>
            </a:extLst>
          </p:cNvPr>
          <p:cNvSpPr/>
          <p:nvPr/>
        </p:nvSpPr>
        <p:spPr>
          <a:xfrm>
            <a:off x="6143010" y="5313056"/>
            <a:ext cx="34052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tr-T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media</a:t>
            </a:r>
            <a:endParaRPr lang="tr-TR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tr-TR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networking</a:t>
            </a:r>
            <a:r>
              <a:rPr lang="tr-T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sites</a:t>
            </a:r>
            <a:endParaRPr lang="tr-T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D870C87D-7440-C487-5820-D552AADDDF1E}"/>
              </a:ext>
            </a:extLst>
          </p:cNvPr>
          <p:cNvSpPr txBox="1"/>
          <p:nvPr/>
        </p:nvSpPr>
        <p:spPr>
          <a:xfrm>
            <a:off x="6568877" y="6077543"/>
            <a:ext cx="2979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(Sosyal medya siteleri)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5E3152A-FC4D-DAC7-3A4F-DF92A55A6AEC}"/>
              </a:ext>
            </a:extLst>
          </p:cNvPr>
          <p:cNvSpPr/>
          <p:nvPr/>
        </p:nvSpPr>
        <p:spPr>
          <a:xfrm>
            <a:off x="9334621" y="5444880"/>
            <a:ext cx="27931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Website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57590C1-5375-400F-39E0-86BB42671C0B}"/>
              </a:ext>
            </a:extLst>
          </p:cNvPr>
          <p:cNvSpPr txBox="1"/>
          <p:nvPr/>
        </p:nvSpPr>
        <p:spPr>
          <a:xfrm>
            <a:off x="9501709" y="5947053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(İnternet sitesi)</a:t>
            </a:r>
          </a:p>
        </p:txBody>
      </p:sp>
    </p:spTree>
    <p:extLst>
      <p:ext uri="{BB962C8B-B14F-4D97-AF65-F5344CB8AC3E}">
        <p14:creationId xmlns:p14="http://schemas.microsoft.com/office/powerpoint/2010/main" val="2747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1F8996-7C95-DC4F-6048-DF1E22F6E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8041590-F289-F896-F751-AFB06E907ECF}"/>
              </a:ext>
            </a:extLst>
          </p:cNvPr>
          <p:cNvSpPr/>
          <p:nvPr/>
        </p:nvSpPr>
        <p:spPr>
          <a:xfrm>
            <a:off x="8590" y="3267519"/>
            <a:ext cx="36564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Button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A645583-6FB5-FC98-8710-05188CADBFCD}"/>
              </a:ext>
            </a:extLst>
          </p:cNvPr>
          <p:cNvSpPr txBox="1"/>
          <p:nvPr/>
        </p:nvSpPr>
        <p:spPr>
          <a:xfrm>
            <a:off x="1135798" y="3796608"/>
            <a:ext cx="309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(Buton, Tuş)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B0A83BD-828E-04C6-0E51-C7092FD3D732}"/>
              </a:ext>
            </a:extLst>
          </p:cNvPr>
          <p:cNvSpPr/>
          <p:nvPr/>
        </p:nvSpPr>
        <p:spPr>
          <a:xfrm>
            <a:off x="4973607" y="3640839"/>
            <a:ext cx="27931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via</a:t>
            </a:r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B69D082-08C6-5AE6-3ED5-9DD7763CB26F}"/>
              </a:ext>
            </a:extLst>
          </p:cNvPr>
          <p:cNvSpPr txBox="1"/>
          <p:nvPr/>
        </p:nvSpPr>
        <p:spPr>
          <a:xfrm>
            <a:off x="4827282" y="4088995"/>
            <a:ext cx="2924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(… aracılığıyla)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A649560-38C7-06C6-3547-C35704E75C67}"/>
              </a:ext>
            </a:extLst>
          </p:cNvPr>
          <p:cNvSpPr/>
          <p:nvPr/>
        </p:nvSpPr>
        <p:spPr>
          <a:xfrm>
            <a:off x="8234975" y="3796608"/>
            <a:ext cx="39924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Ways</a:t>
            </a:r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tr-TR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communication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0810BBB-AA82-369A-BD4C-BCFF92C4043A}"/>
              </a:ext>
            </a:extLst>
          </p:cNvPr>
          <p:cNvSpPr txBox="1"/>
          <p:nvPr/>
        </p:nvSpPr>
        <p:spPr>
          <a:xfrm>
            <a:off x="9001758" y="4196718"/>
            <a:ext cx="2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(İletişim yöntemleri)</a:t>
            </a:r>
          </a:p>
        </p:txBody>
      </p:sp>
    </p:spTree>
    <p:extLst>
      <p:ext uri="{BB962C8B-B14F-4D97-AF65-F5344CB8AC3E}">
        <p14:creationId xmlns:p14="http://schemas.microsoft.com/office/powerpoint/2010/main" val="68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1823</Words>
  <Application>Microsoft Office PowerPoint</Application>
  <PresentationFormat>Geniş ekran</PresentationFormat>
  <Paragraphs>378</Paragraphs>
  <Slides>56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62" baseType="lpstr">
      <vt:lpstr>Adobe Gothic Std B</vt:lpstr>
      <vt:lpstr>Arial</vt:lpstr>
      <vt:lpstr>Calibri</vt:lpstr>
      <vt:lpstr>Calibri Light</vt:lpstr>
      <vt:lpstr>Symbol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Linking Words (Bağlaçlar)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THE INTERNET</dc:title>
  <dc:creator>Ege Altınay</dc:creator>
  <cp:lastModifiedBy>Ege</cp:lastModifiedBy>
  <cp:revision>87</cp:revision>
  <dcterms:created xsi:type="dcterms:W3CDTF">2020-12-14T08:48:37Z</dcterms:created>
  <dcterms:modified xsi:type="dcterms:W3CDTF">2025-08-09T11:15:29Z</dcterms:modified>
</cp:coreProperties>
</file>