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0" r:id="rId3"/>
  </p:sldMasterIdLst>
  <p:sldIdLst>
    <p:sldId id="280" r:id="rId4"/>
    <p:sldId id="320" r:id="rId5"/>
    <p:sldId id="294" r:id="rId6"/>
    <p:sldId id="256" r:id="rId7"/>
    <p:sldId id="289" r:id="rId8"/>
    <p:sldId id="284" r:id="rId9"/>
    <p:sldId id="290" r:id="rId10"/>
    <p:sldId id="285" r:id="rId11"/>
    <p:sldId id="291" r:id="rId12"/>
    <p:sldId id="286" r:id="rId13"/>
    <p:sldId id="292" r:id="rId14"/>
    <p:sldId id="287" r:id="rId15"/>
    <p:sldId id="293" r:id="rId16"/>
    <p:sldId id="288" r:id="rId17"/>
    <p:sldId id="295" r:id="rId18"/>
    <p:sldId id="301" r:id="rId19"/>
    <p:sldId id="317" r:id="rId20"/>
    <p:sldId id="259" r:id="rId21"/>
    <p:sldId id="304" r:id="rId22"/>
    <p:sldId id="283" r:id="rId23"/>
    <p:sldId id="305" r:id="rId24"/>
    <p:sldId id="296" r:id="rId25"/>
    <p:sldId id="299" r:id="rId26"/>
    <p:sldId id="298" r:id="rId27"/>
    <p:sldId id="297" r:id="rId28"/>
    <p:sldId id="300" r:id="rId29"/>
    <p:sldId id="302" r:id="rId30"/>
    <p:sldId id="318" r:id="rId31"/>
    <p:sldId id="263" r:id="rId32"/>
    <p:sldId id="264" r:id="rId33"/>
    <p:sldId id="265" r:id="rId34"/>
    <p:sldId id="274" r:id="rId35"/>
    <p:sldId id="306" r:id="rId36"/>
    <p:sldId id="275" r:id="rId37"/>
    <p:sldId id="303" r:id="rId38"/>
    <p:sldId id="266" r:id="rId39"/>
    <p:sldId id="267" r:id="rId40"/>
    <p:sldId id="268" r:id="rId41"/>
    <p:sldId id="272" r:id="rId42"/>
    <p:sldId id="273" r:id="rId43"/>
    <p:sldId id="271" r:id="rId44"/>
    <p:sldId id="307" r:id="rId45"/>
    <p:sldId id="309" r:id="rId46"/>
    <p:sldId id="308" r:id="rId47"/>
    <p:sldId id="310" r:id="rId48"/>
    <p:sldId id="311" r:id="rId49"/>
    <p:sldId id="312" r:id="rId50"/>
    <p:sldId id="316" r:id="rId51"/>
    <p:sldId id="319" r:id="rId52"/>
    <p:sldId id="321" r:id="rId53"/>
    <p:sldId id="279" r:id="rId5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6: ADVENTURES" id="{D5EC142E-AAB9-4124-AFCD-05F6131FDF16}">
          <p14:sldIdLst>
            <p14:sldId id="280"/>
            <p14:sldId id="320"/>
          </p14:sldIdLst>
        </p14:section>
        <p14:section name="Warm-up: Adrenalin Seekers" id="{E1CCAF39-A586-44FB-9CEC-8DAD919DE042}">
          <p14:sldIdLst>
            <p14:sldId id="294"/>
          </p14:sldIdLst>
        </p14:section>
        <p14:section name="Sport and Activity Types" id="{4EAD34AC-89A8-4B67-BE4D-D8C3ED301B37}">
          <p14:sldIdLst>
            <p14:sldId id="256"/>
          </p14:sldIdLst>
        </p14:section>
        <p14:section name="Sports &amp; Activities" id="{A74EEC9C-4497-4D97-8903-CAA46E3E2206}">
          <p14:sldIdLst>
            <p14:sldId id="289"/>
            <p14:sldId id="284"/>
            <p14:sldId id="290"/>
            <p14:sldId id="285"/>
            <p14:sldId id="291"/>
            <p14:sldId id="286"/>
            <p14:sldId id="292"/>
            <p14:sldId id="287"/>
            <p14:sldId id="293"/>
            <p14:sldId id="288"/>
            <p14:sldId id="295"/>
            <p14:sldId id="301"/>
            <p14:sldId id="317"/>
          </p14:sldIdLst>
        </p14:section>
        <p14:section name="Sports Type Activities" id="{164B3B73-BBC0-43FA-917B-17C93A8CBB93}">
          <p14:sldIdLst>
            <p14:sldId id="259"/>
          </p14:sldIdLst>
        </p14:section>
        <p14:section name="Places to do Extreme Sports" id="{95CCB453-7460-455C-A5B9-D0B5EB12FA6A}">
          <p14:sldIdLst>
            <p14:sldId id="304"/>
            <p14:sldId id="283"/>
            <p14:sldId id="305"/>
          </p14:sldIdLst>
        </p14:section>
        <p14:section name="Equipments" id="{1B2F1D18-7182-4ABD-87B5-F7A511446CEC}">
          <p14:sldIdLst>
            <p14:sldId id="296"/>
            <p14:sldId id="299"/>
            <p14:sldId id="298"/>
            <p14:sldId id="297"/>
            <p14:sldId id="300"/>
            <p14:sldId id="302"/>
            <p14:sldId id="318"/>
          </p14:sldIdLst>
        </p14:section>
        <p14:section name="Sport-Equipment Activity" id="{1AF441C2-2ADA-4F0D-BADF-291713C427DD}">
          <p14:sldIdLst>
            <p14:sldId id="263"/>
            <p14:sldId id="264"/>
            <p14:sldId id="265"/>
          </p14:sldIdLst>
        </p14:section>
        <p14:section name="Brochure" id="{21530741-206F-4439-A70C-2B56DC2A0A3F}">
          <p14:sldIdLst>
            <p14:sldId id="274"/>
            <p14:sldId id="306"/>
            <p14:sldId id="275"/>
          </p14:sldIdLst>
        </p14:section>
        <p14:section name="Other Important Words" id="{D8A5BE60-DCEC-4030-BE45-0B0A6F6FB5F4}">
          <p14:sldIdLst>
            <p14:sldId id="303"/>
          </p14:sldIdLst>
        </p14:section>
        <p14:section name="Comparatives" id="{A17DDA37-B627-4432-AC1D-5B2CF95ADBD4}">
          <p14:sldIdLst>
            <p14:sldId id="266"/>
            <p14:sldId id="267"/>
            <p14:sldId id="268"/>
          </p14:sldIdLst>
        </p14:section>
        <p14:section name="(Let's Remember) Prefer" id="{8A689614-816F-4E1A-B214-F25E72C87BC9}">
          <p14:sldIdLst>
            <p14:sldId id="272"/>
            <p14:sldId id="273"/>
          </p14:sldIdLst>
        </p14:section>
        <p14:section name="Would Rather" id="{B89ECAA6-972F-4EB5-A5A3-693840978B7F}">
          <p14:sldIdLst>
            <p14:sldId id="271"/>
          </p14:sldIdLst>
        </p14:section>
        <p14:section name="Sample Questions" id="{ACE42A02-FEAB-477F-BB66-BA5ADFCC8352}">
          <p14:sldIdLst>
            <p14:sldId id="307"/>
            <p14:sldId id="309"/>
            <p14:sldId id="308"/>
            <p14:sldId id="310"/>
            <p14:sldId id="311"/>
            <p14:sldId id="312"/>
            <p14:sldId id="316"/>
            <p14:sldId id="319"/>
            <p14:sldId id="321"/>
          </p14:sldIdLst>
        </p14:section>
        <p14:section name="Thank You! :)" id="{6510033F-AA98-475C-9A34-338110D3B922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49A4"/>
    <a:srgbClr val="3D8237"/>
    <a:srgbClr val="FD654E"/>
    <a:srgbClr val="30B8E8"/>
    <a:srgbClr val="C0EAF8"/>
    <a:srgbClr val="7AEE88"/>
    <a:srgbClr val="C59EE2"/>
    <a:srgbClr val="FFFFFF"/>
    <a:srgbClr val="0E1634"/>
    <a:srgbClr val="02C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B9C873-AF6F-416E-B64A-C5344495E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EAE8417-68FC-4237-882B-2FD5EFCE5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58DBFF-F804-4719-BF73-8AE1AF30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5383FE-AFF0-492F-B89E-2EA90E3B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144E59-E25C-480E-898B-4018D635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23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D916C6-BEAF-4EE2-8483-3581AE32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234C8F9-7616-4509-A3C1-F5674093F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4B84AE-5020-47AD-9F82-DDDF5197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5B8412-4C4A-46F2-A1D1-50AE44AB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4EF140-7CC6-46A7-B59D-C11359F9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731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7ADBF54-AB40-498A-AD08-71D741692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EF4342E-132F-4716-9B50-E72A44D93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BAA57F-FEA1-4772-B27E-DC3AA613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CC09B7-ECCA-4C2E-98C4-B7D18BEC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F45363-45AE-4569-BF10-B8CDD29E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35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79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127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311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3346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259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314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822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359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30149F-2361-4A09-8C92-5EC440637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907F51-9C9D-4C28-8147-DA0FE600E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5BD87C-A740-46D9-B588-DFECEC2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863C1A-4274-4506-8020-8FF5BD3A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C33D30B-547D-49B9-A518-454589FE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42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37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256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511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6267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381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91257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865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311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2103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302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DD194E-E882-4203-81C4-7874F472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88B90A7-78B5-4C98-B29A-57598C09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49E603-380F-45B8-849D-59A54F7A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064D633-A2ED-43C9-A4D8-E5A7CDEB9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D8A4BD-9716-4F64-A6D0-3DC7874B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580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883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9454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669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94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E13DE6-331F-4323-B645-770B8C11B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597A95-3DEC-49C9-A04B-B0D545DDD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EDF4C2B-3590-4E09-A909-9CA65AEE9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5ACA6AA-5716-484F-A8A2-060AECAB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096D507-DB75-4391-A118-5EAE77B1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EB561A-57B2-4EBE-B183-C2F7DE52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07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D2025F-9588-4B5B-9B0B-C2DBC2D1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BE5AF36-B6E3-4117-B420-9ADB80D1D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CCCF0D8-0230-4820-817E-170C82BB1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4B1D597-389C-4700-AB21-36F8689AE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2D005CF-CC83-4411-BB70-BB6B436B2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FCB0A15-0C97-45E8-8ACA-71B5B742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7A6A291-B3AB-4928-9AFF-628B87D2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0C1545E-F688-4DC4-998C-3692D8A9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22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D88318-297D-4E0F-A120-8C18A574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4BAF784-2D69-4BD9-AF9E-5B706240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032F652-5425-468D-A6CB-DA80647E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455C706-90A9-4C33-B702-1210D5DA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442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D206EB3-65E8-453F-90B5-3FC38EA6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50C07FB-34A1-47DF-89A1-394E7DC9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AEED20-13CA-4E6D-B97B-52E3C42F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47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F57745-6060-4A6B-8593-009C73C8F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49A4C6-2E17-42E2-93BD-C11FD8A10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3F97765-AC1C-4375-9DE8-90217049F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28F586D-7E37-48EC-9723-A0ADB6A0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D88DDB1-9152-43A6-9F3B-2EBA757D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A1E1E0-222A-443C-9FA9-329820C3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122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98903B-0A14-4F1C-AA34-34954D4C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F6BE0A2-1781-45C0-A511-FC4EFB527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A2A3B55-3EF4-45E4-9CCD-558291B91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049AC43-85F8-4C6A-A55D-5929A0D6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C4A9E0-F31C-4B81-81AE-06A966A7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876838C-72B4-48E1-A913-D3190367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774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4F880A9-4088-41C4-8F19-389B1003E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88D16F8-6C4B-4F63-803E-180C04CC8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D46738-0EC0-47DF-B66F-175A384FD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FC71B9-D5B5-4F01-8DDF-B6FCB3F65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69E61F-B9B5-44F6-ACE7-467C89FFE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556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945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06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7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contents/1/5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82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9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8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8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contents/1/5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852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B588C8DF-7CF0-6DF1-265C-4D87F69B6E04}"/>
              </a:ext>
            </a:extLst>
          </p:cNvPr>
          <p:cNvSpPr/>
          <p:nvPr/>
        </p:nvSpPr>
        <p:spPr>
          <a:xfrm>
            <a:off x="3175" y="2183918"/>
            <a:ext cx="2120900" cy="49530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Paragliding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AE449A5D-55C3-A737-4BE5-4CC261FD269B}"/>
              </a:ext>
            </a:extLst>
          </p:cNvPr>
          <p:cNvSpPr/>
          <p:nvPr/>
        </p:nvSpPr>
        <p:spPr>
          <a:xfrm>
            <a:off x="7564995" y="1937046"/>
            <a:ext cx="2120900" cy="493743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Skydiving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DB9CD775-C956-DCEF-37F0-0FE1A0709EA8}"/>
              </a:ext>
            </a:extLst>
          </p:cNvPr>
          <p:cNvSpPr/>
          <p:nvPr/>
        </p:nvSpPr>
        <p:spPr>
          <a:xfrm>
            <a:off x="2370502" y="1844019"/>
            <a:ext cx="2120900" cy="49530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Parachuting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20C73686-E3FE-212F-B367-6938F75A4619}"/>
              </a:ext>
            </a:extLst>
          </p:cNvPr>
          <p:cNvSpPr/>
          <p:nvPr/>
        </p:nvSpPr>
        <p:spPr>
          <a:xfrm>
            <a:off x="4925900" y="4787369"/>
            <a:ext cx="2340199" cy="59119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Hang-gliding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Akış Çizelgesi: Sonlandırıcı 7">
            <a:extLst>
              <a:ext uri="{FF2B5EF4-FFF2-40B4-BE49-F238E27FC236}">
                <a16:creationId xmlns:a16="http://schemas.microsoft.com/office/drawing/2014/main" id="{278F2461-0BD8-C842-38F5-FFEDF94BC202}"/>
              </a:ext>
            </a:extLst>
          </p:cNvPr>
          <p:cNvSpPr/>
          <p:nvPr/>
        </p:nvSpPr>
        <p:spPr>
          <a:xfrm>
            <a:off x="4997547" y="2548547"/>
            <a:ext cx="2378202" cy="591197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Hot </a:t>
            </a:r>
            <a:r>
              <a:rPr lang="tr-TR" sz="2000" b="1" dirty="0" err="1">
                <a:solidFill>
                  <a:schemeClr val="tx1"/>
                </a:solidFill>
              </a:rPr>
              <a:t>Air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Balloon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860F4353-128E-0381-8F00-7786598BADD8}"/>
              </a:ext>
            </a:extLst>
          </p:cNvPr>
          <p:cNvSpPr/>
          <p:nvPr/>
        </p:nvSpPr>
        <p:spPr>
          <a:xfrm>
            <a:off x="0" y="2688743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C000"/>
                </a:solidFill>
              </a:rPr>
              <a:t>Yamaç Paraşütü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0" name="Akış Çizelgesi: Sonlandırıcı 9">
            <a:extLst>
              <a:ext uri="{FF2B5EF4-FFF2-40B4-BE49-F238E27FC236}">
                <a16:creationId xmlns:a16="http://schemas.microsoft.com/office/drawing/2014/main" id="{32F5E58C-9320-F410-AE7D-7B29C555F79E}"/>
              </a:ext>
            </a:extLst>
          </p:cNvPr>
          <p:cNvSpPr/>
          <p:nvPr/>
        </p:nvSpPr>
        <p:spPr>
          <a:xfrm>
            <a:off x="7561820" y="2441871"/>
            <a:ext cx="2120900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C000"/>
                </a:solidFill>
              </a:rPr>
              <a:t>Serbest Düşüş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1" name="Akış Çizelgesi: Sonlandırıcı 10">
            <a:extLst>
              <a:ext uri="{FF2B5EF4-FFF2-40B4-BE49-F238E27FC236}">
                <a16:creationId xmlns:a16="http://schemas.microsoft.com/office/drawing/2014/main" id="{48D154B9-6509-572C-515C-4B177CC013DB}"/>
              </a:ext>
            </a:extLst>
          </p:cNvPr>
          <p:cNvSpPr/>
          <p:nvPr/>
        </p:nvSpPr>
        <p:spPr>
          <a:xfrm>
            <a:off x="2367327" y="2348844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FFC000"/>
                </a:solidFill>
              </a:rPr>
              <a:t>Paraşüt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D49AE47C-959D-36B1-646A-51A2A4D8A15C}"/>
              </a:ext>
            </a:extLst>
          </p:cNvPr>
          <p:cNvSpPr/>
          <p:nvPr/>
        </p:nvSpPr>
        <p:spPr>
          <a:xfrm>
            <a:off x="4925900" y="5378565"/>
            <a:ext cx="2340199" cy="591196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C000"/>
                </a:solidFill>
              </a:rPr>
              <a:t>Delta Kanat Sporu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3" name="Akış Çizelgesi: Sonlandırıcı 12">
            <a:extLst>
              <a:ext uri="{FF2B5EF4-FFF2-40B4-BE49-F238E27FC236}">
                <a16:creationId xmlns:a16="http://schemas.microsoft.com/office/drawing/2014/main" id="{05525AA2-4BB1-EEF0-C52E-A1F10EB41A22}"/>
              </a:ext>
            </a:extLst>
          </p:cNvPr>
          <p:cNvSpPr/>
          <p:nvPr/>
        </p:nvSpPr>
        <p:spPr>
          <a:xfrm>
            <a:off x="4997547" y="3127060"/>
            <a:ext cx="2378202" cy="591197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rgbClr val="FFC000"/>
                </a:solidFill>
              </a:rPr>
              <a:t>Sıcak Hava Balonu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Akış Çizelgesi: Sonlandırıcı 13">
            <a:extLst>
              <a:ext uri="{FF2B5EF4-FFF2-40B4-BE49-F238E27FC236}">
                <a16:creationId xmlns:a16="http://schemas.microsoft.com/office/drawing/2014/main" id="{B3DC1897-CAE2-88AF-F8EA-00EA8F59F924}"/>
              </a:ext>
            </a:extLst>
          </p:cNvPr>
          <p:cNvSpPr/>
          <p:nvPr/>
        </p:nvSpPr>
        <p:spPr>
          <a:xfrm>
            <a:off x="8938579" y="4943937"/>
            <a:ext cx="2120900" cy="49530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Base </a:t>
            </a:r>
            <a:r>
              <a:rPr lang="tr-TR" sz="2000" b="1" dirty="0" err="1">
                <a:solidFill>
                  <a:schemeClr val="tx1"/>
                </a:solidFill>
              </a:rPr>
              <a:t>Jumping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Akış Çizelgesi: Sonlandırıcı 14">
            <a:extLst>
              <a:ext uri="{FF2B5EF4-FFF2-40B4-BE49-F238E27FC236}">
                <a16:creationId xmlns:a16="http://schemas.microsoft.com/office/drawing/2014/main" id="{AC6CDCEF-6911-9F73-17B7-50FCBDA0A65F}"/>
              </a:ext>
            </a:extLst>
          </p:cNvPr>
          <p:cNvSpPr/>
          <p:nvPr/>
        </p:nvSpPr>
        <p:spPr>
          <a:xfrm>
            <a:off x="8935404" y="5448762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rgbClr val="FFC000"/>
                </a:solidFill>
              </a:rPr>
              <a:t>Yüksekten Atlayış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" name="Akış Çizelgesi: Sonlandırıcı 15">
            <a:extLst>
              <a:ext uri="{FF2B5EF4-FFF2-40B4-BE49-F238E27FC236}">
                <a16:creationId xmlns:a16="http://schemas.microsoft.com/office/drawing/2014/main" id="{D291B68F-FE35-F6D4-0630-624E18F6382B}"/>
              </a:ext>
            </a:extLst>
          </p:cNvPr>
          <p:cNvSpPr/>
          <p:nvPr/>
        </p:nvSpPr>
        <p:spPr>
          <a:xfrm>
            <a:off x="9868791" y="2289149"/>
            <a:ext cx="2254313" cy="55499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Bungee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Jumping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Akış Çizelgesi: Sonlandırıcı 16">
            <a:extLst>
              <a:ext uri="{FF2B5EF4-FFF2-40B4-BE49-F238E27FC236}">
                <a16:creationId xmlns:a16="http://schemas.microsoft.com/office/drawing/2014/main" id="{7EBC5B97-2240-ECAD-7FBD-8C8CD1AA1F6E}"/>
              </a:ext>
            </a:extLst>
          </p:cNvPr>
          <p:cNvSpPr/>
          <p:nvPr/>
        </p:nvSpPr>
        <p:spPr>
          <a:xfrm>
            <a:off x="9868790" y="2853669"/>
            <a:ext cx="2254313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C000"/>
                </a:solidFill>
              </a:rPr>
              <a:t>Halatla Atlayış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8" name="Akış Çizelgesi: Sonlandırıcı 17">
            <a:extLst>
              <a:ext uri="{FF2B5EF4-FFF2-40B4-BE49-F238E27FC236}">
                <a16:creationId xmlns:a16="http://schemas.microsoft.com/office/drawing/2014/main" id="{81CD062C-94C8-4D7C-1635-C12180BEBA99}"/>
              </a:ext>
            </a:extLst>
          </p:cNvPr>
          <p:cNvSpPr/>
          <p:nvPr/>
        </p:nvSpPr>
        <p:spPr>
          <a:xfrm>
            <a:off x="1760725" y="5439238"/>
            <a:ext cx="2382173" cy="49530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Highlining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Akış Çizelgesi: Sonlandırıcı 18">
            <a:extLst>
              <a:ext uri="{FF2B5EF4-FFF2-40B4-BE49-F238E27FC236}">
                <a16:creationId xmlns:a16="http://schemas.microsoft.com/office/drawing/2014/main" id="{562EC6E5-7259-2084-EE08-06C7B962602C}"/>
              </a:ext>
            </a:extLst>
          </p:cNvPr>
          <p:cNvSpPr/>
          <p:nvPr/>
        </p:nvSpPr>
        <p:spPr>
          <a:xfrm>
            <a:off x="1757550" y="5944063"/>
            <a:ext cx="2382173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İp Üstünde Yürüme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8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8F55EA-11ED-20B6-7E7C-2FEC6267E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7D3CC71-5279-7C2C-32B5-A7C733F6056A}"/>
              </a:ext>
            </a:extLst>
          </p:cNvPr>
          <p:cNvSpPr txBox="1"/>
          <p:nvPr/>
        </p:nvSpPr>
        <p:spPr>
          <a:xfrm>
            <a:off x="173254" y="2189845"/>
            <a:ext cx="118454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30B8E8"/>
                </a:solidFill>
              </a:rPr>
              <a:t>Winter</a:t>
            </a:r>
            <a:r>
              <a:rPr lang="tr-TR" sz="11500" b="1" dirty="0">
                <a:solidFill>
                  <a:srgbClr val="30B8E8"/>
                </a:solidFill>
              </a:rPr>
              <a:t> Sports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DD478EC-3DB8-391F-429A-9D2F9B2B0B16}"/>
              </a:ext>
            </a:extLst>
          </p:cNvPr>
          <p:cNvSpPr txBox="1"/>
          <p:nvPr/>
        </p:nvSpPr>
        <p:spPr>
          <a:xfrm>
            <a:off x="173254" y="3737131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(Kış Sporları)</a:t>
            </a:r>
          </a:p>
        </p:txBody>
      </p:sp>
    </p:spTree>
    <p:extLst>
      <p:ext uri="{BB962C8B-B14F-4D97-AF65-F5344CB8AC3E}">
        <p14:creationId xmlns:p14="http://schemas.microsoft.com/office/powerpoint/2010/main" val="15428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8088E83B-C9D1-29B9-F416-DB6266EDB739}"/>
              </a:ext>
            </a:extLst>
          </p:cNvPr>
          <p:cNvSpPr/>
          <p:nvPr/>
        </p:nvSpPr>
        <p:spPr>
          <a:xfrm>
            <a:off x="534914" y="2317772"/>
            <a:ext cx="2434530" cy="495301"/>
          </a:xfrm>
          <a:prstGeom prst="flowChartTerminator">
            <a:avLst/>
          </a:prstGeom>
          <a:solidFill>
            <a:srgbClr val="E5F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Skiing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5C8524E1-AEB7-7E1E-A763-65118BAEF3A3}"/>
              </a:ext>
            </a:extLst>
          </p:cNvPr>
          <p:cNvSpPr/>
          <p:nvPr/>
        </p:nvSpPr>
        <p:spPr>
          <a:xfrm>
            <a:off x="7548454" y="5008155"/>
            <a:ext cx="2787917" cy="650197"/>
          </a:xfrm>
          <a:prstGeom prst="flowChartTerminator">
            <a:avLst/>
          </a:prstGeom>
          <a:solidFill>
            <a:srgbClr val="E5F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Heli-skiing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459831FF-768F-E1D3-12D8-5699C535FBAD}"/>
              </a:ext>
            </a:extLst>
          </p:cNvPr>
          <p:cNvSpPr/>
          <p:nvPr/>
        </p:nvSpPr>
        <p:spPr>
          <a:xfrm>
            <a:off x="2557440" y="5158984"/>
            <a:ext cx="2665009" cy="650197"/>
          </a:xfrm>
          <a:prstGeom prst="flowChartTerminator">
            <a:avLst/>
          </a:prstGeom>
          <a:solidFill>
            <a:srgbClr val="E5F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Ice-skating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A9F2028D-6505-BB6B-6DEE-C5C667C59201}"/>
              </a:ext>
            </a:extLst>
          </p:cNvPr>
          <p:cNvSpPr/>
          <p:nvPr/>
        </p:nvSpPr>
        <p:spPr>
          <a:xfrm>
            <a:off x="531739" y="2822597"/>
            <a:ext cx="243453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E5FCFF"/>
                </a:solidFill>
              </a:rPr>
              <a:t>Kayak Sporu</a:t>
            </a:r>
            <a:endParaRPr lang="en-US" sz="2400" dirty="0">
              <a:solidFill>
                <a:srgbClr val="E5FCFF"/>
              </a:solidFill>
            </a:endParaRPr>
          </a:p>
        </p:txBody>
      </p:sp>
      <p:sp>
        <p:nvSpPr>
          <p:cNvPr id="8" name="Akış Çizelgesi: Sonlandırıcı 7">
            <a:extLst>
              <a:ext uri="{FF2B5EF4-FFF2-40B4-BE49-F238E27FC236}">
                <a16:creationId xmlns:a16="http://schemas.microsoft.com/office/drawing/2014/main" id="{2CC44B3D-BD47-C71F-49D2-6F8D9C642EB2}"/>
              </a:ext>
            </a:extLst>
          </p:cNvPr>
          <p:cNvSpPr/>
          <p:nvPr/>
        </p:nvSpPr>
        <p:spPr>
          <a:xfrm>
            <a:off x="7548453" y="5658352"/>
            <a:ext cx="2787917" cy="650197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E5FCFF"/>
                </a:solidFill>
              </a:rPr>
              <a:t>Helikopter Kayağı</a:t>
            </a:r>
            <a:endParaRPr lang="en-US" sz="2000" dirty="0">
              <a:solidFill>
                <a:srgbClr val="E5FCFF"/>
              </a:solidFill>
            </a:endParaRPr>
          </a:p>
        </p:txBody>
      </p:sp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57DBA5CC-D279-3DD8-00B5-4AC1103ADF6F}"/>
              </a:ext>
            </a:extLst>
          </p:cNvPr>
          <p:cNvSpPr/>
          <p:nvPr/>
        </p:nvSpPr>
        <p:spPr>
          <a:xfrm>
            <a:off x="2557439" y="5809181"/>
            <a:ext cx="2665009" cy="650197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E5FCFF"/>
                </a:solidFill>
              </a:rPr>
              <a:t>Buz Pateni</a:t>
            </a:r>
            <a:endParaRPr lang="en-US" sz="2400" dirty="0">
              <a:solidFill>
                <a:srgbClr val="E5FCFF"/>
              </a:solidFill>
            </a:endParaRPr>
          </a:p>
        </p:txBody>
      </p:sp>
      <p:sp>
        <p:nvSpPr>
          <p:cNvPr id="10" name="Akış Çizelgesi: Sonlandırıcı 9">
            <a:extLst>
              <a:ext uri="{FF2B5EF4-FFF2-40B4-BE49-F238E27FC236}">
                <a16:creationId xmlns:a16="http://schemas.microsoft.com/office/drawing/2014/main" id="{14D10116-4015-E0C3-3105-F428DD64BB1C}"/>
              </a:ext>
            </a:extLst>
          </p:cNvPr>
          <p:cNvSpPr/>
          <p:nvPr/>
        </p:nvSpPr>
        <p:spPr>
          <a:xfrm>
            <a:off x="4760536" y="2409747"/>
            <a:ext cx="2787917" cy="650197"/>
          </a:xfrm>
          <a:prstGeom prst="flowChartTerminator">
            <a:avLst/>
          </a:prstGeom>
          <a:solidFill>
            <a:srgbClr val="E5F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Snowboarding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Akış Çizelgesi: Sonlandırıcı 10">
            <a:extLst>
              <a:ext uri="{FF2B5EF4-FFF2-40B4-BE49-F238E27FC236}">
                <a16:creationId xmlns:a16="http://schemas.microsoft.com/office/drawing/2014/main" id="{9F067A1A-C105-84DE-BEBC-E84F38A5951C}"/>
              </a:ext>
            </a:extLst>
          </p:cNvPr>
          <p:cNvSpPr/>
          <p:nvPr/>
        </p:nvSpPr>
        <p:spPr>
          <a:xfrm>
            <a:off x="4760536" y="3075250"/>
            <a:ext cx="2787917" cy="650197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E5FCFF"/>
                </a:solidFill>
              </a:rPr>
              <a:t>Kar Kaykayı </a:t>
            </a:r>
            <a:endParaRPr lang="en-US" sz="2400" dirty="0">
              <a:solidFill>
                <a:srgbClr val="E5FCFF"/>
              </a:solidFill>
            </a:endParaRPr>
          </a:p>
        </p:txBody>
      </p:sp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FBB61430-5F3B-E706-1CFA-A5ADEC38C1CF}"/>
              </a:ext>
            </a:extLst>
          </p:cNvPr>
          <p:cNvSpPr/>
          <p:nvPr/>
        </p:nvSpPr>
        <p:spPr>
          <a:xfrm>
            <a:off x="8881779" y="1916004"/>
            <a:ext cx="2434529" cy="650197"/>
          </a:xfrm>
          <a:prstGeom prst="flowChartTerminator">
            <a:avLst/>
          </a:prstGeom>
          <a:solidFill>
            <a:srgbClr val="E5F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Ice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Climbing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Akış Çizelgesi: Sonlandırıcı 12">
            <a:extLst>
              <a:ext uri="{FF2B5EF4-FFF2-40B4-BE49-F238E27FC236}">
                <a16:creationId xmlns:a16="http://schemas.microsoft.com/office/drawing/2014/main" id="{A0CA77A4-5288-19BB-1503-1766EB3431D9}"/>
              </a:ext>
            </a:extLst>
          </p:cNvPr>
          <p:cNvSpPr/>
          <p:nvPr/>
        </p:nvSpPr>
        <p:spPr>
          <a:xfrm>
            <a:off x="8878604" y="2566201"/>
            <a:ext cx="2434529" cy="650197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E5FCFF"/>
                </a:solidFill>
              </a:rPr>
              <a:t>Buza Tırmanış</a:t>
            </a:r>
            <a:endParaRPr lang="en-US" sz="2400" dirty="0">
              <a:solidFill>
                <a:srgbClr val="E5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9B49A-D229-250A-022E-B31D5AB61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E36C9AC-C71D-4F2F-6381-CD4586BF9531}"/>
              </a:ext>
            </a:extLst>
          </p:cNvPr>
          <p:cNvSpPr txBox="1"/>
          <p:nvPr/>
        </p:nvSpPr>
        <p:spPr>
          <a:xfrm>
            <a:off x="173254" y="1982805"/>
            <a:ext cx="118454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A349A4"/>
                </a:solidFill>
              </a:rPr>
              <a:t>Other</a:t>
            </a:r>
            <a:r>
              <a:rPr lang="tr-TR" sz="11500" b="1" dirty="0">
                <a:solidFill>
                  <a:srgbClr val="A349A4"/>
                </a:solidFill>
              </a:rPr>
              <a:t> Sports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9D55C3D-1A3E-E0CF-B807-78DF01DF5E85}"/>
              </a:ext>
            </a:extLst>
          </p:cNvPr>
          <p:cNvSpPr txBox="1"/>
          <p:nvPr/>
        </p:nvSpPr>
        <p:spPr>
          <a:xfrm>
            <a:off x="173253" y="3520315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(Diğer Sporlar)</a:t>
            </a:r>
          </a:p>
        </p:txBody>
      </p:sp>
    </p:spTree>
    <p:extLst>
      <p:ext uri="{BB962C8B-B14F-4D97-AF65-F5344CB8AC3E}">
        <p14:creationId xmlns:p14="http://schemas.microsoft.com/office/powerpoint/2010/main" val="71541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onlandırıcı 1">
            <a:extLst>
              <a:ext uri="{FF2B5EF4-FFF2-40B4-BE49-F238E27FC236}">
                <a16:creationId xmlns:a16="http://schemas.microsoft.com/office/drawing/2014/main" id="{2BBCB22B-2B96-6FA0-32C3-17C8D741C660}"/>
              </a:ext>
            </a:extLst>
          </p:cNvPr>
          <p:cNvSpPr/>
          <p:nvPr/>
        </p:nvSpPr>
        <p:spPr>
          <a:xfrm>
            <a:off x="171448" y="1908197"/>
            <a:ext cx="2120900" cy="49530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Motor Racing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DA09E3A4-37F4-8746-2AE6-12AE0A117868}"/>
              </a:ext>
            </a:extLst>
          </p:cNvPr>
          <p:cNvSpPr/>
          <p:nvPr/>
        </p:nvSpPr>
        <p:spPr>
          <a:xfrm>
            <a:off x="2711448" y="1898673"/>
            <a:ext cx="2120900" cy="49530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Horse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Riding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FB695C7E-60D9-892E-E1E7-5FF6DE3A8C23}"/>
              </a:ext>
            </a:extLst>
          </p:cNvPr>
          <p:cNvSpPr/>
          <p:nvPr/>
        </p:nvSpPr>
        <p:spPr>
          <a:xfrm>
            <a:off x="459228" y="5665342"/>
            <a:ext cx="2738575" cy="493744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Archery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900ACFDA-4FE7-BF13-D2B1-2E35CDED8EA6}"/>
              </a:ext>
            </a:extLst>
          </p:cNvPr>
          <p:cNvSpPr/>
          <p:nvPr/>
        </p:nvSpPr>
        <p:spPr>
          <a:xfrm>
            <a:off x="7359652" y="2121218"/>
            <a:ext cx="2120900" cy="49530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Rollerblading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D0B56E4F-EDA6-0482-50C0-6AC279F866A1}"/>
              </a:ext>
            </a:extLst>
          </p:cNvPr>
          <p:cNvSpPr/>
          <p:nvPr/>
        </p:nvSpPr>
        <p:spPr>
          <a:xfrm>
            <a:off x="168273" y="2413022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C4B0D4"/>
                </a:solidFill>
              </a:rPr>
              <a:t>Motor Sporu</a:t>
            </a:r>
            <a:endParaRPr lang="en-US" sz="2000" dirty="0">
              <a:solidFill>
                <a:srgbClr val="C4B0D4"/>
              </a:solidFill>
            </a:endParaRPr>
          </a:p>
        </p:txBody>
      </p:sp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F33017D3-DD17-7535-5B9B-C9FF126B0A4B}"/>
              </a:ext>
            </a:extLst>
          </p:cNvPr>
          <p:cNvSpPr/>
          <p:nvPr/>
        </p:nvSpPr>
        <p:spPr>
          <a:xfrm>
            <a:off x="2708273" y="2403498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C4B0D4"/>
                </a:solidFill>
              </a:rPr>
              <a:t>Ata Binmek</a:t>
            </a:r>
            <a:endParaRPr lang="en-US" sz="2000" dirty="0">
              <a:solidFill>
                <a:srgbClr val="C4B0D4"/>
              </a:solidFill>
            </a:endParaRPr>
          </a:p>
        </p:txBody>
      </p:sp>
      <p:sp>
        <p:nvSpPr>
          <p:cNvPr id="10" name="Akış Çizelgesi: Sonlandırıcı 9">
            <a:extLst>
              <a:ext uri="{FF2B5EF4-FFF2-40B4-BE49-F238E27FC236}">
                <a16:creationId xmlns:a16="http://schemas.microsoft.com/office/drawing/2014/main" id="{161174B3-431A-9382-DC08-14A18781B240}"/>
              </a:ext>
            </a:extLst>
          </p:cNvPr>
          <p:cNvSpPr/>
          <p:nvPr/>
        </p:nvSpPr>
        <p:spPr>
          <a:xfrm>
            <a:off x="456053" y="6170167"/>
            <a:ext cx="2738575" cy="493744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C4B0D4"/>
                </a:solidFill>
              </a:rPr>
              <a:t>Okçuluk</a:t>
            </a:r>
            <a:endParaRPr lang="en-US" sz="2000" dirty="0">
              <a:solidFill>
                <a:srgbClr val="C4B0D4"/>
              </a:solidFill>
            </a:endParaRPr>
          </a:p>
        </p:txBody>
      </p:sp>
      <p:sp>
        <p:nvSpPr>
          <p:cNvPr id="11" name="Akış Çizelgesi: Sonlandırıcı 10">
            <a:extLst>
              <a:ext uri="{FF2B5EF4-FFF2-40B4-BE49-F238E27FC236}">
                <a16:creationId xmlns:a16="http://schemas.microsoft.com/office/drawing/2014/main" id="{B3328F51-8980-0742-D351-DF0823630BBD}"/>
              </a:ext>
            </a:extLst>
          </p:cNvPr>
          <p:cNvSpPr/>
          <p:nvPr/>
        </p:nvSpPr>
        <p:spPr>
          <a:xfrm>
            <a:off x="7356477" y="2626043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C4B0D4"/>
                </a:solidFill>
              </a:rPr>
              <a:t>Paten Kaymak</a:t>
            </a:r>
            <a:endParaRPr lang="en-US" sz="2000" dirty="0">
              <a:solidFill>
                <a:srgbClr val="C4B0D4"/>
              </a:solidFill>
            </a:endParaRPr>
          </a:p>
        </p:txBody>
      </p:sp>
      <p:sp>
        <p:nvSpPr>
          <p:cNvPr id="14" name="Akış Çizelgesi: Sonlandırıcı 13">
            <a:extLst>
              <a:ext uri="{FF2B5EF4-FFF2-40B4-BE49-F238E27FC236}">
                <a16:creationId xmlns:a16="http://schemas.microsoft.com/office/drawing/2014/main" id="{80E2214C-F935-2666-B5C3-ADE19AD02D41}"/>
              </a:ext>
            </a:extLst>
          </p:cNvPr>
          <p:cNvSpPr/>
          <p:nvPr/>
        </p:nvSpPr>
        <p:spPr>
          <a:xfrm>
            <a:off x="9662474" y="2130742"/>
            <a:ext cx="2339032" cy="49530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>
                <a:solidFill>
                  <a:schemeClr val="tx1"/>
                </a:solidFill>
              </a:rPr>
              <a:t>Jeep Safari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Akış Çizelgesi: Sonlandırıcı 14">
            <a:extLst>
              <a:ext uri="{FF2B5EF4-FFF2-40B4-BE49-F238E27FC236}">
                <a16:creationId xmlns:a16="http://schemas.microsoft.com/office/drawing/2014/main" id="{80066348-35F0-1ED7-7EC1-F2E6EF12C133}"/>
              </a:ext>
            </a:extLst>
          </p:cNvPr>
          <p:cNvSpPr/>
          <p:nvPr/>
        </p:nvSpPr>
        <p:spPr>
          <a:xfrm>
            <a:off x="4480290" y="5417691"/>
            <a:ext cx="3231419" cy="49530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Skateboarding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Akış Çizelgesi: Sonlandırıcı 15">
            <a:extLst>
              <a:ext uri="{FF2B5EF4-FFF2-40B4-BE49-F238E27FC236}">
                <a16:creationId xmlns:a16="http://schemas.microsoft.com/office/drawing/2014/main" id="{490F78A7-2E19-20AD-5C82-9087F093EA2D}"/>
              </a:ext>
            </a:extLst>
          </p:cNvPr>
          <p:cNvSpPr/>
          <p:nvPr/>
        </p:nvSpPr>
        <p:spPr>
          <a:xfrm>
            <a:off x="8917758" y="5540375"/>
            <a:ext cx="2815014" cy="49530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Cycling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Akış Çizelgesi: Sonlandırıcı 16">
            <a:extLst>
              <a:ext uri="{FF2B5EF4-FFF2-40B4-BE49-F238E27FC236}">
                <a16:creationId xmlns:a16="http://schemas.microsoft.com/office/drawing/2014/main" id="{A6F74F7B-0C07-3394-576B-287DC76956BD}"/>
              </a:ext>
            </a:extLst>
          </p:cNvPr>
          <p:cNvSpPr/>
          <p:nvPr/>
        </p:nvSpPr>
        <p:spPr>
          <a:xfrm>
            <a:off x="9659299" y="2635567"/>
            <a:ext cx="2339032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C4B0D4"/>
                </a:solidFill>
              </a:rPr>
              <a:t>Cip Safarisi</a:t>
            </a:r>
            <a:endParaRPr lang="en-US" sz="2000" dirty="0">
              <a:solidFill>
                <a:srgbClr val="C4B0D4"/>
              </a:solidFill>
            </a:endParaRPr>
          </a:p>
        </p:txBody>
      </p:sp>
      <p:sp>
        <p:nvSpPr>
          <p:cNvPr id="18" name="Akış Çizelgesi: Sonlandırıcı 17">
            <a:extLst>
              <a:ext uri="{FF2B5EF4-FFF2-40B4-BE49-F238E27FC236}">
                <a16:creationId xmlns:a16="http://schemas.microsoft.com/office/drawing/2014/main" id="{06EAAF59-FE70-9563-BAF7-4D7589B66D06}"/>
              </a:ext>
            </a:extLst>
          </p:cNvPr>
          <p:cNvSpPr/>
          <p:nvPr/>
        </p:nvSpPr>
        <p:spPr>
          <a:xfrm>
            <a:off x="4477115" y="5922516"/>
            <a:ext cx="3231419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C4B0D4"/>
                </a:solidFill>
              </a:rPr>
              <a:t>Kaykay</a:t>
            </a:r>
            <a:endParaRPr lang="en-US" sz="2000" dirty="0">
              <a:solidFill>
                <a:srgbClr val="C4B0D4"/>
              </a:solidFill>
            </a:endParaRPr>
          </a:p>
        </p:txBody>
      </p:sp>
      <p:sp>
        <p:nvSpPr>
          <p:cNvPr id="19" name="Akış Çizelgesi: Sonlandırıcı 18">
            <a:extLst>
              <a:ext uri="{FF2B5EF4-FFF2-40B4-BE49-F238E27FC236}">
                <a16:creationId xmlns:a16="http://schemas.microsoft.com/office/drawing/2014/main" id="{C7F1FD05-CB68-E406-AC09-0F597A25CBAC}"/>
              </a:ext>
            </a:extLst>
          </p:cNvPr>
          <p:cNvSpPr/>
          <p:nvPr/>
        </p:nvSpPr>
        <p:spPr>
          <a:xfrm>
            <a:off x="8914583" y="6045200"/>
            <a:ext cx="2815014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C4B0D4"/>
                </a:solidFill>
              </a:rPr>
              <a:t>Bisiklet</a:t>
            </a:r>
            <a:endParaRPr lang="en-US" sz="2000" dirty="0">
              <a:solidFill>
                <a:srgbClr val="C4B0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3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B7DC50E-4892-95A7-C1BB-319B63F7CEFB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https://www.egetolgayaltinay.com/lessons/376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58B3C13-B86E-D74D-94A8-4B0F123AC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5560">
            <a:off x="8436155" y="3426465"/>
            <a:ext cx="3222037" cy="30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91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ED9739-BC7A-BFB0-0D05-CAE325332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FE674F8-A7C7-4B52-3E1A-8F8920F5603E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https://www.egetolgayaltinay.com/lessons/377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132C037-DF9E-B121-665E-16C645251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0778">
            <a:off x="8541328" y="3309257"/>
            <a:ext cx="3346592" cy="320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52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DCADC7-1E54-81AC-A2E5-2071E5650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29F7952-699D-A888-3F37-F9A95BB05D3B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https://www.egetolgayaltinay.com/lessons/378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AB7CA51-58BE-CE02-8D5D-B67407B89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081">
            <a:off x="8531523" y="3078525"/>
            <a:ext cx="3153910" cy="29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90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C743CBC8-F0A3-4239-965B-294110131D78}"/>
              </a:ext>
            </a:extLst>
          </p:cNvPr>
          <p:cNvSpPr/>
          <p:nvPr/>
        </p:nvSpPr>
        <p:spPr>
          <a:xfrm>
            <a:off x="0" y="2757024"/>
            <a:ext cx="2492194" cy="4079582"/>
          </a:xfrm>
          <a:prstGeom prst="rect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1C3B78A-BFDC-4718-81CD-B9DFA08ADB5A}"/>
              </a:ext>
            </a:extLst>
          </p:cNvPr>
          <p:cNvSpPr txBox="1"/>
          <p:nvPr/>
        </p:nvSpPr>
        <p:spPr>
          <a:xfrm>
            <a:off x="577970" y="207034"/>
            <a:ext cx="484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Put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sports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correct</a:t>
            </a:r>
            <a:r>
              <a:rPr lang="tr-TR" dirty="0"/>
              <a:t> </a:t>
            </a:r>
            <a:r>
              <a:rPr lang="tr-TR" dirty="0" err="1"/>
              <a:t>categories</a:t>
            </a:r>
            <a:r>
              <a:rPr lang="tr-TR" dirty="0"/>
              <a:t>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1443CAA-B351-46CD-B7C6-66ED5984B37C}"/>
              </a:ext>
            </a:extLst>
          </p:cNvPr>
          <p:cNvSpPr/>
          <p:nvPr/>
        </p:nvSpPr>
        <p:spPr>
          <a:xfrm>
            <a:off x="2492194" y="2749892"/>
            <a:ext cx="2492193" cy="4079582"/>
          </a:xfrm>
          <a:prstGeom prst="rect">
            <a:avLst/>
          </a:prstGeom>
          <a:solidFill>
            <a:srgbClr val="7AEE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3596F1D5-4FC4-4A9B-8768-4E298F8F6A64}"/>
              </a:ext>
            </a:extLst>
          </p:cNvPr>
          <p:cNvSpPr/>
          <p:nvPr/>
        </p:nvSpPr>
        <p:spPr>
          <a:xfrm>
            <a:off x="-1125053" y="6418111"/>
            <a:ext cx="47423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rgbClr val="0DFDF7"/>
                </a:solidFill>
                <a:effectLst/>
              </a:rPr>
              <a:t>Water</a:t>
            </a:r>
            <a:r>
              <a:rPr lang="tr-TR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DFDF7"/>
                </a:solidFill>
                <a:effectLst/>
              </a:rPr>
              <a:t> Sports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5886141-590D-43CD-8AEF-F3FF606FA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90" y="6045680"/>
            <a:ext cx="508958" cy="508958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E27866CB-0EF2-43E0-8482-1F1DAAF37546}"/>
              </a:ext>
            </a:extLst>
          </p:cNvPr>
          <p:cNvSpPr/>
          <p:nvPr/>
        </p:nvSpPr>
        <p:spPr>
          <a:xfrm>
            <a:off x="4984386" y="2763179"/>
            <a:ext cx="2492192" cy="40876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12471A7C-6305-4F9D-AA75-B3409B4E745B}"/>
              </a:ext>
            </a:extLst>
          </p:cNvPr>
          <p:cNvSpPr/>
          <p:nvPr/>
        </p:nvSpPr>
        <p:spPr>
          <a:xfrm>
            <a:off x="9782174" y="2757024"/>
            <a:ext cx="2409825" cy="4072450"/>
          </a:xfrm>
          <a:prstGeom prst="rect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2C62D128-A232-4CDE-A2A7-3D5F909A8AC4}"/>
              </a:ext>
            </a:extLst>
          </p:cNvPr>
          <p:cNvSpPr/>
          <p:nvPr/>
        </p:nvSpPr>
        <p:spPr>
          <a:xfrm>
            <a:off x="7476578" y="2757024"/>
            <a:ext cx="2305596" cy="4072450"/>
          </a:xfrm>
          <a:prstGeom prst="rect">
            <a:avLst/>
          </a:prstGeom>
          <a:solidFill>
            <a:srgbClr val="E5F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1F11FA03-2BD9-49D9-8DA4-012C5260A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34" y="6045680"/>
            <a:ext cx="517838" cy="492752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1C240A07-C2F0-45ED-93BC-5873C34E82FF}"/>
              </a:ext>
            </a:extLst>
          </p:cNvPr>
          <p:cNvSpPr/>
          <p:nvPr/>
        </p:nvSpPr>
        <p:spPr>
          <a:xfrm>
            <a:off x="1353699" y="6403849"/>
            <a:ext cx="47423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FA120"/>
                </a:solidFill>
                <a:effectLst/>
              </a:rPr>
              <a:t>Nature Sports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1300B50D-C588-433D-B835-3727B9C603D5}"/>
              </a:ext>
            </a:extLst>
          </p:cNvPr>
          <p:cNvSpPr/>
          <p:nvPr/>
        </p:nvSpPr>
        <p:spPr>
          <a:xfrm>
            <a:off x="3887075" y="6389356"/>
            <a:ext cx="47423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Air</a:t>
            </a:r>
            <a:r>
              <a:rPr lang="tr-TR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Sports</a:t>
            </a: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B9352735-3AC8-46A7-9273-905B0442A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39" y="6023413"/>
            <a:ext cx="472002" cy="472002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E7A1F494-8109-4784-B80C-532F95F06D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6"/>
          <a:stretch/>
        </p:blipFill>
        <p:spPr>
          <a:xfrm>
            <a:off x="8435780" y="5958799"/>
            <a:ext cx="463423" cy="459312"/>
          </a:xfrm>
          <a:prstGeom prst="rect">
            <a:avLst/>
          </a:prstGeom>
        </p:spPr>
      </p:pic>
      <p:sp>
        <p:nvSpPr>
          <p:cNvPr id="26" name="Dikdörtgen 25">
            <a:extLst>
              <a:ext uri="{FF2B5EF4-FFF2-40B4-BE49-F238E27FC236}">
                <a16:creationId xmlns:a16="http://schemas.microsoft.com/office/drawing/2014/main" id="{527CB005-A3DD-4877-BE2D-FF4E12380B6F}"/>
              </a:ext>
            </a:extLst>
          </p:cNvPr>
          <p:cNvSpPr/>
          <p:nvPr/>
        </p:nvSpPr>
        <p:spPr>
          <a:xfrm>
            <a:off x="6296340" y="6374863"/>
            <a:ext cx="47423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rgbClr val="B0F5FE"/>
                </a:solidFill>
              </a:rPr>
              <a:t>Winter</a:t>
            </a:r>
            <a:r>
              <a:rPr lang="tr-TR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B0F5FE"/>
                </a:solidFill>
                <a:effectLst/>
              </a:rPr>
              <a:t> Sports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03880493-CE6E-4E1E-8486-A7CC53E2BDE9}"/>
              </a:ext>
            </a:extLst>
          </p:cNvPr>
          <p:cNvSpPr/>
          <p:nvPr/>
        </p:nvSpPr>
        <p:spPr>
          <a:xfrm>
            <a:off x="8588191" y="6360370"/>
            <a:ext cx="47423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Other</a:t>
            </a:r>
            <a:r>
              <a:rPr lang="tr-TR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Sports</a:t>
            </a:r>
          </a:p>
        </p:txBody>
      </p:sp>
      <p:sp>
        <p:nvSpPr>
          <p:cNvPr id="33" name="Akış Çizelgesi: Sonlandırıcı 32">
            <a:extLst>
              <a:ext uri="{FF2B5EF4-FFF2-40B4-BE49-F238E27FC236}">
                <a16:creationId xmlns:a16="http://schemas.microsoft.com/office/drawing/2014/main" id="{1085D5F7-F744-417E-A7F8-81B1EADF63DA}"/>
              </a:ext>
            </a:extLst>
          </p:cNvPr>
          <p:cNvSpPr/>
          <p:nvPr/>
        </p:nvSpPr>
        <p:spPr>
          <a:xfrm>
            <a:off x="5152363" y="5383160"/>
            <a:ext cx="2120900" cy="495301"/>
          </a:xfrm>
          <a:prstGeom prst="flowChartTerminator">
            <a:avLst/>
          </a:prstGeom>
          <a:solidFill>
            <a:srgbClr val="EA6C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Paragliding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4" name="Akış Çizelgesi: Sonlandırıcı 33">
            <a:extLst>
              <a:ext uri="{FF2B5EF4-FFF2-40B4-BE49-F238E27FC236}">
                <a16:creationId xmlns:a16="http://schemas.microsoft.com/office/drawing/2014/main" id="{6076F393-B1DA-482A-A179-8957EEE6F3A6}"/>
              </a:ext>
            </a:extLst>
          </p:cNvPr>
          <p:cNvSpPr/>
          <p:nvPr/>
        </p:nvSpPr>
        <p:spPr>
          <a:xfrm>
            <a:off x="5136598" y="4771125"/>
            <a:ext cx="2120900" cy="493743"/>
          </a:xfrm>
          <a:prstGeom prst="flowChartTerminator">
            <a:avLst/>
          </a:prstGeom>
          <a:solidFill>
            <a:srgbClr val="EA6C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Skydiving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5" name="Akış Çizelgesi: Sonlandırıcı 34">
            <a:extLst>
              <a:ext uri="{FF2B5EF4-FFF2-40B4-BE49-F238E27FC236}">
                <a16:creationId xmlns:a16="http://schemas.microsoft.com/office/drawing/2014/main" id="{D94426A2-FA9E-4E1A-AAE0-9484AD2C3F2E}"/>
              </a:ext>
            </a:extLst>
          </p:cNvPr>
          <p:cNvSpPr/>
          <p:nvPr/>
        </p:nvSpPr>
        <p:spPr>
          <a:xfrm>
            <a:off x="5136598" y="4165187"/>
            <a:ext cx="2120900" cy="495301"/>
          </a:xfrm>
          <a:prstGeom prst="flowChartTerminator">
            <a:avLst/>
          </a:prstGeom>
          <a:solidFill>
            <a:srgbClr val="EA6C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Parachuting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6" name="Akış Çizelgesi: Sonlandırıcı 35">
            <a:extLst>
              <a:ext uri="{FF2B5EF4-FFF2-40B4-BE49-F238E27FC236}">
                <a16:creationId xmlns:a16="http://schemas.microsoft.com/office/drawing/2014/main" id="{8DA8C9F9-78B3-447B-9316-30694DAE6E58}"/>
              </a:ext>
            </a:extLst>
          </p:cNvPr>
          <p:cNvSpPr/>
          <p:nvPr/>
        </p:nvSpPr>
        <p:spPr>
          <a:xfrm>
            <a:off x="5152363" y="3547292"/>
            <a:ext cx="2120900" cy="495301"/>
          </a:xfrm>
          <a:prstGeom prst="flowChartTerminator">
            <a:avLst/>
          </a:prstGeom>
          <a:solidFill>
            <a:srgbClr val="EA6C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</a:rPr>
              <a:t>Base </a:t>
            </a:r>
            <a:r>
              <a:rPr lang="tr-TR" b="1" dirty="0" err="1">
                <a:solidFill>
                  <a:schemeClr val="tx1"/>
                </a:solidFill>
              </a:rPr>
              <a:t>Jumping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Akış Çizelgesi: Sonlandırıcı 36">
            <a:extLst>
              <a:ext uri="{FF2B5EF4-FFF2-40B4-BE49-F238E27FC236}">
                <a16:creationId xmlns:a16="http://schemas.microsoft.com/office/drawing/2014/main" id="{B8267D9B-F215-450F-AF7C-66C61D5495AB}"/>
              </a:ext>
            </a:extLst>
          </p:cNvPr>
          <p:cNvSpPr/>
          <p:nvPr/>
        </p:nvSpPr>
        <p:spPr>
          <a:xfrm>
            <a:off x="5159661" y="2933699"/>
            <a:ext cx="2120900" cy="495301"/>
          </a:xfrm>
          <a:prstGeom prst="flowChartTerminator">
            <a:avLst/>
          </a:prstGeom>
          <a:solidFill>
            <a:srgbClr val="EA6C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chemeClr val="tx1"/>
                </a:solidFill>
              </a:rPr>
              <a:t>Highlining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Akış Çizelgesi: Sonlandırıcı 37">
            <a:extLst>
              <a:ext uri="{FF2B5EF4-FFF2-40B4-BE49-F238E27FC236}">
                <a16:creationId xmlns:a16="http://schemas.microsoft.com/office/drawing/2014/main" id="{763E05AC-7C90-4EEB-BC83-A4FA9C0951E9}"/>
              </a:ext>
            </a:extLst>
          </p:cNvPr>
          <p:cNvSpPr/>
          <p:nvPr/>
        </p:nvSpPr>
        <p:spPr>
          <a:xfrm>
            <a:off x="188793" y="3583634"/>
            <a:ext cx="2120900" cy="495301"/>
          </a:xfrm>
          <a:prstGeom prst="flowChartTerminator">
            <a:avLst/>
          </a:prstGeom>
          <a:solidFill>
            <a:srgbClr val="02C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Scuba </a:t>
            </a:r>
            <a:r>
              <a:rPr lang="tr-TR" sz="2000" b="1" dirty="0">
                <a:solidFill>
                  <a:schemeClr val="tx1"/>
                </a:solidFill>
              </a:rPr>
              <a:t>D</a:t>
            </a:r>
            <a:r>
              <a:rPr lang="en-US" sz="2000" b="1" dirty="0" err="1">
                <a:solidFill>
                  <a:schemeClr val="tx1"/>
                </a:solidFill>
              </a:rPr>
              <a:t>iving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9" name="Akış Çizelgesi: Sonlandırıcı 38">
            <a:extLst>
              <a:ext uri="{FF2B5EF4-FFF2-40B4-BE49-F238E27FC236}">
                <a16:creationId xmlns:a16="http://schemas.microsoft.com/office/drawing/2014/main" id="{ED02A2AC-53EF-42B8-A1BE-D7713FE6F02E}"/>
              </a:ext>
            </a:extLst>
          </p:cNvPr>
          <p:cNvSpPr/>
          <p:nvPr/>
        </p:nvSpPr>
        <p:spPr>
          <a:xfrm>
            <a:off x="185647" y="5461473"/>
            <a:ext cx="2120900" cy="493744"/>
          </a:xfrm>
          <a:prstGeom prst="flowChartTerminator">
            <a:avLst/>
          </a:prstGeom>
          <a:solidFill>
            <a:srgbClr val="02C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Sailing </a:t>
            </a:r>
          </a:p>
        </p:txBody>
      </p:sp>
      <p:sp>
        <p:nvSpPr>
          <p:cNvPr id="40" name="Akış Çizelgesi: Sonlandırıcı 39">
            <a:extLst>
              <a:ext uri="{FF2B5EF4-FFF2-40B4-BE49-F238E27FC236}">
                <a16:creationId xmlns:a16="http://schemas.microsoft.com/office/drawing/2014/main" id="{A1979163-64A6-4328-B5A8-CD6106B0FC30}"/>
              </a:ext>
            </a:extLst>
          </p:cNvPr>
          <p:cNvSpPr/>
          <p:nvPr/>
        </p:nvSpPr>
        <p:spPr>
          <a:xfrm>
            <a:off x="185647" y="2935257"/>
            <a:ext cx="2120900" cy="493743"/>
          </a:xfrm>
          <a:prstGeom prst="flowChartTerminator">
            <a:avLst/>
          </a:prstGeom>
          <a:solidFill>
            <a:srgbClr val="02C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Kite </a:t>
            </a:r>
            <a:r>
              <a:rPr lang="tr-TR" sz="2000" b="1" dirty="0" err="1">
                <a:solidFill>
                  <a:schemeClr val="tx1"/>
                </a:solidFill>
              </a:rPr>
              <a:t>Surfing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1" name="Akış Çizelgesi: Sonlandırıcı 40">
            <a:extLst>
              <a:ext uri="{FF2B5EF4-FFF2-40B4-BE49-F238E27FC236}">
                <a16:creationId xmlns:a16="http://schemas.microsoft.com/office/drawing/2014/main" id="{3BE82483-C291-4A27-A65F-846909E7F48A}"/>
              </a:ext>
            </a:extLst>
          </p:cNvPr>
          <p:cNvSpPr/>
          <p:nvPr/>
        </p:nvSpPr>
        <p:spPr>
          <a:xfrm>
            <a:off x="203318" y="4820344"/>
            <a:ext cx="2120900" cy="495301"/>
          </a:xfrm>
          <a:prstGeom prst="flowChartTerminator">
            <a:avLst/>
          </a:prstGeom>
          <a:solidFill>
            <a:srgbClr val="02C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Rafting </a:t>
            </a:r>
          </a:p>
        </p:txBody>
      </p:sp>
      <p:sp>
        <p:nvSpPr>
          <p:cNvPr id="42" name="Akış Çizelgesi: Sonlandırıcı 41">
            <a:extLst>
              <a:ext uri="{FF2B5EF4-FFF2-40B4-BE49-F238E27FC236}">
                <a16:creationId xmlns:a16="http://schemas.microsoft.com/office/drawing/2014/main" id="{346A15A1-E69A-471B-A960-4B9B88C899FC}"/>
              </a:ext>
            </a:extLst>
          </p:cNvPr>
          <p:cNvSpPr/>
          <p:nvPr/>
        </p:nvSpPr>
        <p:spPr>
          <a:xfrm>
            <a:off x="219083" y="4214737"/>
            <a:ext cx="2120900" cy="493743"/>
          </a:xfrm>
          <a:prstGeom prst="flowChartTerminator">
            <a:avLst/>
          </a:prstGeom>
          <a:solidFill>
            <a:srgbClr val="02C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Underwater </a:t>
            </a:r>
            <a:r>
              <a:rPr lang="tr-TR" sz="1600" b="1" dirty="0">
                <a:solidFill>
                  <a:schemeClr val="tx1"/>
                </a:solidFill>
              </a:rPr>
              <a:t>H</a:t>
            </a:r>
            <a:r>
              <a:rPr lang="en-US" sz="1600" b="1" dirty="0" err="1">
                <a:solidFill>
                  <a:schemeClr val="tx1"/>
                </a:solidFill>
              </a:rPr>
              <a:t>ockey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3" name="Akış Çizelgesi: Sonlandırıcı 42">
            <a:extLst>
              <a:ext uri="{FF2B5EF4-FFF2-40B4-BE49-F238E27FC236}">
                <a16:creationId xmlns:a16="http://schemas.microsoft.com/office/drawing/2014/main" id="{8A2AA13F-EA2B-4314-B453-32240B3DA7EC}"/>
              </a:ext>
            </a:extLst>
          </p:cNvPr>
          <p:cNvSpPr/>
          <p:nvPr/>
        </p:nvSpPr>
        <p:spPr>
          <a:xfrm>
            <a:off x="9926636" y="2933699"/>
            <a:ext cx="2120900" cy="495301"/>
          </a:xfrm>
          <a:prstGeom prst="flowChartTermina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Motor Racing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Akış Çizelgesi: Sonlandırıcı 43">
            <a:extLst>
              <a:ext uri="{FF2B5EF4-FFF2-40B4-BE49-F238E27FC236}">
                <a16:creationId xmlns:a16="http://schemas.microsoft.com/office/drawing/2014/main" id="{58F744C4-BA42-4CD0-9AD1-AFBA404951D6}"/>
              </a:ext>
            </a:extLst>
          </p:cNvPr>
          <p:cNvSpPr/>
          <p:nvPr/>
        </p:nvSpPr>
        <p:spPr>
          <a:xfrm>
            <a:off x="9926636" y="4821901"/>
            <a:ext cx="2120900" cy="493744"/>
          </a:xfrm>
          <a:prstGeom prst="flowChartTermina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bg1"/>
                </a:solidFill>
              </a:rPr>
              <a:t>Archery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5" name="Akış Çizelgesi: Sonlandırıcı 44">
            <a:extLst>
              <a:ext uri="{FF2B5EF4-FFF2-40B4-BE49-F238E27FC236}">
                <a16:creationId xmlns:a16="http://schemas.microsoft.com/office/drawing/2014/main" id="{EBDF87BB-2AA3-42F6-A5B3-FBCEFBEA9120}"/>
              </a:ext>
            </a:extLst>
          </p:cNvPr>
          <p:cNvSpPr/>
          <p:nvPr/>
        </p:nvSpPr>
        <p:spPr>
          <a:xfrm>
            <a:off x="9926636" y="5465055"/>
            <a:ext cx="2120900" cy="493744"/>
          </a:xfrm>
          <a:prstGeom prst="flowChartTermina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bg1"/>
                </a:solidFill>
              </a:rPr>
              <a:t>Horse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Riding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Akış Çizelgesi: Sonlandırıcı 45">
            <a:extLst>
              <a:ext uri="{FF2B5EF4-FFF2-40B4-BE49-F238E27FC236}">
                <a16:creationId xmlns:a16="http://schemas.microsoft.com/office/drawing/2014/main" id="{6AB46496-5E38-496A-9B3C-ECE12D57672D}"/>
              </a:ext>
            </a:extLst>
          </p:cNvPr>
          <p:cNvSpPr/>
          <p:nvPr/>
        </p:nvSpPr>
        <p:spPr>
          <a:xfrm>
            <a:off x="9926636" y="4168342"/>
            <a:ext cx="2120900" cy="495301"/>
          </a:xfrm>
          <a:prstGeom prst="flowChartTermina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>
                <a:solidFill>
                  <a:schemeClr val="bg1"/>
                </a:solidFill>
              </a:rPr>
              <a:t>Jeep Safari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7" name="Akış Çizelgesi: Sonlandırıcı 46">
            <a:extLst>
              <a:ext uri="{FF2B5EF4-FFF2-40B4-BE49-F238E27FC236}">
                <a16:creationId xmlns:a16="http://schemas.microsoft.com/office/drawing/2014/main" id="{B656519D-2A77-4C86-B41D-78F59B26EC7F}"/>
              </a:ext>
            </a:extLst>
          </p:cNvPr>
          <p:cNvSpPr/>
          <p:nvPr/>
        </p:nvSpPr>
        <p:spPr>
          <a:xfrm>
            <a:off x="9926636" y="3581176"/>
            <a:ext cx="2120900" cy="495301"/>
          </a:xfrm>
          <a:prstGeom prst="flowChartTermina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bg1"/>
                </a:solidFill>
              </a:rPr>
              <a:t>Cycling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Akış Çizelgesi: Sonlandırıcı 48">
            <a:extLst>
              <a:ext uri="{FF2B5EF4-FFF2-40B4-BE49-F238E27FC236}">
                <a16:creationId xmlns:a16="http://schemas.microsoft.com/office/drawing/2014/main" id="{AD71F791-7BEB-4C63-B956-C5D391BD94E0}"/>
              </a:ext>
            </a:extLst>
          </p:cNvPr>
          <p:cNvSpPr/>
          <p:nvPr/>
        </p:nvSpPr>
        <p:spPr>
          <a:xfrm>
            <a:off x="7567956" y="4195548"/>
            <a:ext cx="2120900" cy="493743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rgbClr val="00CCFF"/>
                </a:solidFill>
              </a:rPr>
              <a:t>Heli-skiing</a:t>
            </a:r>
            <a:endParaRPr lang="en-US" sz="2000" b="1" dirty="0">
              <a:solidFill>
                <a:srgbClr val="00CCFF"/>
              </a:solidFill>
            </a:endParaRPr>
          </a:p>
        </p:txBody>
      </p:sp>
      <p:sp>
        <p:nvSpPr>
          <p:cNvPr id="50" name="Akış Çizelgesi: Sonlandırıcı 49">
            <a:extLst>
              <a:ext uri="{FF2B5EF4-FFF2-40B4-BE49-F238E27FC236}">
                <a16:creationId xmlns:a16="http://schemas.microsoft.com/office/drawing/2014/main" id="{954FFDFE-8B00-4B4D-AEFD-9066A8C23DB4}"/>
              </a:ext>
            </a:extLst>
          </p:cNvPr>
          <p:cNvSpPr/>
          <p:nvPr/>
        </p:nvSpPr>
        <p:spPr>
          <a:xfrm>
            <a:off x="7578906" y="3554311"/>
            <a:ext cx="2120900" cy="493743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rgbClr val="00CCFF"/>
                </a:solidFill>
              </a:rPr>
              <a:t>Snowboarding</a:t>
            </a:r>
            <a:endParaRPr lang="en-US" sz="2000" b="1" dirty="0">
              <a:solidFill>
                <a:srgbClr val="00CCFF"/>
              </a:solidFill>
            </a:endParaRPr>
          </a:p>
        </p:txBody>
      </p:sp>
      <p:sp>
        <p:nvSpPr>
          <p:cNvPr id="51" name="Akış Çizelgesi: Sonlandırıcı 50">
            <a:extLst>
              <a:ext uri="{FF2B5EF4-FFF2-40B4-BE49-F238E27FC236}">
                <a16:creationId xmlns:a16="http://schemas.microsoft.com/office/drawing/2014/main" id="{A1E0B380-BD07-4C6B-B46F-6D4D6E7FC6D5}"/>
              </a:ext>
            </a:extLst>
          </p:cNvPr>
          <p:cNvSpPr/>
          <p:nvPr/>
        </p:nvSpPr>
        <p:spPr>
          <a:xfrm>
            <a:off x="7568926" y="2935257"/>
            <a:ext cx="2120900" cy="493743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rgbClr val="00CCFF"/>
                </a:solidFill>
              </a:rPr>
              <a:t>Ice</a:t>
            </a:r>
            <a:r>
              <a:rPr lang="tr-TR" sz="2000" b="1" dirty="0">
                <a:solidFill>
                  <a:srgbClr val="00CCFF"/>
                </a:solidFill>
              </a:rPr>
              <a:t> </a:t>
            </a:r>
            <a:r>
              <a:rPr lang="tr-TR" sz="2000" b="1" dirty="0" err="1">
                <a:solidFill>
                  <a:srgbClr val="00CCFF"/>
                </a:solidFill>
              </a:rPr>
              <a:t>Climbing</a:t>
            </a:r>
            <a:endParaRPr lang="en-US" sz="2000" b="1" dirty="0">
              <a:solidFill>
                <a:srgbClr val="00CCFF"/>
              </a:solidFill>
            </a:endParaRPr>
          </a:p>
        </p:txBody>
      </p:sp>
      <p:sp>
        <p:nvSpPr>
          <p:cNvPr id="52" name="Akış Çizelgesi: Sonlandırıcı 51">
            <a:extLst>
              <a:ext uri="{FF2B5EF4-FFF2-40B4-BE49-F238E27FC236}">
                <a16:creationId xmlns:a16="http://schemas.microsoft.com/office/drawing/2014/main" id="{4D3594B2-EC9A-44CB-98CE-05B937412A73}"/>
              </a:ext>
            </a:extLst>
          </p:cNvPr>
          <p:cNvSpPr/>
          <p:nvPr/>
        </p:nvSpPr>
        <p:spPr>
          <a:xfrm>
            <a:off x="2676890" y="2956266"/>
            <a:ext cx="2120900" cy="495301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Trekking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3" name="Akış Çizelgesi: Sonlandırıcı 52">
            <a:extLst>
              <a:ext uri="{FF2B5EF4-FFF2-40B4-BE49-F238E27FC236}">
                <a16:creationId xmlns:a16="http://schemas.microsoft.com/office/drawing/2014/main" id="{92E126D6-E263-4CE5-8D9A-6B79F7D4C1A3}"/>
              </a:ext>
            </a:extLst>
          </p:cNvPr>
          <p:cNvSpPr/>
          <p:nvPr/>
        </p:nvSpPr>
        <p:spPr>
          <a:xfrm>
            <a:off x="2652040" y="5424028"/>
            <a:ext cx="2120900" cy="493743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Climbing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4" name="Akış Çizelgesi: Sonlandırıcı 53">
            <a:extLst>
              <a:ext uri="{FF2B5EF4-FFF2-40B4-BE49-F238E27FC236}">
                <a16:creationId xmlns:a16="http://schemas.microsoft.com/office/drawing/2014/main" id="{17896D77-344D-45CE-8253-7C463B985ADF}"/>
              </a:ext>
            </a:extLst>
          </p:cNvPr>
          <p:cNvSpPr/>
          <p:nvPr/>
        </p:nvSpPr>
        <p:spPr>
          <a:xfrm>
            <a:off x="2636656" y="4835183"/>
            <a:ext cx="2120900" cy="495301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Hiking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5" name="Akış Çizelgesi: Sonlandırıcı 54">
            <a:extLst>
              <a:ext uri="{FF2B5EF4-FFF2-40B4-BE49-F238E27FC236}">
                <a16:creationId xmlns:a16="http://schemas.microsoft.com/office/drawing/2014/main" id="{E10B89C6-D8C1-4EBC-AC25-81F13715CF46}"/>
              </a:ext>
            </a:extLst>
          </p:cNvPr>
          <p:cNvSpPr/>
          <p:nvPr/>
        </p:nvSpPr>
        <p:spPr>
          <a:xfrm>
            <a:off x="2661930" y="3569859"/>
            <a:ext cx="2120900" cy="493744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Caving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6" name="Akış Çizelgesi: Sonlandırıcı 55">
            <a:extLst>
              <a:ext uri="{FF2B5EF4-FFF2-40B4-BE49-F238E27FC236}">
                <a16:creationId xmlns:a16="http://schemas.microsoft.com/office/drawing/2014/main" id="{FBBC0411-5420-478C-989C-C9A296D624C8}"/>
              </a:ext>
            </a:extLst>
          </p:cNvPr>
          <p:cNvSpPr/>
          <p:nvPr/>
        </p:nvSpPr>
        <p:spPr>
          <a:xfrm>
            <a:off x="2676890" y="4221590"/>
            <a:ext cx="2120900" cy="495301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Camping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7" name="Akış Çizelgesi: Sonlandırıcı 56">
            <a:extLst>
              <a:ext uri="{FF2B5EF4-FFF2-40B4-BE49-F238E27FC236}">
                <a16:creationId xmlns:a16="http://schemas.microsoft.com/office/drawing/2014/main" id="{A1049387-293E-4597-9E5F-A59205FD0B63}"/>
              </a:ext>
            </a:extLst>
          </p:cNvPr>
          <p:cNvSpPr/>
          <p:nvPr/>
        </p:nvSpPr>
        <p:spPr>
          <a:xfrm>
            <a:off x="4162135" y="1237902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Motor Racing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8" name="Akış Çizelgesi: Sonlandırıcı 57">
            <a:extLst>
              <a:ext uri="{FF2B5EF4-FFF2-40B4-BE49-F238E27FC236}">
                <a16:creationId xmlns:a16="http://schemas.microsoft.com/office/drawing/2014/main" id="{82E25355-7B10-4402-AABF-91F6D34BF29B}"/>
              </a:ext>
            </a:extLst>
          </p:cNvPr>
          <p:cNvSpPr/>
          <p:nvPr/>
        </p:nvSpPr>
        <p:spPr>
          <a:xfrm>
            <a:off x="4166316" y="1230770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>
                <a:solidFill>
                  <a:schemeClr val="tx1"/>
                </a:solidFill>
              </a:rPr>
              <a:t>Highlining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9" name="Akış Çizelgesi: Sonlandırıcı 58">
            <a:extLst>
              <a:ext uri="{FF2B5EF4-FFF2-40B4-BE49-F238E27FC236}">
                <a16:creationId xmlns:a16="http://schemas.microsoft.com/office/drawing/2014/main" id="{8690967E-5B3E-4475-B760-7AA0D8CD702D}"/>
              </a:ext>
            </a:extLst>
          </p:cNvPr>
          <p:cNvSpPr/>
          <p:nvPr/>
        </p:nvSpPr>
        <p:spPr>
          <a:xfrm>
            <a:off x="4170497" y="1230770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schemeClr val="tx1"/>
                </a:solidFill>
              </a:rPr>
              <a:t>Trekking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0" name="Akış Çizelgesi: Sonlandırıcı 59">
            <a:extLst>
              <a:ext uri="{FF2B5EF4-FFF2-40B4-BE49-F238E27FC236}">
                <a16:creationId xmlns:a16="http://schemas.microsoft.com/office/drawing/2014/main" id="{22209575-56FB-4E49-9EE5-53B13D4AD50B}"/>
              </a:ext>
            </a:extLst>
          </p:cNvPr>
          <p:cNvSpPr/>
          <p:nvPr/>
        </p:nvSpPr>
        <p:spPr>
          <a:xfrm>
            <a:off x="4162135" y="1230770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Ice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Climbing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1" name="Akış Çizelgesi: Sonlandırıcı 60">
            <a:extLst>
              <a:ext uri="{FF2B5EF4-FFF2-40B4-BE49-F238E27FC236}">
                <a16:creationId xmlns:a16="http://schemas.microsoft.com/office/drawing/2014/main" id="{E5FC4520-4994-480D-89BA-03ED4FCD9A5E}"/>
              </a:ext>
            </a:extLst>
          </p:cNvPr>
          <p:cNvSpPr/>
          <p:nvPr/>
        </p:nvSpPr>
        <p:spPr>
          <a:xfrm>
            <a:off x="4170497" y="1230770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schemeClr val="tx1"/>
                </a:solidFill>
              </a:rPr>
              <a:t>Snowboarding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2" name="Akış Çizelgesi: Sonlandırıcı 61">
            <a:extLst>
              <a:ext uri="{FF2B5EF4-FFF2-40B4-BE49-F238E27FC236}">
                <a16:creationId xmlns:a16="http://schemas.microsoft.com/office/drawing/2014/main" id="{F5DF19DF-DEBA-47BE-A42A-F009100A14DB}"/>
              </a:ext>
            </a:extLst>
          </p:cNvPr>
          <p:cNvSpPr/>
          <p:nvPr/>
        </p:nvSpPr>
        <p:spPr>
          <a:xfrm>
            <a:off x="4170497" y="1230770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Caving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3" name="Akış Çizelgesi: Sonlandırıcı 62">
            <a:extLst>
              <a:ext uri="{FF2B5EF4-FFF2-40B4-BE49-F238E27FC236}">
                <a16:creationId xmlns:a16="http://schemas.microsoft.com/office/drawing/2014/main" id="{9C22D4AF-F31A-4392-A693-D7AC09FA12AF}"/>
              </a:ext>
            </a:extLst>
          </p:cNvPr>
          <p:cNvSpPr/>
          <p:nvPr/>
        </p:nvSpPr>
        <p:spPr>
          <a:xfrm>
            <a:off x="4162135" y="1230770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schemeClr val="tx1"/>
                </a:solidFill>
              </a:rPr>
              <a:t>Kite </a:t>
            </a:r>
            <a:r>
              <a:rPr lang="tr-TR" sz="2800" b="1" dirty="0" err="1">
                <a:solidFill>
                  <a:schemeClr val="tx1"/>
                </a:solidFill>
              </a:rPr>
              <a:t>Surfing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4" name="Akış Çizelgesi: Sonlandırıcı 63">
            <a:extLst>
              <a:ext uri="{FF2B5EF4-FFF2-40B4-BE49-F238E27FC236}">
                <a16:creationId xmlns:a16="http://schemas.microsoft.com/office/drawing/2014/main" id="{4E423701-8A50-4834-A9E2-B8957E4AE68F}"/>
              </a:ext>
            </a:extLst>
          </p:cNvPr>
          <p:cNvSpPr/>
          <p:nvPr/>
        </p:nvSpPr>
        <p:spPr>
          <a:xfrm>
            <a:off x="4170497" y="1230770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Cycling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5" name="Akış Çizelgesi: Sonlandırıcı 64">
            <a:extLst>
              <a:ext uri="{FF2B5EF4-FFF2-40B4-BE49-F238E27FC236}">
                <a16:creationId xmlns:a16="http://schemas.microsoft.com/office/drawing/2014/main" id="{7C7FC6AF-1718-451E-98B9-05D7505EFE72}"/>
              </a:ext>
            </a:extLst>
          </p:cNvPr>
          <p:cNvSpPr/>
          <p:nvPr/>
        </p:nvSpPr>
        <p:spPr>
          <a:xfrm>
            <a:off x="4183904" y="1233472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Scuba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Diving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6" name="Akış Çizelgesi: Sonlandırıcı 65">
            <a:extLst>
              <a:ext uri="{FF2B5EF4-FFF2-40B4-BE49-F238E27FC236}">
                <a16:creationId xmlns:a16="http://schemas.microsoft.com/office/drawing/2014/main" id="{51A89406-E196-44F0-B532-D421F602AFBF}"/>
              </a:ext>
            </a:extLst>
          </p:cNvPr>
          <p:cNvSpPr/>
          <p:nvPr/>
        </p:nvSpPr>
        <p:spPr>
          <a:xfrm>
            <a:off x="4177200" y="1235784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Heli-skiing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7" name="Akış Çizelgesi: Sonlandırıcı 66">
            <a:extLst>
              <a:ext uri="{FF2B5EF4-FFF2-40B4-BE49-F238E27FC236}">
                <a16:creationId xmlns:a16="http://schemas.microsoft.com/office/drawing/2014/main" id="{14876706-7457-4411-80A0-ED75A87C57E3}"/>
              </a:ext>
            </a:extLst>
          </p:cNvPr>
          <p:cNvSpPr/>
          <p:nvPr/>
        </p:nvSpPr>
        <p:spPr>
          <a:xfrm>
            <a:off x="4170497" y="1237096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schemeClr val="tx1"/>
                </a:solidFill>
              </a:rPr>
              <a:t>Base </a:t>
            </a:r>
            <a:r>
              <a:rPr lang="tr-TR" sz="2800" b="1" dirty="0" err="1">
                <a:solidFill>
                  <a:schemeClr val="tx1"/>
                </a:solidFill>
              </a:rPr>
              <a:t>Jumping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8" name="Akış Çizelgesi: Sonlandırıcı 67">
            <a:extLst>
              <a:ext uri="{FF2B5EF4-FFF2-40B4-BE49-F238E27FC236}">
                <a16:creationId xmlns:a16="http://schemas.microsoft.com/office/drawing/2014/main" id="{6BE66392-DD7A-4429-BDC2-EBA53AC87401}"/>
              </a:ext>
            </a:extLst>
          </p:cNvPr>
          <p:cNvSpPr/>
          <p:nvPr/>
        </p:nvSpPr>
        <p:spPr>
          <a:xfrm>
            <a:off x="4170497" y="1229458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Underwater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Hockey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9" name="Akış Çizelgesi: Sonlandırıcı 68">
            <a:extLst>
              <a:ext uri="{FF2B5EF4-FFF2-40B4-BE49-F238E27FC236}">
                <a16:creationId xmlns:a16="http://schemas.microsoft.com/office/drawing/2014/main" id="{973F4419-0DB6-48C2-A157-E01EBC81DC79}"/>
              </a:ext>
            </a:extLst>
          </p:cNvPr>
          <p:cNvSpPr/>
          <p:nvPr/>
        </p:nvSpPr>
        <p:spPr>
          <a:xfrm>
            <a:off x="4185911" y="1221522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schemeClr val="tx1"/>
                </a:solidFill>
              </a:rPr>
              <a:t>Jeep Safari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0" name="Akış Çizelgesi: Sonlandırıcı 69">
            <a:extLst>
              <a:ext uri="{FF2B5EF4-FFF2-40B4-BE49-F238E27FC236}">
                <a16:creationId xmlns:a16="http://schemas.microsoft.com/office/drawing/2014/main" id="{35CE3A1F-EE23-40DA-9DE2-49C9CE9EBAFA}"/>
              </a:ext>
            </a:extLst>
          </p:cNvPr>
          <p:cNvSpPr/>
          <p:nvPr/>
        </p:nvSpPr>
        <p:spPr>
          <a:xfrm>
            <a:off x="4177199" y="1224126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Camping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1" name="Akış Çizelgesi: Sonlandırıcı 70">
            <a:extLst>
              <a:ext uri="{FF2B5EF4-FFF2-40B4-BE49-F238E27FC236}">
                <a16:creationId xmlns:a16="http://schemas.microsoft.com/office/drawing/2014/main" id="{6B884D71-96EB-44A9-A3BD-EEEDEBD6A1D1}"/>
              </a:ext>
            </a:extLst>
          </p:cNvPr>
          <p:cNvSpPr/>
          <p:nvPr/>
        </p:nvSpPr>
        <p:spPr>
          <a:xfrm>
            <a:off x="4180058" y="1218864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Parachuting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2" name="Akış Çizelgesi: Sonlandırıcı 71">
            <a:extLst>
              <a:ext uri="{FF2B5EF4-FFF2-40B4-BE49-F238E27FC236}">
                <a16:creationId xmlns:a16="http://schemas.microsoft.com/office/drawing/2014/main" id="{FDCE18F6-E3E3-47E9-AF12-236817826445}"/>
              </a:ext>
            </a:extLst>
          </p:cNvPr>
          <p:cNvSpPr/>
          <p:nvPr/>
        </p:nvSpPr>
        <p:spPr>
          <a:xfrm>
            <a:off x="4182916" y="1228800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Archery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3" name="Akış Çizelgesi: Sonlandırıcı 72">
            <a:extLst>
              <a:ext uri="{FF2B5EF4-FFF2-40B4-BE49-F238E27FC236}">
                <a16:creationId xmlns:a16="http://schemas.microsoft.com/office/drawing/2014/main" id="{6039D03B-ABFD-4854-8FE5-61FCBDA88057}"/>
              </a:ext>
            </a:extLst>
          </p:cNvPr>
          <p:cNvSpPr/>
          <p:nvPr/>
        </p:nvSpPr>
        <p:spPr>
          <a:xfrm>
            <a:off x="4189619" y="1220973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Hiking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4" name="Akış Çizelgesi: Sonlandırıcı 73">
            <a:extLst>
              <a:ext uri="{FF2B5EF4-FFF2-40B4-BE49-F238E27FC236}">
                <a16:creationId xmlns:a16="http://schemas.microsoft.com/office/drawing/2014/main" id="{FC112BF3-B4BE-41DD-B4C0-689B6DC5FBEC}"/>
              </a:ext>
            </a:extLst>
          </p:cNvPr>
          <p:cNvSpPr/>
          <p:nvPr/>
        </p:nvSpPr>
        <p:spPr>
          <a:xfrm>
            <a:off x="4197981" y="1214419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schemeClr val="tx1"/>
                </a:solidFill>
              </a:rPr>
              <a:t>Rafting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5" name="Akış Çizelgesi: Sonlandırıcı 74">
            <a:extLst>
              <a:ext uri="{FF2B5EF4-FFF2-40B4-BE49-F238E27FC236}">
                <a16:creationId xmlns:a16="http://schemas.microsoft.com/office/drawing/2014/main" id="{FAC4253F-1ED7-46D4-972D-1BDA295B9F15}"/>
              </a:ext>
            </a:extLst>
          </p:cNvPr>
          <p:cNvSpPr/>
          <p:nvPr/>
        </p:nvSpPr>
        <p:spPr>
          <a:xfrm>
            <a:off x="4200567" y="1224987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Climbing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6" name="Akış Çizelgesi: Sonlandırıcı 75">
            <a:extLst>
              <a:ext uri="{FF2B5EF4-FFF2-40B4-BE49-F238E27FC236}">
                <a16:creationId xmlns:a16="http://schemas.microsoft.com/office/drawing/2014/main" id="{0FC4989E-10AF-47B3-8F29-4F3960188F57}"/>
              </a:ext>
            </a:extLst>
          </p:cNvPr>
          <p:cNvSpPr/>
          <p:nvPr/>
        </p:nvSpPr>
        <p:spPr>
          <a:xfrm>
            <a:off x="4212344" y="1227289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Skydiving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7" name="Akış Çizelgesi: Sonlandırıcı 76">
            <a:extLst>
              <a:ext uri="{FF2B5EF4-FFF2-40B4-BE49-F238E27FC236}">
                <a16:creationId xmlns:a16="http://schemas.microsoft.com/office/drawing/2014/main" id="{9F280F8C-018B-43FB-B46F-D0ADBE926801}"/>
              </a:ext>
            </a:extLst>
          </p:cNvPr>
          <p:cNvSpPr/>
          <p:nvPr/>
        </p:nvSpPr>
        <p:spPr>
          <a:xfrm>
            <a:off x="4195395" y="1237413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Sailing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8" name="Akış Çizelgesi: Sonlandırıcı 77">
            <a:extLst>
              <a:ext uri="{FF2B5EF4-FFF2-40B4-BE49-F238E27FC236}">
                <a16:creationId xmlns:a16="http://schemas.microsoft.com/office/drawing/2014/main" id="{538D0729-FB40-4718-8B58-183ED04C35A3}"/>
              </a:ext>
            </a:extLst>
          </p:cNvPr>
          <p:cNvSpPr/>
          <p:nvPr/>
        </p:nvSpPr>
        <p:spPr>
          <a:xfrm>
            <a:off x="4188420" y="1212908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schemeClr val="tx1"/>
                </a:solidFill>
              </a:rPr>
              <a:t>Para-</a:t>
            </a:r>
            <a:r>
              <a:rPr lang="tr-TR" sz="2800" b="1" dirty="0" err="1">
                <a:solidFill>
                  <a:schemeClr val="tx1"/>
                </a:solidFill>
              </a:rPr>
              <a:t>gliding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9" name="Akış Çizelgesi: Sonlandırıcı 78">
            <a:extLst>
              <a:ext uri="{FF2B5EF4-FFF2-40B4-BE49-F238E27FC236}">
                <a16:creationId xmlns:a16="http://schemas.microsoft.com/office/drawing/2014/main" id="{EA34A79D-9C0C-4502-8A75-0A44CE52F4B0}"/>
              </a:ext>
            </a:extLst>
          </p:cNvPr>
          <p:cNvSpPr/>
          <p:nvPr/>
        </p:nvSpPr>
        <p:spPr>
          <a:xfrm>
            <a:off x="4194483" y="1203851"/>
            <a:ext cx="3909938" cy="729328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Horse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Riding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4" name="Metin kutusu 93">
            <a:extLst>
              <a:ext uri="{FF2B5EF4-FFF2-40B4-BE49-F238E27FC236}">
                <a16:creationId xmlns:a16="http://schemas.microsoft.com/office/drawing/2014/main" id="{ABF26DEF-A153-4B08-AD4A-6D6534E65CA8}"/>
              </a:ext>
            </a:extLst>
          </p:cNvPr>
          <p:cNvSpPr txBox="1"/>
          <p:nvPr/>
        </p:nvSpPr>
        <p:spPr>
          <a:xfrm>
            <a:off x="7358151" y="220040"/>
            <a:ext cx="484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Verilen sporları doğru kategorilere yerleştiriniz.</a:t>
            </a:r>
          </a:p>
        </p:txBody>
      </p:sp>
    </p:spTree>
    <p:extLst>
      <p:ext uri="{BB962C8B-B14F-4D97-AF65-F5344CB8AC3E}">
        <p14:creationId xmlns:p14="http://schemas.microsoft.com/office/powerpoint/2010/main" val="129827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3CBF2A0-ABA1-718A-2090-E9BE2CD6B05F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A349A4"/>
                </a:solidFill>
              </a:rPr>
              <a:t>Extreme </a:t>
            </a:r>
            <a:r>
              <a:rPr lang="tr-TR" sz="9600" b="1" dirty="0" err="1">
                <a:solidFill>
                  <a:srgbClr val="A349A4"/>
                </a:solidFill>
              </a:rPr>
              <a:t>Sport</a:t>
            </a:r>
            <a:r>
              <a:rPr lang="tr-TR" sz="9600" b="1" dirty="0">
                <a:solidFill>
                  <a:srgbClr val="A349A4"/>
                </a:solidFill>
              </a:rPr>
              <a:t> </a:t>
            </a:r>
            <a:r>
              <a:rPr lang="tr-TR" sz="9600" b="1" dirty="0" err="1">
                <a:solidFill>
                  <a:srgbClr val="A349A4"/>
                </a:solidFill>
              </a:rPr>
              <a:t>Places</a:t>
            </a:r>
            <a:endParaRPr lang="tr-TR" sz="9600" b="1" dirty="0">
              <a:solidFill>
                <a:srgbClr val="A349A4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B520797-EC31-53A1-4442-36D2746BB67C}"/>
              </a:ext>
            </a:extLst>
          </p:cNvPr>
          <p:cNvSpPr txBox="1"/>
          <p:nvPr/>
        </p:nvSpPr>
        <p:spPr>
          <a:xfrm>
            <a:off x="173253" y="3422565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(Adrenalin Sporu Yerleri)</a:t>
            </a:r>
          </a:p>
        </p:txBody>
      </p:sp>
    </p:spTree>
    <p:extLst>
      <p:ext uri="{BB962C8B-B14F-4D97-AF65-F5344CB8AC3E}">
        <p14:creationId xmlns:p14="http://schemas.microsoft.com/office/powerpoint/2010/main" val="34939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D7240D0-0226-6399-DE04-3DD187DD4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907" y="1105739"/>
            <a:ext cx="2719979" cy="419896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2BCC635-D32F-494C-2F2D-F838CA5BB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61D2E3A-C4DA-0EEA-2339-DD3F4AFD8270}"/>
              </a:ext>
            </a:extLst>
          </p:cNvPr>
          <p:cNvSpPr txBox="1"/>
          <p:nvPr/>
        </p:nvSpPr>
        <p:spPr>
          <a:xfrm>
            <a:off x="863066" y="1747490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36FA92F-ADF7-14B0-9A72-E1176F490A8E}"/>
              </a:ext>
            </a:extLst>
          </p:cNvPr>
          <p:cNvSpPr txBox="1"/>
          <p:nvPr/>
        </p:nvSpPr>
        <p:spPr>
          <a:xfrm>
            <a:off x="863066" y="3011916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örnek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4"/>
              </a:rPr>
              <a:t>https://www.egetolgayaltinay.com/contents/1/5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540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722A449-F6CE-A25E-7F9C-B8E28E6CDE7F}"/>
              </a:ext>
            </a:extLst>
          </p:cNvPr>
          <p:cNvSpPr/>
          <p:nvPr/>
        </p:nvSpPr>
        <p:spPr>
          <a:xfrm>
            <a:off x="329177" y="1979977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Bridge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0583A32-A55B-0516-AE38-0A837E45952F}"/>
              </a:ext>
            </a:extLst>
          </p:cNvPr>
          <p:cNvSpPr/>
          <p:nvPr/>
        </p:nvSpPr>
        <p:spPr>
          <a:xfrm>
            <a:off x="329177" y="2501047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Köprü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547B809-648F-7FA1-63A0-D4F39D9A229B}"/>
              </a:ext>
            </a:extLst>
          </p:cNvPr>
          <p:cNvSpPr/>
          <p:nvPr/>
        </p:nvSpPr>
        <p:spPr>
          <a:xfrm>
            <a:off x="2672327" y="1979977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Cave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9039560-9F42-FFDC-9A20-3E8D3A408309}"/>
              </a:ext>
            </a:extLst>
          </p:cNvPr>
          <p:cNvSpPr/>
          <p:nvPr/>
        </p:nvSpPr>
        <p:spPr>
          <a:xfrm>
            <a:off x="2672327" y="2501047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Mağara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6A07C2CF-5E31-43CE-867D-F1CF177FAFED}"/>
              </a:ext>
            </a:extLst>
          </p:cNvPr>
          <p:cNvSpPr/>
          <p:nvPr/>
        </p:nvSpPr>
        <p:spPr>
          <a:xfrm>
            <a:off x="5025740" y="1979976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Cliff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87C1813F-E5A5-B204-1727-0B13154C3512}"/>
              </a:ext>
            </a:extLst>
          </p:cNvPr>
          <p:cNvSpPr/>
          <p:nvPr/>
        </p:nvSpPr>
        <p:spPr>
          <a:xfrm>
            <a:off x="5025740" y="2501046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Uçurum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795BA01A-021B-811F-6739-110F15AD4C12}"/>
              </a:ext>
            </a:extLst>
          </p:cNvPr>
          <p:cNvSpPr/>
          <p:nvPr/>
        </p:nvSpPr>
        <p:spPr>
          <a:xfrm>
            <a:off x="7379153" y="1979975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Skyscraper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B9D9FC60-FCFD-3B02-FB3F-6FE4005DCD61}"/>
              </a:ext>
            </a:extLst>
          </p:cNvPr>
          <p:cNvSpPr/>
          <p:nvPr/>
        </p:nvSpPr>
        <p:spPr>
          <a:xfrm>
            <a:off x="7379153" y="2501045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Gökdelen</a:t>
            </a:r>
          </a:p>
        </p:txBody>
      </p:sp>
      <p:sp>
        <p:nvSpPr>
          <p:cNvPr id="42" name="Dikdörtgen: Köşeleri Yuvarlatılmış 41">
            <a:extLst>
              <a:ext uri="{FF2B5EF4-FFF2-40B4-BE49-F238E27FC236}">
                <a16:creationId xmlns:a16="http://schemas.microsoft.com/office/drawing/2014/main" id="{F4D8C679-DF41-6020-DB6C-BC23D2B7D5E7}"/>
              </a:ext>
            </a:extLst>
          </p:cNvPr>
          <p:cNvSpPr/>
          <p:nvPr/>
        </p:nvSpPr>
        <p:spPr>
          <a:xfrm>
            <a:off x="9732566" y="1979975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Glacier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18746814-3840-250A-F4E7-0131C4491E9E}"/>
              </a:ext>
            </a:extLst>
          </p:cNvPr>
          <p:cNvSpPr/>
          <p:nvPr/>
        </p:nvSpPr>
        <p:spPr>
          <a:xfrm>
            <a:off x="9732566" y="2501045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Buzul</a:t>
            </a:r>
          </a:p>
        </p:txBody>
      </p:sp>
      <p:sp>
        <p:nvSpPr>
          <p:cNvPr id="44" name="Dikdörtgen: Köşeleri Yuvarlatılmış 43">
            <a:extLst>
              <a:ext uri="{FF2B5EF4-FFF2-40B4-BE49-F238E27FC236}">
                <a16:creationId xmlns:a16="http://schemas.microsoft.com/office/drawing/2014/main" id="{028B424E-BC76-4C3E-993A-546C2E8A08FF}"/>
              </a:ext>
            </a:extLst>
          </p:cNvPr>
          <p:cNvSpPr/>
          <p:nvPr/>
        </p:nvSpPr>
        <p:spPr>
          <a:xfrm>
            <a:off x="329177" y="5085127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Mountain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5" name="Dikdörtgen: Köşeleri Yuvarlatılmış 44">
            <a:extLst>
              <a:ext uri="{FF2B5EF4-FFF2-40B4-BE49-F238E27FC236}">
                <a16:creationId xmlns:a16="http://schemas.microsoft.com/office/drawing/2014/main" id="{27982BB0-7E2C-30C0-B5B7-7A672F4623AA}"/>
              </a:ext>
            </a:extLst>
          </p:cNvPr>
          <p:cNvSpPr/>
          <p:nvPr/>
        </p:nvSpPr>
        <p:spPr>
          <a:xfrm>
            <a:off x="329177" y="5606197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Dağ</a:t>
            </a:r>
          </a:p>
        </p:txBody>
      </p:sp>
      <p:sp>
        <p:nvSpPr>
          <p:cNvPr id="46" name="Dikdörtgen: Köşeleri Yuvarlatılmış 45">
            <a:extLst>
              <a:ext uri="{FF2B5EF4-FFF2-40B4-BE49-F238E27FC236}">
                <a16:creationId xmlns:a16="http://schemas.microsoft.com/office/drawing/2014/main" id="{B544C1CE-3065-E83F-9F27-B4D30931D545}"/>
              </a:ext>
            </a:extLst>
          </p:cNvPr>
          <p:cNvSpPr/>
          <p:nvPr/>
        </p:nvSpPr>
        <p:spPr>
          <a:xfrm>
            <a:off x="2672327" y="5085127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Racing </a:t>
            </a:r>
            <a:r>
              <a:rPr lang="tr-TR" sz="2400" b="1" dirty="0" err="1">
                <a:solidFill>
                  <a:schemeClr val="tx1"/>
                </a:solidFill>
              </a:rPr>
              <a:t>Track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7" name="Dikdörtgen: Köşeleri Yuvarlatılmış 46">
            <a:extLst>
              <a:ext uri="{FF2B5EF4-FFF2-40B4-BE49-F238E27FC236}">
                <a16:creationId xmlns:a16="http://schemas.microsoft.com/office/drawing/2014/main" id="{9A4201EE-4DEE-9F1E-E8A4-9B8E137623F5}"/>
              </a:ext>
            </a:extLst>
          </p:cNvPr>
          <p:cNvSpPr/>
          <p:nvPr/>
        </p:nvSpPr>
        <p:spPr>
          <a:xfrm>
            <a:off x="2672327" y="5606197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Yarış Pisti</a:t>
            </a:r>
          </a:p>
        </p:txBody>
      </p:sp>
      <p:sp>
        <p:nvSpPr>
          <p:cNvPr id="48" name="Dikdörtgen: Köşeleri Yuvarlatılmış 47">
            <a:extLst>
              <a:ext uri="{FF2B5EF4-FFF2-40B4-BE49-F238E27FC236}">
                <a16:creationId xmlns:a16="http://schemas.microsoft.com/office/drawing/2014/main" id="{9D97D535-D400-DE38-D29B-2C9B87615F89}"/>
              </a:ext>
            </a:extLst>
          </p:cNvPr>
          <p:cNvSpPr/>
          <p:nvPr/>
        </p:nvSpPr>
        <p:spPr>
          <a:xfrm>
            <a:off x="5025740" y="5085126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Reef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9" name="Dikdörtgen: Köşeleri Yuvarlatılmış 48">
            <a:extLst>
              <a:ext uri="{FF2B5EF4-FFF2-40B4-BE49-F238E27FC236}">
                <a16:creationId xmlns:a16="http://schemas.microsoft.com/office/drawing/2014/main" id="{02912EF0-FD8F-A84D-BE76-F7D60CE15C41}"/>
              </a:ext>
            </a:extLst>
          </p:cNvPr>
          <p:cNvSpPr/>
          <p:nvPr/>
        </p:nvSpPr>
        <p:spPr>
          <a:xfrm>
            <a:off x="5025740" y="5606196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Resif</a:t>
            </a:r>
          </a:p>
        </p:txBody>
      </p:sp>
      <p:sp>
        <p:nvSpPr>
          <p:cNvPr id="50" name="Dikdörtgen: Köşeleri Yuvarlatılmış 49">
            <a:extLst>
              <a:ext uri="{FF2B5EF4-FFF2-40B4-BE49-F238E27FC236}">
                <a16:creationId xmlns:a16="http://schemas.microsoft.com/office/drawing/2014/main" id="{A0977FBB-AC8B-1F9C-60B2-1D94F6FF99DE}"/>
              </a:ext>
            </a:extLst>
          </p:cNvPr>
          <p:cNvSpPr/>
          <p:nvPr/>
        </p:nvSpPr>
        <p:spPr>
          <a:xfrm>
            <a:off x="7379153" y="5085125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Waterfall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1" name="Dikdörtgen: Köşeleri Yuvarlatılmış 50">
            <a:extLst>
              <a:ext uri="{FF2B5EF4-FFF2-40B4-BE49-F238E27FC236}">
                <a16:creationId xmlns:a16="http://schemas.microsoft.com/office/drawing/2014/main" id="{55A50B58-E76A-ADB2-51A4-5E285C12CF11}"/>
              </a:ext>
            </a:extLst>
          </p:cNvPr>
          <p:cNvSpPr/>
          <p:nvPr/>
        </p:nvSpPr>
        <p:spPr>
          <a:xfrm>
            <a:off x="7379153" y="5606195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Şelale</a:t>
            </a:r>
          </a:p>
        </p:txBody>
      </p:sp>
      <p:sp>
        <p:nvSpPr>
          <p:cNvPr id="52" name="Dikdörtgen: Köşeleri Yuvarlatılmış 51">
            <a:extLst>
              <a:ext uri="{FF2B5EF4-FFF2-40B4-BE49-F238E27FC236}">
                <a16:creationId xmlns:a16="http://schemas.microsoft.com/office/drawing/2014/main" id="{35319350-4A78-D1C0-EAAD-1B1CAD2DFB21}"/>
              </a:ext>
            </a:extLst>
          </p:cNvPr>
          <p:cNvSpPr/>
          <p:nvPr/>
        </p:nvSpPr>
        <p:spPr>
          <a:xfrm>
            <a:off x="9732566" y="5085125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River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3" name="Dikdörtgen: Köşeleri Yuvarlatılmış 52">
            <a:extLst>
              <a:ext uri="{FF2B5EF4-FFF2-40B4-BE49-F238E27FC236}">
                <a16:creationId xmlns:a16="http://schemas.microsoft.com/office/drawing/2014/main" id="{E9EB38A3-632A-2765-3B78-64EAA5CD4B15}"/>
              </a:ext>
            </a:extLst>
          </p:cNvPr>
          <p:cNvSpPr/>
          <p:nvPr/>
        </p:nvSpPr>
        <p:spPr>
          <a:xfrm>
            <a:off x="9732566" y="5606195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Nehir</a:t>
            </a:r>
          </a:p>
        </p:txBody>
      </p:sp>
    </p:spTree>
    <p:extLst>
      <p:ext uri="{BB962C8B-B14F-4D97-AF65-F5344CB8AC3E}">
        <p14:creationId xmlns:p14="http://schemas.microsoft.com/office/powerpoint/2010/main" val="163329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7B03E9-04E4-9BBD-DC8B-0BCD2770B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6498571-00E6-B5C1-EC4A-CBB9DF3AF058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https://www.egetolgayaltinay.com/lessons/382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84414F1-4711-D35B-6C9A-AE36BB4C1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156">
            <a:off x="8727757" y="3771022"/>
            <a:ext cx="29051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38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406D19B-0D93-5FFE-9A6E-485EBF9581CE}"/>
              </a:ext>
            </a:extLst>
          </p:cNvPr>
          <p:cNvSpPr txBox="1"/>
          <p:nvPr/>
        </p:nvSpPr>
        <p:spPr>
          <a:xfrm>
            <a:off x="173254" y="1982805"/>
            <a:ext cx="118454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A349A4"/>
                </a:solidFill>
              </a:rPr>
              <a:t>Equipments</a:t>
            </a:r>
            <a:endParaRPr lang="tr-TR" sz="11500" b="1" dirty="0">
              <a:solidFill>
                <a:srgbClr val="A349A4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3E794B9-ABC1-DE2B-FA2B-A989A8533E18}"/>
              </a:ext>
            </a:extLst>
          </p:cNvPr>
          <p:cNvSpPr txBox="1"/>
          <p:nvPr/>
        </p:nvSpPr>
        <p:spPr>
          <a:xfrm>
            <a:off x="173253" y="3520315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(Ekipmanlar)</a:t>
            </a:r>
          </a:p>
        </p:txBody>
      </p:sp>
    </p:spTree>
    <p:extLst>
      <p:ext uri="{BB962C8B-B14F-4D97-AF65-F5344CB8AC3E}">
        <p14:creationId xmlns:p14="http://schemas.microsoft.com/office/powerpoint/2010/main" val="82316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C0CD33-B1DA-7DA3-C22F-2C4C1F1B0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B8A64CF-8021-3EE6-766C-6E48FAC06AB6}"/>
              </a:ext>
            </a:extLst>
          </p:cNvPr>
          <p:cNvSpPr/>
          <p:nvPr/>
        </p:nvSpPr>
        <p:spPr>
          <a:xfrm>
            <a:off x="144609" y="1917331"/>
            <a:ext cx="2080433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Helmet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57EA5D3-C09E-3644-3A28-B4F1125BD42B}"/>
              </a:ext>
            </a:extLst>
          </p:cNvPr>
          <p:cNvSpPr/>
          <p:nvPr/>
        </p:nvSpPr>
        <p:spPr>
          <a:xfrm>
            <a:off x="144609" y="2438401"/>
            <a:ext cx="2080433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Kask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8DA79A7-EA8E-57FA-C910-384048C27D6B}"/>
              </a:ext>
            </a:extLst>
          </p:cNvPr>
          <p:cNvSpPr/>
          <p:nvPr/>
        </p:nvSpPr>
        <p:spPr>
          <a:xfrm>
            <a:off x="2377440" y="1917331"/>
            <a:ext cx="2328673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Knee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Pad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23A1408-0AAA-E046-9142-73CABF3E971F}"/>
              </a:ext>
            </a:extLst>
          </p:cNvPr>
          <p:cNvSpPr/>
          <p:nvPr/>
        </p:nvSpPr>
        <p:spPr>
          <a:xfrm>
            <a:off x="2377440" y="2438401"/>
            <a:ext cx="2328673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Dizlik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C98B627-2750-0F8E-7A2E-4D02BA6520F8}"/>
              </a:ext>
            </a:extLst>
          </p:cNvPr>
          <p:cNvSpPr/>
          <p:nvPr/>
        </p:nvSpPr>
        <p:spPr>
          <a:xfrm>
            <a:off x="4858511" y="1917331"/>
            <a:ext cx="2080433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Elbow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Pad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4479443-DF50-786A-00C5-B79751A5266F}"/>
              </a:ext>
            </a:extLst>
          </p:cNvPr>
          <p:cNvSpPr/>
          <p:nvPr/>
        </p:nvSpPr>
        <p:spPr>
          <a:xfrm>
            <a:off x="4858511" y="2438401"/>
            <a:ext cx="2080433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Dirseklik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13F53A0-1F76-3962-BE2A-8C8DDD746E4C}"/>
              </a:ext>
            </a:extLst>
          </p:cNvPr>
          <p:cNvSpPr/>
          <p:nvPr/>
        </p:nvSpPr>
        <p:spPr>
          <a:xfrm>
            <a:off x="7091342" y="1917330"/>
            <a:ext cx="2328673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Paddle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D34DF23-EDCC-58B3-AA7E-2B2B09980BBE}"/>
              </a:ext>
            </a:extLst>
          </p:cNvPr>
          <p:cNvSpPr/>
          <p:nvPr/>
        </p:nvSpPr>
        <p:spPr>
          <a:xfrm>
            <a:off x="7091342" y="2438400"/>
            <a:ext cx="2328673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Kürek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9750EB8-2924-199A-2BAC-7C1F23A3B9DA}"/>
              </a:ext>
            </a:extLst>
          </p:cNvPr>
          <p:cNvSpPr/>
          <p:nvPr/>
        </p:nvSpPr>
        <p:spPr>
          <a:xfrm>
            <a:off x="9718718" y="1962886"/>
            <a:ext cx="2328673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Life </a:t>
            </a:r>
            <a:r>
              <a:rPr lang="tr-TR" sz="2800" b="1" dirty="0" err="1">
                <a:solidFill>
                  <a:schemeClr val="tx1"/>
                </a:solidFill>
              </a:rPr>
              <a:t>Jacket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4C60F5D4-1331-9F12-3D04-D2198108577F}"/>
              </a:ext>
            </a:extLst>
          </p:cNvPr>
          <p:cNvSpPr/>
          <p:nvPr/>
        </p:nvSpPr>
        <p:spPr>
          <a:xfrm>
            <a:off x="9718718" y="2483956"/>
            <a:ext cx="2328673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Can Yeleği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DD4E72C-F97D-9D7E-B039-21900CED40C0}"/>
              </a:ext>
            </a:extLst>
          </p:cNvPr>
          <p:cNvSpPr/>
          <p:nvPr/>
        </p:nvSpPr>
        <p:spPr>
          <a:xfrm>
            <a:off x="111422" y="5541238"/>
            <a:ext cx="2387938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Wet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Suit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84940075-CE69-BF47-A3AE-7BF1AD23C2A4}"/>
              </a:ext>
            </a:extLst>
          </p:cNvPr>
          <p:cNvSpPr/>
          <p:nvPr/>
        </p:nvSpPr>
        <p:spPr>
          <a:xfrm>
            <a:off x="111422" y="6062308"/>
            <a:ext cx="4777571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Dalgıç Kıyafeti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605E9053-0C46-35C5-77C1-B931658D8D2B}"/>
              </a:ext>
            </a:extLst>
          </p:cNvPr>
          <p:cNvSpPr/>
          <p:nvPr/>
        </p:nvSpPr>
        <p:spPr>
          <a:xfrm>
            <a:off x="2499360" y="5541238"/>
            <a:ext cx="2389633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Dry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Suit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2119EDA0-20D5-9B57-7AE3-3405673C8DC9}"/>
              </a:ext>
            </a:extLst>
          </p:cNvPr>
          <p:cNvSpPr/>
          <p:nvPr/>
        </p:nvSpPr>
        <p:spPr>
          <a:xfrm>
            <a:off x="5055783" y="5534814"/>
            <a:ext cx="2080433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Raft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7473A220-1A71-B0D1-E01F-874BE49FAA30}"/>
              </a:ext>
            </a:extLst>
          </p:cNvPr>
          <p:cNvSpPr/>
          <p:nvPr/>
        </p:nvSpPr>
        <p:spPr>
          <a:xfrm>
            <a:off x="5055783" y="6055884"/>
            <a:ext cx="2080433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Rafting Botu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437A1195-DE57-DBC7-AC67-16125383BB66}"/>
              </a:ext>
            </a:extLst>
          </p:cNvPr>
          <p:cNvSpPr/>
          <p:nvPr/>
        </p:nvSpPr>
        <p:spPr>
          <a:xfrm>
            <a:off x="7280827" y="5534814"/>
            <a:ext cx="2080433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Kayak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780B661C-8D3B-CF7A-331D-6D4492520C40}"/>
              </a:ext>
            </a:extLst>
          </p:cNvPr>
          <p:cNvSpPr/>
          <p:nvPr/>
        </p:nvSpPr>
        <p:spPr>
          <a:xfrm>
            <a:off x="7280827" y="6055884"/>
            <a:ext cx="2080433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Kayık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4FBACE24-14B9-D687-841D-C8F542E463C5}"/>
              </a:ext>
            </a:extLst>
          </p:cNvPr>
          <p:cNvSpPr/>
          <p:nvPr/>
        </p:nvSpPr>
        <p:spPr>
          <a:xfrm>
            <a:off x="9692640" y="5418990"/>
            <a:ext cx="2354752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Spray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Skirt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3474C476-B47F-953C-9927-D488BDDF4D51}"/>
              </a:ext>
            </a:extLst>
          </p:cNvPr>
          <p:cNvSpPr/>
          <p:nvPr/>
        </p:nvSpPr>
        <p:spPr>
          <a:xfrm>
            <a:off x="9692640" y="5940060"/>
            <a:ext cx="2354752" cy="82650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Kayık Koruyucusu</a:t>
            </a:r>
          </a:p>
        </p:txBody>
      </p:sp>
    </p:spTree>
    <p:extLst>
      <p:ext uri="{BB962C8B-B14F-4D97-AF65-F5344CB8AC3E}">
        <p14:creationId xmlns:p14="http://schemas.microsoft.com/office/powerpoint/2010/main" val="4150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8F65C2-0B43-BF9D-6205-D9A60410C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F4A2EE2-2F1D-2010-25DE-8EBB54E4D29F}"/>
              </a:ext>
            </a:extLst>
          </p:cNvPr>
          <p:cNvSpPr/>
          <p:nvPr/>
        </p:nvSpPr>
        <p:spPr>
          <a:xfrm>
            <a:off x="1" y="1615414"/>
            <a:ext cx="1694688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Gloves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A4F9B09-0455-C040-DD2A-1661BF03937B}"/>
              </a:ext>
            </a:extLst>
          </p:cNvPr>
          <p:cNvSpPr/>
          <p:nvPr/>
        </p:nvSpPr>
        <p:spPr>
          <a:xfrm>
            <a:off x="0" y="2136484"/>
            <a:ext cx="3377186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Eldivenler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5DDAD2D-D939-CF16-50B2-A0AEF3F98F92}"/>
              </a:ext>
            </a:extLst>
          </p:cNvPr>
          <p:cNvSpPr/>
          <p:nvPr/>
        </p:nvSpPr>
        <p:spPr>
          <a:xfrm>
            <a:off x="1694689" y="1615414"/>
            <a:ext cx="1682497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Mittens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6B7414D-A11B-4E38-5328-CFB81337FED3}"/>
              </a:ext>
            </a:extLst>
          </p:cNvPr>
          <p:cNvSpPr/>
          <p:nvPr/>
        </p:nvSpPr>
        <p:spPr>
          <a:xfrm>
            <a:off x="3566159" y="1615414"/>
            <a:ext cx="1847089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Ice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Screw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6CC6FBB-C513-5D4C-D367-B51AE30FDC95}"/>
              </a:ext>
            </a:extLst>
          </p:cNvPr>
          <p:cNvSpPr/>
          <p:nvPr/>
        </p:nvSpPr>
        <p:spPr>
          <a:xfrm>
            <a:off x="3566159" y="2136484"/>
            <a:ext cx="1847089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Buz Vidası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A14F0AD-6844-334C-3288-A4F6F174CFAC}"/>
              </a:ext>
            </a:extLst>
          </p:cNvPr>
          <p:cNvSpPr/>
          <p:nvPr/>
        </p:nvSpPr>
        <p:spPr>
          <a:xfrm>
            <a:off x="5602221" y="1615414"/>
            <a:ext cx="1847089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Ice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Axe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2DB04BC-E6D6-7004-924D-AD7EC8DB7033}"/>
              </a:ext>
            </a:extLst>
          </p:cNvPr>
          <p:cNvSpPr/>
          <p:nvPr/>
        </p:nvSpPr>
        <p:spPr>
          <a:xfrm>
            <a:off x="5602221" y="2136484"/>
            <a:ext cx="1847089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Buz Baltası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CFA48A5-D6E9-F26A-6EA3-DED7F5B434D6}"/>
              </a:ext>
            </a:extLst>
          </p:cNvPr>
          <p:cNvSpPr/>
          <p:nvPr/>
        </p:nvSpPr>
        <p:spPr>
          <a:xfrm>
            <a:off x="7638283" y="1767814"/>
            <a:ext cx="2359157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Crampon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1511D09-D797-CDDB-3567-CC1848FE9CF1}"/>
              </a:ext>
            </a:extLst>
          </p:cNvPr>
          <p:cNvSpPr/>
          <p:nvPr/>
        </p:nvSpPr>
        <p:spPr>
          <a:xfrm>
            <a:off x="7638283" y="2288884"/>
            <a:ext cx="2359157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Çivili </a:t>
            </a:r>
            <a:r>
              <a:rPr lang="tr-TR" sz="2400" b="1" dirty="0" err="1">
                <a:solidFill>
                  <a:schemeClr val="tx1"/>
                </a:solidFill>
              </a:rPr>
              <a:t>Ayakakbı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38A590A-9063-1DA2-C957-BA9337F6EE2C}"/>
              </a:ext>
            </a:extLst>
          </p:cNvPr>
          <p:cNvSpPr/>
          <p:nvPr/>
        </p:nvSpPr>
        <p:spPr>
          <a:xfrm>
            <a:off x="10186412" y="1794754"/>
            <a:ext cx="1847089" cy="838390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Thermal</a:t>
            </a:r>
            <a:br>
              <a:rPr lang="tr-TR" sz="2400" b="1" dirty="0">
                <a:solidFill>
                  <a:schemeClr val="tx1"/>
                </a:solidFill>
              </a:rPr>
            </a:br>
            <a:r>
              <a:rPr lang="tr-TR" sz="2400" b="1" dirty="0" err="1">
                <a:solidFill>
                  <a:schemeClr val="tx1"/>
                </a:solidFill>
              </a:rPr>
              <a:t>Clothes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B14F2A3-795B-8453-4902-997DD2CB1600}"/>
              </a:ext>
            </a:extLst>
          </p:cNvPr>
          <p:cNvSpPr/>
          <p:nvPr/>
        </p:nvSpPr>
        <p:spPr>
          <a:xfrm>
            <a:off x="10186411" y="2633144"/>
            <a:ext cx="1847089" cy="83839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Sıcak Tutan Kıyafetler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1D40976-1403-5BD8-20E8-053F6D108313}"/>
              </a:ext>
            </a:extLst>
          </p:cNvPr>
          <p:cNvSpPr/>
          <p:nvPr/>
        </p:nvSpPr>
        <p:spPr>
          <a:xfrm>
            <a:off x="617390" y="5379858"/>
            <a:ext cx="2328673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Rope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BFD80209-F6BF-DD98-EF96-9E913120C288}"/>
              </a:ext>
            </a:extLst>
          </p:cNvPr>
          <p:cNvSpPr/>
          <p:nvPr/>
        </p:nvSpPr>
        <p:spPr>
          <a:xfrm>
            <a:off x="617390" y="5900928"/>
            <a:ext cx="2328673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Halat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89A0B815-9FD9-C271-4B2B-83D215822989}"/>
              </a:ext>
            </a:extLst>
          </p:cNvPr>
          <p:cNvSpPr/>
          <p:nvPr/>
        </p:nvSpPr>
        <p:spPr>
          <a:xfrm>
            <a:off x="3566159" y="5379858"/>
            <a:ext cx="2328673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Cave</a:t>
            </a:r>
            <a:r>
              <a:rPr lang="tr-TR" sz="2800" b="1" dirty="0">
                <a:solidFill>
                  <a:schemeClr val="tx1"/>
                </a:solidFill>
              </a:rPr>
              <a:t> Pack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0F9EC985-D83F-496E-C047-5B3D04C17981}"/>
              </a:ext>
            </a:extLst>
          </p:cNvPr>
          <p:cNvSpPr/>
          <p:nvPr/>
        </p:nvSpPr>
        <p:spPr>
          <a:xfrm>
            <a:off x="3566159" y="5900928"/>
            <a:ext cx="2328673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Mağara Çantası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CA13D8E7-9F2C-F670-258B-8E6E804D6F91}"/>
              </a:ext>
            </a:extLst>
          </p:cNvPr>
          <p:cNvSpPr/>
          <p:nvPr/>
        </p:nvSpPr>
        <p:spPr>
          <a:xfrm>
            <a:off x="6284973" y="5379858"/>
            <a:ext cx="2328673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Torch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6D5F5FA1-EB1B-39EC-186F-34DC9E4BE363}"/>
              </a:ext>
            </a:extLst>
          </p:cNvPr>
          <p:cNvSpPr/>
          <p:nvPr/>
        </p:nvSpPr>
        <p:spPr>
          <a:xfrm>
            <a:off x="6284973" y="5900928"/>
            <a:ext cx="2328673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El Feneri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ECE8164C-D772-37C6-B6FA-3C36140C2662}"/>
              </a:ext>
            </a:extLst>
          </p:cNvPr>
          <p:cNvSpPr/>
          <p:nvPr/>
        </p:nvSpPr>
        <p:spPr>
          <a:xfrm>
            <a:off x="9245937" y="5379858"/>
            <a:ext cx="2328673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Wings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346F8D1A-CC41-19B7-CE3F-9FF87882DAE5}"/>
              </a:ext>
            </a:extLst>
          </p:cNvPr>
          <p:cNvSpPr/>
          <p:nvPr/>
        </p:nvSpPr>
        <p:spPr>
          <a:xfrm>
            <a:off x="9245937" y="5900928"/>
            <a:ext cx="2328673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Delta Kanatlar</a:t>
            </a:r>
          </a:p>
        </p:txBody>
      </p:sp>
    </p:spTree>
    <p:extLst>
      <p:ext uri="{BB962C8B-B14F-4D97-AF65-F5344CB8AC3E}">
        <p14:creationId xmlns:p14="http://schemas.microsoft.com/office/powerpoint/2010/main" val="10910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1D9271-A0E7-4098-6457-690AA5ED2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C84C61F-3336-63AC-A056-171EA39C8772}"/>
              </a:ext>
            </a:extLst>
          </p:cNvPr>
          <p:cNvSpPr/>
          <p:nvPr/>
        </p:nvSpPr>
        <p:spPr>
          <a:xfrm>
            <a:off x="650577" y="3646853"/>
            <a:ext cx="2963481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Backup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Parachute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D0841BD-6E02-D6E2-6116-9437F7C32845}"/>
              </a:ext>
            </a:extLst>
          </p:cNvPr>
          <p:cNvSpPr/>
          <p:nvPr/>
        </p:nvSpPr>
        <p:spPr>
          <a:xfrm>
            <a:off x="650577" y="4167923"/>
            <a:ext cx="2963481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Yedek Paraşüt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C3AF219-C519-1A23-4F46-62DB86E5FD62}"/>
              </a:ext>
            </a:extLst>
          </p:cNvPr>
          <p:cNvSpPr/>
          <p:nvPr/>
        </p:nvSpPr>
        <p:spPr>
          <a:xfrm>
            <a:off x="3824852" y="3646852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Sock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A903BEF-E8FB-C17E-CA39-08E03E2952F3}"/>
              </a:ext>
            </a:extLst>
          </p:cNvPr>
          <p:cNvSpPr/>
          <p:nvPr/>
        </p:nvSpPr>
        <p:spPr>
          <a:xfrm>
            <a:off x="3824852" y="4167922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Çorap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D0D7457-07D7-0774-B8EB-44148EE69C73}"/>
              </a:ext>
            </a:extLst>
          </p:cNvPr>
          <p:cNvSpPr/>
          <p:nvPr/>
        </p:nvSpPr>
        <p:spPr>
          <a:xfrm>
            <a:off x="6302440" y="3646852"/>
            <a:ext cx="247580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Goggles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30D113A-D5C9-D536-E330-9D0A4ED8C37D}"/>
              </a:ext>
            </a:extLst>
          </p:cNvPr>
          <p:cNvSpPr/>
          <p:nvPr/>
        </p:nvSpPr>
        <p:spPr>
          <a:xfrm>
            <a:off x="6302440" y="4167922"/>
            <a:ext cx="247580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Dalış Gözlüğü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22E08F0-C8DB-607F-CBC6-FE6A2C0537A5}"/>
              </a:ext>
            </a:extLst>
          </p:cNvPr>
          <p:cNvSpPr/>
          <p:nvPr/>
        </p:nvSpPr>
        <p:spPr>
          <a:xfrm>
            <a:off x="8969829" y="3895182"/>
            <a:ext cx="3135085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Flight </a:t>
            </a:r>
            <a:r>
              <a:rPr lang="tr-TR" sz="2400" b="1" dirty="0" err="1">
                <a:solidFill>
                  <a:schemeClr val="tx1"/>
                </a:solidFill>
              </a:rPr>
              <a:t>Instrument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EEC5C3E-0985-7728-412F-4D8A2DB2B6F0}"/>
              </a:ext>
            </a:extLst>
          </p:cNvPr>
          <p:cNvSpPr/>
          <p:nvPr/>
        </p:nvSpPr>
        <p:spPr>
          <a:xfrm>
            <a:off x="8969829" y="4416252"/>
            <a:ext cx="3135085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Uçuş Malzemeleri</a:t>
            </a:r>
          </a:p>
        </p:txBody>
      </p:sp>
    </p:spTree>
    <p:extLst>
      <p:ext uri="{BB962C8B-B14F-4D97-AF65-F5344CB8AC3E}">
        <p14:creationId xmlns:p14="http://schemas.microsoft.com/office/powerpoint/2010/main" val="113354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7BC2BB-90D9-5210-A6FC-8107074DF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FBEFD2-1342-44C0-3BA8-AF450D37793B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https://www.egetolgayaltinay.com/lessons/379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0398536-4D12-A2EF-1F1B-A3FDECA43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523" y="3580584"/>
            <a:ext cx="29241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63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7B9FD7-5A96-7ED5-19D7-AB2C0ED27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1A77F1A-7C07-7910-C222-ED0AB517EE5E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https://www.egetolgayaltinay.com/lessons/381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C6825E6-818B-6345-0D5A-8711D405D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523" y="3102238"/>
            <a:ext cx="3109251" cy="295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10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3573E8-6541-5749-0910-9A08FDC3D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15EE654-8FA1-7092-85D2-D47AC51FEEFC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https://www.egetolgayaltinay.com/lessons/380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381D705-73D2-CD09-F67D-E574C7AB7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523" y="3310618"/>
            <a:ext cx="28860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3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05F77F8-2575-474F-90D9-A1AD8CD5F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6C3C23F-DD22-455D-BED9-A9AE050971F1}"/>
              </a:ext>
            </a:extLst>
          </p:cNvPr>
          <p:cNvSpPr txBox="1"/>
          <p:nvPr/>
        </p:nvSpPr>
        <p:spPr>
          <a:xfrm>
            <a:off x="1543050" y="1714500"/>
            <a:ext cx="455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Kayaking</a:t>
            </a:r>
            <a:endParaRPr lang="tr-TR" sz="32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F93E049-40E5-474A-8E85-6049C65FF506}"/>
              </a:ext>
            </a:extLst>
          </p:cNvPr>
          <p:cNvSpPr txBox="1"/>
          <p:nvPr/>
        </p:nvSpPr>
        <p:spPr>
          <a:xfrm>
            <a:off x="685800" y="95250"/>
            <a:ext cx="455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Fill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blanks</a:t>
            </a:r>
            <a:r>
              <a:rPr lang="tr-TR" dirty="0"/>
              <a:t> of </a:t>
            </a:r>
            <a:r>
              <a:rPr lang="tr-TR" dirty="0" err="1"/>
              <a:t>Equipment</a:t>
            </a:r>
            <a:r>
              <a:rPr lang="tr-TR" dirty="0"/>
              <a:t> </a:t>
            </a:r>
            <a:r>
              <a:rPr lang="tr-TR" dirty="0" err="1"/>
              <a:t>List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correct</a:t>
            </a:r>
            <a:r>
              <a:rPr lang="tr-TR" dirty="0"/>
              <a:t> </a:t>
            </a:r>
            <a:r>
              <a:rPr lang="tr-TR" dirty="0" err="1"/>
              <a:t>equipment</a:t>
            </a:r>
            <a:r>
              <a:rPr lang="tr-TR" dirty="0"/>
              <a:t> </a:t>
            </a: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below</a:t>
            </a:r>
            <a:r>
              <a:rPr lang="tr-TR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E49A692-C118-4C3F-A9CD-B494E98D47AA}"/>
              </a:ext>
            </a:extLst>
          </p:cNvPr>
          <p:cNvSpPr txBox="1"/>
          <p:nvPr/>
        </p:nvSpPr>
        <p:spPr>
          <a:xfrm>
            <a:off x="7639050" y="95250"/>
            <a:ext cx="455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Ekipman Listesindeki boşlukları aşağıda verilen doğru ekipman ile doldurunuz.</a:t>
            </a:r>
          </a:p>
        </p:txBody>
      </p:sp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1BCC94E5-3B3B-453C-A623-71A94D33C74A}"/>
              </a:ext>
            </a:extLst>
          </p:cNvPr>
          <p:cNvSpPr/>
          <p:nvPr/>
        </p:nvSpPr>
        <p:spPr>
          <a:xfrm>
            <a:off x="1698625" y="2532130"/>
            <a:ext cx="2844800" cy="495301"/>
          </a:xfrm>
          <a:prstGeom prst="flowChartTerminator">
            <a:avLst/>
          </a:prstGeom>
          <a:solidFill>
            <a:srgbClr val="89FB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Paddle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Akış Çizelgesi: Sonlandırıcı 9">
            <a:extLst>
              <a:ext uri="{FF2B5EF4-FFF2-40B4-BE49-F238E27FC236}">
                <a16:creationId xmlns:a16="http://schemas.microsoft.com/office/drawing/2014/main" id="{75361881-CD30-4F52-BA17-3FB0E815F128}"/>
              </a:ext>
            </a:extLst>
          </p:cNvPr>
          <p:cNvSpPr/>
          <p:nvPr/>
        </p:nvSpPr>
        <p:spPr>
          <a:xfrm>
            <a:off x="1698625" y="4330987"/>
            <a:ext cx="2844800" cy="495301"/>
          </a:xfrm>
          <a:prstGeom prst="flowChartTerminator">
            <a:avLst/>
          </a:prstGeom>
          <a:solidFill>
            <a:srgbClr val="89FB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Life </a:t>
            </a:r>
            <a:r>
              <a:rPr lang="tr-TR" sz="2000" b="1" dirty="0" err="1">
                <a:solidFill>
                  <a:schemeClr val="tx1"/>
                </a:solidFill>
              </a:rPr>
              <a:t>Jacket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Akış Çizelgesi: Sonlandırıcı 10">
            <a:extLst>
              <a:ext uri="{FF2B5EF4-FFF2-40B4-BE49-F238E27FC236}">
                <a16:creationId xmlns:a16="http://schemas.microsoft.com/office/drawing/2014/main" id="{40C82984-3CD8-4C72-A12B-49F38CEF91E8}"/>
              </a:ext>
            </a:extLst>
          </p:cNvPr>
          <p:cNvSpPr/>
          <p:nvPr/>
        </p:nvSpPr>
        <p:spPr>
          <a:xfrm>
            <a:off x="1698625" y="3429000"/>
            <a:ext cx="2844800" cy="495301"/>
          </a:xfrm>
          <a:prstGeom prst="flowChartTerminator">
            <a:avLst/>
          </a:prstGeom>
          <a:solidFill>
            <a:srgbClr val="89FB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Kayak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CC44AF45-1E30-442E-B52F-6BF5E3A27E1D}"/>
              </a:ext>
            </a:extLst>
          </p:cNvPr>
          <p:cNvSpPr/>
          <p:nvPr/>
        </p:nvSpPr>
        <p:spPr>
          <a:xfrm>
            <a:off x="7962902" y="3157534"/>
            <a:ext cx="3105148" cy="49530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Spray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Skirt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Akış Çizelgesi: Sonlandırıcı 12">
            <a:extLst>
              <a:ext uri="{FF2B5EF4-FFF2-40B4-BE49-F238E27FC236}">
                <a16:creationId xmlns:a16="http://schemas.microsoft.com/office/drawing/2014/main" id="{7CF6F159-38D8-447E-8B38-C318FD0E4D21}"/>
              </a:ext>
            </a:extLst>
          </p:cNvPr>
          <p:cNvSpPr/>
          <p:nvPr/>
        </p:nvSpPr>
        <p:spPr>
          <a:xfrm>
            <a:off x="1698625" y="5232974"/>
            <a:ext cx="2844800" cy="495301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Akış Çizelgesi: Sonlandırıcı 13">
            <a:extLst>
              <a:ext uri="{FF2B5EF4-FFF2-40B4-BE49-F238E27FC236}">
                <a16:creationId xmlns:a16="http://schemas.microsoft.com/office/drawing/2014/main" id="{22F06E2B-E572-448C-AAE7-7D7BA10EF1F5}"/>
              </a:ext>
            </a:extLst>
          </p:cNvPr>
          <p:cNvSpPr/>
          <p:nvPr/>
        </p:nvSpPr>
        <p:spPr>
          <a:xfrm>
            <a:off x="7962902" y="2400296"/>
            <a:ext cx="3105148" cy="49530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Torch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Akış Çizelgesi: Sonlandırıcı 14">
            <a:extLst>
              <a:ext uri="{FF2B5EF4-FFF2-40B4-BE49-F238E27FC236}">
                <a16:creationId xmlns:a16="http://schemas.microsoft.com/office/drawing/2014/main" id="{3C863CB4-441D-4541-B0BC-05C11AC58662}"/>
              </a:ext>
            </a:extLst>
          </p:cNvPr>
          <p:cNvSpPr/>
          <p:nvPr/>
        </p:nvSpPr>
        <p:spPr>
          <a:xfrm>
            <a:off x="7962902" y="3914773"/>
            <a:ext cx="3105148" cy="49530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Wings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Akış Çizelgesi: Sonlandırıcı 15">
            <a:extLst>
              <a:ext uri="{FF2B5EF4-FFF2-40B4-BE49-F238E27FC236}">
                <a16:creationId xmlns:a16="http://schemas.microsoft.com/office/drawing/2014/main" id="{19631729-C3FD-4DCD-AF8F-DDA8FD24E9BB}"/>
              </a:ext>
            </a:extLst>
          </p:cNvPr>
          <p:cNvSpPr/>
          <p:nvPr/>
        </p:nvSpPr>
        <p:spPr>
          <a:xfrm>
            <a:off x="7962902" y="4672012"/>
            <a:ext cx="3105148" cy="49530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Gloves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Akış Çizelgesi: Sonlandırıcı 16">
            <a:extLst>
              <a:ext uri="{FF2B5EF4-FFF2-40B4-BE49-F238E27FC236}">
                <a16:creationId xmlns:a16="http://schemas.microsoft.com/office/drawing/2014/main" id="{498A203E-AA5C-4596-860A-56FE4333D2E6}"/>
              </a:ext>
            </a:extLst>
          </p:cNvPr>
          <p:cNvSpPr/>
          <p:nvPr/>
        </p:nvSpPr>
        <p:spPr>
          <a:xfrm>
            <a:off x="7962902" y="3157533"/>
            <a:ext cx="3105148" cy="495301"/>
          </a:xfrm>
          <a:prstGeom prst="flowChartTerminator">
            <a:avLst/>
          </a:prstGeom>
          <a:solidFill>
            <a:srgbClr val="89FB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Spray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Skirt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Akış Çizelgesi: Sonlandırıcı 17">
            <a:extLst>
              <a:ext uri="{FF2B5EF4-FFF2-40B4-BE49-F238E27FC236}">
                <a16:creationId xmlns:a16="http://schemas.microsoft.com/office/drawing/2014/main" id="{F1C559CA-DDDD-45CE-815A-C0A2557B89C7}"/>
              </a:ext>
            </a:extLst>
          </p:cNvPr>
          <p:cNvSpPr/>
          <p:nvPr/>
        </p:nvSpPr>
        <p:spPr>
          <a:xfrm>
            <a:off x="1698625" y="5232973"/>
            <a:ext cx="2844800" cy="495301"/>
          </a:xfrm>
          <a:prstGeom prst="flowChartTerminator">
            <a:avLst/>
          </a:prstGeom>
          <a:solidFill>
            <a:srgbClr val="89FB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Spray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Skirt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4F539958-3FFF-4FCB-9F9B-0AD30D5D99AA}"/>
              </a:ext>
            </a:extLst>
          </p:cNvPr>
          <p:cNvSpPr/>
          <p:nvPr/>
        </p:nvSpPr>
        <p:spPr>
          <a:xfrm>
            <a:off x="7476359" y="2370855"/>
            <a:ext cx="4865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EBFB5198-10A0-43E5-9758-A62AD70BBD6D}"/>
              </a:ext>
            </a:extLst>
          </p:cNvPr>
          <p:cNvSpPr/>
          <p:nvPr/>
        </p:nvSpPr>
        <p:spPr>
          <a:xfrm>
            <a:off x="7483829" y="3101392"/>
            <a:ext cx="4716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61F14E5F-3ED2-430A-9A98-4D64C44E08EE}"/>
              </a:ext>
            </a:extLst>
          </p:cNvPr>
          <p:cNvSpPr/>
          <p:nvPr/>
        </p:nvSpPr>
        <p:spPr>
          <a:xfrm>
            <a:off x="7493705" y="3858271"/>
            <a:ext cx="4667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DD4EF875-0491-450E-BDB9-02399A6AA16A}"/>
              </a:ext>
            </a:extLst>
          </p:cNvPr>
          <p:cNvSpPr/>
          <p:nvPr/>
        </p:nvSpPr>
        <p:spPr>
          <a:xfrm>
            <a:off x="7485078" y="4658052"/>
            <a:ext cx="488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341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F06E51B-A14A-26CF-91D7-8F12B789046D}"/>
              </a:ext>
            </a:extLst>
          </p:cNvPr>
          <p:cNvSpPr txBox="1"/>
          <p:nvPr/>
        </p:nvSpPr>
        <p:spPr>
          <a:xfrm>
            <a:off x="774899" y="1990990"/>
            <a:ext cx="7284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Who</a:t>
            </a:r>
            <a:r>
              <a:rPr lang="tr-TR" sz="4000" b="1" dirty="0"/>
              <a:t> is an </a:t>
            </a:r>
            <a:r>
              <a:rPr lang="tr-TR" sz="4000" b="1" dirty="0">
                <a:solidFill>
                  <a:srgbClr val="7030A0"/>
                </a:solidFill>
              </a:rPr>
              <a:t>Adrenalin </a:t>
            </a:r>
            <a:r>
              <a:rPr lang="tr-TR" sz="4000" b="1" dirty="0" err="1">
                <a:solidFill>
                  <a:srgbClr val="7030A0"/>
                </a:solidFill>
              </a:rPr>
              <a:t>Seeker</a:t>
            </a:r>
            <a:r>
              <a:rPr lang="tr-TR" sz="4000" b="1" dirty="0"/>
              <a:t>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8A5BE40-C362-83C8-918D-2878132E0292}"/>
              </a:ext>
            </a:extLst>
          </p:cNvPr>
          <p:cNvSpPr txBox="1"/>
          <p:nvPr/>
        </p:nvSpPr>
        <p:spPr>
          <a:xfrm>
            <a:off x="159203" y="426237"/>
            <a:ext cx="9277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Let’s</a:t>
            </a:r>
            <a:r>
              <a:rPr lang="tr-TR" sz="3200" b="1" dirty="0"/>
              <a:t> </a:t>
            </a:r>
            <a:r>
              <a:rPr lang="tr-TR" sz="3200" b="1" dirty="0" err="1"/>
              <a:t>watch</a:t>
            </a:r>
            <a:r>
              <a:rPr lang="tr-TR" sz="3200" b="1" dirty="0"/>
              <a:t> a video </a:t>
            </a:r>
            <a:r>
              <a:rPr lang="tr-TR" sz="3200" b="1" dirty="0" err="1"/>
              <a:t>about</a:t>
            </a:r>
            <a:r>
              <a:rPr lang="tr-TR" sz="3200" b="1" dirty="0"/>
              <a:t> </a:t>
            </a:r>
            <a:r>
              <a:rPr lang="tr-TR" sz="3200" b="1" dirty="0">
                <a:solidFill>
                  <a:srgbClr val="A349A4"/>
                </a:solidFill>
              </a:rPr>
              <a:t>adrenalin </a:t>
            </a:r>
            <a:r>
              <a:rPr lang="tr-TR" sz="3200" b="1" dirty="0" err="1">
                <a:solidFill>
                  <a:srgbClr val="A349A4"/>
                </a:solidFill>
              </a:rPr>
              <a:t>seekers</a:t>
            </a:r>
            <a:r>
              <a:rPr lang="tr-TR" sz="3200" b="1" dirty="0"/>
              <a:t>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5A1E683-E604-FD79-30F5-4D8B2A191275}"/>
              </a:ext>
            </a:extLst>
          </p:cNvPr>
          <p:cNvSpPr txBox="1"/>
          <p:nvPr/>
        </p:nvSpPr>
        <p:spPr>
          <a:xfrm>
            <a:off x="159203" y="973512"/>
            <a:ext cx="728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hlinkClick r:id="rId3"/>
              </a:rPr>
              <a:t>https://www.egetolgayaltinay.com/lessons/375</a:t>
            </a:r>
            <a:r>
              <a:rPr lang="tr-TR" sz="2800" dirty="0"/>
              <a:t>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3D9E8F9-5CB8-A1C2-06FD-D3AE5CE3D177}"/>
              </a:ext>
            </a:extLst>
          </p:cNvPr>
          <p:cNvSpPr txBox="1"/>
          <p:nvPr/>
        </p:nvSpPr>
        <p:spPr>
          <a:xfrm>
            <a:off x="609600" y="3032523"/>
            <a:ext cx="956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An </a:t>
            </a:r>
            <a:r>
              <a:rPr lang="tr-TR" sz="3600" b="1" dirty="0">
                <a:solidFill>
                  <a:srgbClr val="7030A0"/>
                </a:solidFill>
              </a:rPr>
              <a:t>Adrenalin </a:t>
            </a:r>
            <a:r>
              <a:rPr lang="tr-TR" sz="3600" b="1" dirty="0" err="1">
                <a:solidFill>
                  <a:srgbClr val="7030A0"/>
                </a:solidFill>
              </a:rPr>
              <a:t>Seeker</a:t>
            </a:r>
            <a:r>
              <a:rPr lang="tr-TR" sz="3600" b="1" dirty="0">
                <a:solidFill>
                  <a:srgbClr val="7030A0"/>
                </a:solidFill>
              </a:rPr>
              <a:t> </a:t>
            </a:r>
            <a:r>
              <a:rPr lang="tr-TR" sz="3600" b="1" dirty="0" err="1"/>
              <a:t>likes</a:t>
            </a:r>
            <a:r>
              <a:rPr lang="tr-TR" sz="3600" b="1" dirty="0">
                <a:solidFill>
                  <a:srgbClr val="7030A0"/>
                </a:solidFill>
              </a:rPr>
              <a:t> Extreme Sports.</a:t>
            </a: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D55B13E1-30EA-8E2F-A2C5-C7C986CE63F0}"/>
              </a:ext>
            </a:extLst>
          </p:cNvPr>
          <p:cNvSpPr/>
          <p:nvPr/>
        </p:nvSpPr>
        <p:spPr>
          <a:xfrm>
            <a:off x="159203" y="3094078"/>
            <a:ext cx="450397" cy="523220"/>
          </a:xfrm>
          <a:prstGeom prst="rightArrow">
            <a:avLst/>
          </a:prstGeom>
          <a:solidFill>
            <a:srgbClr val="A349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57BA2570-17E1-CCF2-405B-695DE9808491}"/>
              </a:ext>
            </a:extLst>
          </p:cNvPr>
          <p:cNvSpPr txBox="1"/>
          <p:nvPr/>
        </p:nvSpPr>
        <p:spPr>
          <a:xfrm>
            <a:off x="247241" y="4457113"/>
            <a:ext cx="8339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7030A0"/>
                </a:solidFill>
              </a:rPr>
              <a:t>Adrenalin </a:t>
            </a:r>
            <a:r>
              <a:rPr lang="tr-TR" sz="4000" b="1" dirty="0" err="1">
                <a:solidFill>
                  <a:srgbClr val="7030A0"/>
                </a:solidFill>
              </a:rPr>
              <a:t>Seeker</a:t>
            </a:r>
            <a:r>
              <a:rPr lang="tr-TR" sz="4000" b="1" dirty="0"/>
              <a:t>: Adrenalin Tutkunu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AB4BC6B-8D50-97FD-0ACF-D9F661BF852D}"/>
              </a:ext>
            </a:extLst>
          </p:cNvPr>
          <p:cNvSpPr txBox="1"/>
          <p:nvPr/>
        </p:nvSpPr>
        <p:spPr>
          <a:xfrm>
            <a:off x="247241" y="5164999"/>
            <a:ext cx="8860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7030A0"/>
                </a:solidFill>
              </a:rPr>
              <a:t>Extreme Sports</a:t>
            </a:r>
            <a:r>
              <a:rPr lang="tr-TR" sz="4000" b="1" dirty="0"/>
              <a:t>: Adrenalin Sporları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1CBDE7A4-25DC-346E-98C2-58FA3A985C8B}"/>
              </a:ext>
            </a:extLst>
          </p:cNvPr>
          <p:cNvSpPr/>
          <p:nvPr/>
        </p:nvSpPr>
        <p:spPr>
          <a:xfrm>
            <a:off x="159203" y="4457113"/>
            <a:ext cx="8216701" cy="1427375"/>
          </a:xfrm>
          <a:prstGeom prst="rect">
            <a:avLst/>
          </a:prstGeom>
          <a:noFill/>
          <a:ln w="38100">
            <a:solidFill>
              <a:srgbClr val="A349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1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05F77F8-2575-474F-90D9-A1AD8CD5F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6C3C23F-DD22-455D-BED9-A9AE050971F1}"/>
              </a:ext>
            </a:extLst>
          </p:cNvPr>
          <p:cNvSpPr txBox="1"/>
          <p:nvPr/>
        </p:nvSpPr>
        <p:spPr>
          <a:xfrm>
            <a:off x="1543050" y="1714500"/>
            <a:ext cx="455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Caving</a:t>
            </a:r>
            <a:endParaRPr lang="tr-TR" sz="32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F93E049-40E5-474A-8E85-6049C65FF506}"/>
              </a:ext>
            </a:extLst>
          </p:cNvPr>
          <p:cNvSpPr txBox="1"/>
          <p:nvPr/>
        </p:nvSpPr>
        <p:spPr>
          <a:xfrm>
            <a:off x="685800" y="95250"/>
            <a:ext cx="455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Fill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blanks</a:t>
            </a:r>
            <a:r>
              <a:rPr lang="tr-TR" dirty="0"/>
              <a:t> of </a:t>
            </a:r>
            <a:r>
              <a:rPr lang="tr-TR" dirty="0" err="1"/>
              <a:t>Equipment</a:t>
            </a:r>
            <a:r>
              <a:rPr lang="tr-TR" dirty="0"/>
              <a:t> </a:t>
            </a:r>
            <a:r>
              <a:rPr lang="tr-TR" dirty="0" err="1"/>
              <a:t>List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correct</a:t>
            </a:r>
            <a:r>
              <a:rPr lang="tr-TR" dirty="0"/>
              <a:t> </a:t>
            </a:r>
            <a:r>
              <a:rPr lang="tr-TR" dirty="0" err="1"/>
              <a:t>equipment</a:t>
            </a:r>
            <a:r>
              <a:rPr lang="tr-TR" dirty="0"/>
              <a:t> </a:t>
            </a: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below</a:t>
            </a:r>
            <a:r>
              <a:rPr lang="tr-TR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E49A692-C118-4C3F-A9CD-B494E98D47AA}"/>
              </a:ext>
            </a:extLst>
          </p:cNvPr>
          <p:cNvSpPr txBox="1"/>
          <p:nvPr/>
        </p:nvSpPr>
        <p:spPr>
          <a:xfrm>
            <a:off x="7639050" y="95250"/>
            <a:ext cx="455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Ekipman Listesindeki boşlukları aşağıda verilen doğru ekipman ile doldurunuz.</a:t>
            </a:r>
          </a:p>
        </p:txBody>
      </p:sp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1BCC94E5-3B3B-453C-A623-71A94D33C74A}"/>
              </a:ext>
            </a:extLst>
          </p:cNvPr>
          <p:cNvSpPr/>
          <p:nvPr/>
        </p:nvSpPr>
        <p:spPr>
          <a:xfrm>
            <a:off x="1698625" y="2532130"/>
            <a:ext cx="2844800" cy="495301"/>
          </a:xfrm>
          <a:prstGeom prst="flowChartTerminator">
            <a:avLst/>
          </a:prstGeom>
          <a:solidFill>
            <a:srgbClr val="7AEE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Helmet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Akış Çizelgesi: Sonlandırıcı 9">
            <a:extLst>
              <a:ext uri="{FF2B5EF4-FFF2-40B4-BE49-F238E27FC236}">
                <a16:creationId xmlns:a16="http://schemas.microsoft.com/office/drawing/2014/main" id="{75361881-CD30-4F52-BA17-3FB0E815F128}"/>
              </a:ext>
            </a:extLst>
          </p:cNvPr>
          <p:cNvSpPr/>
          <p:nvPr/>
        </p:nvSpPr>
        <p:spPr>
          <a:xfrm>
            <a:off x="1698625" y="4330987"/>
            <a:ext cx="2844800" cy="495301"/>
          </a:xfrm>
          <a:prstGeom prst="flowChartTerminator">
            <a:avLst/>
          </a:prstGeom>
          <a:solidFill>
            <a:srgbClr val="7AEE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Cave</a:t>
            </a:r>
            <a:r>
              <a:rPr lang="tr-TR" sz="2000" b="1" dirty="0">
                <a:solidFill>
                  <a:schemeClr val="tx1"/>
                </a:solidFill>
              </a:rPr>
              <a:t> Pack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Akış Çizelgesi: Sonlandırıcı 10">
            <a:extLst>
              <a:ext uri="{FF2B5EF4-FFF2-40B4-BE49-F238E27FC236}">
                <a16:creationId xmlns:a16="http://schemas.microsoft.com/office/drawing/2014/main" id="{40C82984-3CD8-4C72-A12B-49F38CEF91E8}"/>
              </a:ext>
            </a:extLst>
          </p:cNvPr>
          <p:cNvSpPr/>
          <p:nvPr/>
        </p:nvSpPr>
        <p:spPr>
          <a:xfrm>
            <a:off x="1698625" y="3429000"/>
            <a:ext cx="2844800" cy="495301"/>
          </a:xfrm>
          <a:prstGeom prst="flowChartTerminator">
            <a:avLst/>
          </a:prstGeom>
          <a:solidFill>
            <a:srgbClr val="7AEE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Torch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CC44AF45-1E30-442E-B52F-6BF5E3A27E1D}"/>
              </a:ext>
            </a:extLst>
          </p:cNvPr>
          <p:cNvSpPr/>
          <p:nvPr/>
        </p:nvSpPr>
        <p:spPr>
          <a:xfrm>
            <a:off x="7962902" y="3157534"/>
            <a:ext cx="3105148" cy="49530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Paddle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Akış Çizelgesi: Sonlandırıcı 12">
            <a:extLst>
              <a:ext uri="{FF2B5EF4-FFF2-40B4-BE49-F238E27FC236}">
                <a16:creationId xmlns:a16="http://schemas.microsoft.com/office/drawing/2014/main" id="{7CF6F159-38D8-447E-8B38-C318FD0E4D21}"/>
              </a:ext>
            </a:extLst>
          </p:cNvPr>
          <p:cNvSpPr/>
          <p:nvPr/>
        </p:nvSpPr>
        <p:spPr>
          <a:xfrm>
            <a:off x="1698625" y="5232974"/>
            <a:ext cx="2844800" cy="495301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Akış Çizelgesi: Sonlandırıcı 13">
            <a:extLst>
              <a:ext uri="{FF2B5EF4-FFF2-40B4-BE49-F238E27FC236}">
                <a16:creationId xmlns:a16="http://schemas.microsoft.com/office/drawing/2014/main" id="{22F06E2B-E572-448C-AAE7-7D7BA10EF1F5}"/>
              </a:ext>
            </a:extLst>
          </p:cNvPr>
          <p:cNvSpPr/>
          <p:nvPr/>
        </p:nvSpPr>
        <p:spPr>
          <a:xfrm>
            <a:off x="7962902" y="2400296"/>
            <a:ext cx="3105148" cy="49530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Mitten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Akış Çizelgesi: Sonlandırıcı 14">
            <a:extLst>
              <a:ext uri="{FF2B5EF4-FFF2-40B4-BE49-F238E27FC236}">
                <a16:creationId xmlns:a16="http://schemas.microsoft.com/office/drawing/2014/main" id="{3C863CB4-441D-4541-B0BC-05C11AC58662}"/>
              </a:ext>
            </a:extLst>
          </p:cNvPr>
          <p:cNvSpPr/>
          <p:nvPr/>
        </p:nvSpPr>
        <p:spPr>
          <a:xfrm>
            <a:off x="7962902" y="3914773"/>
            <a:ext cx="3105148" cy="49530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Rope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Akış Çizelgesi: Sonlandırıcı 15">
            <a:extLst>
              <a:ext uri="{FF2B5EF4-FFF2-40B4-BE49-F238E27FC236}">
                <a16:creationId xmlns:a16="http://schemas.microsoft.com/office/drawing/2014/main" id="{19631729-C3FD-4DCD-AF8F-DDA8FD24E9BB}"/>
              </a:ext>
            </a:extLst>
          </p:cNvPr>
          <p:cNvSpPr/>
          <p:nvPr/>
        </p:nvSpPr>
        <p:spPr>
          <a:xfrm>
            <a:off x="7962902" y="4672012"/>
            <a:ext cx="3105148" cy="49530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Ice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Screws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Akış Çizelgesi: Sonlandırıcı 16">
            <a:extLst>
              <a:ext uri="{FF2B5EF4-FFF2-40B4-BE49-F238E27FC236}">
                <a16:creationId xmlns:a16="http://schemas.microsoft.com/office/drawing/2014/main" id="{498A203E-AA5C-4596-860A-56FE4333D2E6}"/>
              </a:ext>
            </a:extLst>
          </p:cNvPr>
          <p:cNvSpPr/>
          <p:nvPr/>
        </p:nvSpPr>
        <p:spPr>
          <a:xfrm>
            <a:off x="7962902" y="3914773"/>
            <a:ext cx="3105148" cy="495301"/>
          </a:xfrm>
          <a:prstGeom prst="flowChartTerminator">
            <a:avLst/>
          </a:prstGeom>
          <a:solidFill>
            <a:srgbClr val="7AEE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Rope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Akış Çizelgesi: Sonlandırıcı 17">
            <a:extLst>
              <a:ext uri="{FF2B5EF4-FFF2-40B4-BE49-F238E27FC236}">
                <a16:creationId xmlns:a16="http://schemas.microsoft.com/office/drawing/2014/main" id="{F1C559CA-DDDD-45CE-815A-C0A2557B89C7}"/>
              </a:ext>
            </a:extLst>
          </p:cNvPr>
          <p:cNvSpPr/>
          <p:nvPr/>
        </p:nvSpPr>
        <p:spPr>
          <a:xfrm>
            <a:off x="1698625" y="5232973"/>
            <a:ext cx="2844800" cy="495301"/>
          </a:xfrm>
          <a:prstGeom prst="flowChartTerminator">
            <a:avLst/>
          </a:prstGeom>
          <a:solidFill>
            <a:srgbClr val="7AEE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Rope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4F539958-3FFF-4FCB-9F9B-0AD30D5D99AA}"/>
              </a:ext>
            </a:extLst>
          </p:cNvPr>
          <p:cNvSpPr/>
          <p:nvPr/>
        </p:nvSpPr>
        <p:spPr>
          <a:xfrm>
            <a:off x="7476359" y="2370855"/>
            <a:ext cx="4865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EBFB5198-10A0-43E5-9758-A62AD70BBD6D}"/>
              </a:ext>
            </a:extLst>
          </p:cNvPr>
          <p:cNvSpPr/>
          <p:nvPr/>
        </p:nvSpPr>
        <p:spPr>
          <a:xfrm>
            <a:off x="7483829" y="3101392"/>
            <a:ext cx="4716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61F14E5F-3ED2-430A-9A98-4D64C44E08EE}"/>
              </a:ext>
            </a:extLst>
          </p:cNvPr>
          <p:cNvSpPr/>
          <p:nvPr/>
        </p:nvSpPr>
        <p:spPr>
          <a:xfrm>
            <a:off x="7493705" y="3858271"/>
            <a:ext cx="4667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DD4EF875-0491-450E-BDB9-02399A6AA16A}"/>
              </a:ext>
            </a:extLst>
          </p:cNvPr>
          <p:cNvSpPr/>
          <p:nvPr/>
        </p:nvSpPr>
        <p:spPr>
          <a:xfrm>
            <a:off x="7485078" y="4658052"/>
            <a:ext cx="488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6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05F77F8-2575-474F-90D9-A1AD8CD5F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6C3C23F-DD22-455D-BED9-A9AE050971F1}"/>
              </a:ext>
            </a:extLst>
          </p:cNvPr>
          <p:cNvSpPr txBox="1"/>
          <p:nvPr/>
        </p:nvSpPr>
        <p:spPr>
          <a:xfrm>
            <a:off x="1543050" y="1714500"/>
            <a:ext cx="455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Hang-gliding</a:t>
            </a:r>
            <a:endParaRPr lang="tr-TR" sz="32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F93E049-40E5-474A-8E85-6049C65FF506}"/>
              </a:ext>
            </a:extLst>
          </p:cNvPr>
          <p:cNvSpPr txBox="1"/>
          <p:nvPr/>
        </p:nvSpPr>
        <p:spPr>
          <a:xfrm>
            <a:off x="685800" y="95250"/>
            <a:ext cx="455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Fill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blanks</a:t>
            </a:r>
            <a:r>
              <a:rPr lang="tr-TR" dirty="0"/>
              <a:t> of </a:t>
            </a:r>
            <a:r>
              <a:rPr lang="tr-TR" dirty="0" err="1"/>
              <a:t>Equipment</a:t>
            </a:r>
            <a:r>
              <a:rPr lang="tr-TR" dirty="0"/>
              <a:t> </a:t>
            </a:r>
            <a:r>
              <a:rPr lang="tr-TR" dirty="0" err="1"/>
              <a:t>List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correct</a:t>
            </a:r>
            <a:r>
              <a:rPr lang="tr-TR" dirty="0"/>
              <a:t> </a:t>
            </a:r>
            <a:r>
              <a:rPr lang="tr-TR" dirty="0" err="1"/>
              <a:t>equipment</a:t>
            </a:r>
            <a:r>
              <a:rPr lang="tr-TR" dirty="0"/>
              <a:t> </a:t>
            </a: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below</a:t>
            </a:r>
            <a:r>
              <a:rPr lang="tr-TR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E49A692-C118-4C3F-A9CD-B494E98D47AA}"/>
              </a:ext>
            </a:extLst>
          </p:cNvPr>
          <p:cNvSpPr txBox="1"/>
          <p:nvPr/>
        </p:nvSpPr>
        <p:spPr>
          <a:xfrm>
            <a:off x="7639050" y="95250"/>
            <a:ext cx="455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Ekipman Listesindeki boşlukları aşağıda verilen doğru ekipman ile doldurunuz.</a:t>
            </a:r>
          </a:p>
        </p:txBody>
      </p:sp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1BCC94E5-3B3B-453C-A623-71A94D33C74A}"/>
              </a:ext>
            </a:extLst>
          </p:cNvPr>
          <p:cNvSpPr/>
          <p:nvPr/>
        </p:nvSpPr>
        <p:spPr>
          <a:xfrm>
            <a:off x="1698625" y="2532130"/>
            <a:ext cx="2844800" cy="495301"/>
          </a:xfrm>
          <a:prstGeom prst="flowChartTerminator">
            <a:avLst/>
          </a:prstGeom>
          <a:solidFill>
            <a:srgbClr val="EC7A2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Helmet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Akış Çizelgesi: Sonlandırıcı 9">
            <a:extLst>
              <a:ext uri="{FF2B5EF4-FFF2-40B4-BE49-F238E27FC236}">
                <a16:creationId xmlns:a16="http://schemas.microsoft.com/office/drawing/2014/main" id="{75361881-CD30-4F52-BA17-3FB0E815F128}"/>
              </a:ext>
            </a:extLst>
          </p:cNvPr>
          <p:cNvSpPr/>
          <p:nvPr/>
        </p:nvSpPr>
        <p:spPr>
          <a:xfrm>
            <a:off x="1698625" y="4330987"/>
            <a:ext cx="2844800" cy="495301"/>
          </a:xfrm>
          <a:prstGeom prst="flowChartTerminator">
            <a:avLst/>
          </a:prstGeom>
          <a:solidFill>
            <a:srgbClr val="EC7A2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Flight Instruments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Akış Çizelgesi: Sonlandırıcı 10">
            <a:extLst>
              <a:ext uri="{FF2B5EF4-FFF2-40B4-BE49-F238E27FC236}">
                <a16:creationId xmlns:a16="http://schemas.microsoft.com/office/drawing/2014/main" id="{40C82984-3CD8-4C72-A12B-49F38CEF91E8}"/>
              </a:ext>
            </a:extLst>
          </p:cNvPr>
          <p:cNvSpPr/>
          <p:nvPr/>
        </p:nvSpPr>
        <p:spPr>
          <a:xfrm>
            <a:off x="1698625" y="3429000"/>
            <a:ext cx="2844800" cy="495301"/>
          </a:xfrm>
          <a:prstGeom prst="flowChartTerminator">
            <a:avLst/>
          </a:prstGeom>
          <a:solidFill>
            <a:srgbClr val="EC7A2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Flightsuit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CC44AF45-1E30-442E-B52F-6BF5E3A27E1D}"/>
              </a:ext>
            </a:extLst>
          </p:cNvPr>
          <p:cNvSpPr/>
          <p:nvPr/>
        </p:nvSpPr>
        <p:spPr>
          <a:xfrm>
            <a:off x="7962902" y="3157534"/>
            <a:ext cx="3105148" cy="49530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Skateboard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Akış Çizelgesi: Sonlandırıcı 12">
            <a:extLst>
              <a:ext uri="{FF2B5EF4-FFF2-40B4-BE49-F238E27FC236}">
                <a16:creationId xmlns:a16="http://schemas.microsoft.com/office/drawing/2014/main" id="{7CF6F159-38D8-447E-8B38-C318FD0E4D21}"/>
              </a:ext>
            </a:extLst>
          </p:cNvPr>
          <p:cNvSpPr/>
          <p:nvPr/>
        </p:nvSpPr>
        <p:spPr>
          <a:xfrm>
            <a:off x="1698625" y="5232974"/>
            <a:ext cx="2844800" cy="495301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Akış Çizelgesi: Sonlandırıcı 13">
            <a:extLst>
              <a:ext uri="{FF2B5EF4-FFF2-40B4-BE49-F238E27FC236}">
                <a16:creationId xmlns:a16="http://schemas.microsoft.com/office/drawing/2014/main" id="{22F06E2B-E572-448C-AAE7-7D7BA10EF1F5}"/>
              </a:ext>
            </a:extLst>
          </p:cNvPr>
          <p:cNvSpPr/>
          <p:nvPr/>
        </p:nvSpPr>
        <p:spPr>
          <a:xfrm>
            <a:off x="7962902" y="2400296"/>
            <a:ext cx="3105148" cy="49530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Dry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Suit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Akış Çizelgesi: Sonlandırıcı 14">
            <a:extLst>
              <a:ext uri="{FF2B5EF4-FFF2-40B4-BE49-F238E27FC236}">
                <a16:creationId xmlns:a16="http://schemas.microsoft.com/office/drawing/2014/main" id="{3C863CB4-441D-4541-B0BC-05C11AC58662}"/>
              </a:ext>
            </a:extLst>
          </p:cNvPr>
          <p:cNvSpPr/>
          <p:nvPr/>
        </p:nvSpPr>
        <p:spPr>
          <a:xfrm>
            <a:off x="7962902" y="3914773"/>
            <a:ext cx="3105148" cy="49530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Raft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Akış Çizelgesi: Sonlandırıcı 15">
            <a:extLst>
              <a:ext uri="{FF2B5EF4-FFF2-40B4-BE49-F238E27FC236}">
                <a16:creationId xmlns:a16="http://schemas.microsoft.com/office/drawing/2014/main" id="{19631729-C3FD-4DCD-AF8F-DDA8FD24E9BB}"/>
              </a:ext>
            </a:extLst>
          </p:cNvPr>
          <p:cNvSpPr/>
          <p:nvPr/>
        </p:nvSpPr>
        <p:spPr>
          <a:xfrm>
            <a:off x="7962902" y="4672012"/>
            <a:ext cx="3105148" cy="49530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Wings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Akış Çizelgesi: Sonlandırıcı 16">
            <a:extLst>
              <a:ext uri="{FF2B5EF4-FFF2-40B4-BE49-F238E27FC236}">
                <a16:creationId xmlns:a16="http://schemas.microsoft.com/office/drawing/2014/main" id="{498A203E-AA5C-4596-860A-56FE4333D2E6}"/>
              </a:ext>
            </a:extLst>
          </p:cNvPr>
          <p:cNvSpPr/>
          <p:nvPr/>
        </p:nvSpPr>
        <p:spPr>
          <a:xfrm>
            <a:off x="7973931" y="4675759"/>
            <a:ext cx="3105148" cy="495301"/>
          </a:xfrm>
          <a:prstGeom prst="flowChartTerminator">
            <a:avLst/>
          </a:prstGeom>
          <a:solidFill>
            <a:srgbClr val="EC7A2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Wings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Akış Çizelgesi: Sonlandırıcı 17">
            <a:extLst>
              <a:ext uri="{FF2B5EF4-FFF2-40B4-BE49-F238E27FC236}">
                <a16:creationId xmlns:a16="http://schemas.microsoft.com/office/drawing/2014/main" id="{F1C559CA-DDDD-45CE-815A-C0A2557B89C7}"/>
              </a:ext>
            </a:extLst>
          </p:cNvPr>
          <p:cNvSpPr/>
          <p:nvPr/>
        </p:nvSpPr>
        <p:spPr>
          <a:xfrm>
            <a:off x="1698625" y="5232973"/>
            <a:ext cx="2844800" cy="495301"/>
          </a:xfrm>
          <a:prstGeom prst="flowChartTerminator">
            <a:avLst/>
          </a:prstGeom>
          <a:solidFill>
            <a:srgbClr val="EC7A2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Wings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4F539958-3FFF-4FCB-9F9B-0AD30D5D99AA}"/>
              </a:ext>
            </a:extLst>
          </p:cNvPr>
          <p:cNvSpPr/>
          <p:nvPr/>
        </p:nvSpPr>
        <p:spPr>
          <a:xfrm>
            <a:off x="7476359" y="2370855"/>
            <a:ext cx="4865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EBFB5198-10A0-43E5-9758-A62AD70BBD6D}"/>
              </a:ext>
            </a:extLst>
          </p:cNvPr>
          <p:cNvSpPr/>
          <p:nvPr/>
        </p:nvSpPr>
        <p:spPr>
          <a:xfrm>
            <a:off x="7483829" y="3101392"/>
            <a:ext cx="4716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61F14E5F-3ED2-430A-9A98-4D64C44E08EE}"/>
              </a:ext>
            </a:extLst>
          </p:cNvPr>
          <p:cNvSpPr/>
          <p:nvPr/>
        </p:nvSpPr>
        <p:spPr>
          <a:xfrm>
            <a:off x="7493705" y="3858271"/>
            <a:ext cx="4667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DD4EF875-0491-450E-BDB9-02399A6AA16A}"/>
              </a:ext>
            </a:extLst>
          </p:cNvPr>
          <p:cNvSpPr/>
          <p:nvPr/>
        </p:nvSpPr>
        <p:spPr>
          <a:xfrm>
            <a:off x="7485078" y="4658052"/>
            <a:ext cx="488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44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Metin kutusu 65">
            <a:extLst>
              <a:ext uri="{FF2B5EF4-FFF2-40B4-BE49-F238E27FC236}">
                <a16:creationId xmlns:a16="http://schemas.microsoft.com/office/drawing/2014/main" id="{65A019D2-CA44-4BA7-84F9-BB615855B6BC}"/>
              </a:ext>
            </a:extLst>
          </p:cNvPr>
          <p:cNvSpPr txBox="1"/>
          <p:nvPr/>
        </p:nvSpPr>
        <p:spPr>
          <a:xfrm>
            <a:off x="73423" y="4897720"/>
            <a:ext cx="1969699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Transportation</a:t>
            </a:r>
            <a:r>
              <a:rPr lang="tr-TR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Ulaşım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92CF1F1-4570-4508-8CB2-68F8D2B15E1C}"/>
              </a:ext>
            </a:extLst>
          </p:cNvPr>
          <p:cNvSpPr txBox="1"/>
          <p:nvPr/>
        </p:nvSpPr>
        <p:spPr>
          <a:xfrm>
            <a:off x="358775" y="56180"/>
            <a:ext cx="5008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283BB"/>
                </a:solidFill>
                <a:latin typeface="+mn-lt"/>
              </a:rPr>
              <a:t>BROCHURE</a:t>
            </a:r>
            <a:endParaRPr lang="en-GB" sz="3200" b="1" dirty="0">
              <a:solidFill>
                <a:srgbClr val="A283BB"/>
              </a:solidFill>
              <a:latin typeface="+mn-lt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B1562ED-DA21-4789-8CC7-0B41361739A6}"/>
              </a:ext>
            </a:extLst>
          </p:cNvPr>
          <p:cNvSpPr txBox="1"/>
          <p:nvPr/>
        </p:nvSpPr>
        <p:spPr>
          <a:xfrm>
            <a:off x="7307262" y="-7432"/>
            <a:ext cx="5008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ln>
                  <a:solidFill>
                    <a:srgbClr val="8158A2"/>
                  </a:solidFill>
                </a:ln>
                <a:solidFill>
                  <a:schemeClr val="bg1"/>
                </a:solidFill>
              </a:rPr>
              <a:t>BROŞÜR</a:t>
            </a:r>
            <a:endParaRPr lang="en-GB" sz="3200" b="1" dirty="0">
              <a:ln>
                <a:solidFill>
                  <a:srgbClr val="8158A2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211D5AB-A261-4176-AD58-A513599F5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31" y="1369984"/>
            <a:ext cx="7961419" cy="4478298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D853719-CBA6-4A2C-B18C-A63939D2F8F3}"/>
              </a:ext>
            </a:extLst>
          </p:cNvPr>
          <p:cNvSpPr txBox="1"/>
          <p:nvPr/>
        </p:nvSpPr>
        <p:spPr>
          <a:xfrm>
            <a:off x="220752" y="579943"/>
            <a:ext cx="683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Broşüre ait farklı bölümler şu şekildedir: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76F671C-ACA0-42B2-B9DC-627CF960EFD9}"/>
              </a:ext>
            </a:extLst>
          </p:cNvPr>
          <p:cNvSpPr/>
          <p:nvPr/>
        </p:nvSpPr>
        <p:spPr>
          <a:xfrm>
            <a:off x="2243631" y="1337082"/>
            <a:ext cx="2604414" cy="194255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AAB9EE5D-56AB-4F36-A9C1-0AB3BA1CED39}"/>
              </a:ext>
            </a:extLst>
          </p:cNvPr>
          <p:cNvCxnSpPr>
            <a:cxnSpLocks/>
          </p:cNvCxnSpPr>
          <p:nvPr/>
        </p:nvCxnSpPr>
        <p:spPr>
          <a:xfrm flipV="1">
            <a:off x="4848426" y="1369609"/>
            <a:ext cx="539091" cy="4632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AFF0CBA-5626-491D-B499-A40221C66561}"/>
              </a:ext>
            </a:extLst>
          </p:cNvPr>
          <p:cNvSpPr txBox="1"/>
          <p:nvPr/>
        </p:nvSpPr>
        <p:spPr>
          <a:xfrm>
            <a:off x="5234857" y="967375"/>
            <a:ext cx="4638675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Event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Type</a:t>
            </a:r>
            <a:r>
              <a:rPr lang="tr-TR" b="1" dirty="0">
                <a:solidFill>
                  <a:srgbClr val="FF0000"/>
                </a:solidFill>
              </a:rPr>
              <a:t>/</a:t>
            </a:r>
            <a:r>
              <a:rPr lang="tr-TR" b="1" dirty="0" err="1">
                <a:solidFill>
                  <a:srgbClr val="FF0000"/>
                </a:solidFill>
              </a:rPr>
              <a:t>Kind:</a:t>
            </a:r>
            <a:r>
              <a:rPr lang="tr-TR" b="1" dirty="0" err="1">
                <a:solidFill>
                  <a:schemeClr val="tx1"/>
                </a:solidFill>
              </a:rPr>
              <a:t>Etkinlik</a:t>
            </a:r>
            <a:r>
              <a:rPr lang="tr-TR" b="1" dirty="0">
                <a:solidFill>
                  <a:schemeClr val="tx1"/>
                </a:solidFill>
              </a:rPr>
              <a:t> Türü 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CEE3E79-051D-487D-B2C3-6FE34C9C6E97}"/>
              </a:ext>
            </a:extLst>
          </p:cNvPr>
          <p:cNvSpPr/>
          <p:nvPr/>
        </p:nvSpPr>
        <p:spPr>
          <a:xfrm>
            <a:off x="2243631" y="3279641"/>
            <a:ext cx="2604414" cy="2916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CFFD64CF-10E8-43B5-8AA3-AF01AA67972F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1880559" y="2950237"/>
            <a:ext cx="363072" cy="475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B1256469-B905-41A5-946E-8B97ED5135A3}"/>
              </a:ext>
            </a:extLst>
          </p:cNvPr>
          <p:cNvSpPr txBox="1"/>
          <p:nvPr/>
        </p:nvSpPr>
        <p:spPr>
          <a:xfrm>
            <a:off x="362690" y="2590775"/>
            <a:ext cx="1699405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Date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Tarih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56221069-9500-4136-A897-4C5C83560B99}"/>
              </a:ext>
            </a:extLst>
          </p:cNvPr>
          <p:cNvSpPr/>
          <p:nvPr/>
        </p:nvSpPr>
        <p:spPr>
          <a:xfrm>
            <a:off x="2226380" y="4052150"/>
            <a:ext cx="2604414" cy="2916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id="{CC85B8F3-F920-49A1-B65B-37CFC906DFA2}"/>
              </a:ext>
            </a:extLst>
          </p:cNvPr>
          <p:cNvCxnSpPr>
            <a:cxnSpLocks/>
          </p:cNvCxnSpPr>
          <p:nvPr/>
        </p:nvCxnSpPr>
        <p:spPr>
          <a:xfrm flipH="1" flipV="1">
            <a:off x="1863307" y="3793708"/>
            <a:ext cx="363073" cy="405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86786589-D8A5-41AF-820F-AFA2CF234012}"/>
              </a:ext>
            </a:extLst>
          </p:cNvPr>
          <p:cNvSpPr txBox="1"/>
          <p:nvPr/>
        </p:nvSpPr>
        <p:spPr>
          <a:xfrm>
            <a:off x="472581" y="3432512"/>
            <a:ext cx="1479621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Time: </a:t>
            </a:r>
            <a:r>
              <a:rPr lang="tr-TR" b="1" dirty="0">
                <a:solidFill>
                  <a:schemeClr val="tx1"/>
                </a:solidFill>
              </a:rPr>
              <a:t>Saat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9D5BF677-825A-48C7-9EB9-DFE5F80B1495}"/>
              </a:ext>
            </a:extLst>
          </p:cNvPr>
          <p:cNvSpPr/>
          <p:nvPr/>
        </p:nvSpPr>
        <p:spPr>
          <a:xfrm>
            <a:off x="2223833" y="4344497"/>
            <a:ext cx="2604414" cy="4904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9" name="Düz Ok Bağlayıcısı 28">
            <a:extLst>
              <a:ext uri="{FF2B5EF4-FFF2-40B4-BE49-F238E27FC236}">
                <a16:creationId xmlns:a16="http://schemas.microsoft.com/office/drawing/2014/main" id="{F47B11D1-EC03-44DF-A8A5-B30EDFE0546D}"/>
              </a:ext>
            </a:extLst>
          </p:cNvPr>
          <p:cNvCxnSpPr>
            <a:cxnSpLocks/>
          </p:cNvCxnSpPr>
          <p:nvPr/>
        </p:nvCxnSpPr>
        <p:spPr>
          <a:xfrm flipH="1" flipV="1">
            <a:off x="1986950" y="4495800"/>
            <a:ext cx="236886" cy="194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DDE9832A-DB63-4FF0-BBEE-915D131BD2B9}"/>
              </a:ext>
            </a:extLst>
          </p:cNvPr>
          <p:cNvSpPr txBox="1"/>
          <p:nvPr/>
        </p:nvSpPr>
        <p:spPr>
          <a:xfrm>
            <a:off x="186521" y="4043936"/>
            <a:ext cx="1750765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Location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Yer</a:t>
            </a:r>
          </a:p>
          <a:p>
            <a:pPr algn="ctr"/>
            <a:r>
              <a:rPr lang="tr-TR" b="1" dirty="0" err="1">
                <a:solidFill>
                  <a:srgbClr val="FF0000"/>
                </a:solidFill>
              </a:rPr>
              <a:t>Place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Yer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9F3CA55C-8FEC-42A9-8DD2-F0EBBDE652CF}"/>
              </a:ext>
            </a:extLst>
          </p:cNvPr>
          <p:cNvSpPr/>
          <p:nvPr/>
        </p:nvSpPr>
        <p:spPr>
          <a:xfrm>
            <a:off x="2223833" y="5587772"/>
            <a:ext cx="2604414" cy="2577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6" name="Düz Ok Bağlayıcısı 35">
            <a:extLst>
              <a:ext uri="{FF2B5EF4-FFF2-40B4-BE49-F238E27FC236}">
                <a16:creationId xmlns:a16="http://schemas.microsoft.com/office/drawing/2014/main" id="{3CDA81F3-D3D2-49AB-911F-DFABCC5F379F}"/>
              </a:ext>
            </a:extLst>
          </p:cNvPr>
          <p:cNvCxnSpPr>
            <a:cxnSpLocks/>
          </p:cNvCxnSpPr>
          <p:nvPr/>
        </p:nvCxnSpPr>
        <p:spPr>
          <a:xfrm>
            <a:off x="3324254" y="5847844"/>
            <a:ext cx="352425" cy="2915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8BB58A82-FB64-4990-8759-B7CF9A08565C}"/>
              </a:ext>
            </a:extLst>
          </p:cNvPr>
          <p:cNvSpPr txBox="1"/>
          <p:nvPr/>
        </p:nvSpPr>
        <p:spPr>
          <a:xfrm>
            <a:off x="2062095" y="6144899"/>
            <a:ext cx="3562365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Deadline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Başvuru için son tarih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7E9CFE1E-0D28-4DD2-B513-2BE85F433069}"/>
              </a:ext>
            </a:extLst>
          </p:cNvPr>
          <p:cNvSpPr/>
          <p:nvPr/>
        </p:nvSpPr>
        <p:spPr>
          <a:xfrm>
            <a:off x="7363755" y="5571125"/>
            <a:ext cx="2604414" cy="2577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2" name="Düz Ok Bağlayıcısı 41">
            <a:extLst>
              <a:ext uri="{FF2B5EF4-FFF2-40B4-BE49-F238E27FC236}">
                <a16:creationId xmlns:a16="http://schemas.microsoft.com/office/drawing/2014/main" id="{6275581B-B0CD-4386-B7EA-F7CD5A121A48}"/>
              </a:ext>
            </a:extLst>
          </p:cNvPr>
          <p:cNvCxnSpPr>
            <a:cxnSpLocks/>
          </p:cNvCxnSpPr>
          <p:nvPr/>
        </p:nvCxnSpPr>
        <p:spPr>
          <a:xfrm>
            <a:off x="8464176" y="5831197"/>
            <a:ext cx="352425" cy="2915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D36C9D5B-BAFC-4976-86D3-D9431ECF50E5}"/>
              </a:ext>
            </a:extLst>
          </p:cNvPr>
          <p:cNvSpPr txBox="1"/>
          <p:nvPr/>
        </p:nvSpPr>
        <p:spPr>
          <a:xfrm>
            <a:off x="7035418" y="6122766"/>
            <a:ext cx="3562365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Contact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Person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İrtibat Kişisi</a:t>
            </a:r>
          </a:p>
        </p:txBody>
      </p:sp>
      <p:sp>
        <p:nvSpPr>
          <p:cNvPr id="47" name="Dikdörtgen: Köşeleri Yuvarlatılmış 46">
            <a:extLst>
              <a:ext uri="{FF2B5EF4-FFF2-40B4-BE49-F238E27FC236}">
                <a16:creationId xmlns:a16="http://schemas.microsoft.com/office/drawing/2014/main" id="{186AF707-1C36-423C-80E1-9EC56F49D6D9}"/>
              </a:ext>
            </a:extLst>
          </p:cNvPr>
          <p:cNvSpPr/>
          <p:nvPr/>
        </p:nvSpPr>
        <p:spPr>
          <a:xfrm>
            <a:off x="8793658" y="4346357"/>
            <a:ext cx="1154711" cy="43463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8" name="Düz Ok Bağlayıcısı 47">
            <a:extLst>
              <a:ext uri="{FF2B5EF4-FFF2-40B4-BE49-F238E27FC236}">
                <a16:creationId xmlns:a16="http://schemas.microsoft.com/office/drawing/2014/main" id="{034C5B66-D71B-42DD-9A0B-169C79057935}"/>
              </a:ext>
            </a:extLst>
          </p:cNvPr>
          <p:cNvCxnSpPr>
            <a:cxnSpLocks/>
          </p:cNvCxnSpPr>
          <p:nvPr/>
        </p:nvCxnSpPr>
        <p:spPr>
          <a:xfrm flipV="1">
            <a:off x="9948369" y="3150416"/>
            <a:ext cx="380324" cy="139906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Metin kutusu 55">
            <a:extLst>
              <a:ext uri="{FF2B5EF4-FFF2-40B4-BE49-F238E27FC236}">
                <a16:creationId xmlns:a16="http://schemas.microsoft.com/office/drawing/2014/main" id="{5154D9E8-C6C7-41AB-8B24-3DB53AE06755}"/>
              </a:ext>
            </a:extLst>
          </p:cNvPr>
          <p:cNvSpPr txBox="1"/>
          <p:nvPr/>
        </p:nvSpPr>
        <p:spPr>
          <a:xfrm>
            <a:off x="10257405" y="2765571"/>
            <a:ext cx="1750765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Fee</a:t>
            </a:r>
            <a:r>
              <a:rPr lang="tr-TR" b="1" dirty="0">
                <a:solidFill>
                  <a:srgbClr val="FF0000"/>
                </a:solidFill>
              </a:rPr>
              <a:t>/</a:t>
            </a:r>
            <a:r>
              <a:rPr lang="tr-TR" b="1" dirty="0" err="1">
                <a:solidFill>
                  <a:srgbClr val="FF0000"/>
                </a:solidFill>
              </a:rPr>
              <a:t>Price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>
                <a:solidFill>
                  <a:sysClr val="windowText" lastClr="000000"/>
                </a:solidFill>
              </a:rPr>
              <a:t>Ücret</a:t>
            </a:r>
          </a:p>
        </p:txBody>
      </p:sp>
      <p:sp>
        <p:nvSpPr>
          <p:cNvPr id="58" name="Dikdörtgen: Köşeleri Yuvarlatılmış 57">
            <a:extLst>
              <a:ext uri="{FF2B5EF4-FFF2-40B4-BE49-F238E27FC236}">
                <a16:creationId xmlns:a16="http://schemas.microsoft.com/office/drawing/2014/main" id="{A0F11DDD-B7EA-4F16-85A1-D1ED7BD9F423}"/>
              </a:ext>
            </a:extLst>
          </p:cNvPr>
          <p:cNvSpPr/>
          <p:nvPr/>
        </p:nvSpPr>
        <p:spPr>
          <a:xfrm>
            <a:off x="8679756" y="4970717"/>
            <a:ext cx="1378644" cy="43463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6697B94A-8A33-45B7-A878-DAD769C5B6BF}"/>
              </a:ext>
            </a:extLst>
          </p:cNvPr>
          <p:cNvSpPr txBox="1"/>
          <p:nvPr/>
        </p:nvSpPr>
        <p:spPr>
          <a:xfrm>
            <a:off x="10222301" y="3505543"/>
            <a:ext cx="1969699" cy="147732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Accomodation</a:t>
            </a:r>
            <a:r>
              <a:rPr lang="tr-TR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Kalınacak Yer</a:t>
            </a:r>
          </a:p>
          <a:p>
            <a:pPr algn="ctr"/>
            <a:endParaRPr lang="tr-TR" b="1" dirty="0">
              <a:solidFill>
                <a:sysClr val="windowText" lastClr="000000"/>
              </a:solidFill>
            </a:endParaRPr>
          </a:p>
          <a:p>
            <a:pPr algn="ctr"/>
            <a:r>
              <a:rPr lang="tr-TR" b="1" dirty="0" err="1">
                <a:solidFill>
                  <a:srgbClr val="FF0000"/>
                </a:solidFill>
              </a:rPr>
              <a:t>Catering</a:t>
            </a:r>
            <a:r>
              <a:rPr lang="tr-TR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Yemek Hizmeti</a:t>
            </a:r>
          </a:p>
        </p:txBody>
      </p:sp>
      <p:cxnSp>
        <p:nvCxnSpPr>
          <p:cNvPr id="59" name="Düz Ok Bağlayıcısı 58">
            <a:extLst>
              <a:ext uri="{FF2B5EF4-FFF2-40B4-BE49-F238E27FC236}">
                <a16:creationId xmlns:a16="http://schemas.microsoft.com/office/drawing/2014/main" id="{CD4CEF16-63A6-4928-A670-1599C3F47A06}"/>
              </a:ext>
            </a:extLst>
          </p:cNvPr>
          <p:cNvCxnSpPr>
            <a:cxnSpLocks/>
          </p:cNvCxnSpPr>
          <p:nvPr/>
        </p:nvCxnSpPr>
        <p:spPr>
          <a:xfrm flipV="1">
            <a:off x="10048508" y="4549479"/>
            <a:ext cx="417793" cy="59341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Dikdörtgen: Köşeleri Yuvarlatılmış 61">
            <a:extLst>
              <a:ext uri="{FF2B5EF4-FFF2-40B4-BE49-F238E27FC236}">
                <a16:creationId xmlns:a16="http://schemas.microsoft.com/office/drawing/2014/main" id="{62BD7A6E-558F-4B51-B933-ABEAAA822555}"/>
              </a:ext>
            </a:extLst>
          </p:cNvPr>
          <p:cNvSpPr/>
          <p:nvPr/>
        </p:nvSpPr>
        <p:spPr>
          <a:xfrm>
            <a:off x="2288143" y="4858461"/>
            <a:ext cx="2540104" cy="49046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3" name="Düz Ok Bağlayıcısı 62">
            <a:extLst>
              <a:ext uri="{FF2B5EF4-FFF2-40B4-BE49-F238E27FC236}">
                <a16:creationId xmlns:a16="http://schemas.microsoft.com/office/drawing/2014/main" id="{BC50503F-F037-4101-9DBD-399627919F80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1725699" y="5103694"/>
            <a:ext cx="562444" cy="26873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Metin kutusu 72">
            <a:extLst>
              <a:ext uri="{FF2B5EF4-FFF2-40B4-BE49-F238E27FC236}">
                <a16:creationId xmlns:a16="http://schemas.microsoft.com/office/drawing/2014/main" id="{F262A807-8069-4CDF-83BA-6175E78B0E65}"/>
              </a:ext>
            </a:extLst>
          </p:cNvPr>
          <p:cNvSpPr txBox="1"/>
          <p:nvPr/>
        </p:nvSpPr>
        <p:spPr>
          <a:xfrm>
            <a:off x="5750589" y="1394072"/>
            <a:ext cx="3190875" cy="646331"/>
          </a:xfrm>
          <a:prstGeom prst="rect">
            <a:avLst/>
          </a:prstGeom>
          <a:solidFill>
            <a:srgbClr val="0E16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You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should</a:t>
            </a:r>
            <a:r>
              <a:rPr lang="tr-TR" dirty="0">
                <a:solidFill>
                  <a:schemeClr val="bg1"/>
                </a:solidFill>
              </a:rPr>
              <a:t> be </a:t>
            </a:r>
            <a:r>
              <a:rPr lang="tr-TR" dirty="0" err="1">
                <a:solidFill>
                  <a:schemeClr val="bg1"/>
                </a:solidFill>
              </a:rPr>
              <a:t>between</a:t>
            </a:r>
            <a:r>
              <a:rPr lang="tr-TR" dirty="0">
                <a:solidFill>
                  <a:schemeClr val="bg1"/>
                </a:solidFill>
              </a:rPr>
              <a:t> 12-16 </a:t>
            </a:r>
          </a:p>
          <a:p>
            <a:pPr algn="ctr"/>
            <a:r>
              <a:rPr lang="tr-TR" dirty="0" err="1">
                <a:solidFill>
                  <a:schemeClr val="bg1"/>
                </a:solidFill>
              </a:rPr>
              <a:t>to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attend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this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activity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4" name="Dikdörtgen: Köşeleri Yuvarlatılmış 73">
            <a:extLst>
              <a:ext uri="{FF2B5EF4-FFF2-40B4-BE49-F238E27FC236}">
                <a16:creationId xmlns:a16="http://schemas.microsoft.com/office/drawing/2014/main" id="{8001D5E9-144A-4B35-9409-C2C004B755D5}"/>
              </a:ext>
            </a:extLst>
          </p:cNvPr>
          <p:cNvSpPr/>
          <p:nvPr/>
        </p:nvSpPr>
        <p:spPr>
          <a:xfrm>
            <a:off x="5829300" y="1391774"/>
            <a:ext cx="3112164" cy="6486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5" name="Düz Ok Bağlayıcısı 74">
            <a:extLst>
              <a:ext uri="{FF2B5EF4-FFF2-40B4-BE49-F238E27FC236}">
                <a16:creationId xmlns:a16="http://schemas.microsoft.com/office/drawing/2014/main" id="{6E2D5FDF-2BC1-4A38-BD32-D13892628EB1}"/>
              </a:ext>
            </a:extLst>
          </p:cNvPr>
          <p:cNvCxnSpPr>
            <a:cxnSpLocks/>
            <a:stCxn id="74" idx="3"/>
            <a:endCxn id="77" idx="1"/>
          </p:cNvCxnSpPr>
          <p:nvPr/>
        </p:nvCxnSpPr>
        <p:spPr>
          <a:xfrm flipV="1">
            <a:off x="8941464" y="1659873"/>
            <a:ext cx="1445122" cy="562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Metin kutusu 76">
            <a:extLst>
              <a:ext uri="{FF2B5EF4-FFF2-40B4-BE49-F238E27FC236}">
                <a16:creationId xmlns:a16="http://schemas.microsoft.com/office/drawing/2014/main" id="{D7D7EDFD-6870-49D9-B1AC-94BE8C69A6E7}"/>
              </a:ext>
            </a:extLst>
          </p:cNvPr>
          <p:cNvSpPr txBox="1"/>
          <p:nvPr/>
        </p:nvSpPr>
        <p:spPr>
          <a:xfrm>
            <a:off x="10386586" y="1336707"/>
            <a:ext cx="1750765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Age </a:t>
            </a:r>
            <a:r>
              <a:rPr lang="tr-TR" b="1" dirty="0" err="1">
                <a:solidFill>
                  <a:srgbClr val="FF0000"/>
                </a:solidFill>
              </a:rPr>
              <a:t>Range</a:t>
            </a:r>
            <a:r>
              <a:rPr lang="tr-TR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Yaş Aralığı</a:t>
            </a:r>
          </a:p>
        </p:txBody>
      </p:sp>
    </p:spTree>
    <p:extLst>
      <p:ext uri="{BB962C8B-B14F-4D97-AF65-F5344CB8AC3E}">
        <p14:creationId xmlns:p14="http://schemas.microsoft.com/office/powerpoint/2010/main" val="395967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9" grpId="0" animBg="1"/>
      <p:bldP spid="12" grpId="0" animBg="1"/>
      <p:bldP spid="15" grpId="0" animBg="1"/>
      <p:bldP spid="17" grpId="0" animBg="1"/>
      <p:bldP spid="22" grpId="0" animBg="1"/>
      <p:bldP spid="24" grpId="0" animBg="1"/>
      <p:bldP spid="28" grpId="0" animBg="1"/>
      <p:bldP spid="30" grpId="0" animBg="1"/>
      <p:bldP spid="35" grpId="0" animBg="1"/>
      <p:bldP spid="40" grpId="0" animBg="1"/>
      <p:bldP spid="41" grpId="0" animBg="1"/>
      <p:bldP spid="43" grpId="0" animBg="1"/>
      <p:bldP spid="47" grpId="0" animBg="1"/>
      <p:bldP spid="56" grpId="0" animBg="1"/>
      <p:bldP spid="58" grpId="0" animBg="1"/>
      <p:bldP spid="61" grpId="0" animBg="1"/>
      <p:bldP spid="62" grpId="0" animBg="1"/>
      <p:bldP spid="74" grpId="0" animBg="1"/>
      <p:bldP spid="7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C03A369-7999-DC54-FE95-B3B4DB2FD579}"/>
              </a:ext>
            </a:extLst>
          </p:cNvPr>
          <p:cNvSpPr/>
          <p:nvPr/>
        </p:nvSpPr>
        <p:spPr>
          <a:xfrm>
            <a:off x="104801" y="742623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1) How </a:t>
            </a:r>
            <a:r>
              <a:rPr lang="tr-TR" sz="2000" b="1" dirty="0" err="1">
                <a:solidFill>
                  <a:schemeClr val="tx1"/>
                </a:solidFill>
              </a:rPr>
              <a:t>long</a:t>
            </a:r>
            <a:r>
              <a:rPr lang="tr-TR" sz="2000" b="1" dirty="0">
                <a:solidFill>
                  <a:schemeClr val="tx1"/>
                </a:solidFill>
              </a:rPr>
              <a:t> is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activity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9C816B2-06D9-6EED-644B-BE8A484DE9F5}"/>
              </a:ext>
            </a:extLst>
          </p:cNvPr>
          <p:cNvSpPr/>
          <p:nvPr/>
        </p:nvSpPr>
        <p:spPr>
          <a:xfrm>
            <a:off x="104801" y="1551042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2) </a:t>
            </a:r>
            <a:r>
              <a:rPr lang="tr-TR" sz="2000" b="1" dirty="0" err="1">
                <a:solidFill>
                  <a:schemeClr val="tx1"/>
                </a:solidFill>
              </a:rPr>
              <a:t>Where</a:t>
            </a:r>
            <a:r>
              <a:rPr lang="tr-TR" sz="2000" b="1" dirty="0">
                <a:solidFill>
                  <a:schemeClr val="tx1"/>
                </a:solidFill>
              </a:rPr>
              <a:t> is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event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going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take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place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3CACB76-0F9C-6C89-8E80-434216AD681A}"/>
              </a:ext>
            </a:extLst>
          </p:cNvPr>
          <p:cNvSpPr/>
          <p:nvPr/>
        </p:nvSpPr>
        <p:spPr>
          <a:xfrm>
            <a:off x="104802" y="2315463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3) How </a:t>
            </a:r>
            <a:r>
              <a:rPr lang="tr-TR" sz="2000" b="1" dirty="0" err="1">
                <a:solidFill>
                  <a:schemeClr val="tx1"/>
                </a:solidFill>
              </a:rPr>
              <a:t>much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does</a:t>
            </a:r>
            <a:r>
              <a:rPr lang="tr-TR" sz="2000" b="1" dirty="0">
                <a:solidFill>
                  <a:schemeClr val="tx1"/>
                </a:solidFill>
              </a:rPr>
              <a:t> it </a:t>
            </a:r>
            <a:r>
              <a:rPr lang="tr-TR" sz="2000" b="1" dirty="0" err="1">
                <a:solidFill>
                  <a:schemeClr val="tx1"/>
                </a:solidFill>
              </a:rPr>
              <a:t>cost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attend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this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event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8BD5BFF-6F7F-6BE5-1812-8BBC16450A58}"/>
              </a:ext>
            </a:extLst>
          </p:cNvPr>
          <p:cNvSpPr/>
          <p:nvPr/>
        </p:nvSpPr>
        <p:spPr>
          <a:xfrm>
            <a:off x="104803" y="3067941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4) </a:t>
            </a:r>
            <a:r>
              <a:rPr lang="tr-TR" sz="2000" b="1" dirty="0" err="1">
                <a:solidFill>
                  <a:schemeClr val="tx1"/>
                </a:solidFill>
              </a:rPr>
              <a:t>What</a:t>
            </a:r>
            <a:r>
              <a:rPr lang="tr-TR" sz="2000" b="1" dirty="0">
                <a:solidFill>
                  <a:schemeClr val="tx1"/>
                </a:solidFill>
              </a:rPr>
              <a:t> time do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activities</a:t>
            </a:r>
            <a:r>
              <a:rPr lang="tr-TR" sz="2000" b="1" dirty="0">
                <a:solidFill>
                  <a:schemeClr val="tx1"/>
                </a:solidFill>
              </a:rPr>
              <a:t> start/</a:t>
            </a:r>
            <a:r>
              <a:rPr lang="tr-TR" sz="2000" b="1" dirty="0" err="1">
                <a:solidFill>
                  <a:schemeClr val="tx1"/>
                </a:solidFill>
              </a:rPr>
              <a:t>finish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2DDB007-6295-D74B-60E9-D31E4C41F5BC}"/>
              </a:ext>
            </a:extLst>
          </p:cNvPr>
          <p:cNvSpPr/>
          <p:nvPr/>
        </p:nvSpPr>
        <p:spPr>
          <a:xfrm>
            <a:off x="104801" y="3738994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5) How can </a:t>
            </a:r>
            <a:r>
              <a:rPr lang="tr-TR" sz="2000" b="1" dirty="0" err="1">
                <a:solidFill>
                  <a:schemeClr val="tx1"/>
                </a:solidFill>
              </a:rPr>
              <a:t>we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get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more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information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about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2E12DF5-8B15-7B7D-2F4A-BAD5FC98051C}"/>
              </a:ext>
            </a:extLst>
          </p:cNvPr>
          <p:cNvSpPr/>
          <p:nvPr/>
        </p:nvSpPr>
        <p:spPr>
          <a:xfrm>
            <a:off x="104801" y="4474839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6) </a:t>
            </a:r>
            <a:r>
              <a:rPr lang="tr-TR" sz="2000" b="1" dirty="0" err="1">
                <a:solidFill>
                  <a:schemeClr val="tx1"/>
                </a:solidFill>
              </a:rPr>
              <a:t>What</a:t>
            </a:r>
            <a:r>
              <a:rPr lang="tr-TR" sz="2000" b="1" dirty="0">
                <a:solidFill>
                  <a:schemeClr val="tx1"/>
                </a:solidFill>
              </a:rPr>
              <a:t> is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last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date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apply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for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this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activity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88E30E3-8A96-5F83-6305-9A04AA656A11}"/>
              </a:ext>
            </a:extLst>
          </p:cNvPr>
          <p:cNvSpPr/>
          <p:nvPr/>
        </p:nvSpPr>
        <p:spPr>
          <a:xfrm>
            <a:off x="104802" y="5217791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7) How </a:t>
            </a:r>
            <a:r>
              <a:rPr lang="tr-TR" sz="2000" b="1" dirty="0" err="1">
                <a:solidFill>
                  <a:schemeClr val="tx1"/>
                </a:solidFill>
              </a:rPr>
              <a:t>old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should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person</a:t>
            </a:r>
            <a:r>
              <a:rPr lang="tr-TR" sz="2000" b="1" dirty="0">
                <a:solidFill>
                  <a:schemeClr val="tx1"/>
                </a:solidFill>
              </a:rPr>
              <a:t> be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attend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0749EEC-67D2-0363-9EC3-9F677A5970A7}"/>
              </a:ext>
            </a:extLst>
          </p:cNvPr>
          <p:cNvSpPr/>
          <p:nvPr/>
        </p:nvSpPr>
        <p:spPr>
          <a:xfrm>
            <a:off x="104801" y="5953636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8) How can </a:t>
            </a:r>
            <a:r>
              <a:rPr lang="tr-TR" sz="2000" b="1" dirty="0" err="1">
                <a:solidFill>
                  <a:schemeClr val="tx1"/>
                </a:solidFill>
              </a:rPr>
              <a:t>we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get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camping</a:t>
            </a:r>
            <a:r>
              <a:rPr lang="tr-TR" sz="2000" b="1" dirty="0">
                <a:solidFill>
                  <a:schemeClr val="tx1"/>
                </a:solidFill>
              </a:rPr>
              <a:t> site?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AD621E4-1DD7-D131-2829-5BD9F8B1FF9A}"/>
              </a:ext>
            </a:extLst>
          </p:cNvPr>
          <p:cNvSpPr/>
          <p:nvPr/>
        </p:nvSpPr>
        <p:spPr>
          <a:xfrm>
            <a:off x="3549029" y="742338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1) Etkinlik ne kadar sürecek?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006DDFE-BD1F-83BB-669C-B0EB4B807AFC}"/>
              </a:ext>
            </a:extLst>
          </p:cNvPr>
          <p:cNvSpPr/>
          <p:nvPr/>
        </p:nvSpPr>
        <p:spPr>
          <a:xfrm>
            <a:off x="4932821" y="1551206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2) Etkinlik nerede gerçekleşecek?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15592A9E-955E-3719-8A05-A134A100F3D4}"/>
              </a:ext>
            </a:extLst>
          </p:cNvPr>
          <p:cNvSpPr/>
          <p:nvPr/>
        </p:nvSpPr>
        <p:spPr>
          <a:xfrm>
            <a:off x="5450981" y="2300808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3) Etkinliğe katılmak ne kadara mâl olacak? ($)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579FC8A-71E3-A12C-C6B4-22576C84DD9F}"/>
              </a:ext>
            </a:extLst>
          </p:cNvPr>
          <p:cNvSpPr/>
          <p:nvPr/>
        </p:nvSpPr>
        <p:spPr>
          <a:xfrm>
            <a:off x="5079125" y="3050410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4) Etkinlikler saat kaçta başlayacak/bitecek?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34A2CA1E-E9FC-850E-D637-8AE08FC07324}"/>
              </a:ext>
            </a:extLst>
          </p:cNvPr>
          <p:cNvSpPr/>
          <p:nvPr/>
        </p:nvSpPr>
        <p:spPr>
          <a:xfrm>
            <a:off x="6176402" y="3738994"/>
            <a:ext cx="5910797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5) Kamp hakkında daha fazla bilgiyi nasıl alabiliriz?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2A888826-F497-0524-B4D7-4D2B81747177}"/>
              </a:ext>
            </a:extLst>
          </p:cNvPr>
          <p:cNvSpPr/>
          <p:nvPr/>
        </p:nvSpPr>
        <p:spPr>
          <a:xfrm>
            <a:off x="5569102" y="4474839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6) Bu etkinliğe başvurmak için son tarih nedir?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5CAC3D8F-5469-C932-D1DC-D8666E742E43}"/>
              </a:ext>
            </a:extLst>
          </p:cNvPr>
          <p:cNvSpPr/>
          <p:nvPr/>
        </p:nvSpPr>
        <p:spPr>
          <a:xfrm>
            <a:off x="5789482" y="5217791"/>
            <a:ext cx="6295974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7) Bu etkinliğe katılmak için kaç yaşında olmak gerekir?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B817352F-5D21-D675-D574-C78F04B74978}"/>
              </a:ext>
            </a:extLst>
          </p:cNvPr>
          <p:cNvSpPr/>
          <p:nvPr/>
        </p:nvSpPr>
        <p:spPr>
          <a:xfrm>
            <a:off x="4529352" y="5946529"/>
            <a:ext cx="7199352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8) Kamp alanına nasıl ulaşacağız?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61B0801-64E7-8454-E0F1-35B5268D9FE1}"/>
              </a:ext>
            </a:extLst>
          </p:cNvPr>
          <p:cNvSpPr txBox="1"/>
          <p:nvPr/>
        </p:nvSpPr>
        <p:spPr>
          <a:xfrm>
            <a:off x="194626" y="160407"/>
            <a:ext cx="683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Broşür ile ilgili sorulabilecek sorulardan bazıları şu şekilde olabilir:</a:t>
            </a:r>
          </a:p>
        </p:txBody>
      </p:sp>
    </p:spTree>
    <p:extLst>
      <p:ext uri="{BB962C8B-B14F-4D97-AF65-F5344CB8AC3E}">
        <p14:creationId xmlns:p14="http://schemas.microsoft.com/office/powerpoint/2010/main" val="39153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9260C1C-7108-4DA8-A695-24AAB9332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66" y="581024"/>
            <a:ext cx="8923867" cy="50196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050C05A-E680-452D-8430-4D1AB04BB595}"/>
              </a:ext>
            </a:extLst>
          </p:cNvPr>
          <p:cNvSpPr txBox="1"/>
          <p:nvPr/>
        </p:nvSpPr>
        <p:spPr>
          <a:xfrm>
            <a:off x="325527" y="113218"/>
            <a:ext cx="683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Find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answer</a:t>
            </a:r>
            <a:r>
              <a:rPr lang="tr-TR" dirty="0"/>
              <a:t> of </a:t>
            </a: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questions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brochure</a:t>
            </a:r>
            <a:r>
              <a:rPr lang="tr-TR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E051628-6F5B-4E8C-B180-D1486CB765FD}"/>
              </a:ext>
            </a:extLst>
          </p:cNvPr>
          <p:cNvSpPr txBox="1"/>
          <p:nvPr/>
        </p:nvSpPr>
        <p:spPr>
          <a:xfrm>
            <a:off x="6793002" y="113218"/>
            <a:ext cx="683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Verilen soruların yanıtlarını broşür üzerinde bulunuz.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71AE29E-E31C-4DA5-B6BA-44CED81E24D4}"/>
              </a:ext>
            </a:extLst>
          </p:cNvPr>
          <p:cNvSpPr/>
          <p:nvPr/>
        </p:nvSpPr>
        <p:spPr>
          <a:xfrm>
            <a:off x="2743228" y="6029325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1) How </a:t>
            </a:r>
            <a:r>
              <a:rPr lang="tr-TR" sz="2000" b="1" dirty="0" err="1">
                <a:solidFill>
                  <a:schemeClr val="tx1"/>
                </a:solidFill>
              </a:rPr>
              <a:t>long</a:t>
            </a:r>
            <a:r>
              <a:rPr lang="tr-TR" sz="2000" b="1" dirty="0">
                <a:solidFill>
                  <a:schemeClr val="tx1"/>
                </a:solidFill>
              </a:rPr>
              <a:t> is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activity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A51DD89-8874-4F8A-B7D0-23FC3D9A7177}"/>
              </a:ext>
            </a:extLst>
          </p:cNvPr>
          <p:cNvSpPr/>
          <p:nvPr/>
        </p:nvSpPr>
        <p:spPr>
          <a:xfrm>
            <a:off x="1710266" y="2698616"/>
            <a:ext cx="2842684" cy="3693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C19A926-D99A-4898-9926-191962C13FA8}"/>
              </a:ext>
            </a:extLst>
          </p:cNvPr>
          <p:cNvSpPr/>
          <p:nvPr/>
        </p:nvSpPr>
        <p:spPr>
          <a:xfrm>
            <a:off x="2743228" y="6029324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2) </a:t>
            </a:r>
            <a:r>
              <a:rPr lang="tr-TR" sz="2000" b="1" dirty="0" err="1">
                <a:solidFill>
                  <a:schemeClr val="tx1"/>
                </a:solidFill>
              </a:rPr>
              <a:t>Where</a:t>
            </a:r>
            <a:r>
              <a:rPr lang="tr-TR" sz="2000" b="1" dirty="0">
                <a:solidFill>
                  <a:schemeClr val="tx1"/>
                </a:solidFill>
              </a:rPr>
              <a:t> is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going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take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place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900E96C0-793D-4E62-AC15-3CFD34642F78}"/>
              </a:ext>
            </a:extLst>
          </p:cNvPr>
          <p:cNvSpPr/>
          <p:nvPr/>
        </p:nvSpPr>
        <p:spPr>
          <a:xfrm>
            <a:off x="1710266" y="3936416"/>
            <a:ext cx="2842684" cy="5403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1E5E44C-F36B-4358-BC25-D7DCCA217AE9}"/>
              </a:ext>
            </a:extLst>
          </p:cNvPr>
          <p:cNvSpPr/>
          <p:nvPr/>
        </p:nvSpPr>
        <p:spPr>
          <a:xfrm>
            <a:off x="2743228" y="6029324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3) How </a:t>
            </a:r>
            <a:r>
              <a:rPr lang="tr-TR" sz="2000" b="1" dirty="0" err="1">
                <a:solidFill>
                  <a:schemeClr val="tx1"/>
                </a:solidFill>
              </a:rPr>
              <a:t>much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does</a:t>
            </a:r>
            <a:r>
              <a:rPr lang="tr-TR" sz="2000" b="1" dirty="0">
                <a:solidFill>
                  <a:schemeClr val="tx1"/>
                </a:solidFill>
              </a:rPr>
              <a:t> it </a:t>
            </a:r>
            <a:r>
              <a:rPr lang="tr-TR" sz="2000" b="1" dirty="0" err="1">
                <a:solidFill>
                  <a:schemeClr val="tx1"/>
                </a:solidFill>
              </a:rPr>
              <a:t>cost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attend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this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event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7DA730E0-3DA2-45BC-8277-30CBA49CE3E0}"/>
              </a:ext>
            </a:extLst>
          </p:cNvPr>
          <p:cNvSpPr/>
          <p:nvPr/>
        </p:nvSpPr>
        <p:spPr>
          <a:xfrm>
            <a:off x="9086850" y="3882490"/>
            <a:ext cx="1209675" cy="54033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6E62EFDC-7498-4C2B-AEF9-7BE0EFF55B89}"/>
              </a:ext>
            </a:extLst>
          </p:cNvPr>
          <p:cNvSpPr/>
          <p:nvPr/>
        </p:nvSpPr>
        <p:spPr>
          <a:xfrm>
            <a:off x="2743228" y="6029323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4) </a:t>
            </a:r>
            <a:r>
              <a:rPr lang="tr-TR" sz="2000" b="1" dirty="0" err="1">
                <a:solidFill>
                  <a:schemeClr val="tx1"/>
                </a:solidFill>
              </a:rPr>
              <a:t>What</a:t>
            </a:r>
            <a:r>
              <a:rPr lang="tr-TR" sz="2000" b="1" dirty="0">
                <a:solidFill>
                  <a:schemeClr val="tx1"/>
                </a:solidFill>
              </a:rPr>
              <a:t> time do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activities</a:t>
            </a:r>
            <a:r>
              <a:rPr lang="tr-TR" sz="2000" b="1" dirty="0">
                <a:solidFill>
                  <a:schemeClr val="tx1"/>
                </a:solidFill>
              </a:rPr>
              <a:t> start/</a:t>
            </a:r>
            <a:r>
              <a:rPr lang="tr-TR" sz="2000" b="1" dirty="0" err="1">
                <a:solidFill>
                  <a:schemeClr val="tx1"/>
                </a:solidFill>
              </a:rPr>
              <a:t>finish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47E23EA5-C5A8-472A-BD42-F66512915998}"/>
              </a:ext>
            </a:extLst>
          </p:cNvPr>
          <p:cNvSpPr/>
          <p:nvPr/>
        </p:nvSpPr>
        <p:spPr>
          <a:xfrm>
            <a:off x="1683809" y="3342156"/>
            <a:ext cx="2842684" cy="5403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650BBDBB-0DBD-4F5F-8AF4-FDCDC0BB202F}"/>
              </a:ext>
            </a:extLst>
          </p:cNvPr>
          <p:cNvSpPr/>
          <p:nvPr/>
        </p:nvSpPr>
        <p:spPr>
          <a:xfrm>
            <a:off x="2743228" y="6029323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5) How can </a:t>
            </a:r>
            <a:r>
              <a:rPr lang="tr-TR" sz="2000" b="1" dirty="0" err="1">
                <a:solidFill>
                  <a:schemeClr val="tx1"/>
                </a:solidFill>
              </a:rPr>
              <a:t>we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get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more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information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about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BA07628D-1698-428C-A821-17AE256D95A8}"/>
              </a:ext>
            </a:extLst>
          </p:cNvPr>
          <p:cNvSpPr/>
          <p:nvPr/>
        </p:nvSpPr>
        <p:spPr>
          <a:xfrm>
            <a:off x="4552949" y="5291292"/>
            <a:ext cx="5743575" cy="3094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A6A8B743-C593-4259-AFD0-F14EFAA5C941}"/>
              </a:ext>
            </a:extLst>
          </p:cNvPr>
          <p:cNvSpPr/>
          <p:nvPr/>
        </p:nvSpPr>
        <p:spPr>
          <a:xfrm>
            <a:off x="2743227" y="6036432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6) </a:t>
            </a:r>
            <a:r>
              <a:rPr lang="tr-TR" sz="2000" b="1" dirty="0" err="1">
                <a:solidFill>
                  <a:schemeClr val="tx1"/>
                </a:solidFill>
              </a:rPr>
              <a:t>What</a:t>
            </a:r>
            <a:r>
              <a:rPr lang="tr-TR" sz="2000" b="1" dirty="0">
                <a:solidFill>
                  <a:schemeClr val="tx1"/>
                </a:solidFill>
              </a:rPr>
              <a:t> is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last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date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apply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for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this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activity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B730E97E-3FBD-4F89-9F03-0B2DC0DEF2CC}"/>
              </a:ext>
            </a:extLst>
          </p:cNvPr>
          <p:cNvSpPr txBox="1"/>
          <p:nvPr/>
        </p:nvSpPr>
        <p:spPr>
          <a:xfrm>
            <a:off x="5829298" y="621086"/>
            <a:ext cx="3190875" cy="646331"/>
          </a:xfrm>
          <a:prstGeom prst="rect">
            <a:avLst/>
          </a:prstGeom>
          <a:solidFill>
            <a:srgbClr val="0E16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You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should</a:t>
            </a:r>
            <a:r>
              <a:rPr lang="tr-TR" dirty="0">
                <a:solidFill>
                  <a:schemeClr val="bg1"/>
                </a:solidFill>
              </a:rPr>
              <a:t> be </a:t>
            </a:r>
            <a:r>
              <a:rPr lang="tr-TR" dirty="0" err="1">
                <a:solidFill>
                  <a:schemeClr val="bg1"/>
                </a:solidFill>
              </a:rPr>
              <a:t>between</a:t>
            </a:r>
            <a:r>
              <a:rPr lang="tr-TR" dirty="0">
                <a:solidFill>
                  <a:schemeClr val="bg1"/>
                </a:solidFill>
              </a:rPr>
              <a:t> 12-16 </a:t>
            </a:r>
          </a:p>
          <a:p>
            <a:pPr algn="ctr"/>
            <a:r>
              <a:rPr lang="tr-TR" dirty="0" err="1">
                <a:solidFill>
                  <a:schemeClr val="bg1"/>
                </a:solidFill>
              </a:rPr>
              <a:t>to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attend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this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activity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A7D5BC6D-E615-482A-AA6C-6A40AC69ECE5}"/>
              </a:ext>
            </a:extLst>
          </p:cNvPr>
          <p:cNvSpPr/>
          <p:nvPr/>
        </p:nvSpPr>
        <p:spPr>
          <a:xfrm>
            <a:off x="1683809" y="5273693"/>
            <a:ext cx="2531531" cy="3094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64BC8F33-B5F4-4A50-8018-8E51DEF7F040}"/>
              </a:ext>
            </a:extLst>
          </p:cNvPr>
          <p:cNvSpPr/>
          <p:nvPr/>
        </p:nvSpPr>
        <p:spPr>
          <a:xfrm>
            <a:off x="2743227" y="6036432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7) How </a:t>
            </a:r>
            <a:r>
              <a:rPr lang="tr-TR" sz="2000" b="1" dirty="0" err="1">
                <a:solidFill>
                  <a:schemeClr val="tx1"/>
                </a:solidFill>
              </a:rPr>
              <a:t>old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should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person</a:t>
            </a:r>
            <a:r>
              <a:rPr lang="tr-TR" sz="2000" b="1" dirty="0">
                <a:solidFill>
                  <a:schemeClr val="tx1"/>
                </a:solidFill>
              </a:rPr>
              <a:t> be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attend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A116C84E-B4C7-4E7C-8C1D-D514C68C44D8}"/>
              </a:ext>
            </a:extLst>
          </p:cNvPr>
          <p:cNvSpPr/>
          <p:nvPr/>
        </p:nvSpPr>
        <p:spPr>
          <a:xfrm>
            <a:off x="5924550" y="634844"/>
            <a:ext cx="3000376" cy="6224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7DF989D8-8548-4CD2-AD9B-27EB0049F4EF}"/>
              </a:ext>
            </a:extLst>
          </p:cNvPr>
          <p:cNvSpPr/>
          <p:nvPr/>
        </p:nvSpPr>
        <p:spPr>
          <a:xfrm>
            <a:off x="2743227" y="6036432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8) How can </a:t>
            </a:r>
            <a:r>
              <a:rPr lang="tr-TR" sz="2000" b="1" dirty="0" err="1">
                <a:solidFill>
                  <a:schemeClr val="tx1"/>
                </a:solidFill>
              </a:rPr>
              <a:t>we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get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camping</a:t>
            </a:r>
            <a:r>
              <a:rPr lang="tr-TR" sz="2000" b="1" dirty="0">
                <a:solidFill>
                  <a:schemeClr val="tx1"/>
                </a:solidFill>
              </a:rPr>
              <a:t> site?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8FF4300D-FF97-434B-BCE6-9AE1CE55435A}"/>
              </a:ext>
            </a:extLst>
          </p:cNvPr>
          <p:cNvSpPr/>
          <p:nvPr/>
        </p:nvSpPr>
        <p:spPr>
          <a:xfrm>
            <a:off x="1710266" y="4500783"/>
            <a:ext cx="2816227" cy="5403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72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4D4F974-CB01-75FB-8ED3-8FDA3C86A594}"/>
              </a:ext>
            </a:extLst>
          </p:cNvPr>
          <p:cNvSpPr txBox="1"/>
          <p:nvPr/>
        </p:nvSpPr>
        <p:spPr>
          <a:xfrm>
            <a:off x="1380605" y="-107309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B465AC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9B44D3D-4171-8359-61E6-0189C08C4D2F}"/>
              </a:ext>
            </a:extLst>
          </p:cNvPr>
          <p:cNvSpPr/>
          <p:nvPr/>
        </p:nvSpPr>
        <p:spPr>
          <a:xfrm>
            <a:off x="1451810" y="1340317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Adventurous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2D85D29-9F5D-A302-1AFF-BEC36C9C170A}"/>
              </a:ext>
            </a:extLst>
          </p:cNvPr>
          <p:cNvSpPr/>
          <p:nvPr/>
        </p:nvSpPr>
        <p:spPr>
          <a:xfrm>
            <a:off x="1451810" y="1898581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Ambitious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A6274BB-A75C-F180-0E2E-9608BC729592}"/>
              </a:ext>
            </a:extLst>
          </p:cNvPr>
          <p:cNvSpPr/>
          <p:nvPr/>
        </p:nvSpPr>
        <p:spPr>
          <a:xfrm>
            <a:off x="3577385" y="1339114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Maceracı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F8527CF-6FE6-6D15-5E20-BB4C759CDA31}"/>
              </a:ext>
            </a:extLst>
          </p:cNvPr>
          <p:cNvSpPr/>
          <p:nvPr/>
        </p:nvSpPr>
        <p:spPr>
          <a:xfrm>
            <a:off x="3578992" y="1898581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Hırslı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97EB1E5-166C-2A75-82A0-A1435DB129E0}"/>
              </a:ext>
            </a:extLst>
          </p:cNvPr>
          <p:cNvSpPr/>
          <p:nvPr/>
        </p:nvSpPr>
        <p:spPr>
          <a:xfrm>
            <a:off x="1451810" y="2456847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Boring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3DCDC2E-48EA-2810-8FEC-5D43D746486A}"/>
              </a:ext>
            </a:extLst>
          </p:cNvPr>
          <p:cNvSpPr/>
          <p:nvPr/>
        </p:nvSpPr>
        <p:spPr>
          <a:xfrm>
            <a:off x="1451810" y="3015111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Challenging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FA062E9-972A-883A-CEF9-EFEBF8A74086}"/>
              </a:ext>
            </a:extLst>
          </p:cNvPr>
          <p:cNvSpPr/>
          <p:nvPr/>
        </p:nvSpPr>
        <p:spPr>
          <a:xfrm>
            <a:off x="3578993" y="2456846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Sıkıcı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7E393C9-6507-2992-C34C-8AA1A1C4D093}"/>
              </a:ext>
            </a:extLst>
          </p:cNvPr>
          <p:cNvSpPr/>
          <p:nvPr/>
        </p:nvSpPr>
        <p:spPr>
          <a:xfrm>
            <a:off x="3578992" y="3015111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Zorlayıcı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3079409-1555-0528-DD24-F0A7A7517DBE}"/>
              </a:ext>
            </a:extLst>
          </p:cNvPr>
          <p:cNvSpPr/>
          <p:nvPr/>
        </p:nvSpPr>
        <p:spPr>
          <a:xfrm>
            <a:off x="1451810" y="3575779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Dangerous</a:t>
            </a:r>
            <a:r>
              <a:rPr lang="tr-TR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0E31B13-AE20-9244-1A11-DDF8F1E4D298}"/>
              </a:ext>
            </a:extLst>
          </p:cNvPr>
          <p:cNvSpPr/>
          <p:nvPr/>
        </p:nvSpPr>
        <p:spPr>
          <a:xfrm>
            <a:off x="1451810" y="4134043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Mysterious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74841767-C205-4606-CE86-B149C0D24E57}"/>
              </a:ext>
            </a:extLst>
          </p:cNvPr>
          <p:cNvSpPr/>
          <p:nvPr/>
        </p:nvSpPr>
        <p:spPr>
          <a:xfrm>
            <a:off x="3578993" y="3575778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Tehlikeli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051B11BC-64BC-38A5-7CBA-29A1036879A1}"/>
              </a:ext>
            </a:extLst>
          </p:cNvPr>
          <p:cNvSpPr/>
          <p:nvPr/>
        </p:nvSpPr>
        <p:spPr>
          <a:xfrm>
            <a:off x="3578992" y="4134043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Gizemli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EE841F5-7C4B-1D1C-96E8-05C5DAA49184}"/>
              </a:ext>
            </a:extLst>
          </p:cNvPr>
          <p:cNvSpPr/>
          <p:nvPr/>
        </p:nvSpPr>
        <p:spPr>
          <a:xfrm>
            <a:off x="1451810" y="4692309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Easy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01C2E7CE-268F-74B4-1FAA-2CB3E6CF16B7}"/>
              </a:ext>
            </a:extLst>
          </p:cNvPr>
          <p:cNvSpPr/>
          <p:nvPr/>
        </p:nvSpPr>
        <p:spPr>
          <a:xfrm>
            <a:off x="3578993" y="4692308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Kolay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2EFB7B06-32D3-234E-445F-35D6DF7517B0}"/>
              </a:ext>
            </a:extLst>
          </p:cNvPr>
          <p:cNvSpPr/>
          <p:nvPr/>
        </p:nvSpPr>
        <p:spPr>
          <a:xfrm>
            <a:off x="6485824" y="1340317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Death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D3C6F96C-1AD1-36E8-2191-02A61AF607C7}"/>
              </a:ext>
            </a:extLst>
          </p:cNvPr>
          <p:cNvSpPr/>
          <p:nvPr/>
        </p:nvSpPr>
        <p:spPr>
          <a:xfrm>
            <a:off x="6485824" y="1898581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Experience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E3DD35F5-A1D0-8161-EF56-2EF49C3EEC10}"/>
              </a:ext>
            </a:extLst>
          </p:cNvPr>
          <p:cNvSpPr/>
          <p:nvPr/>
        </p:nvSpPr>
        <p:spPr>
          <a:xfrm>
            <a:off x="8613007" y="1340316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Ölüm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16B05B9A-17E5-FF34-6866-4DF469716AC3}"/>
              </a:ext>
            </a:extLst>
          </p:cNvPr>
          <p:cNvSpPr/>
          <p:nvPr/>
        </p:nvSpPr>
        <p:spPr>
          <a:xfrm>
            <a:off x="8613006" y="1898581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Tecrübe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01416313-E88E-FB46-EDCD-813D6ADD49ED}"/>
              </a:ext>
            </a:extLst>
          </p:cNvPr>
          <p:cNvSpPr/>
          <p:nvPr/>
        </p:nvSpPr>
        <p:spPr>
          <a:xfrm>
            <a:off x="6485824" y="2456847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Speed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DAEBAA95-D802-732B-6BF2-CD573ABCA183}"/>
              </a:ext>
            </a:extLst>
          </p:cNvPr>
          <p:cNvSpPr/>
          <p:nvPr/>
        </p:nvSpPr>
        <p:spPr>
          <a:xfrm>
            <a:off x="6485824" y="3015111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Fall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down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F4AD8FE3-C085-50C1-CBF4-E6F9134D84E3}"/>
              </a:ext>
            </a:extLst>
          </p:cNvPr>
          <p:cNvSpPr/>
          <p:nvPr/>
        </p:nvSpPr>
        <p:spPr>
          <a:xfrm>
            <a:off x="8613007" y="2456846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Hız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8077B140-AFE2-BBC0-CE85-9954B39A3E0A}"/>
              </a:ext>
            </a:extLst>
          </p:cNvPr>
          <p:cNvSpPr/>
          <p:nvPr/>
        </p:nvSpPr>
        <p:spPr>
          <a:xfrm>
            <a:off x="8613006" y="3015111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Düşmek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7F8F0F91-7A78-5304-07AF-14653F6127A4}"/>
              </a:ext>
            </a:extLst>
          </p:cNvPr>
          <p:cNvSpPr/>
          <p:nvPr/>
        </p:nvSpPr>
        <p:spPr>
          <a:xfrm>
            <a:off x="6485824" y="3575779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Frostbite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94D477D6-5EA9-84F5-0A86-D8EC2750AF38}"/>
              </a:ext>
            </a:extLst>
          </p:cNvPr>
          <p:cNvSpPr/>
          <p:nvPr/>
        </p:nvSpPr>
        <p:spPr>
          <a:xfrm>
            <a:off x="6485824" y="4134043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Successful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B333F32D-44C5-9356-706C-0A061890B2F4}"/>
              </a:ext>
            </a:extLst>
          </p:cNvPr>
          <p:cNvSpPr/>
          <p:nvPr/>
        </p:nvSpPr>
        <p:spPr>
          <a:xfrm>
            <a:off x="8613007" y="3575778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ysClr val="windowText" lastClr="000000"/>
                </a:solidFill>
              </a:rPr>
              <a:t>Soğuktan Donmak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F055A500-4EEE-B6DA-9D2E-35F89D4BEA3E}"/>
              </a:ext>
            </a:extLst>
          </p:cNvPr>
          <p:cNvSpPr/>
          <p:nvPr/>
        </p:nvSpPr>
        <p:spPr>
          <a:xfrm>
            <a:off x="8613006" y="4134043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Başarılı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0A337C2C-68DE-2853-8AD1-37832087A293}"/>
              </a:ext>
            </a:extLst>
          </p:cNvPr>
          <p:cNvSpPr/>
          <p:nvPr/>
        </p:nvSpPr>
        <p:spPr>
          <a:xfrm>
            <a:off x="6485824" y="4692309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Wonderful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F6E6078F-520F-B8DD-EBAE-2F2988FE2FC6}"/>
              </a:ext>
            </a:extLst>
          </p:cNvPr>
          <p:cNvSpPr/>
          <p:nvPr/>
        </p:nvSpPr>
        <p:spPr>
          <a:xfrm>
            <a:off x="8613007" y="4692308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Harika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15528FB1-6B4A-DBAA-4429-6F1A80F42D65}"/>
              </a:ext>
            </a:extLst>
          </p:cNvPr>
          <p:cNvSpPr/>
          <p:nvPr/>
        </p:nvSpPr>
        <p:spPr>
          <a:xfrm>
            <a:off x="1450204" y="5250572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Accident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B59FBB5E-BEA6-E793-CB89-863E3101D082}"/>
              </a:ext>
            </a:extLst>
          </p:cNvPr>
          <p:cNvSpPr/>
          <p:nvPr/>
        </p:nvSpPr>
        <p:spPr>
          <a:xfrm>
            <a:off x="3577386" y="5250572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Kaza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5B08D447-9425-412A-F734-2AA16E8D382D}"/>
              </a:ext>
            </a:extLst>
          </p:cNvPr>
          <p:cNvSpPr/>
          <p:nvPr/>
        </p:nvSpPr>
        <p:spPr>
          <a:xfrm>
            <a:off x="1450204" y="5808838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Courage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37B58A7F-39C9-8797-3A53-E412EB2E974E}"/>
              </a:ext>
            </a:extLst>
          </p:cNvPr>
          <p:cNvSpPr/>
          <p:nvPr/>
        </p:nvSpPr>
        <p:spPr>
          <a:xfrm>
            <a:off x="3577387" y="5808837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Cesaret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E4532973-3160-E1A7-0A5B-543FFAB2106C}"/>
              </a:ext>
            </a:extLst>
          </p:cNvPr>
          <p:cNvSpPr/>
          <p:nvPr/>
        </p:nvSpPr>
        <p:spPr>
          <a:xfrm>
            <a:off x="6484217" y="5250572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Stuntman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8ABB14CA-3F34-308E-9EC8-63C755748AC5}"/>
              </a:ext>
            </a:extLst>
          </p:cNvPr>
          <p:cNvSpPr/>
          <p:nvPr/>
        </p:nvSpPr>
        <p:spPr>
          <a:xfrm>
            <a:off x="8611399" y="5250572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Dublör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DCBF03CD-F186-7D7F-A0AE-B81611CCBF77}"/>
              </a:ext>
            </a:extLst>
          </p:cNvPr>
          <p:cNvSpPr/>
          <p:nvPr/>
        </p:nvSpPr>
        <p:spPr>
          <a:xfrm>
            <a:off x="6484217" y="5808838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Qualification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1938C42E-78C7-E826-06EC-523A43FF47C5}"/>
              </a:ext>
            </a:extLst>
          </p:cNvPr>
          <p:cNvSpPr/>
          <p:nvPr/>
        </p:nvSpPr>
        <p:spPr>
          <a:xfrm>
            <a:off x="8611400" y="5808837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Nitelik</a:t>
            </a:r>
          </a:p>
        </p:txBody>
      </p:sp>
      <p:pic>
        <p:nvPicPr>
          <p:cNvPr id="41" name="Resim 40">
            <a:extLst>
              <a:ext uri="{FF2B5EF4-FFF2-40B4-BE49-F238E27FC236}">
                <a16:creationId xmlns:a16="http://schemas.microsoft.com/office/drawing/2014/main" id="{78363EB9-6F45-9EE6-56DF-C6021BE2B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15" r="-7571" b="25685"/>
          <a:stretch/>
        </p:blipFill>
        <p:spPr>
          <a:xfrm>
            <a:off x="5921816" y="2456846"/>
            <a:ext cx="348367" cy="26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6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5" grpId="0" animBg="1"/>
      <p:bldP spid="26" grpId="0" animBg="1"/>
      <p:bldP spid="29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ECDC-D4B6-4811-A867-7DAAE0581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/>
              <a:t>Comparatives (Karşılaştırma)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98E67-0C4F-40DB-9E6E-21C077A9E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65" y="1738678"/>
            <a:ext cx="10058400" cy="825610"/>
          </a:xfrm>
        </p:spPr>
        <p:txBody>
          <a:bodyPr>
            <a:normAutofit/>
          </a:bodyPr>
          <a:lstStyle/>
          <a:p>
            <a:r>
              <a:rPr lang="tr-TR" b="1" dirty="0"/>
              <a:t>«Comparatives» İngilizcedeki karşılaştırma yapılarıdır. En az iki şeyi birbiryle kıyaslarken kullanılır. Cümle içindeki kullanımı şu şekildedir: (Türkçede «daha» yapısıyla kullanılır)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BDD96-CEC4-466E-97B4-3B1416EECC72}"/>
              </a:ext>
            </a:extLst>
          </p:cNvPr>
          <p:cNvSpPr txBox="1"/>
          <p:nvPr/>
        </p:nvSpPr>
        <p:spPr>
          <a:xfrm>
            <a:off x="1338469" y="3038303"/>
            <a:ext cx="51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Ex1.  Ahmet is tall</a:t>
            </a:r>
            <a:r>
              <a:rPr lang="tr-TR" sz="2000" b="1" dirty="0">
                <a:solidFill>
                  <a:srgbClr val="FFC000"/>
                </a:solidFill>
              </a:rPr>
              <a:t>er</a:t>
            </a:r>
            <a:r>
              <a:rPr lang="tr-TR" sz="2000" b="1" dirty="0"/>
              <a:t> </a:t>
            </a:r>
            <a:r>
              <a:rPr lang="tr-TR" sz="2000" b="1" dirty="0">
                <a:solidFill>
                  <a:srgbClr val="FFC000"/>
                </a:solidFill>
              </a:rPr>
              <a:t>than</a:t>
            </a:r>
            <a:r>
              <a:rPr lang="tr-TR" sz="2000" b="1" dirty="0"/>
              <a:t> Mehmet.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5BCF77-A4FE-43B9-AA19-53D7EC1B3B2C}"/>
              </a:ext>
            </a:extLst>
          </p:cNvPr>
          <p:cNvSpPr txBox="1"/>
          <p:nvPr/>
        </p:nvSpPr>
        <p:spPr>
          <a:xfrm>
            <a:off x="682486" y="5023320"/>
            <a:ext cx="5830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Ex2.  Mehmet is </a:t>
            </a:r>
            <a:r>
              <a:rPr lang="tr-TR" sz="2000" b="1" dirty="0">
                <a:solidFill>
                  <a:srgbClr val="FFC000"/>
                </a:solidFill>
              </a:rPr>
              <a:t>more</a:t>
            </a:r>
            <a:r>
              <a:rPr lang="tr-TR" sz="2000" b="1" dirty="0"/>
              <a:t> handsome </a:t>
            </a:r>
            <a:r>
              <a:rPr lang="tr-TR" sz="2000" b="1" dirty="0">
                <a:solidFill>
                  <a:srgbClr val="FFC000"/>
                </a:solidFill>
              </a:rPr>
              <a:t>than</a:t>
            </a:r>
            <a:r>
              <a:rPr lang="tr-TR" sz="2000" b="1" dirty="0"/>
              <a:t> Ahmet.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BAE002-9DC4-4EED-B501-7BD2D1E580E5}"/>
              </a:ext>
            </a:extLst>
          </p:cNvPr>
          <p:cNvSpPr txBox="1"/>
          <p:nvPr/>
        </p:nvSpPr>
        <p:spPr>
          <a:xfrm>
            <a:off x="1338469" y="3429000"/>
            <a:ext cx="45322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Ahmet, Mehmet</a:t>
            </a:r>
            <a:r>
              <a:rPr lang="tr-TR" sz="2000" b="1" dirty="0">
                <a:solidFill>
                  <a:srgbClr val="FFC000"/>
                </a:solidFill>
              </a:rPr>
              <a:t>ten</a:t>
            </a:r>
            <a:r>
              <a:rPr lang="tr-TR" sz="2000" b="1" dirty="0"/>
              <a:t> </a:t>
            </a:r>
            <a:r>
              <a:rPr lang="tr-TR" sz="2000" b="1" dirty="0">
                <a:solidFill>
                  <a:srgbClr val="FFC000"/>
                </a:solidFill>
              </a:rPr>
              <a:t>daha</a:t>
            </a:r>
            <a:r>
              <a:rPr lang="tr-TR" sz="2000" b="1" dirty="0"/>
              <a:t> uzundur.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75A4B-A601-4B13-BFD4-004C46521FDD}"/>
              </a:ext>
            </a:extLst>
          </p:cNvPr>
          <p:cNvSpPr txBox="1"/>
          <p:nvPr/>
        </p:nvSpPr>
        <p:spPr>
          <a:xfrm>
            <a:off x="897834" y="5504987"/>
            <a:ext cx="54135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Mehmet, Ahmet</a:t>
            </a:r>
            <a:r>
              <a:rPr lang="tr-TR" sz="2000" b="1" dirty="0">
                <a:solidFill>
                  <a:srgbClr val="FFC000"/>
                </a:solidFill>
              </a:rPr>
              <a:t>ten daha </a:t>
            </a:r>
            <a:r>
              <a:rPr lang="tr-TR" sz="2000" b="1" dirty="0"/>
              <a:t>yakışıklıdır.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754B4A5-4F15-4CFC-8133-A0A9680A1028}"/>
              </a:ext>
            </a:extLst>
          </p:cNvPr>
          <p:cNvSpPr/>
          <p:nvPr/>
        </p:nvSpPr>
        <p:spPr>
          <a:xfrm>
            <a:off x="6096000" y="3038303"/>
            <a:ext cx="834887" cy="790807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411B88C-9CB4-4E7E-9765-0483F9A229E1}"/>
              </a:ext>
            </a:extLst>
          </p:cNvPr>
          <p:cNvSpPr/>
          <p:nvPr/>
        </p:nvSpPr>
        <p:spPr>
          <a:xfrm>
            <a:off x="6405769" y="4975330"/>
            <a:ext cx="834887" cy="790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BE3E81-92F1-485A-8A4A-BDE9298F00CC}"/>
              </a:ext>
            </a:extLst>
          </p:cNvPr>
          <p:cNvSpPr txBox="1"/>
          <p:nvPr/>
        </p:nvSpPr>
        <p:spPr>
          <a:xfrm>
            <a:off x="7103164" y="3120971"/>
            <a:ext cx="109992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200" b="1" dirty="0"/>
              <a:t>TALL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9D8730-5B6F-4F33-BAA3-58036735913A}"/>
              </a:ext>
            </a:extLst>
          </p:cNvPr>
          <p:cNvSpPr txBox="1"/>
          <p:nvPr/>
        </p:nvSpPr>
        <p:spPr>
          <a:xfrm>
            <a:off x="8766312" y="2660279"/>
            <a:ext cx="292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C000"/>
                </a:solidFill>
              </a:rPr>
              <a:t>Karşılaştırmada kullanılan 1 heceliyse: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373AD8-B8B9-4A22-B562-168A25C0CFEA}"/>
              </a:ext>
            </a:extLst>
          </p:cNvPr>
          <p:cNvSpPr txBox="1"/>
          <p:nvPr/>
        </p:nvSpPr>
        <p:spPr>
          <a:xfrm>
            <a:off x="5870713" y="3755889"/>
            <a:ext cx="598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Sıfatın sonuna « –er » eki gelir.</a:t>
            </a:r>
            <a:br>
              <a:rPr lang="tr-TR" dirty="0"/>
            </a:br>
            <a:r>
              <a:rPr lang="tr-TR" dirty="0"/>
              <a:t>Karşılaştırma yapılan şeyin öncesine ise «than» yazılır.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39369B-76B2-4EFE-B16B-6BBBE111A64C}"/>
              </a:ext>
            </a:extLst>
          </p:cNvPr>
          <p:cNvSpPr/>
          <p:nvPr/>
        </p:nvSpPr>
        <p:spPr>
          <a:xfrm>
            <a:off x="7893507" y="3017656"/>
            <a:ext cx="9637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-ER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021653-79F8-4316-AD1A-5D66E1BA8F5B}"/>
              </a:ext>
            </a:extLst>
          </p:cNvPr>
          <p:cNvSpPr txBox="1"/>
          <p:nvPr/>
        </p:nvSpPr>
        <p:spPr>
          <a:xfrm>
            <a:off x="9087678" y="4730932"/>
            <a:ext cx="260074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200" b="1" dirty="0"/>
              <a:t>HANDSOME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537C7F-8019-417A-973C-44A01C3384FF}"/>
              </a:ext>
            </a:extLst>
          </p:cNvPr>
          <p:cNvCxnSpPr/>
          <p:nvPr/>
        </p:nvCxnSpPr>
        <p:spPr>
          <a:xfrm>
            <a:off x="397565" y="4402220"/>
            <a:ext cx="11463130" cy="5014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CA664DD-15F8-49A4-9060-95F0DF17A6BB}"/>
              </a:ext>
            </a:extLst>
          </p:cNvPr>
          <p:cNvSpPr/>
          <p:nvPr/>
        </p:nvSpPr>
        <p:spPr>
          <a:xfrm>
            <a:off x="7382195" y="4651445"/>
            <a:ext cx="16417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MORE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EB15A3-5F85-4B38-801C-459F92716FB0}"/>
              </a:ext>
            </a:extLst>
          </p:cNvPr>
          <p:cNvSpPr txBox="1"/>
          <p:nvPr/>
        </p:nvSpPr>
        <p:spPr>
          <a:xfrm>
            <a:off x="6665384" y="5542032"/>
            <a:ext cx="2572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C000"/>
                </a:solidFill>
              </a:rPr>
              <a:t>sıfat </a:t>
            </a:r>
            <a:r>
              <a:rPr lang="tr-TR" sz="2800" b="1" dirty="0">
                <a:solidFill>
                  <a:srgbClr val="FFC000"/>
                </a:solidFill>
              </a:rPr>
              <a:t>1</a:t>
            </a:r>
            <a:r>
              <a:rPr lang="tr-TR" sz="2000" b="1" dirty="0">
                <a:solidFill>
                  <a:srgbClr val="FFC000"/>
                </a:solidFill>
              </a:rPr>
              <a:t>den FAZLA heceliyse: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01DA0B-2CC6-40DD-92E3-D96705C638F5}"/>
              </a:ext>
            </a:extLst>
          </p:cNvPr>
          <p:cNvSpPr txBox="1"/>
          <p:nvPr/>
        </p:nvSpPr>
        <p:spPr>
          <a:xfrm>
            <a:off x="8000447" y="5948458"/>
            <a:ext cx="40154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Sıfattan önce « more » gelir.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84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21" grpId="0"/>
      <p:bldP spid="22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DA4A-C051-4C34-8F1D-9FC293F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Some Rules of Comparatives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08374-E553-4706-8BCB-06CBED021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6675"/>
            <a:ext cx="10058400" cy="375037"/>
          </a:xfrm>
        </p:spPr>
        <p:txBody>
          <a:bodyPr>
            <a:normAutofit/>
          </a:bodyPr>
          <a:lstStyle/>
          <a:p>
            <a:r>
              <a:rPr lang="tr-TR" dirty="0"/>
              <a:t>Comparative yapılarının bazı istisna durumları vardır: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EADB5F-7FEC-4056-9834-BC8076F63979}"/>
              </a:ext>
            </a:extLst>
          </p:cNvPr>
          <p:cNvSpPr/>
          <p:nvPr/>
        </p:nvSpPr>
        <p:spPr>
          <a:xfrm>
            <a:off x="613951" y="2201712"/>
            <a:ext cx="44037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1) Düzensiz Sıfatlar: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FD6FE-930B-416F-B224-21A23D8B9825}"/>
              </a:ext>
            </a:extLst>
          </p:cNvPr>
          <p:cNvSpPr txBox="1"/>
          <p:nvPr/>
        </p:nvSpPr>
        <p:spPr>
          <a:xfrm>
            <a:off x="5017722" y="2201712"/>
            <a:ext cx="687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Bazı sıfatlar ne öncesine «more» ne de ardından «-er» eki alır. Bu sıfatlar, tamamen farklı kelimelere dönüşür.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F63EC-04F0-4C97-BBD4-52308BB2C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9" t="37567" r="65113" b="31585"/>
          <a:stretch/>
        </p:blipFill>
        <p:spPr>
          <a:xfrm>
            <a:off x="1053548" y="2848043"/>
            <a:ext cx="5618921" cy="337099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75E0D0A-CE0C-46B8-8E8A-CFEC6C41E2D0}"/>
              </a:ext>
            </a:extLst>
          </p:cNvPr>
          <p:cNvSpPr/>
          <p:nvPr/>
        </p:nvSpPr>
        <p:spPr>
          <a:xfrm>
            <a:off x="2411896" y="3578087"/>
            <a:ext cx="1550504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1378EC5-6FA7-4E7E-A18D-337F3A09B0E3}"/>
              </a:ext>
            </a:extLst>
          </p:cNvPr>
          <p:cNvSpPr/>
          <p:nvPr/>
        </p:nvSpPr>
        <p:spPr>
          <a:xfrm>
            <a:off x="2411896" y="4094922"/>
            <a:ext cx="1550504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F60EB43-91AD-4E30-94B7-7B725A783800}"/>
              </a:ext>
            </a:extLst>
          </p:cNvPr>
          <p:cNvSpPr/>
          <p:nvPr/>
        </p:nvSpPr>
        <p:spPr>
          <a:xfrm>
            <a:off x="2411896" y="4637120"/>
            <a:ext cx="1550504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241D2DB-3697-45FF-83D0-F90552BDB522}"/>
              </a:ext>
            </a:extLst>
          </p:cNvPr>
          <p:cNvSpPr/>
          <p:nvPr/>
        </p:nvSpPr>
        <p:spPr>
          <a:xfrm>
            <a:off x="2411896" y="5322061"/>
            <a:ext cx="1550504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263EF2E-13F9-4A0F-ABD1-F4259E0C1203}"/>
              </a:ext>
            </a:extLst>
          </p:cNvPr>
          <p:cNvSpPr/>
          <p:nvPr/>
        </p:nvSpPr>
        <p:spPr>
          <a:xfrm>
            <a:off x="2411896" y="5900984"/>
            <a:ext cx="1550504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3CFE44-D670-4362-B560-F968E720542C}"/>
              </a:ext>
            </a:extLst>
          </p:cNvPr>
          <p:cNvSpPr txBox="1"/>
          <p:nvPr/>
        </p:nvSpPr>
        <p:spPr>
          <a:xfrm>
            <a:off x="6983896" y="3114261"/>
            <a:ext cx="415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Ex. My car is good. Your car is bad.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CBB91B1-FF38-4BE7-9C03-98EDEE3D0719}"/>
              </a:ext>
            </a:extLst>
          </p:cNvPr>
          <p:cNvSpPr/>
          <p:nvPr/>
        </p:nvSpPr>
        <p:spPr>
          <a:xfrm rot="5400000">
            <a:off x="8819322" y="3604314"/>
            <a:ext cx="609600" cy="557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08A9B0-436E-472D-ABE8-BB5F80A2B161}"/>
              </a:ext>
            </a:extLst>
          </p:cNvPr>
          <p:cNvSpPr txBox="1"/>
          <p:nvPr/>
        </p:nvSpPr>
        <p:spPr>
          <a:xfrm>
            <a:off x="6768271" y="4218843"/>
            <a:ext cx="415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Ex1. My car is </a:t>
            </a:r>
            <a:r>
              <a:rPr lang="tr-TR" b="1" dirty="0">
                <a:solidFill>
                  <a:srgbClr val="FFC000"/>
                </a:solidFill>
              </a:rPr>
              <a:t>better than </a:t>
            </a:r>
            <a:r>
              <a:rPr lang="tr-TR" b="1" dirty="0"/>
              <a:t>your car.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B71C72-3475-49E9-A55B-865D2EC97429}"/>
              </a:ext>
            </a:extLst>
          </p:cNvPr>
          <p:cNvSpPr txBox="1"/>
          <p:nvPr/>
        </p:nvSpPr>
        <p:spPr>
          <a:xfrm>
            <a:off x="6863278" y="5422024"/>
            <a:ext cx="415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Ex2. Your car is </a:t>
            </a:r>
            <a:r>
              <a:rPr lang="tr-TR" b="1" dirty="0">
                <a:solidFill>
                  <a:srgbClr val="FFC000"/>
                </a:solidFill>
              </a:rPr>
              <a:t>worse than </a:t>
            </a:r>
            <a:r>
              <a:rPr lang="tr-TR" b="1" dirty="0"/>
              <a:t>my car.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0D9F377E-04C4-4223-AC1D-AC4473916EB1}"/>
              </a:ext>
            </a:extLst>
          </p:cNvPr>
          <p:cNvSpPr txBox="1"/>
          <p:nvPr/>
        </p:nvSpPr>
        <p:spPr>
          <a:xfrm>
            <a:off x="7002149" y="4538970"/>
            <a:ext cx="4000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/>
              <a:t>Benim arabam senin araban</a:t>
            </a:r>
            <a:r>
              <a:rPr lang="tr-TR" b="1" dirty="0">
                <a:solidFill>
                  <a:srgbClr val="FFC000"/>
                </a:solidFill>
              </a:rPr>
              <a:t>dan</a:t>
            </a:r>
            <a:r>
              <a:rPr lang="tr-TR" b="1" dirty="0"/>
              <a:t> </a:t>
            </a:r>
            <a:r>
              <a:rPr lang="tr-TR" b="1" dirty="0">
                <a:solidFill>
                  <a:srgbClr val="FFC000"/>
                </a:solidFill>
              </a:rPr>
              <a:t>daha iyidir</a:t>
            </a:r>
            <a:r>
              <a:rPr lang="tr-TR" b="1" dirty="0"/>
              <a:t>.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B406B188-8256-4D28-A293-91EE01E180A3}"/>
              </a:ext>
            </a:extLst>
          </p:cNvPr>
          <p:cNvSpPr txBox="1"/>
          <p:nvPr/>
        </p:nvSpPr>
        <p:spPr>
          <a:xfrm>
            <a:off x="6863278" y="5789853"/>
            <a:ext cx="47736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/>
              <a:t>Senin araban benim arabam</a:t>
            </a:r>
            <a:r>
              <a:rPr lang="tr-TR" b="1" dirty="0">
                <a:solidFill>
                  <a:srgbClr val="FFC000"/>
                </a:solidFill>
              </a:rPr>
              <a:t>dan</a:t>
            </a:r>
            <a:r>
              <a:rPr lang="tr-TR" b="1" dirty="0"/>
              <a:t> </a:t>
            </a:r>
            <a:r>
              <a:rPr lang="tr-TR" b="1" dirty="0">
                <a:solidFill>
                  <a:srgbClr val="FFC000"/>
                </a:solidFill>
              </a:rPr>
              <a:t>daha kötüdür</a:t>
            </a:r>
            <a:r>
              <a:rPr lang="tr-T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2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1" grpId="0" animBg="1"/>
      <p:bldP spid="13" grpId="0" animBg="1"/>
      <p:bldP spid="15" grpId="0" animBg="1"/>
      <p:bldP spid="17" grpId="0" animBg="1"/>
      <p:bldP spid="18" grpId="0"/>
      <p:bldP spid="19" grpId="0" animBg="1"/>
      <p:bldP spid="21" grpId="0"/>
      <p:bldP spid="23" grpId="0"/>
      <p:bldP spid="16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9E88-2DAC-4BC5-ACAB-5989E120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Some Rules of Comparatives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37BC5-D049-4A44-A423-C74211D44178}"/>
              </a:ext>
            </a:extLst>
          </p:cNvPr>
          <p:cNvSpPr/>
          <p:nvPr/>
        </p:nvSpPr>
        <p:spPr>
          <a:xfrm>
            <a:off x="768899" y="1859467"/>
            <a:ext cx="53367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tr-T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 Ek Değiştiren Sıfatlar: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A9408-9650-4A48-AD2A-50344325A4AD}"/>
              </a:ext>
            </a:extLst>
          </p:cNvPr>
          <p:cNvSpPr txBox="1"/>
          <p:nvPr/>
        </p:nvSpPr>
        <p:spPr>
          <a:xfrm>
            <a:off x="6096000" y="1859467"/>
            <a:ext cx="572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Bazı sıfatlar </a:t>
            </a:r>
            <a:r>
              <a:rPr lang="tr-TR" b="1" dirty="0">
                <a:solidFill>
                  <a:srgbClr val="FFC000"/>
                </a:solidFill>
              </a:rPr>
              <a:t>son harflerinden dolayı </a:t>
            </a:r>
            <a:r>
              <a:rPr lang="tr-TR" b="1" dirty="0"/>
              <a:t>kendilerine gelecek « –er» ekini değiştirirler.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90AB49-EB3B-4FE2-A2B6-1C99ECE990D5}"/>
              </a:ext>
            </a:extLst>
          </p:cNvPr>
          <p:cNvSpPr txBox="1"/>
          <p:nvPr/>
        </p:nvSpPr>
        <p:spPr>
          <a:xfrm>
            <a:off x="2294913" y="2664824"/>
            <a:ext cx="43285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Hot – Hot</a:t>
            </a:r>
            <a:r>
              <a:rPr lang="tr-TR" sz="2800" b="1" dirty="0">
                <a:solidFill>
                  <a:srgbClr val="FFC000"/>
                </a:solidFill>
              </a:rPr>
              <a:t>ter</a:t>
            </a:r>
            <a:endParaRPr lang="tr-TR" sz="2800" b="1" dirty="0"/>
          </a:p>
          <a:p>
            <a:r>
              <a:rPr lang="tr-TR" sz="2800" b="1" dirty="0"/>
              <a:t>Wet – Wet</a:t>
            </a:r>
            <a:r>
              <a:rPr lang="tr-TR" sz="2800" b="1" dirty="0">
                <a:solidFill>
                  <a:srgbClr val="FFC000"/>
                </a:solidFill>
              </a:rPr>
              <a:t>ter</a:t>
            </a:r>
            <a:endParaRPr lang="tr-TR" sz="2800" b="1" dirty="0"/>
          </a:p>
          <a:p>
            <a:r>
              <a:rPr lang="tr-TR" sz="2800" b="1" dirty="0"/>
              <a:t>Big – Big</a:t>
            </a:r>
            <a:r>
              <a:rPr lang="tr-TR" sz="2800" b="1" dirty="0">
                <a:solidFill>
                  <a:srgbClr val="FFC000"/>
                </a:solidFill>
              </a:rPr>
              <a:t>ger</a:t>
            </a:r>
            <a:endParaRPr lang="tr-TR" sz="2800" b="1" dirty="0"/>
          </a:p>
          <a:p>
            <a:r>
              <a:rPr lang="tr-TR" sz="2800" b="1" dirty="0"/>
              <a:t>Thin – Thin</a:t>
            </a:r>
            <a:r>
              <a:rPr lang="tr-TR" sz="2800" b="1" dirty="0">
                <a:solidFill>
                  <a:srgbClr val="FFC000"/>
                </a:solidFill>
              </a:rPr>
              <a:t>ner</a:t>
            </a:r>
          </a:p>
          <a:p>
            <a:r>
              <a:rPr lang="tr-TR" sz="2800" b="1" dirty="0"/>
              <a:t>Noisy – Nois</a:t>
            </a:r>
            <a:r>
              <a:rPr lang="tr-TR" sz="2800" b="1" dirty="0">
                <a:solidFill>
                  <a:srgbClr val="FFC000"/>
                </a:solidFill>
              </a:rPr>
              <a:t>ier</a:t>
            </a:r>
          </a:p>
          <a:p>
            <a:r>
              <a:rPr lang="tr-TR" sz="2800" b="1" dirty="0"/>
              <a:t>Funny – Funn</a:t>
            </a:r>
            <a:r>
              <a:rPr lang="tr-TR" sz="2800" b="1" dirty="0">
                <a:solidFill>
                  <a:srgbClr val="FFC000"/>
                </a:solidFill>
              </a:rPr>
              <a:t>ier</a:t>
            </a:r>
          </a:p>
          <a:p>
            <a:r>
              <a:rPr lang="tr-TR" sz="2800" b="1" dirty="0"/>
              <a:t>Heavy – Heav</a:t>
            </a:r>
            <a:r>
              <a:rPr lang="tr-TR" sz="2800" b="1" dirty="0">
                <a:solidFill>
                  <a:srgbClr val="FFC000"/>
                </a:solidFill>
              </a:rPr>
              <a:t>ier</a:t>
            </a:r>
          </a:p>
          <a:p>
            <a:r>
              <a:rPr lang="tr-TR" sz="2800" b="1" dirty="0"/>
              <a:t>Safe - Safe</a:t>
            </a:r>
            <a:r>
              <a:rPr lang="tr-TR" sz="2800" b="1" dirty="0">
                <a:solidFill>
                  <a:srgbClr val="FFC000"/>
                </a:solidFill>
              </a:rPr>
              <a:t>r</a:t>
            </a:r>
          </a:p>
          <a:p>
            <a:endParaRPr lang="tr-TR" sz="2400" b="1" dirty="0">
              <a:solidFill>
                <a:srgbClr val="FFC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4BD46E-7BE2-4AF8-8BAA-9F0F6F04D8A5}"/>
              </a:ext>
            </a:extLst>
          </p:cNvPr>
          <p:cNvSpPr/>
          <p:nvPr/>
        </p:nvSpPr>
        <p:spPr>
          <a:xfrm rot="16200000">
            <a:off x="29709" y="4006698"/>
            <a:ext cx="3607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xamples: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4C99DF7B-5A82-4B89-827F-D3DD699D8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42" y="5271328"/>
            <a:ext cx="907328" cy="907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819810-10D2-4D72-A3A5-D24A44C0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Prefer (tercih etmek)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17C0D-2DB0-466C-8ED6-430EE603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589" y="1114321"/>
            <a:ext cx="10178322" cy="587322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İngilizcede;  tercih belirtirken kullanılan kalıplardan biri </a:t>
            </a:r>
            <a:r>
              <a:rPr lang="tr-TR" sz="2400" b="1" dirty="0">
                <a:solidFill>
                  <a:srgbClr val="FF0000"/>
                </a:solidFill>
              </a:rPr>
              <a:t>« prefer » </a:t>
            </a:r>
            <a:r>
              <a:rPr lang="tr-TR" dirty="0"/>
              <a:t>idir.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BD988-F4E1-4BE9-9E45-DE0DDF7152E2}"/>
              </a:ext>
            </a:extLst>
          </p:cNvPr>
          <p:cNvSpPr txBox="1"/>
          <p:nvPr/>
        </p:nvSpPr>
        <p:spPr>
          <a:xfrm>
            <a:off x="1417982" y="2107094"/>
            <a:ext cx="455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FF0000"/>
                </a:solidFill>
              </a:rPr>
              <a:t>prefer</a:t>
            </a:r>
            <a:r>
              <a:rPr lang="tr-TR" sz="2400" b="1" dirty="0"/>
              <a:t> Döner for lunch.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16271D-C2E6-48B4-A843-C3816EA4E1C4}"/>
              </a:ext>
            </a:extLst>
          </p:cNvPr>
          <p:cNvSpPr/>
          <p:nvPr/>
        </p:nvSpPr>
        <p:spPr>
          <a:xfrm>
            <a:off x="989018" y="1615930"/>
            <a:ext cx="857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2859D-C303-4A92-81E6-3F31EFC17037}"/>
              </a:ext>
            </a:extLst>
          </p:cNvPr>
          <p:cNvSpPr txBox="1"/>
          <p:nvPr/>
        </p:nvSpPr>
        <p:spPr>
          <a:xfrm>
            <a:off x="5194853" y="2139124"/>
            <a:ext cx="5353878" cy="40011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Öğle yemeği için Döner </a:t>
            </a:r>
            <a:r>
              <a:rPr lang="tr-TR" sz="2000" b="1" dirty="0">
                <a:solidFill>
                  <a:schemeClr val="accent1"/>
                </a:solidFill>
              </a:rPr>
              <a:t>tercih ederim.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EB1F3-244B-4E54-AFB7-70728C3172F4}"/>
              </a:ext>
            </a:extLst>
          </p:cNvPr>
          <p:cNvSpPr txBox="1"/>
          <p:nvPr/>
        </p:nvSpPr>
        <p:spPr>
          <a:xfrm>
            <a:off x="1049906" y="4289242"/>
            <a:ext cx="5208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FF0000"/>
                </a:solidFill>
              </a:rPr>
              <a:t>prefer</a:t>
            </a:r>
            <a:r>
              <a:rPr lang="tr-TR" sz="2400" b="1" dirty="0"/>
              <a:t> Döner </a:t>
            </a:r>
            <a:r>
              <a:rPr lang="tr-TR" sz="2400" b="1" u="sng" dirty="0">
                <a:solidFill>
                  <a:srgbClr val="FF0000"/>
                </a:solidFill>
              </a:rPr>
              <a:t>to</a:t>
            </a:r>
            <a:r>
              <a:rPr lang="tr-TR" sz="2400" b="1" dirty="0"/>
              <a:t> Tantuni for lunch.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BC787B-9A38-4C50-8E6E-CFCEEBF4907D}"/>
              </a:ext>
            </a:extLst>
          </p:cNvPr>
          <p:cNvSpPr/>
          <p:nvPr/>
        </p:nvSpPr>
        <p:spPr>
          <a:xfrm>
            <a:off x="883602" y="3763210"/>
            <a:ext cx="857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C3C13-EA3B-40B2-9ADC-ED7CD40326F1}"/>
              </a:ext>
            </a:extLst>
          </p:cNvPr>
          <p:cNvSpPr txBox="1"/>
          <p:nvPr/>
        </p:nvSpPr>
        <p:spPr>
          <a:xfrm>
            <a:off x="1741529" y="2747466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i="1" dirty="0">
                <a:solidFill>
                  <a:schemeClr val="bg1"/>
                </a:solidFill>
              </a:rPr>
              <a:t>Prefer’den sonra isim kullanılabilir. (Ek almaz)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EEFB53-3721-4D91-9EAA-9DC659B45F93}"/>
              </a:ext>
            </a:extLst>
          </p:cNvPr>
          <p:cNvSpPr txBox="1"/>
          <p:nvPr/>
        </p:nvSpPr>
        <p:spPr>
          <a:xfrm>
            <a:off x="6258012" y="4201451"/>
            <a:ext cx="4704523" cy="707886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Öğle yemeği için Döneri Tantuni</a:t>
            </a:r>
            <a:r>
              <a:rPr lang="tr-TR" sz="2000" b="1" u="sng" dirty="0">
                <a:solidFill>
                  <a:schemeClr val="accent1"/>
                </a:solidFill>
              </a:rPr>
              <a:t>ye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>
                <a:solidFill>
                  <a:schemeClr val="accent1"/>
                </a:solidFill>
              </a:rPr>
              <a:t>tercih ederim.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54FDA4-3962-4B02-A550-886A97370C3D}"/>
              </a:ext>
            </a:extLst>
          </p:cNvPr>
          <p:cNvSpPr txBox="1"/>
          <p:nvPr/>
        </p:nvSpPr>
        <p:spPr>
          <a:xfrm>
            <a:off x="1636316" y="5201472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i="1" dirty="0">
                <a:solidFill>
                  <a:schemeClr val="bg1"/>
                </a:solidFill>
              </a:rPr>
              <a:t>Prefer’den sonra isim kullanılabilir. (Ek almaz)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85FF4-ABB6-417C-BF8B-8F16CB01E85B}"/>
              </a:ext>
            </a:extLst>
          </p:cNvPr>
          <p:cNvSpPr txBox="1"/>
          <p:nvPr/>
        </p:nvSpPr>
        <p:spPr>
          <a:xfrm>
            <a:off x="1636316" y="6188213"/>
            <a:ext cx="500644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b="1" dirty="0">
                <a:solidFill>
                  <a:schemeClr val="bg1"/>
                </a:solidFill>
              </a:rPr>
              <a:t>Tercih edilmeyenden önce </a:t>
            </a:r>
            <a:r>
              <a:rPr lang="tr-TR" b="1" dirty="0">
                <a:solidFill>
                  <a:srgbClr val="00B0F0"/>
                </a:solidFill>
              </a:rPr>
              <a:t>« to » </a:t>
            </a:r>
            <a:r>
              <a:rPr lang="tr-TR" b="1" dirty="0">
                <a:solidFill>
                  <a:schemeClr val="bg1"/>
                </a:solidFill>
              </a:rPr>
              <a:t>kullanılır.</a:t>
            </a:r>
            <a:endParaRPr lang="tr-TR" i="1" dirty="0">
              <a:solidFill>
                <a:schemeClr val="bg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3788567-92C2-4206-B051-334287B15604}"/>
              </a:ext>
            </a:extLst>
          </p:cNvPr>
          <p:cNvSpPr/>
          <p:nvPr/>
        </p:nvSpPr>
        <p:spPr>
          <a:xfrm>
            <a:off x="3157657" y="4259436"/>
            <a:ext cx="539699" cy="52127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DCA7D8E-7835-453C-BC80-4BAC6C2C7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59" y="4967237"/>
            <a:ext cx="1404730" cy="140473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8AB8A44-FD6A-4E9C-8862-6874090CB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56" y="5061103"/>
            <a:ext cx="1496442" cy="1496442"/>
          </a:xfrm>
          <a:prstGeom prst="rect">
            <a:avLst/>
          </a:prstGeom>
        </p:spPr>
      </p:pic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2A92732D-DA64-4BC1-A7E4-3ED84D21ACBD}"/>
              </a:ext>
            </a:extLst>
          </p:cNvPr>
          <p:cNvSpPr/>
          <p:nvPr/>
        </p:nvSpPr>
        <p:spPr>
          <a:xfrm>
            <a:off x="10155366" y="5209939"/>
            <a:ext cx="1053547" cy="1118117"/>
          </a:xfrm>
          <a:prstGeom prst="mathMultiply">
            <a:avLst>
              <a:gd name="adj1" fmla="val 129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D0106CC-79A2-41B0-953D-101269AD7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43" y="2937547"/>
            <a:ext cx="907328" cy="90732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01D80EA-99B8-4EFC-A180-FD8DF3DAF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60" y="2633456"/>
            <a:ext cx="1404730" cy="140473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E72CDA7-D20D-4EEE-942B-4FEE0679E187}"/>
              </a:ext>
            </a:extLst>
          </p:cNvPr>
          <p:cNvSpPr txBox="1"/>
          <p:nvPr/>
        </p:nvSpPr>
        <p:spPr>
          <a:xfrm>
            <a:off x="1676955" y="5689208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00B0F0"/>
                </a:solidFill>
              </a:rPr>
              <a:t>* </a:t>
            </a:r>
            <a:r>
              <a:rPr lang="tr-TR" b="1" i="1" dirty="0">
                <a:solidFill>
                  <a:schemeClr val="bg1"/>
                </a:solidFill>
              </a:rPr>
              <a:t>Tercih edilen önce şey önce söylenir.</a:t>
            </a:r>
            <a:endParaRPr lang="tr-TR" i="1" dirty="0">
              <a:solidFill>
                <a:schemeClr val="bg1"/>
              </a:solidFill>
            </a:endParaRP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56CE44C1-F81B-4E71-839F-3F24964513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b="39424"/>
          <a:stretch/>
        </p:blipFill>
        <p:spPr>
          <a:xfrm>
            <a:off x="9878048" y="227159"/>
            <a:ext cx="2143125" cy="105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 animBg="1"/>
      <p:bldP spid="9" grpId="0"/>
      <p:bldP spid="11" grpId="0"/>
      <p:bldP spid="13" grpId="0" animBg="1"/>
      <p:bldP spid="15" grpId="0" animBg="1"/>
      <p:bldP spid="17" grpId="0" animBg="1"/>
      <p:bldP spid="19" grpId="0" animBg="1"/>
      <p:bldP spid="37" grpId="0" animBg="1"/>
      <p:bldP spid="44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93FE3BC-39C2-4421-A7B2-5C2E9D22CC64}"/>
              </a:ext>
            </a:extLst>
          </p:cNvPr>
          <p:cNvSpPr/>
          <p:nvPr/>
        </p:nvSpPr>
        <p:spPr>
          <a:xfrm>
            <a:off x="5051425" y="887412"/>
            <a:ext cx="2260600" cy="1092200"/>
          </a:xfrm>
          <a:prstGeom prst="roundRect">
            <a:avLst/>
          </a:prstGeom>
          <a:solidFill>
            <a:srgbClr val="D822F6"/>
          </a:solidFill>
          <a:ln w="76200">
            <a:solidFill>
              <a:srgbClr val="E673F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SPORTS</a:t>
            </a:r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FBD625C8-07B8-4C00-AC91-12EA0D822A24}"/>
              </a:ext>
            </a:extLst>
          </p:cNvPr>
          <p:cNvSpPr/>
          <p:nvPr/>
        </p:nvSpPr>
        <p:spPr>
          <a:xfrm>
            <a:off x="1269999" y="1789906"/>
            <a:ext cx="2528888" cy="639762"/>
          </a:xfrm>
          <a:prstGeom prst="flowChartTerminator">
            <a:avLst/>
          </a:prstGeom>
          <a:solidFill>
            <a:srgbClr val="E673F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Individual sports </a:t>
            </a:r>
          </a:p>
        </p:txBody>
      </p:sp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5AD75AB9-54D0-4549-A9FE-2D0407F84BA2}"/>
              </a:ext>
            </a:extLst>
          </p:cNvPr>
          <p:cNvSpPr/>
          <p:nvPr/>
        </p:nvSpPr>
        <p:spPr>
          <a:xfrm>
            <a:off x="8564563" y="1789906"/>
            <a:ext cx="2528887" cy="639762"/>
          </a:xfrm>
          <a:prstGeom prst="flowChartTerminator">
            <a:avLst/>
          </a:prstGeom>
          <a:solidFill>
            <a:srgbClr val="E673F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/>
              <a:t>Team sports </a:t>
            </a:r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DB326554-F9F1-4805-820A-680E79D3360E}"/>
              </a:ext>
            </a:extLst>
          </p:cNvPr>
          <p:cNvCxnSpPr>
            <a:stCxn id="5" idx="1"/>
            <a:endCxn id="6" idx="0"/>
          </p:cNvCxnSpPr>
          <p:nvPr/>
        </p:nvCxnSpPr>
        <p:spPr>
          <a:xfrm flipH="1">
            <a:off x="2534443" y="1433512"/>
            <a:ext cx="2516982" cy="35639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4C365ABC-D00D-4BF7-B8B0-DEBD9D11FCBE}"/>
              </a:ext>
            </a:extLst>
          </p:cNvPr>
          <p:cNvCxnSpPr>
            <a:stCxn id="5" idx="3"/>
            <a:endCxn id="7" idx="0"/>
          </p:cNvCxnSpPr>
          <p:nvPr/>
        </p:nvCxnSpPr>
        <p:spPr>
          <a:xfrm>
            <a:off x="7312025" y="1433512"/>
            <a:ext cx="2516982" cy="35639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0371385-01EE-4CC8-9466-70943CB1C95E}"/>
              </a:ext>
            </a:extLst>
          </p:cNvPr>
          <p:cNvSpPr/>
          <p:nvPr/>
        </p:nvSpPr>
        <p:spPr>
          <a:xfrm>
            <a:off x="5051425" y="3230271"/>
            <a:ext cx="2260600" cy="1092200"/>
          </a:xfrm>
          <a:prstGeom prst="roundRect">
            <a:avLst/>
          </a:prstGeom>
          <a:solidFill>
            <a:srgbClr val="D822F6"/>
          </a:solidFill>
          <a:ln w="76200">
            <a:solidFill>
              <a:srgbClr val="E673F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err="1">
                <a:solidFill>
                  <a:schemeClr val="tx1"/>
                </a:solidFill>
              </a:rPr>
              <a:t>Activities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Akış Çizelgesi: Sonlandırıcı 10">
            <a:extLst>
              <a:ext uri="{FF2B5EF4-FFF2-40B4-BE49-F238E27FC236}">
                <a16:creationId xmlns:a16="http://schemas.microsoft.com/office/drawing/2014/main" id="{22F633E4-2EB9-403E-B446-B609311473E8}"/>
              </a:ext>
            </a:extLst>
          </p:cNvPr>
          <p:cNvSpPr/>
          <p:nvPr/>
        </p:nvSpPr>
        <p:spPr>
          <a:xfrm>
            <a:off x="1269999" y="4132765"/>
            <a:ext cx="2528888" cy="639762"/>
          </a:xfrm>
          <a:prstGeom prst="flowChartTerminator">
            <a:avLst/>
          </a:prstGeom>
          <a:solidFill>
            <a:srgbClr val="E673F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err="1"/>
              <a:t>Outdoor</a:t>
            </a:r>
            <a:r>
              <a:rPr lang="tr-TR" sz="2000" dirty="0"/>
              <a:t> </a:t>
            </a:r>
            <a:r>
              <a:rPr lang="tr-TR" sz="2000" dirty="0" err="1"/>
              <a:t>Activities</a:t>
            </a:r>
            <a:endParaRPr lang="en-US" sz="2000" dirty="0"/>
          </a:p>
        </p:txBody>
      </p:sp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7CE05234-76AA-44F0-9D0A-2A44E3814D58}"/>
              </a:ext>
            </a:extLst>
          </p:cNvPr>
          <p:cNvSpPr/>
          <p:nvPr/>
        </p:nvSpPr>
        <p:spPr>
          <a:xfrm>
            <a:off x="8564563" y="4132765"/>
            <a:ext cx="2528887" cy="639762"/>
          </a:xfrm>
          <a:prstGeom prst="flowChartTerminator">
            <a:avLst/>
          </a:prstGeom>
          <a:solidFill>
            <a:srgbClr val="E673F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err="1"/>
              <a:t>Indoor</a:t>
            </a:r>
            <a:r>
              <a:rPr lang="tr-TR" sz="2000" dirty="0"/>
              <a:t> </a:t>
            </a:r>
            <a:r>
              <a:rPr lang="tr-TR" sz="2000" dirty="0" err="1"/>
              <a:t>Activities</a:t>
            </a:r>
            <a:endParaRPr lang="en-US" sz="2000" dirty="0"/>
          </a:p>
        </p:txBody>
      </p: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9A6CB9FF-CA44-4036-B7F3-5E3180D47D0E}"/>
              </a:ext>
            </a:extLst>
          </p:cNvPr>
          <p:cNvCxnSpPr>
            <a:stCxn id="10" idx="1"/>
            <a:endCxn id="11" idx="0"/>
          </p:cNvCxnSpPr>
          <p:nvPr/>
        </p:nvCxnSpPr>
        <p:spPr>
          <a:xfrm flipH="1">
            <a:off x="2534443" y="3776371"/>
            <a:ext cx="2516982" cy="35639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C8053F7A-A6E1-4D86-A949-FADA3A7801F2}"/>
              </a:ext>
            </a:extLst>
          </p:cNvPr>
          <p:cNvCxnSpPr>
            <a:stCxn id="10" idx="3"/>
            <a:endCxn id="12" idx="0"/>
          </p:cNvCxnSpPr>
          <p:nvPr/>
        </p:nvCxnSpPr>
        <p:spPr>
          <a:xfrm>
            <a:off x="7312025" y="3776371"/>
            <a:ext cx="2516982" cy="35639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etin kutusu 1">
            <a:extLst>
              <a:ext uri="{FF2B5EF4-FFF2-40B4-BE49-F238E27FC236}">
                <a16:creationId xmlns:a16="http://schemas.microsoft.com/office/drawing/2014/main" id="{44CA248F-414C-48EA-8978-1D58E89EEDDF}"/>
              </a:ext>
            </a:extLst>
          </p:cNvPr>
          <p:cNvSpPr txBox="1"/>
          <p:nvPr/>
        </p:nvSpPr>
        <p:spPr>
          <a:xfrm>
            <a:off x="1492788" y="2317150"/>
            <a:ext cx="208331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Bireysel Sporlar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5A7EC81-61F3-4412-8066-65ABF34CF91F}"/>
              </a:ext>
            </a:extLst>
          </p:cNvPr>
          <p:cNvSpPr txBox="1"/>
          <p:nvPr/>
        </p:nvSpPr>
        <p:spPr>
          <a:xfrm>
            <a:off x="8838691" y="2325422"/>
            <a:ext cx="208331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Takım Sporları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48626E5-2D5F-45FB-807C-A22595CD9611}"/>
              </a:ext>
            </a:extLst>
          </p:cNvPr>
          <p:cNvSpPr txBox="1"/>
          <p:nvPr/>
        </p:nvSpPr>
        <p:spPr>
          <a:xfrm>
            <a:off x="1170607" y="4587861"/>
            <a:ext cx="272767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Dış Mekan Aktiviteleri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9F41F05-7830-4381-A1BD-3BB8AF519797}"/>
              </a:ext>
            </a:extLst>
          </p:cNvPr>
          <p:cNvSpPr txBox="1"/>
          <p:nvPr/>
        </p:nvSpPr>
        <p:spPr>
          <a:xfrm>
            <a:off x="8365779" y="4662128"/>
            <a:ext cx="294345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İç Mekan Aktiviteleri</a:t>
            </a:r>
          </a:p>
        </p:txBody>
      </p:sp>
    </p:spTree>
    <p:extLst>
      <p:ext uri="{BB962C8B-B14F-4D97-AF65-F5344CB8AC3E}">
        <p14:creationId xmlns:p14="http://schemas.microsoft.com/office/powerpoint/2010/main" val="301026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2" grpId="0" animBg="1"/>
      <p:bldP spid="15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4C99DF7B-5A82-4B89-827F-D3DD699D8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42" y="5271328"/>
            <a:ext cx="907328" cy="907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819810-10D2-4D72-A3A5-D24A44C0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Prefer (Tercih etmek)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17C0D-2DB0-466C-8ED6-430EE603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352" y="1154011"/>
            <a:ext cx="10178322" cy="587322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Prefer’den sonra fiil de getirilebilir: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BD988-F4E1-4BE9-9E45-DE0DDF7152E2}"/>
              </a:ext>
            </a:extLst>
          </p:cNvPr>
          <p:cNvSpPr txBox="1"/>
          <p:nvPr/>
        </p:nvSpPr>
        <p:spPr>
          <a:xfrm>
            <a:off x="1053552" y="2067771"/>
            <a:ext cx="578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FF0000"/>
                </a:solidFill>
              </a:rPr>
              <a:t>prefer</a:t>
            </a:r>
            <a:r>
              <a:rPr lang="tr-TR" sz="2400" b="1" dirty="0"/>
              <a:t> eat</a:t>
            </a:r>
            <a:r>
              <a:rPr lang="tr-TR" sz="2400" b="1" u="sng" dirty="0">
                <a:solidFill>
                  <a:srgbClr val="FF0000"/>
                </a:solidFill>
              </a:rPr>
              <a:t>ing</a:t>
            </a:r>
            <a:r>
              <a:rPr lang="tr-TR" sz="2400" b="1" dirty="0"/>
              <a:t> Döner for lunch.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16271D-C2E6-48B4-A843-C3816EA4E1C4}"/>
              </a:ext>
            </a:extLst>
          </p:cNvPr>
          <p:cNvSpPr/>
          <p:nvPr/>
        </p:nvSpPr>
        <p:spPr>
          <a:xfrm>
            <a:off x="989018" y="1615930"/>
            <a:ext cx="857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2859D-C303-4A92-81E6-3F31EFC17037}"/>
              </a:ext>
            </a:extLst>
          </p:cNvPr>
          <p:cNvSpPr txBox="1"/>
          <p:nvPr/>
        </p:nvSpPr>
        <p:spPr>
          <a:xfrm>
            <a:off x="5953071" y="2072883"/>
            <a:ext cx="5784569" cy="40011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Öğle yemeği için Döner </a:t>
            </a:r>
            <a:r>
              <a:rPr lang="tr-TR" sz="2000" b="1" u="sng" dirty="0">
                <a:solidFill>
                  <a:srgbClr val="FF4B4B"/>
                </a:solidFill>
              </a:rPr>
              <a:t>yemeyi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>
                <a:solidFill>
                  <a:schemeClr val="accent1"/>
                </a:solidFill>
              </a:rPr>
              <a:t>tercih ederim.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EB1F3-244B-4E54-AFB7-70728C3172F4}"/>
              </a:ext>
            </a:extLst>
          </p:cNvPr>
          <p:cNvSpPr txBox="1"/>
          <p:nvPr/>
        </p:nvSpPr>
        <p:spPr>
          <a:xfrm>
            <a:off x="1035720" y="4224407"/>
            <a:ext cx="5208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FF0000"/>
                </a:solidFill>
              </a:rPr>
              <a:t>prefer</a:t>
            </a:r>
            <a:r>
              <a:rPr lang="tr-TR" sz="2400" b="1" dirty="0"/>
              <a:t> eat</a:t>
            </a:r>
            <a:r>
              <a:rPr lang="tr-TR" sz="2400" b="1" dirty="0">
                <a:solidFill>
                  <a:srgbClr val="FF0000"/>
                </a:solidFill>
              </a:rPr>
              <a:t>ing</a:t>
            </a:r>
            <a:r>
              <a:rPr lang="tr-TR" sz="2400" b="1" dirty="0"/>
              <a:t> Döner </a:t>
            </a:r>
            <a:r>
              <a:rPr lang="tr-TR" sz="2400" b="1" u="sng" dirty="0"/>
              <a:t>to</a:t>
            </a:r>
            <a:r>
              <a:rPr lang="tr-TR" sz="2400" b="1" dirty="0"/>
              <a:t> eat</a:t>
            </a:r>
            <a:r>
              <a:rPr lang="tr-TR" sz="2400" b="1" dirty="0">
                <a:solidFill>
                  <a:srgbClr val="FF0000"/>
                </a:solidFill>
              </a:rPr>
              <a:t>ing</a:t>
            </a:r>
            <a:r>
              <a:rPr lang="tr-TR" sz="2400" b="1" dirty="0"/>
              <a:t> Tantuni for lunch.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BC787B-9A38-4C50-8E6E-CFCEEBF4907D}"/>
              </a:ext>
            </a:extLst>
          </p:cNvPr>
          <p:cNvSpPr/>
          <p:nvPr/>
        </p:nvSpPr>
        <p:spPr>
          <a:xfrm>
            <a:off x="778389" y="3555120"/>
            <a:ext cx="857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C3C13-EA3B-40B2-9ADC-ED7CD40326F1}"/>
              </a:ext>
            </a:extLst>
          </p:cNvPr>
          <p:cNvSpPr txBox="1"/>
          <p:nvPr/>
        </p:nvSpPr>
        <p:spPr>
          <a:xfrm>
            <a:off x="861950" y="2644903"/>
            <a:ext cx="5555646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b="1" i="1" dirty="0">
                <a:solidFill>
                  <a:schemeClr val="bg1"/>
                </a:solidFill>
              </a:rPr>
              <a:t>Prefer’den sonra fiil gelirse arkasına «-ing» eki gelir.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EEFB53-3721-4D91-9EAA-9DC659B45F93}"/>
              </a:ext>
            </a:extLst>
          </p:cNvPr>
          <p:cNvSpPr txBox="1"/>
          <p:nvPr/>
        </p:nvSpPr>
        <p:spPr>
          <a:xfrm>
            <a:off x="5888177" y="4123728"/>
            <a:ext cx="5932395" cy="707886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Öğle yemeği için Döner </a:t>
            </a:r>
            <a:r>
              <a:rPr lang="tr-TR" sz="2000" b="1" u="sng" dirty="0">
                <a:solidFill>
                  <a:srgbClr val="FF4B4B"/>
                </a:solidFill>
              </a:rPr>
              <a:t>yemeyi</a:t>
            </a:r>
            <a:r>
              <a:rPr lang="tr-TR" sz="2000" b="1" dirty="0">
                <a:solidFill>
                  <a:srgbClr val="FF4B4B"/>
                </a:solidFill>
              </a:rPr>
              <a:t>,  </a:t>
            </a:r>
            <a:r>
              <a:rPr lang="tr-TR" sz="2000" b="1" dirty="0">
                <a:solidFill>
                  <a:schemeClr val="bg1"/>
                </a:solidFill>
              </a:rPr>
              <a:t>Tantuni</a:t>
            </a:r>
            <a:r>
              <a:rPr lang="tr-TR" sz="2000" b="1" dirty="0">
                <a:solidFill>
                  <a:srgbClr val="FF4B4B"/>
                </a:solidFill>
              </a:rPr>
              <a:t> </a:t>
            </a:r>
            <a:r>
              <a:rPr lang="tr-TR" sz="2000" b="1" u="sng" dirty="0">
                <a:solidFill>
                  <a:srgbClr val="FF4B4B"/>
                </a:solidFill>
              </a:rPr>
              <a:t>yemeye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>
                <a:solidFill>
                  <a:schemeClr val="accent1"/>
                </a:solidFill>
              </a:rPr>
              <a:t>tercih ederim.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54FDA4-3962-4B02-A550-886A97370C3D}"/>
              </a:ext>
            </a:extLst>
          </p:cNvPr>
          <p:cNvSpPr txBox="1"/>
          <p:nvPr/>
        </p:nvSpPr>
        <p:spPr>
          <a:xfrm>
            <a:off x="1636316" y="5201472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i="1" dirty="0">
                <a:solidFill>
                  <a:schemeClr val="bg1"/>
                </a:solidFill>
              </a:rPr>
              <a:t>Prefer’den sonra fiil gelirse arkasına «-ing» eki gelir.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85FF4-ABB6-417C-BF8B-8F16CB01E85B}"/>
              </a:ext>
            </a:extLst>
          </p:cNvPr>
          <p:cNvSpPr txBox="1"/>
          <p:nvPr/>
        </p:nvSpPr>
        <p:spPr>
          <a:xfrm>
            <a:off x="1676956" y="6204608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00B0F0"/>
                </a:solidFill>
              </a:rPr>
              <a:t>* </a:t>
            </a:r>
            <a:r>
              <a:rPr lang="tr-TR" b="1" i="1" dirty="0">
                <a:solidFill>
                  <a:schemeClr val="bg1"/>
                </a:solidFill>
              </a:rPr>
              <a:t>Tercih edilmeyenden önce </a:t>
            </a:r>
            <a:r>
              <a:rPr lang="tr-TR" b="1" i="1" dirty="0">
                <a:solidFill>
                  <a:srgbClr val="00B0F0"/>
                </a:solidFill>
              </a:rPr>
              <a:t>« to » </a:t>
            </a:r>
            <a:r>
              <a:rPr lang="tr-TR" b="1" i="1" dirty="0">
                <a:solidFill>
                  <a:schemeClr val="bg1"/>
                </a:solidFill>
              </a:rPr>
              <a:t>kullanılır.</a:t>
            </a:r>
            <a:endParaRPr lang="tr-TR" i="1" dirty="0">
              <a:solidFill>
                <a:schemeClr val="bg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DCA7D8E-7835-453C-BC80-4BAC6C2C7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59" y="4967237"/>
            <a:ext cx="1404730" cy="140473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8AB8A44-FD6A-4E9C-8862-6874090CB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56" y="5061103"/>
            <a:ext cx="1496442" cy="1496442"/>
          </a:xfrm>
          <a:prstGeom prst="rect">
            <a:avLst/>
          </a:prstGeom>
        </p:spPr>
      </p:pic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2A92732D-DA64-4BC1-A7E4-3ED84D21ACBD}"/>
              </a:ext>
            </a:extLst>
          </p:cNvPr>
          <p:cNvSpPr/>
          <p:nvPr/>
        </p:nvSpPr>
        <p:spPr>
          <a:xfrm>
            <a:off x="10155366" y="5209939"/>
            <a:ext cx="1053547" cy="1118117"/>
          </a:xfrm>
          <a:prstGeom prst="mathMultiply">
            <a:avLst>
              <a:gd name="adj1" fmla="val 129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D0106CC-79A2-41B0-953D-101269AD7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43" y="2937547"/>
            <a:ext cx="907328" cy="90732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01D80EA-99B8-4EFC-A180-FD8DF3DAF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60" y="2633456"/>
            <a:ext cx="1404730" cy="140473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53153FD-4A60-40D9-9EAC-AD6A261F0CC2}"/>
              </a:ext>
            </a:extLst>
          </p:cNvPr>
          <p:cNvSpPr/>
          <p:nvPr/>
        </p:nvSpPr>
        <p:spPr>
          <a:xfrm>
            <a:off x="2617958" y="2064444"/>
            <a:ext cx="539699" cy="52127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E0D9E-E0AB-4936-AED6-3C2F4359B510}"/>
              </a:ext>
            </a:extLst>
          </p:cNvPr>
          <p:cNvSpPr txBox="1"/>
          <p:nvPr/>
        </p:nvSpPr>
        <p:spPr>
          <a:xfrm>
            <a:off x="1676955" y="5689208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00B0F0"/>
                </a:solidFill>
              </a:rPr>
              <a:t>* </a:t>
            </a:r>
            <a:r>
              <a:rPr lang="tr-TR" b="1" i="1" dirty="0">
                <a:solidFill>
                  <a:schemeClr val="bg1"/>
                </a:solidFill>
              </a:rPr>
              <a:t>Tercih edilen önce şey önce söylenir.</a:t>
            </a:r>
            <a:endParaRPr lang="tr-TR" i="1" dirty="0">
              <a:solidFill>
                <a:schemeClr val="bg1"/>
              </a:solidFill>
            </a:endParaRP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6A3D47AE-43BA-493D-B7E8-BC1E7AFD42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b="39424"/>
          <a:stretch/>
        </p:blipFill>
        <p:spPr>
          <a:xfrm>
            <a:off x="9878048" y="227159"/>
            <a:ext cx="2143125" cy="105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0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 animBg="1"/>
      <p:bldP spid="9" grpId="0"/>
      <p:bldP spid="11" grpId="0"/>
      <p:bldP spid="13" grpId="0" animBg="1"/>
      <p:bldP spid="15" grpId="0" animBg="1"/>
      <p:bldP spid="17" grpId="0" animBg="1"/>
      <p:bldP spid="19" grpId="0" animBg="1"/>
      <p:bldP spid="44" grpId="0" animBg="1"/>
      <p:bldP spid="6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4C99DF7B-5A82-4B89-827F-D3DD699D8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42" y="5271328"/>
            <a:ext cx="907328" cy="907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819810-10D2-4D72-A3A5-D24A44C0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Would rather (tercih etmek)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17C0D-2DB0-466C-8ED6-430EE603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352" y="1154011"/>
            <a:ext cx="7790874" cy="5873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/>
              <a:t>Tercih belirtmek için kullanılan yapılardan birisi de </a:t>
            </a:r>
            <a:r>
              <a:rPr lang="tr-TR" sz="2400" b="1" dirty="0">
                <a:solidFill>
                  <a:srgbClr val="FF0000"/>
                </a:solidFill>
              </a:rPr>
              <a:t>«would rather» </a:t>
            </a:r>
            <a:r>
              <a:rPr lang="tr-TR" dirty="0"/>
              <a:t>dır.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BD988-F4E1-4BE9-9E45-DE0DDF7152E2}"/>
              </a:ext>
            </a:extLst>
          </p:cNvPr>
          <p:cNvSpPr txBox="1"/>
          <p:nvPr/>
        </p:nvSpPr>
        <p:spPr>
          <a:xfrm>
            <a:off x="1053552" y="2067771"/>
            <a:ext cx="578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would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rather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watch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comedy movies.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16271D-C2E6-48B4-A843-C3816EA4E1C4}"/>
              </a:ext>
            </a:extLst>
          </p:cNvPr>
          <p:cNvSpPr/>
          <p:nvPr/>
        </p:nvSpPr>
        <p:spPr>
          <a:xfrm>
            <a:off x="989018" y="1615930"/>
            <a:ext cx="857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2859D-C303-4A92-81E6-3F31EFC17037}"/>
              </a:ext>
            </a:extLst>
          </p:cNvPr>
          <p:cNvSpPr txBox="1"/>
          <p:nvPr/>
        </p:nvSpPr>
        <p:spPr>
          <a:xfrm>
            <a:off x="6795470" y="2101232"/>
            <a:ext cx="5141976" cy="40011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Komedi filmlerini izlemeyi </a:t>
            </a:r>
            <a:r>
              <a:rPr lang="tr-TR" sz="2000" b="1" dirty="0">
                <a:solidFill>
                  <a:srgbClr val="FFFF00"/>
                </a:solidFill>
              </a:rPr>
              <a:t>tercih ederim.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EB1F3-244B-4E54-AFB7-70728C3172F4}"/>
              </a:ext>
            </a:extLst>
          </p:cNvPr>
          <p:cNvSpPr txBox="1"/>
          <p:nvPr/>
        </p:nvSpPr>
        <p:spPr>
          <a:xfrm>
            <a:off x="1053552" y="4378942"/>
            <a:ext cx="549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</a:t>
            </a:r>
            <a:r>
              <a:rPr lang="tr-TR" sz="2400" b="1" dirty="0">
                <a:solidFill>
                  <a:srgbClr val="FF0000"/>
                </a:solidFill>
              </a:rPr>
              <a:t>’d </a:t>
            </a:r>
            <a:r>
              <a:rPr lang="tr-TR" sz="2400" b="1" dirty="0" err="1">
                <a:solidFill>
                  <a:srgbClr val="FF0000"/>
                </a:solidFill>
              </a:rPr>
              <a:t>rather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watch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comedy</a:t>
            </a:r>
            <a:r>
              <a:rPr lang="tr-TR" sz="2400" b="1" dirty="0"/>
              <a:t> movies </a:t>
            </a:r>
            <a:r>
              <a:rPr lang="tr-TR" sz="2400" b="1" dirty="0">
                <a:solidFill>
                  <a:srgbClr val="FF4B4B"/>
                </a:solidFill>
              </a:rPr>
              <a:t>than</a:t>
            </a:r>
            <a:r>
              <a:rPr lang="tr-TR" sz="2400" b="1" dirty="0"/>
              <a:t> horror movies.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BC787B-9A38-4C50-8E6E-CFCEEBF4907D}"/>
              </a:ext>
            </a:extLst>
          </p:cNvPr>
          <p:cNvSpPr/>
          <p:nvPr/>
        </p:nvSpPr>
        <p:spPr>
          <a:xfrm>
            <a:off x="778388" y="3840155"/>
            <a:ext cx="857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C3C13-EA3B-40B2-9ADC-ED7CD40326F1}"/>
              </a:ext>
            </a:extLst>
          </p:cNvPr>
          <p:cNvSpPr txBox="1"/>
          <p:nvPr/>
        </p:nvSpPr>
        <p:spPr>
          <a:xfrm>
            <a:off x="1321276" y="2519238"/>
            <a:ext cx="5111608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b="1" dirty="0">
                <a:solidFill>
                  <a:schemeClr val="bg1"/>
                </a:solidFill>
              </a:rPr>
              <a:t>Would rather’dan sonra fiil gelir.</a:t>
            </a:r>
            <a:endParaRPr lang="tr-TR" b="1" i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EEFB53-3721-4D91-9EAA-9DC659B45F93}"/>
              </a:ext>
            </a:extLst>
          </p:cNvPr>
          <p:cNvSpPr txBox="1"/>
          <p:nvPr/>
        </p:nvSpPr>
        <p:spPr>
          <a:xfrm>
            <a:off x="6960405" y="4230336"/>
            <a:ext cx="4645495" cy="707886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Komedi filmlerini izlemeyi, korku filmlerini izlemey</a:t>
            </a:r>
            <a:r>
              <a:rPr lang="tr-TR" sz="2000" b="1" dirty="0">
                <a:solidFill>
                  <a:srgbClr val="FF4B4B"/>
                </a:solidFill>
              </a:rPr>
              <a:t>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>
                <a:solidFill>
                  <a:srgbClr val="FFC000"/>
                </a:solidFill>
              </a:rPr>
              <a:t>tercih ederim.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85FF4-ABB6-417C-BF8B-8F16CB01E85B}"/>
              </a:ext>
            </a:extLst>
          </p:cNvPr>
          <p:cNvSpPr txBox="1"/>
          <p:nvPr/>
        </p:nvSpPr>
        <p:spPr>
          <a:xfrm>
            <a:off x="1249127" y="5829381"/>
            <a:ext cx="4704523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00B0F0"/>
                </a:solidFill>
              </a:rPr>
              <a:t>*   </a:t>
            </a:r>
            <a:r>
              <a:rPr lang="tr-TR" b="1" i="1" dirty="0">
                <a:solidFill>
                  <a:schemeClr val="bg1"/>
                </a:solidFill>
              </a:rPr>
              <a:t>Tercih edilen ile tercih edilmeyen arasında </a:t>
            </a:r>
            <a:r>
              <a:rPr lang="tr-TR" b="1" i="1" dirty="0">
                <a:solidFill>
                  <a:srgbClr val="00B0F0"/>
                </a:solidFill>
              </a:rPr>
              <a:t>«than» </a:t>
            </a:r>
            <a:r>
              <a:rPr lang="tr-TR" b="1" i="1" dirty="0">
                <a:solidFill>
                  <a:schemeClr val="bg1"/>
                </a:solidFill>
              </a:rPr>
              <a:t>kullanılır.</a:t>
            </a:r>
            <a:endParaRPr lang="tr-TR" i="1" dirty="0">
              <a:solidFill>
                <a:schemeClr val="bg1"/>
              </a:solidFill>
            </a:endParaRPr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2A92732D-DA64-4BC1-A7E4-3ED84D21ACBD}"/>
              </a:ext>
            </a:extLst>
          </p:cNvPr>
          <p:cNvSpPr/>
          <p:nvPr/>
        </p:nvSpPr>
        <p:spPr>
          <a:xfrm>
            <a:off x="9889326" y="5209939"/>
            <a:ext cx="1053547" cy="1118117"/>
          </a:xfrm>
          <a:prstGeom prst="mathMultiply">
            <a:avLst>
              <a:gd name="adj1" fmla="val 129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D0106CC-79A2-41B0-953D-101269AD7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22" y="2736425"/>
            <a:ext cx="907328" cy="907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7E0D9E-E0AB-4936-AED6-3C2F4359B510}"/>
              </a:ext>
            </a:extLst>
          </p:cNvPr>
          <p:cNvSpPr txBox="1"/>
          <p:nvPr/>
        </p:nvSpPr>
        <p:spPr>
          <a:xfrm>
            <a:off x="1274327" y="5301210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00B0F0"/>
                </a:solidFill>
              </a:rPr>
              <a:t>* </a:t>
            </a:r>
            <a:r>
              <a:rPr lang="tr-TR" b="1" i="1" dirty="0">
                <a:solidFill>
                  <a:schemeClr val="bg1"/>
                </a:solidFill>
              </a:rPr>
              <a:t>Tercih edilen önce şey önce söylenir.</a:t>
            </a:r>
            <a:endParaRPr lang="tr-TR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16E49-4B8F-44ED-B1A2-5EE8907C29E4}"/>
              </a:ext>
            </a:extLst>
          </p:cNvPr>
          <p:cNvSpPr txBox="1"/>
          <p:nvPr/>
        </p:nvSpPr>
        <p:spPr>
          <a:xfrm>
            <a:off x="8998226" y="1101703"/>
            <a:ext cx="3020254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i="1" dirty="0">
                <a:solidFill>
                  <a:schemeClr val="bg1"/>
                </a:solidFill>
              </a:rPr>
              <a:t>would rather = «’d rather»</a:t>
            </a:r>
          </a:p>
          <a:p>
            <a:pPr algn="ctr"/>
            <a:r>
              <a:rPr lang="tr-TR" b="1" i="1" dirty="0">
                <a:solidFill>
                  <a:schemeClr val="bg1"/>
                </a:solidFill>
              </a:rPr>
              <a:t>olarak kısaltılabilir.</a:t>
            </a:r>
          </a:p>
        </p:txBody>
      </p:sp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AA450193-AAD9-4A54-82FF-7968D62458A1}"/>
              </a:ext>
            </a:extLst>
          </p:cNvPr>
          <p:cNvSpPr/>
          <p:nvPr/>
        </p:nvSpPr>
        <p:spPr>
          <a:xfrm>
            <a:off x="11605900" y="834464"/>
            <a:ext cx="499340" cy="66334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D9E078-CA88-4256-82E4-4772B1C53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4432" r="12589" b="13109"/>
          <a:stretch/>
        </p:blipFill>
        <p:spPr>
          <a:xfrm>
            <a:off x="6712439" y="2609823"/>
            <a:ext cx="1217203" cy="11605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AB0684-BC84-4E9E-9710-3874A9C9EB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4432" r="12589" b="13109"/>
          <a:stretch/>
        </p:blipFill>
        <p:spPr>
          <a:xfrm>
            <a:off x="6758159" y="5196324"/>
            <a:ext cx="1217203" cy="11605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D85049-43C2-4F60-9D40-3ADE9835F0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7"/>
          <a:stretch/>
        </p:blipFill>
        <p:spPr>
          <a:xfrm>
            <a:off x="8850516" y="5146507"/>
            <a:ext cx="1217203" cy="1181549"/>
          </a:xfrm>
          <a:prstGeom prst="rect">
            <a:avLst/>
          </a:prstGeom>
        </p:spPr>
      </p:pic>
      <p:sp>
        <p:nvSpPr>
          <p:cNvPr id="22" name="TextBox 13">
            <a:extLst>
              <a:ext uri="{FF2B5EF4-FFF2-40B4-BE49-F238E27FC236}">
                <a16:creationId xmlns:a16="http://schemas.microsoft.com/office/drawing/2014/main" id="{2EBCB569-4E9D-4A09-B0C6-5BA445E12A1F}"/>
              </a:ext>
            </a:extLst>
          </p:cNvPr>
          <p:cNvSpPr txBox="1"/>
          <p:nvPr/>
        </p:nvSpPr>
        <p:spPr>
          <a:xfrm>
            <a:off x="1321276" y="3075099"/>
            <a:ext cx="5111609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b="1" dirty="0" err="1">
                <a:solidFill>
                  <a:schemeClr val="bg1"/>
                </a:solidFill>
              </a:rPr>
              <a:t>Would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rather’ın</a:t>
            </a:r>
            <a:r>
              <a:rPr lang="tr-TR" b="1" dirty="0">
                <a:solidFill>
                  <a:schemeClr val="bg1"/>
                </a:solidFill>
              </a:rPr>
              <a:t> arkasından gelen fiilden sonra ek gelmez.</a:t>
            </a:r>
            <a:endParaRPr lang="tr-T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 animBg="1"/>
      <p:bldP spid="9" grpId="0"/>
      <p:bldP spid="11" grpId="0"/>
      <p:bldP spid="13" grpId="0" animBg="1"/>
      <p:bldP spid="15" grpId="0" animBg="1"/>
      <p:bldP spid="19" grpId="0" animBg="1"/>
      <p:bldP spid="44" grpId="0" animBg="1"/>
      <p:bldP spid="8" grpId="0" animBg="1"/>
      <p:bldP spid="10" grpId="0" animBg="1"/>
      <p:bldP spid="12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17068C4-6D11-12D1-A22A-FEC153A507E5}"/>
              </a:ext>
            </a:extLst>
          </p:cNvPr>
          <p:cNvSpPr txBox="1"/>
          <p:nvPr/>
        </p:nvSpPr>
        <p:spPr>
          <a:xfrm>
            <a:off x="2303253" y="1373877"/>
            <a:ext cx="7364801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1500" b="1" dirty="0"/>
              <a:t>SAMPLE</a:t>
            </a:r>
          </a:p>
          <a:p>
            <a:r>
              <a:rPr lang="tr-TR" sz="115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8204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ACE3F6-0804-82A8-402C-DC9D4D40F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D95E3ED-B894-445F-22B3-744F6C992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51"/>
          <a:stretch/>
        </p:blipFill>
        <p:spPr bwMode="auto">
          <a:xfrm>
            <a:off x="812800" y="866074"/>
            <a:ext cx="4864100" cy="512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82A8598-3443-0007-D0D2-9936B15EB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96"/>
          <a:stretch/>
        </p:blipFill>
        <p:spPr bwMode="auto">
          <a:xfrm>
            <a:off x="5921221" y="2476498"/>
            <a:ext cx="6299354" cy="23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99DFBC6-97A1-7D0D-F5EE-EED9F819E8DB}"/>
              </a:ext>
            </a:extLst>
          </p:cNvPr>
          <p:cNvSpPr/>
          <p:nvPr/>
        </p:nvSpPr>
        <p:spPr>
          <a:xfrm>
            <a:off x="6096000" y="4267199"/>
            <a:ext cx="352425" cy="247649"/>
          </a:xfrm>
          <a:prstGeom prst="ellipse">
            <a:avLst/>
          </a:prstGeom>
          <a:noFill/>
          <a:ln w="57150">
            <a:solidFill>
              <a:srgbClr val="A349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CC8EF0A-C38A-CD1E-21C0-C1FECCCFA41E}"/>
              </a:ext>
            </a:extLst>
          </p:cNvPr>
          <p:cNvSpPr/>
          <p:nvPr/>
        </p:nvSpPr>
        <p:spPr>
          <a:xfrm>
            <a:off x="8229600" y="542925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2019 LGS</a:t>
            </a:r>
          </a:p>
        </p:txBody>
      </p:sp>
    </p:spTree>
    <p:extLst>
      <p:ext uri="{BB962C8B-B14F-4D97-AF65-F5344CB8AC3E}">
        <p14:creationId xmlns:p14="http://schemas.microsoft.com/office/powerpoint/2010/main" val="12360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BF2B7-81CC-3031-5659-9CF75EAAB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FA478D9-D677-095D-AF6A-9F666B840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87" y="1328468"/>
            <a:ext cx="8930419" cy="491874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E901727-14E4-FAA8-1D58-77418B13982A}"/>
              </a:ext>
            </a:extLst>
          </p:cNvPr>
          <p:cNvSpPr/>
          <p:nvPr/>
        </p:nvSpPr>
        <p:spPr>
          <a:xfrm>
            <a:off x="7286445" y="5914845"/>
            <a:ext cx="352425" cy="247649"/>
          </a:xfrm>
          <a:prstGeom prst="ellipse">
            <a:avLst/>
          </a:prstGeom>
          <a:noFill/>
          <a:ln w="57150">
            <a:solidFill>
              <a:srgbClr val="A349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6AE5E8B-7289-DEC6-1DFE-9C3468305235}"/>
              </a:ext>
            </a:extLst>
          </p:cNvPr>
          <p:cNvSpPr/>
          <p:nvPr/>
        </p:nvSpPr>
        <p:spPr>
          <a:xfrm>
            <a:off x="8229600" y="542925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2021 LGS</a:t>
            </a:r>
          </a:p>
        </p:txBody>
      </p:sp>
    </p:spTree>
    <p:extLst>
      <p:ext uri="{BB962C8B-B14F-4D97-AF65-F5344CB8AC3E}">
        <p14:creationId xmlns:p14="http://schemas.microsoft.com/office/powerpoint/2010/main" val="370059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632A55-7B41-D40F-A899-09465A0FF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637E691-1B5D-3E3C-5199-C36B05B06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8" y="552451"/>
            <a:ext cx="10170679" cy="5472112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4CCD795-B0EA-E136-8F41-A4F7FA93D73E}"/>
              </a:ext>
            </a:extLst>
          </p:cNvPr>
          <p:cNvSpPr/>
          <p:nvPr/>
        </p:nvSpPr>
        <p:spPr>
          <a:xfrm>
            <a:off x="7943850" y="4400550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2022 NİSAN ÖRNEK SORU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28C7E7-5011-39D5-4CA2-672FA7AFB649}"/>
              </a:ext>
            </a:extLst>
          </p:cNvPr>
          <p:cNvSpPr/>
          <p:nvPr/>
        </p:nvSpPr>
        <p:spPr>
          <a:xfrm rot="10800000" flipV="1">
            <a:off x="933450" y="4647882"/>
            <a:ext cx="352425" cy="323942"/>
          </a:xfrm>
          <a:prstGeom prst="ellipse">
            <a:avLst/>
          </a:prstGeom>
          <a:solidFill>
            <a:srgbClr val="A349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12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199C45-899F-3CA2-8D52-C6652516D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B4B1125-5608-ED27-4C2F-4170A3CB3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4" y="604837"/>
            <a:ext cx="10915872" cy="5233988"/>
          </a:xfrm>
          <a:prstGeom prst="rect">
            <a:avLst/>
          </a:prstGeom>
          <a:ln>
            <a:solidFill>
              <a:srgbClr val="A349A4"/>
            </a:solidFill>
          </a:ln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30F396F-5428-685B-B039-946EB25BFDEE}"/>
              </a:ext>
            </a:extLst>
          </p:cNvPr>
          <p:cNvSpPr/>
          <p:nvPr/>
        </p:nvSpPr>
        <p:spPr>
          <a:xfrm>
            <a:off x="8620125" y="4686300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2022 NİSAN ÖRNEK SORU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A7ADF9-FA60-2C52-26C2-15E41E72893E}"/>
              </a:ext>
            </a:extLst>
          </p:cNvPr>
          <p:cNvSpPr/>
          <p:nvPr/>
        </p:nvSpPr>
        <p:spPr>
          <a:xfrm rot="10800000" flipV="1">
            <a:off x="638064" y="4926557"/>
            <a:ext cx="352425" cy="323942"/>
          </a:xfrm>
          <a:prstGeom prst="ellipse">
            <a:avLst/>
          </a:prstGeom>
          <a:solidFill>
            <a:srgbClr val="A349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751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72C7E2-DB47-2768-6C67-33B6E475B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C2F8E59-58B4-D761-2775-2EAB961A1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95746"/>
            <a:ext cx="10414708" cy="6666507"/>
          </a:xfrm>
          <a:prstGeom prst="rect">
            <a:avLst/>
          </a:prstGeom>
          <a:ln>
            <a:solidFill>
              <a:srgbClr val="A349A4"/>
            </a:solidFill>
          </a:ln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C325C26-9E64-0ABF-7CEB-D98E8C72BA0F}"/>
              </a:ext>
            </a:extLst>
          </p:cNvPr>
          <p:cNvSpPr/>
          <p:nvPr/>
        </p:nvSpPr>
        <p:spPr>
          <a:xfrm>
            <a:off x="9458325" y="5524500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2022 MART ÖRNEK SORU</a:t>
            </a:r>
          </a:p>
        </p:txBody>
      </p:sp>
    </p:spTree>
    <p:extLst>
      <p:ext uri="{BB962C8B-B14F-4D97-AF65-F5344CB8AC3E}">
        <p14:creationId xmlns:p14="http://schemas.microsoft.com/office/powerpoint/2010/main" val="29909446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CDB809-F0B2-D942-55E7-E2B396D54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CF13E66-E042-2FE7-5FD0-F6FC553DB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839"/>
            <a:ext cx="12192000" cy="3828322"/>
          </a:xfrm>
          <a:prstGeom prst="rect">
            <a:avLst/>
          </a:prstGeom>
          <a:ln>
            <a:solidFill>
              <a:srgbClr val="A349A4"/>
            </a:solidFill>
          </a:ln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01D3432-125A-5FB7-47C8-2E1FD4FDDFA2}"/>
              </a:ext>
            </a:extLst>
          </p:cNvPr>
          <p:cNvSpPr/>
          <p:nvPr/>
        </p:nvSpPr>
        <p:spPr>
          <a:xfrm>
            <a:off x="8496300" y="5581286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2022 MART ÖRNEK SORU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CC7CDB-09C5-C005-1756-4B117D3D6B15}"/>
              </a:ext>
            </a:extLst>
          </p:cNvPr>
          <p:cNvSpPr/>
          <p:nvPr/>
        </p:nvSpPr>
        <p:spPr>
          <a:xfrm rot="10800000" flipV="1">
            <a:off x="0" y="4282122"/>
            <a:ext cx="352425" cy="323942"/>
          </a:xfrm>
          <a:prstGeom prst="ellipse">
            <a:avLst/>
          </a:prstGeom>
          <a:solidFill>
            <a:srgbClr val="A349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59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81789E-63C0-5F12-E706-6A4FA489B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65BBAC5-2F86-BD99-5B49-AFC5BF2D5639}"/>
              </a:ext>
            </a:extLst>
          </p:cNvPr>
          <p:cNvSpPr/>
          <p:nvPr/>
        </p:nvSpPr>
        <p:spPr>
          <a:xfrm>
            <a:off x="9534525" y="5785757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2024 ŞUBAT ÖRNEK SORU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506A10E-EE7E-18FA-34B1-F2C6A667F9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79"/>
          <a:stretch/>
        </p:blipFill>
        <p:spPr>
          <a:xfrm>
            <a:off x="0" y="0"/>
            <a:ext cx="9441345" cy="61917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4751C8E-5772-F400-A9DD-7C0B1E571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22" y="786790"/>
            <a:ext cx="952747" cy="95274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252C9646-B0F1-F245-1BE2-5314C1ED8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954" y="1328738"/>
            <a:ext cx="5890531" cy="22798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E7BA184-9A04-9A85-0922-1330356F6AA8}"/>
              </a:ext>
            </a:extLst>
          </p:cNvPr>
          <p:cNvSpPr/>
          <p:nvPr/>
        </p:nvSpPr>
        <p:spPr>
          <a:xfrm rot="10800000" flipV="1">
            <a:off x="5894968" y="2778814"/>
            <a:ext cx="352425" cy="323942"/>
          </a:xfrm>
          <a:prstGeom prst="ellipse">
            <a:avLst/>
          </a:prstGeom>
          <a:solidFill>
            <a:srgbClr val="A349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203E4C1-C547-CE02-DBB4-A3445742C5B1}"/>
              </a:ext>
            </a:extLst>
          </p:cNvPr>
          <p:cNvSpPr txBox="1"/>
          <p:nvPr/>
        </p:nvSpPr>
        <p:spPr>
          <a:xfrm>
            <a:off x="173254" y="1982805"/>
            <a:ext cx="118454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800" b="1" dirty="0" err="1">
                <a:solidFill>
                  <a:srgbClr val="00B0F0"/>
                </a:solidFill>
              </a:rPr>
              <a:t>Water</a:t>
            </a:r>
            <a:r>
              <a:rPr lang="tr-TR" sz="13800" b="1" dirty="0">
                <a:solidFill>
                  <a:srgbClr val="00B0F0"/>
                </a:solidFill>
              </a:rPr>
              <a:t> Sports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6CE4B7B-1825-63ED-1F4A-964A9BBBEDD2}"/>
              </a:ext>
            </a:extLst>
          </p:cNvPr>
          <p:cNvSpPr txBox="1"/>
          <p:nvPr/>
        </p:nvSpPr>
        <p:spPr>
          <a:xfrm>
            <a:off x="173254" y="3737131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(Su Sporları)</a:t>
            </a:r>
          </a:p>
        </p:txBody>
      </p:sp>
    </p:spTree>
    <p:extLst>
      <p:ext uri="{BB962C8B-B14F-4D97-AF65-F5344CB8AC3E}">
        <p14:creationId xmlns:p14="http://schemas.microsoft.com/office/powerpoint/2010/main" val="42571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21CBF7C-4D62-1F6B-7443-8F3C9B510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84" y="909549"/>
            <a:ext cx="2719979" cy="419896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64E88C9-B536-7FFA-64F0-FE1FADEF5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48C180D-A82B-F8B2-4ABF-B200A47AC9D4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7C31157-9278-4C45-8E7B-57BD57EE1479}"/>
              </a:ext>
            </a:extLst>
          </p:cNvPr>
          <p:cNvSpPr txBox="1"/>
          <p:nvPr/>
        </p:nvSpPr>
        <p:spPr>
          <a:xfrm>
            <a:off x="5310683" y="3294076"/>
            <a:ext cx="537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4"/>
              </a:rPr>
              <a:t>https://www.egetolgayaltinay.com/contents/1/5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86632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6051A02-151A-6554-D130-E8D542A24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6" y="700606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7F6AA4A5-B009-B067-01E0-7DDB772CFBAD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620F888-6D7D-F197-56AF-243A796E5A1C}"/>
              </a:ext>
            </a:extLst>
          </p:cNvPr>
          <p:cNvSpPr txBox="1"/>
          <p:nvPr/>
        </p:nvSpPr>
        <p:spPr>
          <a:xfrm>
            <a:off x="4340734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A460352-98D3-24A9-ECBE-3972E6CDF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F687C60-428C-8B78-7427-85CB131BC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6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9B77BF44-FBB3-8384-F356-156B25BA39E8}"/>
              </a:ext>
            </a:extLst>
          </p:cNvPr>
          <p:cNvSpPr/>
          <p:nvPr/>
        </p:nvSpPr>
        <p:spPr>
          <a:xfrm>
            <a:off x="260350" y="2466975"/>
            <a:ext cx="2120900" cy="495301"/>
          </a:xfrm>
          <a:prstGeom prst="flowChartTerminator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Scuba </a:t>
            </a:r>
            <a:r>
              <a:rPr lang="tr-TR" sz="2000" b="1" dirty="0">
                <a:solidFill>
                  <a:schemeClr val="tx1"/>
                </a:solidFill>
              </a:rPr>
              <a:t>D</a:t>
            </a:r>
            <a:r>
              <a:rPr lang="en-US" sz="2000" b="1" dirty="0" err="1">
                <a:solidFill>
                  <a:schemeClr val="tx1"/>
                </a:solidFill>
              </a:rPr>
              <a:t>iving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8C653A39-845B-C92C-5CD8-5C19C941E7D5}"/>
              </a:ext>
            </a:extLst>
          </p:cNvPr>
          <p:cNvSpPr/>
          <p:nvPr/>
        </p:nvSpPr>
        <p:spPr>
          <a:xfrm>
            <a:off x="9451974" y="2353453"/>
            <a:ext cx="2365375" cy="493744"/>
          </a:xfrm>
          <a:prstGeom prst="flowChartTerminator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Sailing </a:t>
            </a:r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262D31FD-5613-A619-F5CE-FCA6247EF531}"/>
              </a:ext>
            </a:extLst>
          </p:cNvPr>
          <p:cNvSpPr/>
          <p:nvPr/>
        </p:nvSpPr>
        <p:spPr>
          <a:xfrm>
            <a:off x="260350" y="5303431"/>
            <a:ext cx="2299970" cy="493743"/>
          </a:xfrm>
          <a:prstGeom prst="flowChartTerminator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tx1"/>
                </a:solidFill>
              </a:rPr>
              <a:t>Windsurfing </a:t>
            </a:r>
          </a:p>
        </p:txBody>
      </p:sp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8CC96E1E-AA23-219D-BA9C-D27C22EB74B4}"/>
              </a:ext>
            </a:extLst>
          </p:cNvPr>
          <p:cNvSpPr/>
          <p:nvPr/>
        </p:nvSpPr>
        <p:spPr>
          <a:xfrm>
            <a:off x="2962275" y="2466975"/>
            <a:ext cx="2120900" cy="495301"/>
          </a:xfrm>
          <a:prstGeom prst="flowChartTerminator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Rafting </a:t>
            </a:r>
          </a:p>
        </p:txBody>
      </p:sp>
      <p:sp>
        <p:nvSpPr>
          <p:cNvPr id="8" name="Akış Çizelgesi: Sonlandırıcı 7">
            <a:extLst>
              <a:ext uri="{FF2B5EF4-FFF2-40B4-BE49-F238E27FC236}">
                <a16:creationId xmlns:a16="http://schemas.microsoft.com/office/drawing/2014/main" id="{DDDEF2FA-D42F-3F0B-4F5F-EE97A654601D}"/>
              </a:ext>
            </a:extLst>
          </p:cNvPr>
          <p:cNvSpPr/>
          <p:nvPr/>
        </p:nvSpPr>
        <p:spPr>
          <a:xfrm>
            <a:off x="2971668" y="5303430"/>
            <a:ext cx="2672083" cy="493744"/>
          </a:xfrm>
          <a:prstGeom prst="flowChartTerminator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tx1"/>
                </a:solidFill>
              </a:rPr>
              <a:t>Canoeing </a:t>
            </a:r>
          </a:p>
        </p:txBody>
      </p:sp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64B7CC3F-7DEE-ADAB-CD6A-9A1EF5DF58A2}"/>
              </a:ext>
            </a:extLst>
          </p:cNvPr>
          <p:cNvSpPr/>
          <p:nvPr/>
        </p:nvSpPr>
        <p:spPr>
          <a:xfrm>
            <a:off x="6102350" y="2105024"/>
            <a:ext cx="2641599" cy="495301"/>
          </a:xfrm>
          <a:prstGeom prst="flowChartTerminator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Kayaking </a:t>
            </a:r>
          </a:p>
        </p:txBody>
      </p:sp>
      <p:sp>
        <p:nvSpPr>
          <p:cNvPr id="10" name="Akış Çizelgesi: Sonlandırıcı 9">
            <a:extLst>
              <a:ext uri="{FF2B5EF4-FFF2-40B4-BE49-F238E27FC236}">
                <a16:creationId xmlns:a16="http://schemas.microsoft.com/office/drawing/2014/main" id="{36B6C8EE-77F4-DACD-7DBA-9C9A1699CC2C}"/>
              </a:ext>
            </a:extLst>
          </p:cNvPr>
          <p:cNvSpPr/>
          <p:nvPr/>
        </p:nvSpPr>
        <p:spPr>
          <a:xfrm>
            <a:off x="6102351" y="5436781"/>
            <a:ext cx="2914649" cy="493743"/>
          </a:xfrm>
          <a:prstGeom prst="flowChartTerminator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Underwater </a:t>
            </a:r>
            <a:r>
              <a:rPr lang="tr-TR" sz="2000" b="1" dirty="0">
                <a:solidFill>
                  <a:schemeClr val="tx1"/>
                </a:solidFill>
              </a:rPr>
              <a:t>H</a:t>
            </a:r>
            <a:r>
              <a:rPr lang="en-US" sz="2000" b="1" dirty="0" err="1">
                <a:solidFill>
                  <a:schemeClr val="tx1"/>
                </a:solidFill>
              </a:rPr>
              <a:t>ockey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Akış Çizelgesi: Sonlandırıcı 10">
            <a:extLst>
              <a:ext uri="{FF2B5EF4-FFF2-40B4-BE49-F238E27FC236}">
                <a16:creationId xmlns:a16="http://schemas.microsoft.com/office/drawing/2014/main" id="{CB426416-0A5A-BFE3-617D-480609399233}"/>
              </a:ext>
            </a:extLst>
          </p:cNvPr>
          <p:cNvSpPr/>
          <p:nvPr/>
        </p:nvSpPr>
        <p:spPr>
          <a:xfrm>
            <a:off x="257175" y="2971800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0DFDF7"/>
                </a:solidFill>
              </a:rPr>
              <a:t>Tüplü Dalış</a:t>
            </a:r>
            <a:endParaRPr lang="en-US" sz="2000" dirty="0">
              <a:solidFill>
                <a:srgbClr val="0DFDF7"/>
              </a:solidFill>
            </a:endParaRPr>
          </a:p>
        </p:txBody>
      </p:sp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FC9F90F4-7026-CF92-68A2-B8C3FBC95A82}"/>
              </a:ext>
            </a:extLst>
          </p:cNvPr>
          <p:cNvSpPr/>
          <p:nvPr/>
        </p:nvSpPr>
        <p:spPr>
          <a:xfrm>
            <a:off x="257175" y="5808256"/>
            <a:ext cx="2299970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0DFDF7"/>
                </a:solidFill>
              </a:rPr>
              <a:t>Rüzgar Sörfü</a:t>
            </a:r>
            <a:endParaRPr lang="en-US" sz="2400" dirty="0">
              <a:solidFill>
                <a:srgbClr val="0DFDF7"/>
              </a:solidFill>
            </a:endParaRPr>
          </a:p>
        </p:txBody>
      </p:sp>
      <p:sp>
        <p:nvSpPr>
          <p:cNvPr id="13" name="Akış Çizelgesi: Sonlandırıcı 12">
            <a:extLst>
              <a:ext uri="{FF2B5EF4-FFF2-40B4-BE49-F238E27FC236}">
                <a16:creationId xmlns:a16="http://schemas.microsoft.com/office/drawing/2014/main" id="{E2A297E8-1CDE-035F-46B5-B76B77F56E10}"/>
              </a:ext>
            </a:extLst>
          </p:cNvPr>
          <p:cNvSpPr/>
          <p:nvPr/>
        </p:nvSpPr>
        <p:spPr>
          <a:xfrm>
            <a:off x="2959100" y="2971800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DFDF7"/>
                </a:solidFill>
              </a:rPr>
              <a:t>Rafting </a:t>
            </a:r>
          </a:p>
        </p:txBody>
      </p:sp>
      <p:sp>
        <p:nvSpPr>
          <p:cNvPr id="14" name="Akış Çizelgesi: Sonlandırıcı 13">
            <a:extLst>
              <a:ext uri="{FF2B5EF4-FFF2-40B4-BE49-F238E27FC236}">
                <a16:creationId xmlns:a16="http://schemas.microsoft.com/office/drawing/2014/main" id="{C4C42193-DD1D-0B5A-5591-5AF7EF16951D}"/>
              </a:ext>
            </a:extLst>
          </p:cNvPr>
          <p:cNvSpPr/>
          <p:nvPr/>
        </p:nvSpPr>
        <p:spPr>
          <a:xfrm>
            <a:off x="2968493" y="5808255"/>
            <a:ext cx="2672083" cy="493744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0DFDF7"/>
                </a:solidFill>
              </a:rPr>
              <a:t>Kano</a:t>
            </a:r>
            <a:endParaRPr lang="en-US" sz="2400" dirty="0">
              <a:solidFill>
                <a:srgbClr val="0DFDF7"/>
              </a:solidFill>
            </a:endParaRPr>
          </a:p>
        </p:txBody>
      </p:sp>
      <p:sp>
        <p:nvSpPr>
          <p:cNvPr id="15" name="Akış Çizelgesi: Sonlandırıcı 14">
            <a:extLst>
              <a:ext uri="{FF2B5EF4-FFF2-40B4-BE49-F238E27FC236}">
                <a16:creationId xmlns:a16="http://schemas.microsoft.com/office/drawing/2014/main" id="{EC70F3D2-4AC8-B24D-3B5A-A7C29127AFC3}"/>
              </a:ext>
            </a:extLst>
          </p:cNvPr>
          <p:cNvSpPr/>
          <p:nvPr/>
        </p:nvSpPr>
        <p:spPr>
          <a:xfrm>
            <a:off x="6099175" y="2609849"/>
            <a:ext cx="2641599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0DFDF7"/>
                </a:solidFill>
              </a:rPr>
              <a:t>Kayık Sporu</a:t>
            </a:r>
            <a:endParaRPr lang="en-US" sz="2400" dirty="0">
              <a:solidFill>
                <a:srgbClr val="0DFDF7"/>
              </a:solidFill>
            </a:endParaRPr>
          </a:p>
        </p:txBody>
      </p:sp>
      <p:sp>
        <p:nvSpPr>
          <p:cNvPr id="16" name="Akış Çizelgesi: Sonlandırıcı 15">
            <a:extLst>
              <a:ext uri="{FF2B5EF4-FFF2-40B4-BE49-F238E27FC236}">
                <a16:creationId xmlns:a16="http://schemas.microsoft.com/office/drawing/2014/main" id="{FEE86F96-A133-4A78-911D-E1CABF8EF5D6}"/>
              </a:ext>
            </a:extLst>
          </p:cNvPr>
          <p:cNvSpPr/>
          <p:nvPr/>
        </p:nvSpPr>
        <p:spPr>
          <a:xfrm>
            <a:off x="6102350" y="5941606"/>
            <a:ext cx="2914649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0DFDF7"/>
                </a:solidFill>
              </a:rPr>
              <a:t>Sualtı Hokeyi</a:t>
            </a:r>
            <a:endParaRPr lang="en-US" sz="2000" dirty="0">
              <a:solidFill>
                <a:srgbClr val="0DFDF7"/>
              </a:solidFill>
            </a:endParaRPr>
          </a:p>
        </p:txBody>
      </p:sp>
      <p:sp>
        <p:nvSpPr>
          <p:cNvPr id="17" name="Akış Çizelgesi: Sonlandırıcı 16">
            <a:extLst>
              <a:ext uri="{FF2B5EF4-FFF2-40B4-BE49-F238E27FC236}">
                <a16:creationId xmlns:a16="http://schemas.microsoft.com/office/drawing/2014/main" id="{7699FA65-D661-26C5-0854-3E7F49101E52}"/>
              </a:ext>
            </a:extLst>
          </p:cNvPr>
          <p:cNvSpPr/>
          <p:nvPr/>
        </p:nvSpPr>
        <p:spPr>
          <a:xfrm>
            <a:off x="9451974" y="2856917"/>
            <a:ext cx="2365375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0DFDF7"/>
                </a:solidFill>
              </a:rPr>
              <a:t>Yelken Sporu</a:t>
            </a:r>
            <a:endParaRPr lang="en-US" sz="2400" dirty="0">
              <a:solidFill>
                <a:srgbClr val="0DFDF7"/>
              </a:solidFill>
            </a:endParaRPr>
          </a:p>
        </p:txBody>
      </p:sp>
      <p:sp>
        <p:nvSpPr>
          <p:cNvPr id="18" name="Akış Çizelgesi: Sonlandırıcı 17">
            <a:extLst>
              <a:ext uri="{FF2B5EF4-FFF2-40B4-BE49-F238E27FC236}">
                <a16:creationId xmlns:a16="http://schemas.microsoft.com/office/drawing/2014/main" id="{3F99D94D-4C7F-3153-153A-963473680E60}"/>
              </a:ext>
            </a:extLst>
          </p:cNvPr>
          <p:cNvSpPr/>
          <p:nvPr/>
        </p:nvSpPr>
        <p:spPr>
          <a:xfrm>
            <a:off x="9451974" y="5447863"/>
            <a:ext cx="2479676" cy="493743"/>
          </a:xfrm>
          <a:prstGeom prst="flowChartTerminator">
            <a:avLst/>
          </a:prstGeom>
          <a:solidFill>
            <a:srgbClr val="89FB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Kite </a:t>
            </a:r>
            <a:r>
              <a:rPr lang="tr-TR" sz="2400" b="1" dirty="0" err="1">
                <a:solidFill>
                  <a:schemeClr val="tx1"/>
                </a:solidFill>
              </a:rPr>
              <a:t>Surfing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Akış Çizelgesi: Sonlandırıcı 18">
            <a:extLst>
              <a:ext uri="{FF2B5EF4-FFF2-40B4-BE49-F238E27FC236}">
                <a16:creationId xmlns:a16="http://schemas.microsoft.com/office/drawing/2014/main" id="{5C3BC6B9-4C6E-D58D-5BBF-11C82FF55600}"/>
              </a:ext>
            </a:extLst>
          </p:cNvPr>
          <p:cNvSpPr/>
          <p:nvPr/>
        </p:nvSpPr>
        <p:spPr>
          <a:xfrm>
            <a:off x="9448799" y="5952688"/>
            <a:ext cx="2479676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0DFDF7"/>
                </a:solidFill>
              </a:rPr>
              <a:t>Uçurtma Sörfü</a:t>
            </a:r>
            <a:endParaRPr lang="en-US" sz="2400" dirty="0">
              <a:solidFill>
                <a:srgbClr val="0DFD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C1973-6007-0F92-4CB5-24234211F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93445A6-36C1-0D22-562C-0782404D3D7F}"/>
              </a:ext>
            </a:extLst>
          </p:cNvPr>
          <p:cNvSpPr txBox="1"/>
          <p:nvPr/>
        </p:nvSpPr>
        <p:spPr>
          <a:xfrm>
            <a:off x="173254" y="1982805"/>
            <a:ext cx="118454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>
                <a:solidFill>
                  <a:srgbClr val="3D8237"/>
                </a:solidFill>
              </a:rPr>
              <a:t>Nature Sports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DBF2799-713C-8623-0650-4E8F5DE6E056}"/>
              </a:ext>
            </a:extLst>
          </p:cNvPr>
          <p:cNvSpPr txBox="1"/>
          <p:nvPr/>
        </p:nvSpPr>
        <p:spPr>
          <a:xfrm>
            <a:off x="173254" y="3565681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(Doğa Sporları)</a:t>
            </a:r>
          </a:p>
        </p:txBody>
      </p:sp>
    </p:spTree>
    <p:extLst>
      <p:ext uri="{BB962C8B-B14F-4D97-AF65-F5344CB8AC3E}">
        <p14:creationId xmlns:p14="http://schemas.microsoft.com/office/powerpoint/2010/main" val="23051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93CDB16A-1CB3-A7B8-287F-F4CB8CE3557F}"/>
              </a:ext>
            </a:extLst>
          </p:cNvPr>
          <p:cNvSpPr/>
          <p:nvPr/>
        </p:nvSpPr>
        <p:spPr>
          <a:xfrm>
            <a:off x="124968" y="2388183"/>
            <a:ext cx="2120900" cy="495301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Trekking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3A9C540D-3C26-7539-25F5-7DC9D8AE9417}"/>
              </a:ext>
            </a:extLst>
          </p:cNvPr>
          <p:cNvSpPr/>
          <p:nvPr/>
        </p:nvSpPr>
        <p:spPr>
          <a:xfrm>
            <a:off x="8489061" y="2389741"/>
            <a:ext cx="2519426" cy="493743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Climbing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7E8EF16F-BBCA-9ECF-9246-CD8F881548C0}"/>
              </a:ext>
            </a:extLst>
          </p:cNvPr>
          <p:cNvSpPr/>
          <p:nvPr/>
        </p:nvSpPr>
        <p:spPr>
          <a:xfrm>
            <a:off x="2245868" y="2388183"/>
            <a:ext cx="2120900" cy="495301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Hiking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C6685E04-BEB4-4DCF-C85F-EC2914DCE163}"/>
              </a:ext>
            </a:extLst>
          </p:cNvPr>
          <p:cNvSpPr/>
          <p:nvPr/>
        </p:nvSpPr>
        <p:spPr>
          <a:xfrm>
            <a:off x="987552" y="5711556"/>
            <a:ext cx="2523744" cy="493744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Caving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Akış Çizelgesi: Sonlandırıcı 7">
            <a:extLst>
              <a:ext uri="{FF2B5EF4-FFF2-40B4-BE49-F238E27FC236}">
                <a16:creationId xmlns:a16="http://schemas.microsoft.com/office/drawing/2014/main" id="{E64670E6-88C1-F6D4-609E-A36582AE8E8B}"/>
              </a:ext>
            </a:extLst>
          </p:cNvPr>
          <p:cNvSpPr/>
          <p:nvPr/>
        </p:nvSpPr>
        <p:spPr>
          <a:xfrm>
            <a:off x="4629912" y="2505836"/>
            <a:ext cx="2519426" cy="495301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Camping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75864C67-E495-D051-7E43-98566BAD8A5B}"/>
              </a:ext>
            </a:extLst>
          </p:cNvPr>
          <p:cNvSpPr/>
          <p:nvPr/>
        </p:nvSpPr>
        <p:spPr>
          <a:xfrm>
            <a:off x="4591812" y="5464685"/>
            <a:ext cx="2901695" cy="493743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Mountain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Biking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Akış Çizelgesi: Sonlandırıcı 10">
            <a:extLst>
              <a:ext uri="{FF2B5EF4-FFF2-40B4-BE49-F238E27FC236}">
                <a16:creationId xmlns:a16="http://schemas.microsoft.com/office/drawing/2014/main" id="{52A7FE54-F017-63F4-C8CB-EC9233C10943}"/>
              </a:ext>
            </a:extLst>
          </p:cNvPr>
          <p:cNvSpPr/>
          <p:nvPr/>
        </p:nvSpPr>
        <p:spPr>
          <a:xfrm>
            <a:off x="8489061" y="2883484"/>
            <a:ext cx="2519426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7AEE88"/>
                </a:solidFill>
              </a:rPr>
              <a:t>Tırmanış</a:t>
            </a:r>
            <a:endParaRPr lang="en-US" sz="2400" dirty="0">
              <a:solidFill>
                <a:srgbClr val="7AEE88"/>
              </a:solidFill>
            </a:endParaRPr>
          </a:p>
        </p:txBody>
      </p:sp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DBF75F05-B8D5-46F9-A87C-AA0EEF4E5E63}"/>
              </a:ext>
            </a:extLst>
          </p:cNvPr>
          <p:cNvSpPr/>
          <p:nvPr/>
        </p:nvSpPr>
        <p:spPr>
          <a:xfrm>
            <a:off x="124968" y="2883484"/>
            <a:ext cx="4241801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7AEE88"/>
                </a:solidFill>
              </a:rPr>
              <a:t>Doğa Yürüyüşü</a:t>
            </a:r>
            <a:endParaRPr lang="en-US" sz="2400" dirty="0">
              <a:solidFill>
                <a:srgbClr val="7AEE88"/>
              </a:solidFill>
            </a:endParaRPr>
          </a:p>
        </p:txBody>
      </p:sp>
      <p:sp>
        <p:nvSpPr>
          <p:cNvPr id="13" name="Akış Çizelgesi: Sonlandırıcı 12">
            <a:extLst>
              <a:ext uri="{FF2B5EF4-FFF2-40B4-BE49-F238E27FC236}">
                <a16:creationId xmlns:a16="http://schemas.microsoft.com/office/drawing/2014/main" id="{A5F66BCB-B0F2-6DF6-3078-4CD775942526}"/>
              </a:ext>
            </a:extLst>
          </p:cNvPr>
          <p:cNvSpPr/>
          <p:nvPr/>
        </p:nvSpPr>
        <p:spPr>
          <a:xfrm>
            <a:off x="984377" y="6216381"/>
            <a:ext cx="2523744" cy="493744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7AEE88"/>
                </a:solidFill>
              </a:rPr>
              <a:t>Mağaracılık</a:t>
            </a:r>
            <a:endParaRPr lang="en-US" sz="2400" dirty="0">
              <a:solidFill>
                <a:srgbClr val="7AEE88"/>
              </a:solidFill>
            </a:endParaRPr>
          </a:p>
        </p:txBody>
      </p:sp>
      <p:sp>
        <p:nvSpPr>
          <p:cNvPr id="14" name="Akış Çizelgesi: Sonlandırıcı 13">
            <a:extLst>
              <a:ext uri="{FF2B5EF4-FFF2-40B4-BE49-F238E27FC236}">
                <a16:creationId xmlns:a16="http://schemas.microsoft.com/office/drawing/2014/main" id="{058D856C-716B-AB4B-186B-95BD9ADA21FE}"/>
              </a:ext>
            </a:extLst>
          </p:cNvPr>
          <p:cNvSpPr/>
          <p:nvPr/>
        </p:nvSpPr>
        <p:spPr>
          <a:xfrm>
            <a:off x="4626737" y="3010661"/>
            <a:ext cx="2519426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7AEE88"/>
                </a:solidFill>
              </a:rPr>
              <a:t>Kamp</a:t>
            </a:r>
            <a:endParaRPr lang="en-US" sz="2400" dirty="0">
              <a:solidFill>
                <a:srgbClr val="7AEE88"/>
              </a:solidFill>
            </a:endParaRPr>
          </a:p>
        </p:txBody>
      </p:sp>
      <p:sp>
        <p:nvSpPr>
          <p:cNvPr id="15" name="Akış Çizelgesi: Sonlandırıcı 14">
            <a:extLst>
              <a:ext uri="{FF2B5EF4-FFF2-40B4-BE49-F238E27FC236}">
                <a16:creationId xmlns:a16="http://schemas.microsoft.com/office/drawing/2014/main" id="{66988A75-C69E-A18E-AEAA-C573E0E75DC6}"/>
              </a:ext>
            </a:extLst>
          </p:cNvPr>
          <p:cNvSpPr/>
          <p:nvPr/>
        </p:nvSpPr>
        <p:spPr>
          <a:xfrm>
            <a:off x="4588637" y="5958428"/>
            <a:ext cx="2901695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7AEE88"/>
                </a:solidFill>
              </a:rPr>
              <a:t>Dağ bisikleti</a:t>
            </a:r>
            <a:endParaRPr lang="en-US" sz="2000" dirty="0">
              <a:solidFill>
                <a:srgbClr val="7AEE88"/>
              </a:solidFill>
            </a:endParaRPr>
          </a:p>
        </p:txBody>
      </p:sp>
      <p:sp>
        <p:nvSpPr>
          <p:cNvPr id="16" name="Akış Çizelgesi: Sonlandırıcı 15">
            <a:extLst>
              <a:ext uri="{FF2B5EF4-FFF2-40B4-BE49-F238E27FC236}">
                <a16:creationId xmlns:a16="http://schemas.microsoft.com/office/drawing/2014/main" id="{7EE5DE36-79ED-6E36-36C2-703B06BA999F}"/>
              </a:ext>
            </a:extLst>
          </p:cNvPr>
          <p:cNvSpPr/>
          <p:nvPr/>
        </p:nvSpPr>
        <p:spPr>
          <a:xfrm>
            <a:off x="8238173" y="5559666"/>
            <a:ext cx="3366223" cy="606816"/>
          </a:xfrm>
          <a:prstGeom prst="flowChartTerminator">
            <a:avLst/>
          </a:prstGeom>
          <a:solidFill>
            <a:srgbClr val="7AEE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Going</a:t>
            </a:r>
            <a:r>
              <a:rPr lang="tr-TR" sz="2400" b="1" dirty="0">
                <a:solidFill>
                  <a:schemeClr val="tx1"/>
                </a:solidFill>
              </a:rPr>
              <a:t> on a Safari </a:t>
            </a:r>
            <a:r>
              <a:rPr lang="tr-TR" sz="2400" b="1" dirty="0" err="1">
                <a:solidFill>
                  <a:schemeClr val="tx1"/>
                </a:solidFill>
              </a:rPr>
              <a:t>Tour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Akış Çizelgesi: Sonlandırıcı 16">
            <a:extLst>
              <a:ext uri="{FF2B5EF4-FFF2-40B4-BE49-F238E27FC236}">
                <a16:creationId xmlns:a16="http://schemas.microsoft.com/office/drawing/2014/main" id="{05E74933-47FA-2CEA-23A7-A246302DFD37}"/>
              </a:ext>
            </a:extLst>
          </p:cNvPr>
          <p:cNvSpPr/>
          <p:nvPr/>
        </p:nvSpPr>
        <p:spPr>
          <a:xfrm>
            <a:off x="8238173" y="6148763"/>
            <a:ext cx="3366223" cy="606816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rgbClr val="7AEE88"/>
                </a:solidFill>
              </a:rPr>
              <a:t>Safari Turuna çıkmak</a:t>
            </a:r>
            <a:endParaRPr lang="en-US" sz="2000" b="1" dirty="0">
              <a:solidFill>
                <a:srgbClr val="7AE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A7C293-E47D-979E-07D9-88A5CDDC2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2740FEA-F4C9-FA28-7D06-B75E44C151E9}"/>
              </a:ext>
            </a:extLst>
          </p:cNvPr>
          <p:cNvSpPr txBox="1"/>
          <p:nvPr/>
        </p:nvSpPr>
        <p:spPr>
          <a:xfrm>
            <a:off x="173254" y="1982805"/>
            <a:ext cx="118454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800" b="1" dirty="0" err="1">
                <a:solidFill>
                  <a:srgbClr val="FD654E"/>
                </a:solidFill>
              </a:rPr>
              <a:t>Air</a:t>
            </a:r>
            <a:r>
              <a:rPr lang="tr-TR" sz="13800" b="1" dirty="0">
                <a:solidFill>
                  <a:srgbClr val="FD654E"/>
                </a:solidFill>
              </a:rPr>
              <a:t> Sports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3E37CA7-6A12-6632-D6A0-6A19205CFF8B}"/>
              </a:ext>
            </a:extLst>
          </p:cNvPr>
          <p:cNvSpPr txBox="1"/>
          <p:nvPr/>
        </p:nvSpPr>
        <p:spPr>
          <a:xfrm>
            <a:off x="173254" y="3737131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(Hava Sporları)</a:t>
            </a:r>
          </a:p>
        </p:txBody>
      </p:sp>
    </p:spTree>
    <p:extLst>
      <p:ext uri="{BB962C8B-B14F-4D97-AF65-F5344CB8AC3E}">
        <p14:creationId xmlns:p14="http://schemas.microsoft.com/office/powerpoint/2010/main" val="170465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1">
  <a:themeElements>
    <a:clrScheme name="Sabu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bu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b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BCB283F-A7E6-4C99-A43F-C0389D3C74B3}" vid="{BF0BA565-E803-45CE-93EE-00EF8F6604E2}"/>
    </a:ext>
  </a:extLst>
</a:theme>
</file>

<file path=ppt/theme/theme3.xml><?xml version="1.0" encoding="utf-8"?>
<a:theme xmlns:a="http://schemas.openxmlformats.org/drawingml/2006/main" name="Rozet">
  <a:themeElements>
    <a:clrScheme name="Rozet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Rozet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ze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1723</Words>
  <Application>Microsoft Office PowerPoint</Application>
  <PresentationFormat>Geniş ekran</PresentationFormat>
  <Paragraphs>468</Paragraphs>
  <Slides>51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51</vt:i4>
      </vt:variant>
    </vt:vector>
  </HeadingPairs>
  <TitlesOfParts>
    <vt:vector size="60" baseType="lpstr">
      <vt:lpstr>Arial</vt:lpstr>
      <vt:lpstr>Calibri</vt:lpstr>
      <vt:lpstr>Calibri Light</vt:lpstr>
      <vt:lpstr>Century Gothic</vt:lpstr>
      <vt:lpstr>Gill Sans MT</vt:lpstr>
      <vt:lpstr>Impact</vt:lpstr>
      <vt:lpstr>Office Teması</vt:lpstr>
      <vt:lpstr>Tema1</vt:lpstr>
      <vt:lpstr>Rozet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Comparatives (Karşılaştırma)</vt:lpstr>
      <vt:lpstr>Some Rules of Comparatives</vt:lpstr>
      <vt:lpstr>Some Rules of Comparatives</vt:lpstr>
      <vt:lpstr>Prefer (tercih etmek)</vt:lpstr>
      <vt:lpstr>Prefer (Tercih etmek)</vt:lpstr>
      <vt:lpstr>Would rather (tercih etmek)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51</cp:revision>
  <dcterms:created xsi:type="dcterms:W3CDTF">2021-12-18T17:19:05Z</dcterms:created>
  <dcterms:modified xsi:type="dcterms:W3CDTF">2024-09-06T04:11:48Z</dcterms:modified>
</cp:coreProperties>
</file>