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9" r:id="rId3"/>
    <p:sldId id="316" r:id="rId4"/>
    <p:sldId id="306" r:id="rId5"/>
    <p:sldId id="257" r:id="rId6"/>
    <p:sldId id="302" r:id="rId7"/>
    <p:sldId id="305" r:id="rId8"/>
    <p:sldId id="317" r:id="rId9"/>
    <p:sldId id="346" r:id="rId10"/>
    <p:sldId id="286" r:id="rId11"/>
    <p:sldId id="289" r:id="rId12"/>
    <p:sldId id="291" r:id="rId13"/>
    <p:sldId id="311" r:id="rId14"/>
    <p:sldId id="307" r:id="rId15"/>
    <p:sldId id="308" r:id="rId16"/>
    <p:sldId id="309" r:id="rId17"/>
    <p:sldId id="351" r:id="rId18"/>
    <p:sldId id="310" r:id="rId19"/>
    <p:sldId id="341" r:id="rId20"/>
    <p:sldId id="268" r:id="rId21"/>
    <p:sldId id="344" r:id="rId22"/>
    <p:sldId id="347" r:id="rId23"/>
    <p:sldId id="269" r:id="rId24"/>
    <p:sldId id="274" r:id="rId25"/>
    <p:sldId id="270" r:id="rId26"/>
    <p:sldId id="345" r:id="rId27"/>
    <p:sldId id="275" r:id="rId28"/>
    <p:sldId id="271" r:id="rId29"/>
    <p:sldId id="273" r:id="rId30"/>
    <p:sldId id="276" r:id="rId31"/>
    <p:sldId id="314" r:id="rId32"/>
    <p:sldId id="313" r:id="rId33"/>
    <p:sldId id="315" r:id="rId34"/>
    <p:sldId id="312" r:id="rId35"/>
    <p:sldId id="320" r:id="rId36"/>
    <p:sldId id="321" r:id="rId37"/>
    <p:sldId id="322" r:id="rId38"/>
    <p:sldId id="323" r:id="rId39"/>
    <p:sldId id="283" r:id="rId40"/>
    <p:sldId id="279" r:id="rId41"/>
    <p:sldId id="280" r:id="rId42"/>
    <p:sldId id="281" r:id="rId43"/>
    <p:sldId id="301" r:id="rId44"/>
    <p:sldId id="330" r:id="rId45"/>
    <p:sldId id="329" r:id="rId46"/>
    <p:sldId id="331" r:id="rId47"/>
    <p:sldId id="332" r:id="rId48"/>
    <p:sldId id="333" r:id="rId49"/>
    <p:sldId id="348" r:id="rId50"/>
    <p:sldId id="334" r:id="rId51"/>
    <p:sldId id="335" r:id="rId52"/>
    <p:sldId id="352" r:id="rId53"/>
    <p:sldId id="350" r:id="rId54"/>
    <p:sldId id="300" r:id="rId5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7: TOURISM" id="{9CB0CA84-7FFB-4EB2-88B7-68E562440F38}">
          <p14:sldIdLst>
            <p14:sldId id="256"/>
            <p14:sldId id="349"/>
            <p14:sldId id="316"/>
          </p14:sldIdLst>
        </p14:section>
        <p14:section name="Tourist Attractions" id="{0A4C85F6-5C1A-43AC-8C0D-A77AF89B0204}">
          <p14:sldIdLst>
            <p14:sldId id="306"/>
            <p14:sldId id="257"/>
            <p14:sldId id="302"/>
            <p14:sldId id="305"/>
            <p14:sldId id="317"/>
            <p14:sldId id="346"/>
          </p14:sldIdLst>
        </p14:section>
        <p14:section name="Tourist Att. Exercise" id="{08541CF7-0315-47D6-8838-8F6CF5785A0A}">
          <p14:sldIdLst>
            <p14:sldId id="286"/>
            <p14:sldId id="289"/>
            <p14:sldId id="291"/>
          </p14:sldIdLst>
        </p14:section>
        <p14:section name="Holiday Preferences" id="{299E8A7E-1CF6-4092-810E-ABB06D9B9286}">
          <p14:sldIdLst>
            <p14:sldId id="311"/>
            <p14:sldId id="307"/>
            <p14:sldId id="308"/>
            <p14:sldId id="309"/>
            <p14:sldId id="351"/>
            <p14:sldId id="310"/>
            <p14:sldId id="341"/>
          </p14:sldIdLst>
        </p14:section>
        <p14:section name="Accomodation" id="{03D855F4-3BE8-46C9-91FE-B58FB9866FE2}">
          <p14:sldIdLst>
            <p14:sldId id="268"/>
            <p14:sldId id="344"/>
            <p14:sldId id="347"/>
          </p14:sldIdLst>
        </p14:section>
        <p14:section name="Cuisine" id="{1DB5AB86-1142-456D-8D6B-DF1643862D53}">
          <p14:sldIdLst>
            <p14:sldId id="269"/>
          </p14:sldIdLst>
        </p14:section>
        <p14:section name="Climate/Weather" id="{8972243C-2088-4F01-BA93-078B27CA4068}">
          <p14:sldIdLst>
            <p14:sldId id="274"/>
            <p14:sldId id="270"/>
            <p14:sldId id="345"/>
            <p14:sldId id="275"/>
          </p14:sldIdLst>
        </p14:section>
        <p14:section name="Transportation" id="{3B44A36A-337F-41A2-8C7C-9989DE842487}">
          <p14:sldIdLst>
            <p14:sldId id="271"/>
          </p14:sldIdLst>
        </p14:section>
        <p14:section name="Shopping" id="{24CE78A4-D7C3-4441-881A-BC07A8659E3F}">
          <p14:sldIdLst>
            <p14:sldId id="273"/>
          </p14:sldIdLst>
        </p14:section>
        <p14:section name="Population" id="{FF69F5DC-006E-44F9-BDC0-593B4DF01B4E}">
          <p14:sldIdLst>
            <p14:sldId id="276"/>
          </p14:sldIdLst>
        </p14:section>
        <p14:section name="Titles about Tourism" id="{C67B256E-8954-4CBD-8E84-D60F83C5B224}">
          <p14:sldIdLst>
            <p14:sldId id="314"/>
            <p14:sldId id="313"/>
            <p14:sldId id="315"/>
            <p14:sldId id="312"/>
          </p14:sldIdLst>
        </p14:section>
        <p14:section name="Present Perfect Tense" id="{C320A6FB-C5D6-4DDF-AAA3-2A04B93AE195}">
          <p14:sldIdLst>
            <p14:sldId id="320"/>
            <p14:sldId id="321"/>
            <p14:sldId id="322"/>
            <p14:sldId id="323"/>
          </p14:sldIdLst>
        </p14:section>
        <p14:section name="Have/Has been Exercise" id="{2A166D6B-45FE-401B-ACE2-57FD495FDCF6}">
          <p14:sldIdLst>
            <p14:sldId id="283"/>
            <p14:sldId id="279"/>
            <p14:sldId id="280"/>
            <p14:sldId id="281"/>
          </p14:sldIdLst>
        </p14:section>
        <p14:section name="Sample / LGS Questions" id="{EF5CB46B-68AD-460B-87AC-26134933D03C}">
          <p14:sldIdLst>
            <p14:sldId id="301"/>
            <p14:sldId id="330"/>
            <p14:sldId id="329"/>
            <p14:sldId id="331"/>
            <p14:sldId id="332"/>
            <p14:sldId id="333"/>
            <p14:sldId id="348"/>
            <p14:sldId id="334"/>
            <p14:sldId id="335"/>
            <p14:sldId id="352"/>
            <p14:sldId id="350"/>
          </p14:sldIdLst>
        </p14:section>
        <p14:section name="Thank you!" id="{8CA43CBD-7439-44D2-8D05-2BE74F52C3AF}">
          <p14:sldIdLst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7523"/>
    <a:srgbClr val="EF6F1F"/>
    <a:srgbClr val="B95613"/>
    <a:srgbClr val="FAD87F"/>
    <a:srgbClr val="F2B286"/>
    <a:srgbClr val="FCBB01"/>
    <a:srgbClr val="FCBB02"/>
    <a:srgbClr val="FBB601"/>
    <a:srgbClr val="EDEDED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854535-C15A-4594-BBEC-DDC38DC87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B46B4EB-0D1A-4D26-B57B-C4737E6BE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E10A219-8C0E-46A2-9B6B-F5D9904D4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14.02.2025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684A411-2D7D-4243-8ECC-3F18DC34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FEEC02D-10F1-4187-A836-368DAB10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57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92A944-0916-4A1E-B798-B303BE791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F82D98D-A896-496D-A08B-2B1E53A02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0E564A7-4330-49A6-A212-040230DAD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14.02.2025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C5314F0-DC61-4064-A16D-99632E5F0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B2F64DA-7C19-455E-85DA-C511073A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643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06AADEF-8C0D-4935-8881-E37827BC2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B25AFA9-8276-49D1-9099-9F03327B3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CE4B7AC-C1A4-46BD-B262-1CAB90D0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14.02.2025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93E8489-4AFF-4F53-AFC3-862C4A19D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436E098-5B04-474E-8B41-3134EDC29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70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369770-682F-4C4C-A6F0-AA39AA64D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2D8FFB-E444-4A9D-A8DE-7A0EBB934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FAEEBFC-96D7-428F-A692-AE5B5494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14.02.2025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81BD504-B114-41D1-9336-A3E9E7CB8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BB35E47-3ADE-4E48-BDA7-2DFBE881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948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CF9339-26AD-4B1F-9B8C-70EF4820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F317C-FB98-4558-B828-B2BA0EFAE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0DDECF9-3E91-4B31-A63C-DFF62B1A8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14.02.2025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A7C909E-A539-4B3E-8A44-B2E22B05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956718E-3497-45FB-AACF-71028ECC3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3667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A04C45-C9C8-4F22-B504-3D75B7EB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27E4FB-DA0D-4599-B2CB-C1BCF4D18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DBA7C12-8EF2-4282-9249-868ACE35D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55B4C43-CA24-4C6C-9EC2-749331560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14.02.2025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66B5146-509D-4F55-8D3A-A40AE021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F13B652-C6CF-42BE-852B-4D463F1A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841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D36C22-B4D0-40DA-9AC7-469B012D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330D1F-67C1-429A-A70F-BF77EECD7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5BD7C54-3720-494A-8BE6-07CF12F87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64C7E9E-2191-451D-B3BB-F63CA9C0D0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5B8F7A5-D322-4BEB-9CA7-EB5EB9E5B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BABFA38-9E56-4144-A2BA-BAB3F8B8D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14.02.2025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F45998F8-7F0B-4CED-B3F3-792B31FE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A9B91AD-3627-4A9B-8C8D-701104E8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6287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E66EA4-50CC-46FB-89B8-B3C3AFE5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7C2AA18-E37D-4DE6-B5BE-890A2764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14.02.2025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92C7A86F-A50F-435B-A920-41C564B4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EC55971-CED0-458C-9228-91ECBB81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2827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EE2B60F-824F-4032-81ED-9903D8B18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14.02.2025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7B6E490-1897-4942-A360-E0AC284B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DAB36E7-047C-4FAD-929C-17CDC9A8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446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3E7790-BB6E-4165-A957-B1F5A8BF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637B28-EBB3-42B5-9709-AC7B89A88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5643D44-92E8-4A92-B6CB-13E11AF83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81C7535-8878-4B83-9EE6-C78F4BB73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14.02.2025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7718327-9FD0-42B3-BD62-1E9EC409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8C0B82B-E592-4634-9139-99B061F9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563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52D8DA-D524-4C08-98F9-6C48AC59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07A4CBF8-D19A-4B65-A5A6-ED95C42ED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17384A5-14A2-4DFA-98C1-A3363135F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EF698A1-6588-4F9A-8B8A-E906DAB6C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1C96-ED0F-4E37-AE04-543C04088621}" type="datetimeFigureOut">
              <a:rPr lang="tr-TR" smtClean="0"/>
              <a:t>14.02.2025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5D47CAA-587D-462B-8366-43F28C592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626F53A-C87B-4443-BE3E-F7FB1F5C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938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BED232C-F699-4579-BA8A-7AD3CFE54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E8178C4-63C9-4B53-8DB0-622DCE52A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FE20A9A-1EB2-4A17-9DDE-9E3C6B50D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1C96-ED0F-4E37-AE04-543C04088621}" type="datetimeFigureOut">
              <a:rPr lang="tr-TR" smtClean="0"/>
              <a:t>14.02.2025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9648538-514A-4DD0-B105-3181E48E3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CF9FA49-C7CF-4560-81A8-8FA1FAE23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5B076-08B5-4382-9F3A-508837CE1C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941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6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contents/1/5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4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5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9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9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egetolgayaltinay.com/lessons/392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contents/1/5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getolgayaltinay.com/lessons/38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387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575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E6B6829-05AB-4F61-8B90-453965E86DE4}"/>
              </a:ext>
            </a:extLst>
          </p:cNvPr>
          <p:cNvSpPr txBox="1"/>
          <p:nvPr/>
        </p:nvSpPr>
        <p:spPr>
          <a:xfrm>
            <a:off x="171449" y="109306"/>
            <a:ext cx="692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Choose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Tourist</a:t>
            </a:r>
            <a:r>
              <a:rPr lang="tr-TR" dirty="0"/>
              <a:t> </a:t>
            </a:r>
            <a:r>
              <a:rPr lang="tr-TR" dirty="0" err="1"/>
              <a:t>Attractions</a:t>
            </a:r>
            <a:r>
              <a:rPr lang="tr-TR" dirty="0"/>
              <a:t> </a:t>
            </a:r>
            <a:r>
              <a:rPr lang="tr-TR" dirty="0" err="1"/>
              <a:t>given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photo</a:t>
            </a:r>
            <a:endParaRPr lang="tr-TR" dirty="0"/>
          </a:p>
          <a:p>
            <a:r>
              <a:rPr lang="tr-TR" dirty="0"/>
              <a:t>(Verilen resimdeki Turistik Yerin doğru türünü seçiniz.)</a:t>
            </a:r>
          </a:p>
        </p:txBody>
      </p:sp>
      <p:sp>
        <p:nvSpPr>
          <p:cNvPr id="5" name="Dikdörtgen: Üst Köşeleri Kesik 4">
            <a:extLst>
              <a:ext uri="{FF2B5EF4-FFF2-40B4-BE49-F238E27FC236}">
                <a16:creationId xmlns:a16="http://schemas.microsoft.com/office/drawing/2014/main" id="{DC210F66-73C0-4570-AA23-B1B28F1F4161}"/>
              </a:ext>
            </a:extLst>
          </p:cNvPr>
          <p:cNvSpPr/>
          <p:nvPr/>
        </p:nvSpPr>
        <p:spPr>
          <a:xfrm>
            <a:off x="3481387" y="885825"/>
            <a:ext cx="4881563" cy="2933699"/>
          </a:xfrm>
          <a:prstGeom prst="snip2Same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kış Çizelgesi: Sonlandırıcı 7">
            <a:extLst>
              <a:ext uri="{FF2B5EF4-FFF2-40B4-BE49-F238E27FC236}">
                <a16:creationId xmlns:a16="http://schemas.microsoft.com/office/drawing/2014/main" id="{A48DA8B6-BAF3-4AF2-A542-18EEC6A13B75}"/>
              </a:ext>
            </a:extLst>
          </p:cNvPr>
          <p:cNvSpPr/>
          <p:nvPr/>
        </p:nvSpPr>
        <p:spPr>
          <a:xfrm>
            <a:off x="1064416" y="4549141"/>
            <a:ext cx="3048001" cy="604857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Temple</a:t>
            </a:r>
            <a:endParaRPr lang="en-US" b="1" dirty="0"/>
          </a:p>
        </p:txBody>
      </p:sp>
      <p:sp>
        <p:nvSpPr>
          <p:cNvPr id="9" name="Akış Çizelgesi: Sonlandırıcı 8">
            <a:extLst>
              <a:ext uri="{FF2B5EF4-FFF2-40B4-BE49-F238E27FC236}">
                <a16:creationId xmlns:a16="http://schemas.microsoft.com/office/drawing/2014/main" id="{5BC6CC57-459A-4C92-9A8D-D3D9EB15EEF7}"/>
              </a:ext>
            </a:extLst>
          </p:cNvPr>
          <p:cNvSpPr/>
          <p:nvPr/>
        </p:nvSpPr>
        <p:spPr>
          <a:xfrm>
            <a:off x="4518816" y="4558666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Square</a:t>
            </a:r>
            <a:endParaRPr lang="en-US" b="1" dirty="0"/>
          </a:p>
        </p:txBody>
      </p:sp>
      <p:sp>
        <p:nvSpPr>
          <p:cNvPr id="10" name="Akış Çizelgesi: Sonlandırıcı 9">
            <a:extLst>
              <a:ext uri="{FF2B5EF4-FFF2-40B4-BE49-F238E27FC236}">
                <a16:creationId xmlns:a16="http://schemas.microsoft.com/office/drawing/2014/main" id="{C5ACA3A4-6AE7-42E2-8CC7-47EB83CBA28D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/>
              <a:t>Bridge</a:t>
            </a:r>
            <a:endParaRPr lang="en-US" b="1" dirty="0"/>
          </a:p>
        </p:txBody>
      </p:sp>
      <p:sp>
        <p:nvSpPr>
          <p:cNvPr id="11" name="Akış Çizelgesi: Sonlandırıcı 10">
            <a:extLst>
              <a:ext uri="{FF2B5EF4-FFF2-40B4-BE49-F238E27FC236}">
                <a16:creationId xmlns:a16="http://schemas.microsoft.com/office/drawing/2014/main" id="{108BB56C-D4FD-49CD-9A2A-CE580B58CBB5}"/>
              </a:ext>
            </a:extLst>
          </p:cNvPr>
          <p:cNvSpPr/>
          <p:nvPr/>
        </p:nvSpPr>
        <p:spPr>
          <a:xfrm>
            <a:off x="4518815" y="4558666"/>
            <a:ext cx="3048001" cy="603113"/>
          </a:xfrm>
          <a:prstGeom prst="flowChartTermina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Square</a:t>
            </a:r>
            <a:endParaRPr lang="en-US" b="1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179BA93-190E-4CDC-B015-74C3216AA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86" y="1176077"/>
            <a:ext cx="4102860" cy="2648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66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E6B6829-05AB-4F61-8B90-453965E86DE4}"/>
              </a:ext>
            </a:extLst>
          </p:cNvPr>
          <p:cNvSpPr txBox="1"/>
          <p:nvPr/>
        </p:nvSpPr>
        <p:spPr>
          <a:xfrm>
            <a:off x="171449" y="109306"/>
            <a:ext cx="692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Choose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Tourist</a:t>
            </a:r>
            <a:r>
              <a:rPr lang="tr-TR" dirty="0"/>
              <a:t> </a:t>
            </a:r>
            <a:r>
              <a:rPr lang="tr-TR" dirty="0" err="1"/>
              <a:t>Attractions</a:t>
            </a:r>
            <a:r>
              <a:rPr lang="tr-TR" dirty="0"/>
              <a:t> </a:t>
            </a:r>
            <a:r>
              <a:rPr lang="tr-TR" dirty="0" err="1"/>
              <a:t>given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photo</a:t>
            </a:r>
            <a:endParaRPr lang="tr-TR" dirty="0"/>
          </a:p>
          <a:p>
            <a:r>
              <a:rPr lang="tr-TR" dirty="0"/>
              <a:t>(Verilen resimdeki Turistik Yerin doğru türünü seçiniz.)</a:t>
            </a:r>
          </a:p>
        </p:txBody>
      </p:sp>
      <p:sp>
        <p:nvSpPr>
          <p:cNvPr id="5" name="Dikdörtgen: Üst Köşeleri Kesik 4">
            <a:extLst>
              <a:ext uri="{FF2B5EF4-FFF2-40B4-BE49-F238E27FC236}">
                <a16:creationId xmlns:a16="http://schemas.microsoft.com/office/drawing/2014/main" id="{DC210F66-73C0-4570-AA23-B1B28F1F4161}"/>
              </a:ext>
            </a:extLst>
          </p:cNvPr>
          <p:cNvSpPr/>
          <p:nvPr/>
        </p:nvSpPr>
        <p:spPr>
          <a:xfrm>
            <a:off x="3481387" y="885825"/>
            <a:ext cx="4881563" cy="2933699"/>
          </a:xfrm>
          <a:prstGeom prst="snip2Same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kış Çizelgesi: Sonlandırıcı 7">
            <a:extLst>
              <a:ext uri="{FF2B5EF4-FFF2-40B4-BE49-F238E27FC236}">
                <a16:creationId xmlns:a16="http://schemas.microsoft.com/office/drawing/2014/main" id="{A48DA8B6-BAF3-4AF2-A542-18EEC6A13B75}"/>
              </a:ext>
            </a:extLst>
          </p:cNvPr>
          <p:cNvSpPr/>
          <p:nvPr/>
        </p:nvSpPr>
        <p:spPr>
          <a:xfrm>
            <a:off x="1064416" y="4549141"/>
            <a:ext cx="3048001" cy="604857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Skyscraper</a:t>
            </a:r>
            <a:endParaRPr lang="en-US" b="1" dirty="0"/>
          </a:p>
        </p:txBody>
      </p:sp>
      <p:sp>
        <p:nvSpPr>
          <p:cNvPr id="9" name="Akış Çizelgesi: Sonlandırıcı 8">
            <a:extLst>
              <a:ext uri="{FF2B5EF4-FFF2-40B4-BE49-F238E27FC236}">
                <a16:creationId xmlns:a16="http://schemas.microsoft.com/office/drawing/2014/main" id="{5BC6CC57-459A-4C92-9A8D-D3D9EB15EEF7}"/>
              </a:ext>
            </a:extLst>
          </p:cNvPr>
          <p:cNvSpPr/>
          <p:nvPr/>
        </p:nvSpPr>
        <p:spPr>
          <a:xfrm>
            <a:off x="4518816" y="4558666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/>
              <a:t>Bridge</a:t>
            </a:r>
            <a:endParaRPr lang="en-US" b="1" dirty="0"/>
          </a:p>
        </p:txBody>
      </p:sp>
      <p:sp>
        <p:nvSpPr>
          <p:cNvPr id="10" name="Akış Çizelgesi: Sonlandırıcı 9">
            <a:extLst>
              <a:ext uri="{FF2B5EF4-FFF2-40B4-BE49-F238E27FC236}">
                <a16:creationId xmlns:a16="http://schemas.microsoft.com/office/drawing/2014/main" id="{C5ACA3A4-6AE7-42E2-8CC7-47EB83CBA28D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Bath</a:t>
            </a:r>
            <a:endParaRPr lang="en-US" b="1" dirty="0"/>
          </a:p>
        </p:txBody>
      </p:sp>
      <p:sp>
        <p:nvSpPr>
          <p:cNvPr id="11" name="Akış Çizelgesi: Sonlandırıcı 10">
            <a:extLst>
              <a:ext uri="{FF2B5EF4-FFF2-40B4-BE49-F238E27FC236}">
                <a16:creationId xmlns:a16="http://schemas.microsoft.com/office/drawing/2014/main" id="{108BB56C-D4FD-49CD-9A2A-CE580B58CBB5}"/>
              </a:ext>
            </a:extLst>
          </p:cNvPr>
          <p:cNvSpPr/>
          <p:nvPr/>
        </p:nvSpPr>
        <p:spPr>
          <a:xfrm>
            <a:off x="1064415" y="4558666"/>
            <a:ext cx="3048001" cy="603113"/>
          </a:xfrm>
          <a:prstGeom prst="flowChartTermina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Skyscraper</a:t>
            </a:r>
            <a:endParaRPr lang="en-US" b="1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7530A8-B8D5-4C07-9DFB-89C940783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93" y="965187"/>
            <a:ext cx="2040549" cy="3063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201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E6B6829-05AB-4F61-8B90-453965E86DE4}"/>
              </a:ext>
            </a:extLst>
          </p:cNvPr>
          <p:cNvSpPr txBox="1"/>
          <p:nvPr/>
        </p:nvSpPr>
        <p:spPr>
          <a:xfrm>
            <a:off x="171449" y="109306"/>
            <a:ext cx="692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Choose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correct</a:t>
            </a:r>
            <a:r>
              <a:rPr lang="tr-TR" dirty="0"/>
              <a:t> </a:t>
            </a:r>
            <a:r>
              <a:rPr lang="tr-TR" dirty="0" err="1"/>
              <a:t>type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Tourist</a:t>
            </a:r>
            <a:r>
              <a:rPr lang="tr-TR" dirty="0"/>
              <a:t> </a:t>
            </a:r>
            <a:r>
              <a:rPr lang="tr-TR" dirty="0" err="1"/>
              <a:t>Attractions</a:t>
            </a:r>
            <a:r>
              <a:rPr lang="tr-TR" dirty="0"/>
              <a:t> </a:t>
            </a:r>
            <a:r>
              <a:rPr lang="tr-TR" dirty="0" err="1"/>
              <a:t>given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photo</a:t>
            </a:r>
            <a:endParaRPr lang="tr-TR" dirty="0"/>
          </a:p>
          <a:p>
            <a:r>
              <a:rPr lang="tr-TR" dirty="0"/>
              <a:t>(Verilen resimdeki Turistik Yerin doğru türünü seçiniz.)</a:t>
            </a:r>
          </a:p>
        </p:txBody>
      </p:sp>
      <p:sp>
        <p:nvSpPr>
          <p:cNvPr id="5" name="Dikdörtgen: Üst Köşeleri Kesik 4">
            <a:extLst>
              <a:ext uri="{FF2B5EF4-FFF2-40B4-BE49-F238E27FC236}">
                <a16:creationId xmlns:a16="http://schemas.microsoft.com/office/drawing/2014/main" id="{DC210F66-73C0-4570-AA23-B1B28F1F4161}"/>
              </a:ext>
            </a:extLst>
          </p:cNvPr>
          <p:cNvSpPr/>
          <p:nvPr/>
        </p:nvSpPr>
        <p:spPr>
          <a:xfrm>
            <a:off x="3481387" y="885825"/>
            <a:ext cx="4881563" cy="2933699"/>
          </a:xfrm>
          <a:prstGeom prst="snip2Same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kış Çizelgesi: Sonlandırıcı 7">
            <a:extLst>
              <a:ext uri="{FF2B5EF4-FFF2-40B4-BE49-F238E27FC236}">
                <a16:creationId xmlns:a16="http://schemas.microsoft.com/office/drawing/2014/main" id="{A48DA8B6-BAF3-4AF2-A542-18EEC6A13B75}"/>
              </a:ext>
            </a:extLst>
          </p:cNvPr>
          <p:cNvSpPr/>
          <p:nvPr/>
        </p:nvSpPr>
        <p:spPr>
          <a:xfrm>
            <a:off x="1064416" y="4549141"/>
            <a:ext cx="3048001" cy="604857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Temple</a:t>
            </a:r>
            <a:endParaRPr lang="en-US" b="1" dirty="0"/>
          </a:p>
        </p:txBody>
      </p:sp>
      <p:sp>
        <p:nvSpPr>
          <p:cNvPr id="9" name="Akış Çizelgesi: Sonlandırıcı 8">
            <a:extLst>
              <a:ext uri="{FF2B5EF4-FFF2-40B4-BE49-F238E27FC236}">
                <a16:creationId xmlns:a16="http://schemas.microsoft.com/office/drawing/2014/main" id="{5BC6CC57-459A-4C92-9A8D-D3D9EB15EEF7}"/>
              </a:ext>
            </a:extLst>
          </p:cNvPr>
          <p:cNvSpPr/>
          <p:nvPr/>
        </p:nvSpPr>
        <p:spPr>
          <a:xfrm>
            <a:off x="4518816" y="4558666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Palace</a:t>
            </a:r>
            <a:endParaRPr lang="en-US" b="1" dirty="0"/>
          </a:p>
        </p:txBody>
      </p:sp>
      <p:sp>
        <p:nvSpPr>
          <p:cNvPr id="10" name="Akış Çizelgesi: Sonlandırıcı 9">
            <a:extLst>
              <a:ext uri="{FF2B5EF4-FFF2-40B4-BE49-F238E27FC236}">
                <a16:creationId xmlns:a16="http://schemas.microsoft.com/office/drawing/2014/main" id="{C5ACA3A4-6AE7-42E2-8CC7-47EB83CBA28D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Village</a:t>
            </a:r>
            <a:endParaRPr lang="en-US" b="1" dirty="0"/>
          </a:p>
        </p:txBody>
      </p:sp>
      <p:sp>
        <p:nvSpPr>
          <p:cNvPr id="11" name="Akış Çizelgesi: Sonlandırıcı 10">
            <a:extLst>
              <a:ext uri="{FF2B5EF4-FFF2-40B4-BE49-F238E27FC236}">
                <a16:creationId xmlns:a16="http://schemas.microsoft.com/office/drawing/2014/main" id="{108BB56C-D4FD-49CD-9A2A-CE580B58CBB5}"/>
              </a:ext>
            </a:extLst>
          </p:cNvPr>
          <p:cNvSpPr/>
          <p:nvPr/>
        </p:nvSpPr>
        <p:spPr>
          <a:xfrm>
            <a:off x="7877174" y="4549141"/>
            <a:ext cx="3048001" cy="603113"/>
          </a:xfrm>
          <a:prstGeom prst="flowChartTermina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b="1" dirty="0" err="1"/>
              <a:t>Village</a:t>
            </a:r>
            <a:endParaRPr lang="en-US" b="1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18B5A59-1CAF-46D9-BAB4-334C146A9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59" y="1181100"/>
            <a:ext cx="3737017" cy="2489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5176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7F7B1-8FC0-B113-B139-8C4B7F2A6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43DF759-2F56-17A5-A743-2389DA03F75D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>
                <a:solidFill>
                  <a:srgbClr val="E87523"/>
                </a:solidFill>
              </a:rPr>
              <a:t>Holiday </a:t>
            </a:r>
            <a:r>
              <a:rPr lang="tr-TR" sz="9600" b="1" dirty="0" err="1">
                <a:solidFill>
                  <a:srgbClr val="E87523"/>
                </a:solidFill>
              </a:rPr>
              <a:t>Destinations</a:t>
            </a:r>
            <a:endParaRPr lang="tr-TR" sz="9600" b="1" dirty="0">
              <a:solidFill>
                <a:srgbClr val="E87523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6A378AA-AD8B-4D87-03F1-42AFED52517B}"/>
              </a:ext>
            </a:extLst>
          </p:cNvPr>
          <p:cNvSpPr txBox="1"/>
          <p:nvPr/>
        </p:nvSpPr>
        <p:spPr>
          <a:xfrm>
            <a:off x="173253" y="3422565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(Tatile Gidilecek Yerler)</a:t>
            </a:r>
          </a:p>
        </p:txBody>
      </p:sp>
    </p:spTree>
    <p:extLst>
      <p:ext uri="{BB962C8B-B14F-4D97-AF65-F5344CB8AC3E}">
        <p14:creationId xmlns:p14="http://schemas.microsoft.com/office/powerpoint/2010/main" val="132417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3F8608AE-4FEA-6D7E-DDF0-730F2CC73C2D}"/>
              </a:ext>
            </a:extLst>
          </p:cNvPr>
          <p:cNvSpPr txBox="1"/>
          <p:nvPr/>
        </p:nvSpPr>
        <p:spPr>
          <a:xfrm>
            <a:off x="138113" y="2899709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1) Holiday in </a:t>
            </a:r>
            <a:r>
              <a:rPr lang="tr-TR" sz="3200" b="1" dirty="0" err="1">
                <a:solidFill>
                  <a:srgbClr val="E87523"/>
                </a:solidFill>
              </a:rPr>
              <a:t>the</a:t>
            </a:r>
            <a:r>
              <a:rPr lang="tr-TR" sz="3200" b="1" dirty="0">
                <a:solidFill>
                  <a:srgbClr val="E87523"/>
                </a:solidFill>
              </a:rPr>
              <a:t> </a:t>
            </a:r>
            <a:r>
              <a:rPr lang="tr-TR" sz="3200" b="1" dirty="0" err="1">
                <a:solidFill>
                  <a:srgbClr val="E87523"/>
                </a:solidFill>
              </a:rPr>
              <a:t>Countryside</a:t>
            </a:r>
            <a:endParaRPr lang="tr-TR" sz="3200" b="1" dirty="0">
              <a:solidFill>
                <a:srgbClr val="E87523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CA745FB-2AEA-0C56-238D-C151E4919AC8}"/>
              </a:ext>
            </a:extLst>
          </p:cNvPr>
          <p:cNvSpPr txBox="1"/>
          <p:nvPr/>
        </p:nvSpPr>
        <p:spPr>
          <a:xfrm>
            <a:off x="1709737" y="3343078"/>
            <a:ext cx="275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(Kırsalda Tatil)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C260C19-1F5E-8DE4-3BB5-E6C50BFBF645}"/>
              </a:ext>
            </a:extLst>
          </p:cNvPr>
          <p:cNvSpPr/>
          <p:nvPr/>
        </p:nvSpPr>
        <p:spPr>
          <a:xfrm>
            <a:off x="730356" y="3804743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Silence: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494042B3-C382-7CAD-35A6-4E8E3364637D}"/>
              </a:ext>
            </a:extLst>
          </p:cNvPr>
          <p:cNvSpPr/>
          <p:nvPr/>
        </p:nvSpPr>
        <p:spPr>
          <a:xfrm>
            <a:off x="3086101" y="3804743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Sessizlik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2645C901-F43F-D004-7569-3902CE85FDC8}"/>
              </a:ext>
            </a:extLst>
          </p:cNvPr>
          <p:cNvSpPr/>
          <p:nvPr/>
        </p:nvSpPr>
        <p:spPr>
          <a:xfrm>
            <a:off x="730356" y="4266408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Relax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BE3615D0-52CD-2EA3-716C-76ECB72A248A}"/>
              </a:ext>
            </a:extLst>
          </p:cNvPr>
          <p:cNvSpPr/>
          <p:nvPr/>
        </p:nvSpPr>
        <p:spPr>
          <a:xfrm>
            <a:off x="3086101" y="4266408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Dinlenmek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BE40DE2-7D5A-90BA-76EB-C02E1E2760B5}"/>
              </a:ext>
            </a:extLst>
          </p:cNvPr>
          <p:cNvSpPr/>
          <p:nvPr/>
        </p:nvSpPr>
        <p:spPr>
          <a:xfrm>
            <a:off x="730356" y="4727281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Peace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A57466A6-E801-3131-CFB1-06C268261E80}"/>
              </a:ext>
            </a:extLst>
          </p:cNvPr>
          <p:cNvSpPr/>
          <p:nvPr/>
        </p:nvSpPr>
        <p:spPr>
          <a:xfrm>
            <a:off x="3086101" y="4727281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Huzur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6E7AE5C0-250E-E6A4-FD51-AD96BECFC87F}"/>
              </a:ext>
            </a:extLst>
          </p:cNvPr>
          <p:cNvSpPr/>
          <p:nvPr/>
        </p:nvSpPr>
        <p:spPr>
          <a:xfrm>
            <a:off x="730356" y="5188946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Farm life: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26032336-EA7F-D1D0-6447-160202775159}"/>
              </a:ext>
            </a:extLst>
          </p:cNvPr>
          <p:cNvSpPr/>
          <p:nvPr/>
        </p:nvSpPr>
        <p:spPr>
          <a:xfrm>
            <a:off x="3086101" y="5188946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Çiftlik Hayatı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C156D6E8-000D-0A2B-1155-DDE2ABB4524B}"/>
              </a:ext>
            </a:extLst>
          </p:cNvPr>
          <p:cNvSpPr/>
          <p:nvPr/>
        </p:nvSpPr>
        <p:spPr>
          <a:xfrm>
            <a:off x="730356" y="5649819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Village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6DBE8271-CF4D-3796-3675-DB8A70A940EE}"/>
              </a:ext>
            </a:extLst>
          </p:cNvPr>
          <p:cNvSpPr/>
          <p:nvPr/>
        </p:nvSpPr>
        <p:spPr>
          <a:xfrm>
            <a:off x="3086101" y="5649819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Köy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B519C6AF-3281-3ED4-EF32-F6E977BFAE23}"/>
              </a:ext>
            </a:extLst>
          </p:cNvPr>
          <p:cNvSpPr/>
          <p:nvPr/>
        </p:nvSpPr>
        <p:spPr>
          <a:xfrm>
            <a:off x="730356" y="6111484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Rural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880A5EEF-9A8D-A0E1-7CBB-02713A7AEF1B}"/>
              </a:ext>
            </a:extLst>
          </p:cNvPr>
          <p:cNvSpPr/>
          <p:nvPr/>
        </p:nvSpPr>
        <p:spPr>
          <a:xfrm>
            <a:off x="3086101" y="6111484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Kırsal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C9C63ADD-491B-701F-DC07-95BBA99A61C8}"/>
              </a:ext>
            </a:extLst>
          </p:cNvPr>
          <p:cNvSpPr txBox="1"/>
          <p:nvPr/>
        </p:nvSpPr>
        <p:spPr>
          <a:xfrm>
            <a:off x="6219820" y="2970190"/>
            <a:ext cx="5957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E87523"/>
                </a:solidFill>
              </a:rPr>
              <a:t>2) </a:t>
            </a:r>
            <a:r>
              <a:rPr lang="tr-TR" sz="2800" b="1" dirty="0" err="1">
                <a:solidFill>
                  <a:srgbClr val="E87523"/>
                </a:solidFill>
              </a:rPr>
              <a:t>Seaside</a:t>
            </a:r>
            <a:r>
              <a:rPr lang="tr-TR" sz="2800" b="1" dirty="0">
                <a:solidFill>
                  <a:srgbClr val="E87523"/>
                </a:solidFill>
              </a:rPr>
              <a:t> Holiday </a:t>
            </a:r>
          </a:p>
          <a:p>
            <a:pPr algn="ctr"/>
            <a:r>
              <a:rPr lang="tr-TR" sz="2800" b="1" dirty="0">
                <a:solidFill>
                  <a:srgbClr val="E87523"/>
                </a:solidFill>
              </a:rPr>
              <a:t>/ </a:t>
            </a:r>
            <a:r>
              <a:rPr lang="tr-TR" sz="2800" b="1" dirty="0" err="1">
                <a:solidFill>
                  <a:srgbClr val="E87523"/>
                </a:solidFill>
              </a:rPr>
              <a:t>Summer</a:t>
            </a:r>
            <a:r>
              <a:rPr lang="tr-TR" sz="28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B72CBDBB-F1A6-75BF-F6C7-AA47695F54EA}"/>
              </a:ext>
            </a:extLst>
          </p:cNvPr>
          <p:cNvSpPr txBox="1"/>
          <p:nvPr/>
        </p:nvSpPr>
        <p:spPr>
          <a:xfrm>
            <a:off x="6750154" y="3804742"/>
            <a:ext cx="4683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(Deniz Kenarı Tatili / Yaz Tatili)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6239FB9C-50A3-F757-BBC7-45FCC0076733}"/>
              </a:ext>
            </a:extLst>
          </p:cNvPr>
          <p:cNvSpPr/>
          <p:nvPr/>
        </p:nvSpPr>
        <p:spPr>
          <a:xfrm>
            <a:off x="6750154" y="4266408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Sunbath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92381EBF-7404-87F8-87B4-CBF533536334}"/>
              </a:ext>
            </a:extLst>
          </p:cNvPr>
          <p:cNvSpPr/>
          <p:nvPr/>
        </p:nvSpPr>
        <p:spPr>
          <a:xfrm>
            <a:off x="9105899" y="4266408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Güneşlenmek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5C5F8BE1-CB95-DD9B-C94E-6360A93357A7}"/>
              </a:ext>
            </a:extLst>
          </p:cNvPr>
          <p:cNvSpPr/>
          <p:nvPr/>
        </p:nvSpPr>
        <p:spPr>
          <a:xfrm>
            <a:off x="6750154" y="4728073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Suntan: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E167AF42-A8CC-717A-4D36-D5A813F8AF77}"/>
              </a:ext>
            </a:extLst>
          </p:cNvPr>
          <p:cNvSpPr/>
          <p:nvPr/>
        </p:nvSpPr>
        <p:spPr>
          <a:xfrm>
            <a:off x="9105899" y="4728073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Bronzlaşmak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524221DE-F30E-CCBA-C2C1-CB8164BED05A}"/>
              </a:ext>
            </a:extLst>
          </p:cNvPr>
          <p:cNvSpPr/>
          <p:nvPr/>
        </p:nvSpPr>
        <p:spPr>
          <a:xfrm>
            <a:off x="6750154" y="5188946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Swim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3932EB5A-2475-F0B8-5D49-BA392C4212FB}"/>
              </a:ext>
            </a:extLst>
          </p:cNvPr>
          <p:cNvSpPr/>
          <p:nvPr/>
        </p:nvSpPr>
        <p:spPr>
          <a:xfrm>
            <a:off x="9105899" y="5188946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Yüzmek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88AEDB9F-ECB6-6F7D-64B4-FD457C23633F}"/>
              </a:ext>
            </a:extLst>
          </p:cNvPr>
          <p:cNvSpPr/>
          <p:nvPr/>
        </p:nvSpPr>
        <p:spPr>
          <a:xfrm>
            <a:off x="6750154" y="5650611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Lie</a:t>
            </a:r>
            <a:r>
              <a:rPr lang="tr-TR" sz="2000" b="1" dirty="0">
                <a:solidFill>
                  <a:schemeClr val="tx1"/>
                </a:solidFill>
              </a:rPr>
              <a:t> on </a:t>
            </a:r>
            <a:r>
              <a:rPr lang="tr-TR" sz="2000" b="1" dirty="0" err="1">
                <a:solidFill>
                  <a:schemeClr val="tx1"/>
                </a:solidFill>
              </a:rPr>
              <a:t>the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beach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FDE70E6F-E583-47EA-5D0B-331714EFE076}"/>
              </a:ext>
            </a:extLst>
          </p:cNvPr>
          <p:cNvSpPr/>
          <p:nvPr/>
        </p:nvSpPr>
        <p:spPr>
          <a:xfrm>
            <a:off x="9105899" y="5650611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Plajda uzanmak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14941814-5E70-280E-8232-1307DD72B120}"/>
              </a:ext>
            </a:extLst>
          </p:cNvPr>
          <p:cNvSpPr/>
          <p:nvPr/>
        </p:nvSpPr>
        <p:spPr>
          <a:xfrm>
            <a:off x="6750154" y="6111484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Water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sports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E33060EC-192F-DE33-4EE0-624794E32018}"/>
              </a:ext>
            </a:extLst>
          </p:cNvPr>
          <p:cNvSpPr/>
          <p:nvPr/>
        </p:nvSpPr>
        <p:spPr>
          <a:xfrm>
            <a:off x="9105899" y="6111484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Su sporları</a:t>
            </a:r>
          </a:p>
        </p:txBody>
      </p:sp>
    </p:spTree>
    <p:extLst>
      <p:ext uri="{BB962C8B-B14F-4D97-AF65-F5344CB8AC3E}">
        <p14:creationId xmlns:p14="http://schemas.microsoft.com/office/powerpoint/2010/main" val="65841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5" grpId="0" animBg="1"/>
      <p:bldP spid="27" grpId="0" animBg="1"/>
      <p:bldP spid="29" grpId="0" animBg="1"/>
      <p:bldP spid="31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E36385-88F1-4051-6FB5-22AE8578C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D4901598-4956-DB59-7771-2CA08716D0D8}"/>
              </a:ext>
            </a:extLst>
          </p:cNvPr>
          <p:cNvSpPr txBox="1"/>
          <p:nvPr/>
        </p:nvSpPr>
        <p:spPr>
          <a:xfrm>
            <a:off x="133350" y="2945395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3) City </a:t>
            </a:r>
            <a:r>
              <a:rPr lang="tr-TR" sz="3200" b="1" dirty="0" err="1">
                <a:solidFill>
                  <a:srgbClr val="E87523"/>
                </a:solidFill>
              </a:rPr>
              <a:t>Sightseeing</a:t>
            </a:r>
            <a:endParaRPr lang="tr-TR" sz="3200" b="1" dirty="0">
              <a:solidFill>
                <a:srgbClr val="E87523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21C869F-47B4-B2FA-B24B-FAE89FB6E033}"/>
              </a:ext>
            </a:extLst>
          </p:cNvPr>
          <p:cNvSpPr txBox="1"/>
          <p:nvPr/>
        </p:nvSpPr>
        <p:spPr>
          <a:xfrm>
            <a:off x="1376362" y="3429000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(Şehir Turu)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3087E762-DA02-C7C1-7D77-A30C6D336578}"/>
              </a:ext>
            </a:extLst>
          </p:cNvPr>
          <p:cNvSpPr/>
          <p:nvPr/>
        </p:nvSpPr>
        <p:spPr>
          <a:xfrm>
            <a:off x="702899" y="4153871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City </a:t>
            </a:r>
            <a:r>
              <a:rPr lang="tr-TR" sz="2400" b="1" dirty="0" err="1">
                <a:solidFill>
                  <a:schemeClr val="tx1"/>
                </a:solidFill>
              </a:rPr>
              <a:t>center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07CFD77-066B-03B3-F248-BE409AB74C39}"/>
              </a:ext>
            </a:extLst>
          </p:cNvPr>
          <p:cNvSpPr/>
          <p:nvPr/>
        </p:nvSpPr>
        <p:spPr>
          <a:xfrm>
            <a:off x="3058644" y="4153871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Şehir merkezi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F1EB7E9-2AE8-0127-3048-FAB2327F6ADD}"/>
              </a:ext>
            </a:extLst>
          </p:cNvPr>
          <p:cNvSpPr/>
          <p:nvPr/>
        </p:nvSpPr>
        <p:spPr>
          <a:xfrm>
            <a:off x="702899" y="4615536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>
                <a:solidFill>
                  <a:schemeClr val="tx1"/>
                </a:solidFill>
              </a:rPr>
              <a:t>Modern </a:t>
            </a:r>
            <a:r>
              <a:rPr lang="tr-TR" sz="2000" b="1" dirty="0" err="1">
                <a:solidFill>
                  <a:schemeClr val="tx1"/>
                </a:solidFill>
              </a:rPr>
              <a:t>places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A12B2673-1CA0-111E-5194-58C2B2B46BDB}"/>
              </a:ext>
            </a:extLst>
          </p:cNvPr>
          <p:cNvSpPr/>
          <p:nvPr/>
        </p:nvSpPr>
        <p:spPr>
          <a:xfrm>
            <a:off x="3058644" y="4615536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Modern yerler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6C86232A-4766-2099-ED17-FC1A5148DEF1}"/>
              </a:ext>
            </a:extLst>
          </p:cNvPr>
          <p:cNvSpPr/>
          <p:nvPr/>
        </p:nvSpPr>
        <p:spPr>
          <a:xfrm>
            <a:off x="702899" y="5076409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>
                <a:solidFill>
                  <a:schemeClr val="tx1"/>
                </a:solidFill>
              </a:rPr>
              <a:t>Urban </a:t>
            </a:r>
            <a:r>
              <a:rPr lang="tr-TR" sz="2000" b="1" dirty="0" err="1">
                <a:solidFill>
                  <a:schemeClr val="tx1"/>
                </a:solidFill>
              </a:rPr>
              <a:t>places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6467AD77-46B5-6EC9-ECC0-8F3BAB476FAE}"/>
              </a:ext>
            </a:extLst>
          </p:cNvPr>
          <p:cNvSpPr/>
          <p:nvPr/>
        </p:nvSpPr>
        <p:spPr>
          <a:xfrm>
            <a:off x="3058644" y="5076409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Kentsel yerler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29C3B352-40AB-68CD-604E-5B77FD265442}"/>
              </a:ext>
            </a:extLst>
          </p:cNvPr>
          <p:cNvSpPr/>
          <p:nvPr/>
        </p:nvSpPr>
        <p:spPr>
          <a:xfrm>
            <a:off x="702899" y="5538074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Tour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bus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60C04174-C4EA-9AEE-39D2-95DE6C4AE8A8}"/>
              </a:ext>
            </a:extLst>
          </p:cNvPr>
          <p:cNvSpPr/>
          <p:nvPr/>
        </p:nvSpPr>
        <p:spPr>
          <a:xfrm>
            <a:off x="3058644" y="5538074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Tur otobüsü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44A8E8D5-9990-FE44-08CA-9C27C587BE5D}"/>
              </a:ext>
            </a:extLst>
          </p:cNvPr>
          <p:cNvSpPr txBox="1"/>
          <p:nvPr/>
        </p:nvSpPr>
        <p:spPr>
          <a:xfrm>
            <a:off x="6096000" y="2983495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4) </a:t>
            </a:r>
            <a:r>
              <a:rPr lang="tr-TR" sz="3200" b="1" dirty="0" err="1">
                <a:solidFill>
                  <a:srgbClr val="E87523"/>
                </a:solidFill>
              </a:rPr>
              <a:t>Camping</a:t>
            </a:r>
            <a:r>
              <a:rPr lang="tr-TR" sz="32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1233A28-69D7-E351-057B-47464F912C22}"/>
              </a:ext>
            </a:extLst>
          </p:cNvPr>
          <p:cNvSpPr txBox="1"/>
          <p:nvPr/>
        </p:nvSpPr>
        <p:spPr>
          <a:xfrm>
            <a:off x="7534273" y="3404236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(Kamp Tatili)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E01FF0E6-CBB4-32A5-BAB1-0701726C2D13}"/>
              </a:ext>
            </a:extLst>
          </p:cNvPr>
          <p:cNvSpPr/>
          <p:nvPr/>
        </p:nvSpPr>
        <p:spPr>
          <a:xfrm>
            <a:off x="6688243" y="3955724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Nature: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17430F30-02FB-2915-6841-62177315AA7C}"/>
              </a:ext>
            </a:extLst>
          </p:cNvPr>
          <p:cNvSpPr/>
          <p:nvPr/>
        </p:nvSpPr>
        <p:spPr>
          <a:xfrm>
            <a:off x="9043988" y="3955724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Doğa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38252261-DE1C-3672-2DA8-1E12C7C5C4D6}"/>
              </a:ext>
            </a:extLst>
          </p:cNvPr>
          <p:cNvSpPr/>
          <p:nvPr/>
        </p:nvSpPr>
        <p:spPr>
          <a:xfrm>
            <a:off x="6688243" y="4417389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Peace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57B57C26-C81A-2B9C-A22C-8048481CB014}"/>
              </a:ext>
            </a:extLst>
          </p:cNvPr>
          <p:cNvSpPr/>
          <p:nvPr/>
        </p:nvSpPr>
        <p:spPr>
          <a:xfrm>
            <a:off x="9043988" y="4417389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Huzur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78E2AC76-A0A5-4738-5C45-8F025B6D23F4}"/>
              </a:ext>
            </a:extLst>
          </p:cNvPr>
          <p:cNvSpPr/>
          <p:nvPr/>
        </p:nvSpPr>
        <p:spPr>
          <a:xfrm>
            <a:off x="6688243" y="4878262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Silence: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BC4362BE-21C8-3CF8-A037-4FCD2A82B6AC}"/>
              </a:ext>
            </a:extLst>
          </p:cNvPr>
          <p:cNvSpPr/>
          <p:nvPr/>
        </p:nvSpPr>
        <p:spPr>
          <a:xfrm>
            <a:off x="9043988" y="4878262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Sessizlik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4844A07C-7414-1F29-9B83-945C7B9E6881}"/>
              </a:ext>
            </a:extLst>
          </p:cNvPr>
          <p:cNvSpPr/>
          <p:nvPr/>
        </p:nvSpPr>
        <p:spPr>
          <a:xfrm>
            <a:off x="6688243" y="5339927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Tent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C55A9EAE-320F-128F-5FDB-2A1E969336F0}"/>
              </a:ext>
            </a:extLst>
          </p:cNvPr>
          <p:cNvSpPr/>
          <p:nvPr/>
        </p:nvSpPr>
        <p:spPr>
          <a:xfrm>
            <a:off x="9043988" y="5339927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Çadır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DB53C886-112E-BF81-2A01-08672D52B7DE}"/>
              </a:ext>
            </a:extLst>
          </p:cNvPr>
          <p:cNvSpPr/>
          <p:nvPr/>
        </p:nvSpPr>
        <p:spPr>
          <a:xfrm>
            <a:off x="6688243" y="5800800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Campfire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12208220-AE21-FF08-FC14-F1E5186BBD0D}"/>
              </a:ext>
            </a:extLst>
          </p:cNvPr>
          <p:cNvSpPr/>
          <p:nvPr/>
        </p:nvSpPr>
        <p:spPr>
          <a:xfrm>
            <a:off x="9043988" y="5800800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chemeClr val="tx1"/>
                </a:solidFill>
              </a:rPr>
              <a:t>Kamp ateşi</a:t>
            </a:r>
          </a:p>
        </p:txBody>
      </p:sp>
    </p:spTree>
    <p:extLst>
      <p:ext uri="{BB962C8B-B14F-4D97-AF65-F5344CB8AC3E}">
        <p14:creationId xmlns:p14="http://schemas.microsoft.com/office/powerpoint/2010/main" val="195312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24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A7636E-8B51-09F9-1E62-CFE60DA4D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6430B99E-EFF4-C919-5885-F334723E88E0}"/>
              </a:ext>
            </a:extLst>
          </p:cNvPr>
          <p:cNvSpPr txBox="1"/>
          <p:nvPr/>
        </p:nvSpPr>
        <p:spPr>
          <a:xfrm>
            <a:off x="133348" y="3114764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5) </a:t>
            </a:r>
            <a:r>
              <a:rPr lang="tr-TR" sz="3200" b="1" dirty="0" err="1">
                <a:solidFill>
                  <a:srgbClr val="E87523"/>
                </a:solidFill>
              </a:rPr>
              <a:t>Cruise</a:t>
            </a:r>
            <a:r>
              <a:rPr lang="tr-TR" sz="32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C970382-9209-D10E-2369-9B3438D5A3F9}"/>
              </a:ext>
            </a:extLst>
          </p:cNvPr>
          <p:cNvSpPr txBox="1"/>
          <p:nvPr/>
        </p:nvSpPr>
        <p:spPr>
          <a:xfrm>
            <a:off x="1376361" y="3575637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(Gemi Tatili)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B24A67A1-A783-AF08-05B8-497C34519FAD}"/>
              </a:ext>
            </a:extLst>
          </p:cNvPr>
          <p:cNvSpPr/>
          <p:nvPr/>
        </p:nvSpPr>
        <p:spPr>
          <a:xfrm>
            <a:off x="238126" y="4354229"/>
            <a:ext cx="2868144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Cruise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ship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D5AF2D62-01C1-9F74-E641-4DB8B9F2A426}"/>
              </a:ext>
            </a:extLst>
          </p:cNvPr>
          <p:cNvSpPr/>
          <p:nvPr/>
        </p:nvSpPr>
        <p:spPr>
          <a:xfrm>
            <a:off x="3106269" y="4354229"/>
            <a:ext cx="2761131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900" b="1" dirty="0">
                <a:solidFill>
                  <a:schemeClr val="tx1"/>
                </a:solidFill>
              </a:rPr>
              <a:t>Büyük yolcu gemisi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6E5A032A-F68D-BC59-DAC8-20315628386C}"/>
              </a:ext>
            </a:extLst>
          </p:cNvPr>
          <p:cNvSpPr/>
          <p:nvPr/>
        </p:nvSpPr>
        <p:spPr>
          <a:xfrm>
            <a:off x="238126" y="4815894"/>
            <a:ext cx="2868144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Visit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the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islands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B7D080B-8110-5FBE-91C8-7FECDCA7BAA4}"/>
              </a:ext>
            </a:extLst>
          </p:cNvPr>
          <p:cNvSpPr/>
          <p:nvPr/>
        </p:nvSpPr>
        <p:spPr>
          <a:xfrm>
            <a:off x="3106269" y="4815894"/>
            <a:ext cx="2761131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Adaları ziyaret etmek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BE08B0AB-568C-2690-93F6-97A1044636C1}"/>
              </a:ext>
            </a:extLst>
          </p:cNvPr>
          <p:cNvSpPr/>
          <p:nvPr/>
        </p:nvSpPr>
        <p:spPr>
          <a:xfrm>
            <a:off x="238126" y="5276767"/>
            <a:ext cx="2868144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Travel </a:t>
            </a:r>
            <a:r>
              <a:rPr lang="tr-TR" sz="2400" b="1" dirty="0" err="1">
                <a:solidFill>
                  <a:schemeClr val="tx1"/>
                </a:solidFill>
              </a:rPr>
              <a:t>by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ship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7D94450C-E5A4-AD0D-80AA-11F64DB930FD}"/>
              </a:ext>
            </a:extLst>
          </p:cNvPr>
          <p:cNvSpPr/>
          <p:nvPr/>
        </p:nvSpPr>
        <p:spPr>
          <a:xfrm>
            <a:off x="3106269" y="5276767"/>
            <a:ext cx="2761131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chemeClr val="tx1"/>
                </a:solidFill>
              </a:rPr>
              <a:t>Gemi ile seyahat etmek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BC0B54A-8E34-7BF5-DE7F-44E0189F4FF1}"/>
              </a:ext>
            </a:extLst>
          </p:cNvPr>
          <p:cNvSpPr txBox="1"/>
          <p:nvPr/>
        </p:nvSpPr>
        <p:spPr>
          <a:xfrm>
            <a:off x="6029323" y="3200626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6) </a:t>
            </a:r>
            <a:r>
              <a:rPr lang="tr-TR" sz="3200" b="1" dirty="0" err="1">
                <a:solidFill>
                  <a:srgbClr val="E87523"/>
                </a:solidFill>
              </a:rPr>
              <a:t>Winter</a:t>
            </a:r>
            <a:r>
              <a:rPr lang="tr-TR" sz="32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5305606-1333-91E6-2309-98E4934CD112}"/>
              </a:ext>
            </a:extLst>
          </p:cNvPr>
          <p:cNvSpPr txBox="1"/>
          <p:nvPr/>
        </p:nvSpPr>
        <p:spPr>
          <a:xfrm>
            <a:off x="7272336" y="3661499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(Kış Tatili)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75C43D48-1CBD-DCE2-9C32-279E131539B0}"/>
              </a:ext>
            </a:extLst>
          </p:cNvPr>
          <p:cNvSpPr/>
          <p:nvPr/>
        </p:nvSpPr>
        <p:spPr>
          <a:xfrm>
            <a:off x="6608399" y="4460132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Winter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sports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2005C3D7-FF9F-B25F-010A-3FAFF930E083}"/>
              </a:ext>
            </a:extLst>
          </p:cNvPr>
          <p:cNvSpPr/>
          <p:nvPr/>
        </p:nvSpPr>
        <p:spPr>
          <a:xfrm>
            <a:off x="8964144" y="4460132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Kış sporları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F568B353-6AF7-BE7C-5AF3-C0541364CEF2}"/>
              </a:ext>
            </a:extLst>
          </p:cNvPr>
          <p:cNvSpPr/>
          <p:nvPr/>
        </p:nvSpPr>
        <p:spPr>
          <a:xfrm>
            <a:off x="6608399" y="4921797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Snowy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Weather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10A83CF1-4C0F-64A5-5086-B9A8221DC985}"/>
              </a:ext>
            </a:extLst>
          </p:cNvPr>
          <p:cNvSpPr/>
          <p:nvPr/>
        </p:nvSpPr>
        <p:spPr>
          <a:xfrm>
            <a:off x="8964144" y="4921797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Karlı hava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95779B66-DE66-7241-3577-0274BFC7D613}"/>
              </a:ext>
            </a:extLst>
          </p:cNvPr>
          <p:cNvSpPr/>
          <p:nvPr/>
        </p:nvSpPr>
        <p:spPr>
          <a:xfrm>
            <a:off x="6608399" y="5388835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Snowman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0ABE9674-4685-B2A5-1374-F8A14B106ED1}"/>
              </a:ext>
            </a:extLst>
          </p:cNvPr>
          <p:cNvSpPr/>
          <p:nvPr/>
        </p:nvSpPr>
        <p:spPr>
          <a:xfrm>
            <a:off x="8964144" y="5388835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Kardan adam</a:t>
            </a: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8A6585D2-CF28-FC8B-5580-8F19306BF6B0}"/>
              </a:ext>
            </a:extLst>
          </p:cNvPr>
          <p:cNvSpPr/>
          <p:nvPr/>
        </p:nvSpPr>
        <p:spPr>
          <a:xfrm>
            <a:off x="238124" y="5738432"/>
            <a:ext cx="2868144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Sail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43B77980-1BA9-34A9-484D-DDAA8BCF191F}"/>
              </a:ext>
            </a:extLst>
          </p:cNvPr>
          <p:cNvSpPr/>
          <p:nvPr/>
        </p:nvSpPr>
        <p:spPr>
          <a:xfrm>
            <a:off x="3106267" y="5738432"/>
            <a:ext cx="2761131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chemeClr val="tx1"/>
                </a:solidFill>
              </a:rPr>
              <a:t>Gemi ile seyahat etmek</a:t>
            </a:r>
          </a:p>
        </p:txBody>
      </p:sp>
    </p:spTree>
    <p:extLst>
      <p:ext uri="{BB962C8B-B14F-4D97-AF65-F5344CB8AC3E}">
        <p14:creationId xmlns:p14="http://schemas.microsoft.com/office/powerpoint/2010/main" val="38279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24" grpId="0" animBg="1"/>
      <p:bldP spid="26" grpId="0" animBg="1"/>
      <p:bldP spid="30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4E27BD-6A66-9E4C-83E9-71EA20170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:a16="http://schemas.microsoft.com/office/drawing/2014/main" id="{8FC9B165-4837-4BA8-35E7-2FF656FB2508}"/>
              </a:ext>
            </a:extLst>
          </p:cNvPr>
          <p:cNvSpPr txBox="1"/>
          <p:nvPr/>
        </p:nvSpPr>
        <p:spPr>
          <a:xfrm>
            <a:off x="133348" y="3114764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7) School Trip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99B496F-34E0-0ABE-8776-3DBD78C02A60}"/>
              </a:ext>
            </a:extLst>
          </p:cNvPr>
          <p:cNvSpPr txBox="1"/>
          <p:nvPr/>
        </p:nvSpPr>
        <p:spPr>
          <a:xfrm>
            <a:off x="1376361" y="3575637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(Okul gezisi)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522024C-17CE-2E60-7556-D93955604CA2}"/>
              </a:ext>
            </a:extLst>
          </p:cNvPr>
          <p:cNvSpPr/>
          <p:nvPr/>
        </p:nvSpPr>
        <p:spPr>
          <a:xfrm>
            <a:off x="450340" y="4460132"/>
            <a:ext cx="2934821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Enjoy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90722658-0529-D18A-6BE2-6FF47F0BF6E7}"/>
              </a:ext>
            </a:extLst>
          </p:cNvPr>
          <p:cNvSpPr/>
          <p:nvPr/>
        </p:nvSpPr>
        <p:spPr>
          <a:xfrm>
            <a:off x="3385161" y="4460132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Keyif almak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BA7D8857-B93B-DC79-D768-B248949471D2}"/>
              </a:ext>
            </a:extLst>
          </p:cNvPr>
          <p:cNvSpPr/>
          <p:nvPr/>
        </p:nvSpPr>
        <p:spPr>
          <a:xfrm>
            <a:off x="450340" y="4921797"/>
            <a:ext cx="2934821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chemeClr val="tx1"/>
                </a:solidFill>
              </a:rPr>
              <a:t>See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different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tr-TR" sz="2400" b="1" dirty="0" err="1">
                <a:solidFill>
                  <a:schemeClr val="tx1"/>
                </a:solidFill>
              </a:rPr>
              <a:t>places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DF9943DE-5600-BF36-991B-B38CBBDA3F47}"/>
              </a:ext>
            </a:extLst>
          </p:cNvPr>
          <p:cNvSpPr/>
          <p:nvPr/>
        </p:nvSpPr>
        <p:spPr>
          <a:xfrm>
            <a:off x="3385161" y="4921797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Farklı yerler görmek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27622E09-7195-D8C2-0E6D-63493DD4D1ED}"/>
              </a:ext>
            </a:extLst>
          </p:cNvPr>
          <p:cNvSpPr txBox="1"/>
          <p:nvPr/>
        </p:nvSpPr>
        <p:spPr>
          <a:xfrm>
            <a:off x="6029323" y="3200626"/>
            <a:ext cx="589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E87523"/>
                </a:solidFill>
              </a:rPr>
              <a:t>8) </a:t>
            </a:r>
            <a:r>
              <a:rPr lang="tr-TR" sz="3200" b="1" dirty="0" err="1">
                <a:solidFill>
                  <a:srgbClr val="E87523"/>
                </a:solidFill>
              </a:rPr>
              <a:t>Cultural</a:t>
            </a:r>
            <a:r>
              <a:rPr lang="tr-TR" sz="3200" b="1" dirty="0">
                <a:solidFill>
                  <a:srgbClr val="E87523"/>
                </a:solidFill>
              </a:rPr>
              <a:t> Holiday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3E0A429-DC21-7418-CF31-EDFD2D943C26}"/>
              </a:ext>
            </a:extLst>
          </p:cNvPr>
          <p:cNvSpPr txBox="1"/>
          <p:nvPr/>
        </p:nvSpPr>
        <p:spPr>
          <a:xfrm>
            <a:off x="7272336" y="3661499"/>
            <a:ext cx="340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(Kültürel Tatil)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ED82CCB9-4D6F-7932-DBD3-87D231E27E3E}"/>
              </a:ext>
            </a:extLst>
          </p:cNvPr>
          <p:cNvSpPr/>
          <p:nvPr/>
        </p:nvSpPr>
        <p:spPr>
          <a:xfrm>
            <a:off x="6286500" y="4460132"/>
            <a:ext cx="2961153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Learn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about</a:t>
            </a:r>
            <a:r>
              <a:rPr lang="tr-TR" sz="2000" b="1" dirty="0">
                <a:solidFill>
                  <a:schemeClr val="tx1"/>
                </a:solidFill>
              </a:rPr>
              <a:t> a </a:t>
            </a:r>
            <a:r>
              <a:rPr lang="tr-TR" sz="2000" b="1" dirty="0" err="1">
                <a:solidFill>
                  <a:schemeClr val="tx1"/>
                </a:solidFill>
              </a:rPr>
              <a:t>culture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28D6A0C2-627F-3F16-4714-88E97E5545B5}"/>
              </a:ext>
            </a:extLst>
          </p:cNvPr>
          <p:cNvSpPr/>
          <p:nvPr/>
        </p:nvSpPr>
        <p:spPr>
          <a:xfrm>
            <a:off x="9247654" y="4460132"/>
            <a:ext cx="2677644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Bir kültürü öğrenmek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4232AE0B-6DC9-4F96-264C-BE0A255211FB}"/>
              </a:ext>
            </a:extLst>
          </p:cNvPr>
          <p:cNvSpPr/>
          <p:nvPr/>
        </p:nvSpPr>
        <p:spPr>
          <a:xfrm>
            <a:off x="6286500" y="4921797"/>
            <a:ext cx="2961153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Go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to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museums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AFFFED19-6242-27FA-E8CC-19D2A2B5B031}"/>
              </a:ext>
            </a:extLst>
          </p:cNvPr>
          <p:cNvSpPr/>
          <p:nvPr/>
        </p:nvSpPr>
        <p:spPr>
          <a:xfrm>
            <a:off x="9247654" y="4921797"/>
            <a:ext cx="2677644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Müzelere gitmek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CE2005C6-5487-B48D-A232-E48C53CB75F3}"/>
              </a:ext>
            </a:extLst>
          </p:cNvPr>
          <p:cNvSpPr/>
          <p:nvPr/>
        </p:nvSpPr>
        <p:spPr>
          <a:xfrm>
            <a:off x="6286500" y="5388835"/>
            <a:ext cx="2961153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chemeClr val="tx1"/>
                </a:solidFill>
              </a:rPr>
              <a:t>Visit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historical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sites</a:t>
            </a:r>
            <a:r>
              <a:rPr lang="tr-TR" sz="20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FD72FD4D-CF73-99A0-B9A8-0678913C6982}"/>
              </a:ext>
            </a:extLst>
          </p:cNvPr>
          <p:cNvSpPr/>
          <p:nvPr/>
        </p:nvSpPr>
        <p:spPr>
          <a:xfrm>
            <a:off x="9247654" y="5388835"/>
            <a:ext cx="2677644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Tarihi yerleri gezmek</a:t>
            </a:r>
          </a:p>
        </p:txBody>
      </p:sp>
    </p:spTree>
    <p:extLst>
      <p:ext uri="{BB962C8B-B14F-4D97-AF65-F5344CB8AC3E}">
        <p14:creationId xmlns:p14="http://schemas.microsoft.com/office/powerpoint/2010/main" val="65197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24" grpId="0" animBg="1"/>
      <p:bldP spid="26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1FEB03-E60E-F0F6-1610-8A296D988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11FDFFD-A8DF-67A9-74E8-686084CFD4D2}"/>
              </a:ext>
            </a:extLst>
          </p:cNvPr>
          <p:cNvSpPr txBox="1"/>
          <p:nvPr/>
        </p:nvSpPr>
        <p:spPr>
          <a:xfrm>
            <a:off x="3262312" y="3428208"/>
            <a:ext cx="589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E87523"/>
                </a:solidFill>
              </a:rPr>
              <a:t>9) Wild Life Holiday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DFFFBC9-4153-39B9-5422-BE6FC1E2EDDA}"/>
              </a:ext>
            </a:extLst>
          </p:cNvPr>
          <p:cNvSpPr txBox="1"/>
          <p:nvPr/>
        </p:nvSpPr>
        <p:spPr>
          <a:xfrm>
            <a:off x="4505323" y="3934454"/>
            <a:ext cx="3409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(Vahşi Yaşam Tatili)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E6AE5E71-4CB2-EC8A-7B23-7ECDDE55B9F0}"/>
              </a:ext>
            </a:extLst>
          </p:cNvPr>
          <p:cNvSpPr/>
          <p:nvPr/>
        </p:nvSpPr>
        <p:spPr>
          <a:xfrm>
            <a:off x="3854553" y="4580785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Wild </a:t>
            </a:r>
            <a:r>
              <a:rPr lang="tr-TR" sz="2400" b="1" dirty="0" err="1">
                <a:solidFill>
                  <a:schemeClr val="tx1"/>
                </a:solidFill>
              </a:rPr>
              <a:t>animals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7947CE97-467A-7C1A-839F-0159F9A27ADA}"/>
              </a:ext>
            </a:extLst>
          </p:cNvPr>
          <p:cNvSpPr/>
          <p:nvPr/>
        </p:nvSpPr>
        <p:spPr>
          <a:xfrm>
            <a:off x="6210298" y="4580785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Vahşi hayvanlar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226F5D9D-69E6-0491-D8AA-929B90937564}"/>
              </a:ext>
            </a:extLst>
          </p:cNvPr>
          <p:cNvSpPr/>
          <p:nvPr/>
        </p:nvSpPr>
        <p:spPr>
          <a:xfrm>
            <a:off x="3854553" y="5042450"/>
            <a:ext cx="2355745" cy="461665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chemeClr val="tx1"/>
                </a:solidFill>
              </a:rPr>
              <a:t>Wild life: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7A811D82-BBDC-E42B-E1A5-137ED5AA959A}"/>
              </a:ext>
            </a:extLst>
          </p:cNvPr>
          <p:cNvSpPr/>
          <p:nvPr/>
        </p:nvSpPr>
        <p:spPr>
          <a:xfrm>
            <a:off x="6210298" y="5042450"/>
            <a:ext cx="2355745" cy="4616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tx1"/>
                </a:solidFill>
              </a:rPr>
              <a:t>Vahşi yaşam</a:t>
            </a:r>
          </a:p>
        </p:txBody>
      </p:sp>
    </p:spTree>
    <p:extLst>
      <p:ext uri="{BB962C8B-B14F-4D97-AF65-F5344CB8AC3E}">
        <p14:creationId xmlns:p14="http://schemas.microsoft.com/office/powerpoint/2010/main" val="32733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AD4C20-1692-93C2-6F98-A5F14C43C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A1F4599F-DDB1-03A2-3F5F-4848D2137830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https://www.egetolgayaltinay.com/lessons/386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2398B2A-90C5-38ED-FA3E-F73A1A276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3622">
            <a:off x="8795758" y="3320326"/>
            <a:ext cx="2985747" cy="28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83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4F5DD16-088A-66D9-4E62-EBD522D3F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907" y="1105739"/>
            <a:ext cx="2719979" cy="419896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9EFD522-3AB8-7E3C-5ED1-13414D18C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6E2D36D-5BA3-1103-57D9-FD2BA17C9F25}"/>
              </a:ext>
            </a:extLst>
          </p:cNvPr>
          <p:cNvSpPr txBox="1"/>
          <p:nvPr/>
        </p:nvSpPr>
        <p:spPr>
          <a:xfrm>
            <a:off x="863066" y="1747490"/>
            <a:ext cx="7226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Bu sunum </a:t>
            </a:r>
            <a:r>
              <a:rPr lang="tr-TR" sz="2800" b="1" i="1" dirty="0"/>
              <a:t>İşleyen </a:t>
            </a:r>
            <a:r>
              <a:rPr lang="tr-TR" sz="2800" b="1" i="1" dirty="0" err="1"/>
              <a:t>Zeka’</a:t>
            </a:r>
            <a:r>
              <a:rPr lang="tr-TR" sz="2800" b="1" dirty="0" err="1"/>
              <a:t>nın</a:t>
            </a:r>
            <a:r>
              <a:rPr lang="tr-TR" sz="2800" b="1" dirty="0"/>
              <a:t> katkılarıyla hazırlanmıştır.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B9C9245-5E4F-BF57-ED16-B09235A51822}"/>
              </a:ext>
            </a:extLst>
          </p:cNvPr>
          <p:cNvSpPr txBox="1"/>
          <p:nvPr/>
        </p:nvSpPr>
        <p:spPr>
          <a:xfrm>
            <a:off x="863066" y="3011916"/>
            <a:ext cx="537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örnek içeriklerine aşağıdaki linkten ulaşabilirsiniz:</a:t>
            </a:r>
          </a:p>
          <a:p>
            <a:br>
              <a:rPr lang="tr-TR" sz="1800" dirty="0"/>
            </a:br>
            <a:r>
              <a:rPr lang="tr-TR" sz="1800" dirty="0">
                <a:hlinkClick r:id="rId4"/>
              </a:rPr>
              <a:t>https://www.egetolgayaltinay.com/contents/1/5</a:t>
            </a:r>
            <a:r>
              <a:rPr lang="tr-T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5433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629FED36-242B-4FE6-BBAD-F677EAE955C3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Accomodations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B7F876C-3626-4488-B435-C6FE865B8893}"/>
              </a:ext>
            </a:extLst>
          </p:cNvPr>
          <p:cNvSpPr txBox="1"/>
          <p:nvPr/>
        </p:nvSpPr>
        <p:spPr>
          <a:xfrm>
            <a:off x="1419225" y="400715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(Kalınacak Yerler, Konaklama)</a:t>
            </a:r>
            <a:endParaRPr lang="tr-TR" sz="700" b="1" dirty="0"/>
          </a:p>
        </p:txBody>
      </p:sp>
      <p:sp>
        <p:nvSpPr>
          <p:cNvPr id="6" name="Paralelkenar 5">
            <a:extLst>
              <a:ext uri="{FF2B5EF4-FFF2-40B4-BE49-F238E27FC236}">
                <a16:creationId xmlns:a16="http://schemas.microsoft.com/office/drawing/2014/main" id="{4FD7F888-3390-45EB-811A-C503B9CA8A0A}"/>
              </a:ext>
            </a:extLst>
          </p:cNvPr>
          <p:cNvSpPr/>
          <p:nvPr/>
        </p:nvSpPr>
        <p:spPr>
          <a:xfrm>
            <a:off x="122207" y="883052"/>
            <a:ext cx="11947585" cy="846526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Where can we </a:t>
            </a:r>
            <a:r>
              <a:rPr lang="tr-TR" b="1" u="sng" dirty="0" err="1"/>
              <a:t>stay</a:t>
            </a:r>
            <a:r>
              <a:rPr lang="en-US" b="1" dirty="0"/>
              <a:t> there?</a:t>
            </a:r>
            <a:r>
              <a:rPr lang="tr-TR" b="1" dirty="0"/>
              <a:t> </a:t>
            </a:r>
            <a:r>
              <a:rPr lang="tr-TR" b="1" i="1" dirty="0">
                <a:solidFill>
                  <a:schemeClr val="tx1"/>
                </a:solidFill>
              </a:rPr>
              <a:t>(Orada, nerede kalabiliriz?)</a:t>
            </a:r>
            <a:endParaRPr lang="en-US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b="1" dirty="0"/>
              <a:t>What are the accommodation options there?</a:t>
            </a:r>
            <a:r>
              <a:rPr lang="tr-TR" b="1" dirty="0"/>
              <a:t> </a:t>
            </a:r>
            <a:r>
              <a:rPr lang="tr-TR" b="1" i="1" dirty="0"/>
              <a:t>(Orada, kalacak yer seçeneklerimiz nelerdir?) </a:t>
            </a:r>
            <a:endParaRPr lang="en-US" b="1" i="1" dirty="0"/>
          </a:p>
        </p:txBody>
      </p:sp>
      <p:sp>
        <p:nvSpPr>
          <p:cNvPr id="7" name="Düzlem 6">
            <a:extLst>
              <a:ext uri="{FF2B5EF4-FFF2-40B4-BE49-F238E27FC236}">
                <a16:creationId xmlns:a16="http://schemas.microsoft.com/office/drawing/2014/main" id="{5A5A599F-1ACE-48C6-ACA8-1FCB95B70EC7}"/>
              </a:ext>
            </a:extLst>
          </p:cNvPr>
          <p:cNvSpPr/>
          <p:nvPr/>
        </p:nvSpPr>
        <p:spPr>
          <a:xfrm rot="981195">
            <a:off x="10443638" y="149321"/>
            <a:ext cx="1747602" cy="1104154"/>
          </a:xfrm>
          <a:prstGeom prst="plaque">
            <a:avLst>
              <a:gd name="adj" fmla="val 28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</a:rPr>
              <a:t>Stay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</a:t>
            </a:r>
            <a:r>
              <a:rPr lang="tr-TR" sz="2400" dirty="0"/>
              <a:t>K</a:t>
            </a:r>
            <a:r>
              <a:rPr lang="en-US" sz="2400" dirty="0" err="1"/>
              <a:t>almak</a:t>
            </a:r>
            <a:endParaRPr lang="en-US" sz="2400" dirty="0"/>
          </a:p>
        </p:txBody>
      </p:sp>
      <p:sp>
        <p:nvSpPr>
          <p:cNvPr id="8" name="Güneş 7">
            <a:extLst>
              <a:ext uri="{FF2B5EF4-FFF2-40B4-BE49-F238E27FC236}">
                <a16:creationId xmlns:a16="http://schemas.microsoft.com/office/drawing/2014/main" id="{4A4C5969-B4C4-48D5-9240-1B6A9618B455}"/>
              </a:ext>
            </a:extLst>
          </p:cNvPr>
          <p:cNvSpPr/>
          <p:nvPr/>
        </p:nvSpPr>
        <p:spPr>
          <a:xfrm>
            <a:off x="9997206" y="37088"/>
            <a:ext cx="897957" cy="657982"/>
          </a:xfrm>
          <a:prstGeom prst="su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21EA69FD-010D-41EA-80F5-FFD1F94E6C6F}"/>
              </a:ext>
            </a:extLst>
          </p:cNvPr>
          <p:cNvSpPr/>
          <p:nvPr/>
        </p:nvSpPr>
        <p:spPr>
          <a:xfrm>
            <a:off x="8615330" y="3148615"/>
            <a:ext cx="3329437" cy="69958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Resort</a:t>
            </a:r>
            <a:endParaRPr lang="en-US" dirty="0"/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757CC00F-A0E5-4B4C-B4D3-67A94024E9C4}"/>
              </a:ext>
            </a:extLst>
          </p:cNvPr>
          <p:cNvSpPr/>
          <p:nvPr/>
        </p:nvSpPr>
        <p:spPr>
          <a:xfrm>
            <a:off x="4368768" y="4809224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Bungalow </a:t>
            </a:r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BD3EAFA3-A503-4160-907C-8E4881A02D16}"/>
              </a:ext>
            </a:extLst>
          </p:cNvPr>
          <p:cNvSpPr/>
          <p:nvPr/>
        </p:nvSpPr>
        <p:spPr>
          <a:xfrm>
            <a:off x="173035" y="4877610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Summer</a:t>
            </a:r>
            <a:r>
              <a:rPr lang="tr-TR" dirty="0"/>
              <a:t> </a:t>
            </a:r>
            <a:r>
              <a:rPr lang="tr-TR" dirty="0" err="1"/>
              <a:t>home</a:t>
            </a:r>
            <a:endParaRPr lang="en-US" dirty="0"/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FBB52438-BFE4-4833-9CF3-8DF2CCDDDC19}"/>
              </a:ext>
            </a:extLst>
          </p:cNvPr>
          <p:cNvSpPr/>
          <p:nvPr/>
        </p:nvSpPr>
        <p:spPr>
          <a:xfrm>
            <a:off x="173035" y="3246909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Five-star hotel</a:t>
            </a:r>
          </a:p>
        </p:txBody>
      </p:sp>
      <p:sp>
        <p:nvSpPr>
          <p:cNvPr id="15" name="Ok: Sağ 14">
            <a:extLst>
              <a:ext uri="{FF2B5EF4-FFF2-40B4-BE49-F238E27FC236}">
                <a16:creationId xmlns:a16="http://schemas.microsoft.com/office/drawing/2014/main" id="{60C84956-0BCE-4B6A-93E8-1C3C2ABA178E}"/>
              </a:ext>
            </a:extLst>
          </p:cNvPr>
          <p:cNvSpPr/>
          <p:nvPr/>
        </p:nvSpPr>
        <p:spPr>
          <a:xfrm>
            <a:off x="4419597" y="3198124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Hotel </a:t>
            </a:r>
            <a:r>
              <a:rPr lang="tr-TR" dirty="0" err="1"/>
              <a:t>by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beach</a:t>
            </a:r>
            <a:endParaRPr lang="en-US" dirty="0"/>
          </a:p>
        </p:txBody>
      </p:sp>
      <p:sp>
        <p:nvSpPr>
          <p:cNvPr id="16" name="Ok: Sağ 15">
            <a:extLst>
              <a:ext uri="{FF2B5EF4-FFF2-40B4-BE49-F238E27FC236}">
                <a16:creationId xmlns:a16="http://schemas.microsoft.com/office/drawing/2014/main" id="{B27AA326-4234-4190-AB07-40DB0741856F}"/>
              </a:ext>
            </a:extLst>
          </p:cNvPr>
          <p:cNvSpPr/>
          <p:nvPr/>
        </p:nvSpPr>
        <p:spPr>
          <a:xfrm>
            <a:off x="4368769" y="1766995"/>
            <a:ext cx="3329437" cy="699583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All-inclusive hotel</a:t>
            </a:r>
          </a:p>
        </p:txBody>
      </p:sp>
      <p:sp>
        <p:nvSpPr>
          <p:cNvPr id="19" name="Ok: Sağ 18">
            <a:extLst>
              <a:ext uri="{FF2B5EF4-FFF2-40B4-BE49-F238E27FC236}">
                <a16:creationId xmlns:a16="http://schemas.microsoft.com/office/drawing/2014/main" id="{3824BA0D-ACC0-4FE7-B27E-322A4C5705D9}"/>
              </a:ext>
            </a:extLst>
          </p:cNvPr>
          <p:cNvSpPr/>
          <p:nvPr/>
        </p:nvSpPr>
        <p:spPr>
          <a:xfrm>
            <a:off x="122207" y="1863880"/>
            <a:ext cx="3329437" cy="69958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Hotel </a:t>
            </a:r>
          </a:p>
        </p:txBody>
      </p:sp>
      <p:sp>
        <p:nvSpPr>
          <p:cNvPr id="20" name="Ok: Sağ 19">
            <a:extLst>
              <a:ext uri="{FF2B5EF4-FFF2-40B4-BE49-F238E27FC236}">
                <a16:creationId xmlns:a16="http://schemas.microsoft.com/office/drawing/2014/main" id="{9555ACFC-4206-4186-BF79-85970DB584A9}"/>
              </a:ext>
            </a:extLst>
          </p:cNvPr>
          <p:cNvSpPr/>
          <p:nvPr/>
        </p:nvSpPr>
        <p:spPr>
          <a:xfrm>
            <a:off x="8615332" y="1755243"/>
            <a:ext cx="3329437" cy="69774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Bed and breakfast hotel</a:t>
            </a:r>
          </a:p>
        </p:txBody>
      </p:sp>
      <p:sp>
        <p:nvSpPr>
          <p:cNvPr id="21" name="Ok: Sol 20">
            <a:extLst>
              <a:ext uri="{FF2B5EF4-FFF2-40B4-BE49-F238E27FC236}">
                <a16:creationId xmlns:a16="http://schemas.microsoft.com/office/drawing/2014/main" id="{22A361D4-8431-4974-BB66-FEDC530F3F58}"/>
              </a:ext>
            </a:extLst>
          </p:cNvPr>
          <p:cNvSpPr/>
          <p:nvPr/>
        </p:nvSpPr>
        <p:spPr>
          <a:xfrm>
            <a:off x="8564501" y="3616593"/>
            <a:ext cx="3329437" cy="69958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Tatil Yeri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2" name="Ok: Sol 21">
            <a:extLst>
              <a:ext uri="{FF2B5EF4-FFF2-40B4-BE49-F238E27FC236}">
                <a16:creationId xmlns:a16="http://schemas.microsoft.com/office/drawing/2014/main" id="{0EBC1031-5433-4D40-BD66-041F67D070D3}"/>
              </a:ext>
            </a:extLst>
          </p:cNvPr>
          <p:cNvSpPr/>
          <p:nvPr/>
        </p:nvSpPr>
        <p:spPr>
          <a:xfrm>
            <a:off x="4317939" y="5277202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Bungalov ev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3" name="Ok: Sol 22">
            <a:extLst>
              <a:ext uri="{FF2B5EF4-FFF2-40B4-BE49-F238E27FC236}">
                <a16:creationId xmlns:a16="http://schemas.microsoft.com/office/drawing/2014/main" id="{102C76C2-E263-4494-A590-BA62D9486697}"/>
              </a:ext>
            </a:extLst>
          </p:cNvPr>
          <p:cNvSpPr/>
          <p:nvPr/>
        </p:nvSpPr>
        <p:spPr>
          <a:xfrm>
            <a:off x="122206" y="5345588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Yazlık ev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5" name="Ok: Sol 24">
            <a:extLst>
              <a:ext uri="{FF2B5EF4-FFF2-40B4-BE49-F238E27FC236}">
                <a16:creationId xmlns:a16="http://schemas.microsoft.com/office/drawing/2014/main" id="{C0261313-C0E0-4857-9D24-0FF30A3AD1D1}"/>
              </a:ext>
            </a:extLst>
          </p:cNvPr>
          <p:cNvSpPr/>
          <p:nvPr/>
        </p:nvSpPr>
        <p:spPr>
          <a:xfrm>
            <a:off x="122206" y="3714887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Beş yıldızlı otel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7" name="Ok: Sol 26">
            <a:extLst>
              <a:ext uri="{FF2B5EF4-FFF2-40B4-BE49-F238E27FC236}">
                <a16:creationId xmlns:a16="http://schemas.microsoft.com/office/drawing/2014/main" id="{CE65A78C-F8A7-4B93-8312-1B3A336E5F37}"/>
              </a:ext>
            </a:extLst>
          </p:cNvPr>
          <p:cNvSpPr/>
          <p:nvPr/>
        </p:nvSpPr>
        <p:spPr>
          <a:xfrm>
            <a:off x="4368768" y="3666102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Deniz Kıyısı Oteli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8" name="Ok: Sol 27">
            <a:extLst>
              <a:ext uri="{FF2B5EF4-FFF2-40B4-BE49-F238E27FC236}">
                <a16:creationId xmlns:a16="http://schemas.microsoft.com/office/drawing/2014/main" id="{40E2CF7D-2CFD-4EBB-AF0B-55B5C6CB0FA0}"/>
              </a:ext>
            </a:extLst>
          </p:cNvPr>
          <p:cNvSpPr/>
          <p:nvPr/>
        </p:nvSpPr>
        <p:spPr>
          <a:xfrm>
            <a:off x="4317940" y="2234973"/>
            <a:ext cx="3329437" cy="699583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Her şey dahil otel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1" name="Ok: Sol 30">
            <a:extLst>
              <a:ext uri="{FF2B5EF4-FFF2-40B4-BE49-F238E27FC236}">
                <a16:creationId xmlns:a16="http://schemas.microsoft.com/office/drawing/2014/main" id="{67F27577-4AF5-4F23-996D-5FA784907852}"/>
              </a:ext>
            </a:extLst>
          </p:cNvPr>
          <p:cNvSpPr/>
          <p:nvPr/>
        </p:nvSpPr>
        <p:spPr>
          <a:xfrm>
            <a:off x="71378" y="2331858"/>
            <a:ext cx="3329437" cy="69958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O</a:t>
            </a:r>
            <a:r>
              <a:rPr lang="en-US" dirty="0" err="1">
                <a:solidFill>
                  <a:srgbClr val="FFC000"/>
                </a:solidFill>
              </a:rPr>
              <a:t>tel</a:t>
            </a:r>
            <a:r>
              <a:rPr lang="en-US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32" name="Ok: Sol 31">
            <a:extLst>
              <a:ext uri="{FF2B5EF4-FFF2-40B4-BE49-F238E27FC236}">
                <a16:creationId xmlns:a16="http://schemas.microsoft.com/office/drawing/2014/main" id="{876A4494-935D-422B-9909-2E3C2F41EE32}"/>
              </a:ext>
            </a:extLst>
          </p:cNvPr>
          <p:cNvSpPr/>
          <p:nvPr/>
        </p:nvSpPr>
        <p:spPr>
          <a:xfrm>
            <a:off x="8564503" y="2223221"/>
            <a:ext cx="3329437" cy="69774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Yataklı ve kahvaltılı otel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5" name="Resim 34">
            <a:extLst>
              <a:ext uri="{FF2B5EF4-FFF2-40B4-BE49-F238E27FC236}">
                <a16:creationId xmlns:a16="http://schemas.microsoft.com/office/drawing/2014/main" id="{F24E26D4-30AD-4DC1-A294-BAA9AE74B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1" y="102102"/>
            <a:ext cx="1009650" cy="71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31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C47BA-0FC7-0C59-A5E7-E0A23A7BE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9233234A-910A-474A-0594-4439C2C390E7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https://www.egetolgayaltinay.com/lessons/384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2F3A6E4-0367-F1B7-0090-1ECA7AC1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462">
            <a:off x="8824912" y="3731527"/>
            <a:ext cx="2824163" cy="273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80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237312-776D-7F3F-35AD-35F67BCD3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0C1CCC88-F323-43ED-9B75-8F514C4CAD5F}"/>
              </a:ext>
            </a:extLst>
          </p:cNvPr>
          <p:cNvSpPr txBox="1"/>
          <p:nvPr/>
        </p:nvSpPr>
        <p:spPr>
          <a:xfrm>
            <a:off x="104775" y="3429000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https://www.egetolgayaltinay.com/lessons/385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244E5CA-5ACD-22F9-B5D4-3F13B6024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504">
            <a:off x="8496300" y="3598732"/>
            <a:ext cx="3257550" cy="30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23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44BFFEAD-4F08-4A70-95ED-8691B302CD8F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Cuisine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E50A5AE-3A07-461D-999C-62F80A7C624C}"/>
              </a:ext>
            </a:extLst>
          </p:cNvPr>
          <p:cNvSpPr txBox="1"/>
          <p:nvPr/>
        </p:nvSpPr>
        <p:spPr>
          <a:xfrm>
            <a:off x="1419225" y="400715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(Mutfak, Yemek Kültürü)</a:t>
            </a:r>
            <a:endParaRPr lang="tr-TR" sz="700" b="1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70B63E5-58D1-4EA8-B294-06F20FF479E2}"/>
              </a:ext>
            </a:extLst>
          </p:cNvPr>
          <p:cNvSpPr/>
          <p:nvPr/>
        </p:nvSpPr>
        <p:spPr>
          <a:xfrm>
            <a:off x="2008706" y="3861139"/>
            <a:ext cx="3491826" cy="95984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>
                <a:solidFill>
                  <a:srgbClr val="92D050"/>
                </a:solidFill>
              </a:rPr>
              <a:t>Local</a:t>
            </a:r>
            <a:r>
              <a:rPr lang="tr-TR" sz="2000" b="1" dirty="0">
                <a:solidFill>
                  <a:srgbClr val="92D050"/>
                </a:solidFill>
              </a:rPr>
              <a:t> </a:t>
            </a:r>
            <a:r>
              <a:rPr lang="tr-TR" sz="2000" b="1" dirty="0" err="1">
                <a:solidFill>
                  <a:srgbClr val="92D050"/>
                </a:solidFill>
              </a:rPr>
              <a:t>Food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92D03948-9A45-40DF-A46B-F78312C94390}"/>
              </a:ext>
            </a:extLst>
          </p:cNvPr>
          <p:cNvSpPr/>
          <p:nvPr/>
        </p:nvSpPr>
        <p:spPr>
          <a:xfrm>
            <a:off x="4315582" y="2659925"/>
            <a:ext cx="3491826" cy="959842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 err="1">
                <a:solidFill>
                  <a:schemeClr val="tx1"/>
                </a:solidFill>
              </a:rPr>
              <a:t>Cuisine</a:t>
            </a:r>
            <a:endParaRPr lang="tr-TR" sz="28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1"/>
                </a:solidFill>
              </a:rPr>
              <a:t>(Yerel Mutfak)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5F5C8E54-1333-492C-AD8D-A9C7C29E0E47}"/>
              </a:ext>
            </a:extLst>
          </p:cNvPr>
          <p:cNvSpPr/>
          <p:nvPr/>
        </p:nvSpPr>
        <p:spPr>
          <a:xfrm>
            <a:off x="6622459" y="3861139"/>
            <a:ext cx="3491826" cy="95984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>
                <a:solidFill>
                  <a:srgbClr val="92D050"/>
                </a:solidFill>
              </a:rPr>
              <a:t>Traditional</a:t>
            </a:r>
            <a:r>
              <a:rPr lang="tr-TR" sz="2000" b="1" dirty="0">
                <a:solidFill>
                  <a:srgbClr val="92D050"/>
                </a:solidFill>
              </a:rPr>
              <a:t> </a:t>
            </a:r>
            <a:r>
              <a:rPr lang="tr-TR" sz="2000" b="1" dirty="0" err="1">
                <a:solidFill>
                  <a:srgbClr val="92D050"/>
                </a:solidFill>
              </a:rPr>
              <a:t>Food</a:t>
            </a:r>
            <a:endParaRPr lang="en-US" sz="2000" b="1" dirty="0">
              <a:solidFill>
                <a:srgbClr val="92D050"/>
              </a:solidFill>
            </a:endParaRPr>
          </a:p>
        </p:txBody>
      </p:sp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BE48C0E0-97D9-4163-A21B-508FA8856A08}"/>
              </a:ext>
            </a:extLst>
          </p:cNvPr>
          <p:cNvCxnSpPr>
            <a:cxnSpLocks/>
            <a:stCxn id="7" idx="1"/>
            <a:endCxn id="6" idx="0"/>
          </p:cNvCxnSpPr>
          <p:nvPr/>
        </p:nvCxnSpPr>
        <p:spPr>
          <a:xfrm flipH="1">
            <a:off x="3754619" y="3139846"/>
            <a:ext cx="560963" cy="7212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Ok Bağlayıcısı 11">
            <a:extLst>
              <a:ext uri="{FF2B5EF4-FFF2-40B4-BE49-F238E27FC236}">
                <a16:creationId xmlns:a16="http://schemas.microsoft.com/office/drawing/2014/main" id="{C203C1E9-8E15-4A5A-841A-D03B2DBD09F7}"/>
              </a:ext>
            </a:extLst>
          </p:cNvPr>
          <p:cNvCxnSpPr>
            <a:cxnSpLocks/>
            <a:stCxn id="7" idx="3"/>
            <a:endCxn id="8" idx="0"/>
          </p:cNvCxnSpPr>
          <p:nvPr/>
        </p:nvCxnSpPr>
        <p:spPr>
          <a:xfrm>
            <a:off x="7807408" y="3139846"/>
            <a:ext cx="560964" cy="7212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ikdörtgen 24">
            <a:extLst>
              <a:ext uri="{FF2B5EF4-FFF2-40B4-BE49-F238E27FC236}">
                <a16:creationId xmlns:a16="http://schemas.microsoft.com/office/drawing/2014/main" id="{17B64F1E-5959-4A21-9099-EBEA32A215D7}"/>
              </a:ext>
            </a:extLst>
          </p:cNvPr>
          <p:cNvSpPr/>
          <p:nvPr/>
        </p:nvSpPr>
        <p:spPr>
          <a:xfrm>
            <a:off x="2008706" y="4609634"/>
            <a:ext cx="3491826" cy="3506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Yerel Yemekler</a:t>
            </a: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232EDC66-58AF-4367-8E39-D91C82FD33EC}"/>
              </a:ext>
            </a:extLst>
          </p:cNvPr>
          <p:cNvSpPr/>
          <p:nvPr/>
        </p:nvSpPr>
        <p:spPr>
          <a:xfrm>
            <a:off x="6622459" y="4609634"/>
            <a:ext cx="3491826" cy="35066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Geleneksel Yemekler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8BA58BCD-A121-445B-AB34-9DBE1E7C8609}"/>
              </a:ext>
            </a:extLst>
          </p:cNvPr>
          <p:cNvSpPr txBox="1"/>
          <p:nvPr/>
        </p:nvSpPr>
        <p:spPr>
          <a:xfrm>
            <a:off x="466329" y="5477958"/>
            <a:ext cx="734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Baklava is a </a:t>
            </a:r>
            <a:r>
              <a:rPr lang="tr-TR" sz="2400" b="1" dirty="0" err="1">
                <a:solidFill>
                  <a:srgbClr val="FF0000"/>
                </a:solidFill>
              </a:rPr>
              <a:t>traditional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food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dirty="0"/>
              <a:t>of </a:t>
            </a:r>
            <a:r>
              <a:rPr lang="tr-TR" sz="2400" dirty="0" err="1"/>
              <a:t>Turkey</a:t>
            </a:r>
            <a:r>
              <a:rPr lang="tr-TR" sz="2400" dirty="0"/>
              <a:t>.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2EE102A5-E0C0-489C-ADD7-2F7DD211A8C8}"/>
              </a:ext>
            </a:extLst>
          </p:cNvPr>
          <p:cNvSpPr txBox="1"/>
          <p:nvPr/>
        </p:nvSpPr>
        <p:spPr>
          <a:xfrm>
            <a:off x="466329" y="5995620"/>
            <a:ext cx="734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 2. Ayran Aşı </a:t>
            </a:r>
            <a:r>
              <a:rPr lang="tr-TR" sz="2400" dirty="0" err="1"/>
              <a:t>Soup</a:t>
            </a:r>
            <a:r>
              <a:rPr lang="tr-TR" sz="2400" dirty="0"/>
              <a:t> is a </a:t>
            </a:r>
            <a:r>
              <a:rPr lang="tr-TR" sz="2400" b="1" dirty="0" err="1">
                <a:solidFill>
                  <a:srgbClr val="FF0000"/>
                </a:solidFill>
              </a:rPr>
              <a:t>local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food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dirty="0"/>
              <a:t>of Van.</a:t>
            </a:r>
          </a:p>
        </p:txBody>
      </p:sp>
      <p:sp>
        <p:nvSpPr>
          <p:cNvPr id="35" name="Paralelkenar 34">
            <a:extLst>
              <a:ext uri="{FF2B5EF4-FFF2-40B4-BE49-F238E27FC236}">
                <a16:creationId xmlns:a16="http://schemas.microsoft.com/office/drawing/2014/main" id="{1E07A824-7D05-4E79-B7F8-62FD81843C32}"/>
              </a:ext>
            </a:extLst>
          </p:cNvPr>
          <p:cNvSpPr/>
          <p:nvPr/>
        </p:nvSpPr>
        <p:spPr>
          <a:xfrm>
            <a:off x="284673" y="879244"/>
            <a:ext cx="11585274" cy="1641366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What can we taste there?</a:t>
            </a:r>
            <a:r>
              <a:rPr lang="tr-TR" sz="2000" b="1" dirty="0"/>
              <a:t> </a:t>
            </a:r>
            <a:r>
              <a:rPr lang="tr-TR" sz="2000" dirty="0"/>
              <a:t>(Orada, ne tadabiliriz?)</a:t>
            </a:r>
            <a:endParaRPr lang="en-US" sz="2000" dirty="0"/>
          </a:p>
          <a:p>
            <a:pPr algn="ctr">
              <a:defRPr/>
            </a:pPr>
            <a:r>
              <a:rPr lang="en-US" sz="2000" b="1" dirty="0"/>
              <a:t>What</a:t>
            </a:r>
            <a:r>
              <a:rPr lang="tr-TR" sz="2000" b="1" dirty="0"/>
              <a:t> </a:t>
            </a:r>
            <a:r>
              <a:rPr lang="tr-TR" sz="2000" b="1" dirty="0" err="1"/>
              <a:t>dishes</a:t>
            </a:r>
            <a:r>
              <a:rPr lang="en-US" sz="2000" b="1" dirty="0"/>
              <a:t> can we eat there?</a:t>
            </a:r>
            <a:r>
              <a:rPr lang="tr-TR" sz="2000" b="1" dirty="0"/>
              <a:t> </a:t>
            </a:r>
            <a:r>
              <a:rPr lang="tr-TR" sz="2000" dirty="0"/>
              <a:t>(Orada, ne yemekler yiyebiliriz?)</a:t>
            </a:r>
            <a:endParaRPr lang="en-US" sz="2000" dirty="0"/>
          </a:p>
          <a:p>
            <a:pPr algn="ctr">
              <a:defRPr/>
            </a:pPr>
            <a:r>
              <a:rPr lang="en-US" sz="2000" b="1" dirty="0"/>
              <a:t>What traditional food do we have there?</a:t>
            </a:r>
            <a:r>
              <a:rPr lang="tr-TR" sz="2000" b="1" dirty="0"/>
              <a:t> </a:t>
            </a:r>
            <a:r>
              <a:rPr lang="tr-TR" sz="2000" dirty="0"/>
              <a:t>(Orada hangi geleneksel yemeklerimiz var?)</a:t>
            </a:r>
            <a:endParaRPr lang="en-US" sz="2000" dirty="0"/>
          </a:p>
        </p:txBody>
      </p:sp>
      <p:sp>
        <p:nvSpPr>
          <p:cNvPr id="24" name="Düzlem 23">
            <a:extLst>
              <a:ext uri="{FF2B5EF4-FFF2-40B4-BE49-F238E27FC236}">
                <a16:creationId xmlns:a16="http://schemas.microsoft.com/office/drawing/2014/main" id="{645AA6A7-ED57-4C8C-8563-8CFB5AB247E1}"/>
              </a:ext>
            </a:extLst>
          </p:cNvPr>
          <p:cNvSpPr/>
          <p:nvPr/>
        </p:nvSpPr>
        <p:spPr>
          <a:xfrm rot="981195">
            <a:off x="10443638" y="149321"/>
            <a:ext cx="1747602" cy="1104154"/>
          </a:xfrm>
          <a:prstGeom prst="plaque">
            <a:avLst>
              <a:gd name="adj" fmla="val 28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>
                <a:solidFill>
                  <a:schemeClr val="tx1"/>
                </a:solidFill>
              </a:rPr>
              <a:t>Taste</a:t>
            </a:r>
            <a:r>
              <a:rPr lang="tr-TR" sz="2400" b="1" dirty="0">
                <a:solidFill>
                  <a:schemeClr val="tx1"/>
                </a:solidFill>
              </a:rPr>
              <a:t>: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</a:t>
            </a:r>
            <a:r>
              <a:rPr lang="tr-TR" sz="2400" dirty="0"/>
              <a:t>Tatmak</a:t>
            </a:r>
            <a:endParaRPr lang="en-US" sz="2400" dirty="0"/>
          </a:p>
        </p:txBody>
      </p:sp>
      <p:pic>
        <p:nvPicPr>
          <p:cNvPr id="37" name="Resim 36">
            <a:extLst>
              <a:ext uri="{FF2B5EF4-FFF2-40B4-BE49-F238E27FC236}">
                <a16:creationId xmlns:a16="http://schemas.microsoft.com/office/drawing/2014/main" id="{42E1E674-3A95-4070-8A2A-02824793C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 t="7715" r="16521" b="12757"/>
          <a:stretch/>
        </p:blipFill>
        <p:spPr>
          <a:xfrm>
            <a:off x="3658663" y="61126"/>
            <a:ext cx="956410" cy="8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6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5" grpId="0" animBg="1"/>
      <p:bldP spid="26" grpId="0" animBg="1"/>
      <p:bldP spid="27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BE80FE4-2DB7-4F8D-9032-EC8EE4C38F5A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Climate</a:t>
            </a:r>
            <a:r>
              <a:rPr lang="tr-TR" sz="4400" b="1" dirty="0"/>
              <a:t> / </a:t>
            </a:r>
            <a:r>
              <a:rPr lang="tr-TR" sz="4400" b="1" dirty="0" err="1"/>
              <a:t>Weather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A19E80B-8438-42DF-9499-0E160350C477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(İklim / Hava Durumu)</a:t>
            </a:r>
            <a:endParaRPr lang="tr-TR" sz="700" b="1" dirty="0"/>
          </a:p>
        </p:txBody>
      </p:sp>
      <p:sp>
        <p:nvSpPr>
          <p:cNvPr id="7" name="Paralelkenar 6">
            <a:extLst>
              <a:ext uri="{FF2B5EF4-FFF2-40B4-BE49-F238E27FC236}">
                <a16:creationId xmlns:a16="http://schemas.microsoft.com/office/drawing/2014/main" id="{ED6FFFF2-75EF-46A6-9957-8E8784C582B5}"/>
              </a:ext>
            </a:extLst>
          </p:cNvPr>
          <p:cNvSpPr/>
          <p:nvPr/>
        </p:nvSpPr>
        <p:spPr>
          <a:xfrm>
            <a:off x="284673" y="879244"/>
            <a:ext cx="11585274" cy="1225278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What is the weather like there?</a:t>
            </a:r>
            <a:r>
              <a:rPr lang="tr-TR" b="1" dirty="0"/>
              <a:t> </a:t>
            </a:r>
            <a:r>
              <a:rPr lang="tr-TR" dirty="0"/>
              <a:t>(Orada hava nasıl?)</a:t>
            </a:r>
            <a:endParaRPr lang="en-US" dirty="0"/>
          </a:p>
          <a:p>
            <a:pPr algn="ctr">
              <a:defRPr/>
            </a:pPr>
            <a:r>
              <a:rPr lang="en-US" b="1" dirty="0"/>
              <a:t>What is the climate like there?</a:t>
            </a:r>
            <a:r>
              <a:rPr lang="tr-TR" b="1" dirty="0"/>
              <a:t> </a:t>
            </a:r>
            <a:r>
              <a:rPr lang="tr-TR" dirty="0"/>
              <a:t>(Orada iklim nasıl?)</a:t>
            </a:r>
          </a:p>
          <a:p>
            <a:pPr algn="ctr">
              <a:defRPr/>
            </a:pPr>
            <a:r>
              <a:rPr lang="tr-TR" b="1" dirty="0" err="1"/>
              <a:t>What</a:t>
            </a:r>
            <a:r>
              <a:rPr lang="tr-TR" b="1" dirty="0"/>
              <a:t> is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best</a:t>
            </a:r>
            <a:r>
              <a:rPr lang="tr-TR" b="1" dirty="0"/>
              <a:t> </a:t>
            </a:r>
            <a:r>
              <a:rPr lang="tr-TR" b="1" dirty="0" err="1"/>
              <a:t>weather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</a:t>
            </a:r>
            <a:r>
              <a:rPr lang="tr-TR" b="1" dirty="0" err="1"/>
              <a:t>visit</a:t>
            </a:r>
            <a:r>
              <a:rPr lang="tr-TR" b="1" dirty="0"/>
              <a:t> </a:t>
            </a:r>
            <a:r>
              <a:rPr lang="tr-TR" b="1" dirty="0" err="1"/>
              <a:t>there</a:t>
            </a:r>
            <a:r>
              <a:rPr lang="tr-TR" b="1" dirty="0"/>
              <a:t>? </a:t>
            </a:r>
            <a:r>
              <a:rPr lang="tr-TR" dirty="0"/>
              <a:t>(Orayı ziyaret etmek için en iyi hava durumu nedir?)</a:t>
            </a:r>
            <a:endParaRPr lang="en-US" dirty="0"/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35963620-DC93-425A-97C4-FF461D94241A}"/>
              </a:ext>
            </a:extLst>
          </p:cNvPr>
          <p:cNvSpPr/>
          <p:nvPr/>
        </p:nvSpPr>
        <p:spPr>
          <a:xfrm>
            <a:off x="830262" y="2602416"/>
            <a:ext cx="4999037" cy="60325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Mediterranean </a:t>
            </a:r>
            <a:r>
              <a:rPr lang="tr-TR" sz="2000" b="1" dirty="0"/>
              <a:t>C</a:t>
            </a:r>
            <a:r>
              <a:rPr lang="en-US" sz="2000" b="1" dirty="0" err="1"/>
              <a:t>limate</a:t>
            </a:r>
            <a:endParaRPr lang="en-US" sz="2000" b="1" dirty="0"/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8C553992-D57A-49F8-8188-A4DCC540FDEC}"/>
              </a:ext>
            </a:extLst>
          </p:cNvPr>
          <p:cNvSpPr/>
          <p:nvPr/>
        </p:nvSpPr>
        <p:spPr>
          <a:xfrm>
            <a:off x="6267453" y="4753479"/>
            <a:ext cx="4999037" cy="604838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Oceanic </a:t>
            </a:r>
            <a:r>
              <a:rPr lang="tr-TR" sz="2000" b="1" dirty="0"/>
              <a:t>C</a:t>
            </a:r>
            <a:r>
              <a:rPr lang="en-US" sz="2000" b="1" dirty="0" err="1"/>
              <a:t>limate</a:t>
            </a:r>
            <a:endParaRPr lang="en-US" sz="2000" b="1" dirty="0"/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2233FB82-324D-489D-B0D8-6AA77D3D77AB}"/>
              </a:ext>
            </a:extLst>
          </p:cNvPr>
          <p:cNvSpPr/>
          <p:nvPr/>
        </p:nvSpPr>
        <p:spPr>
          <a:xfrm>
            <a:off x="6267453" y="2602416"/>
            <a:ext cx="4999037" cy="604838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Mild </a:t>
            </a:r>
            <a:r>
              <a:rPr lang="tr-TR" sz="2000" b="1" dirty="0"/>
              <a:t>C</a:t>
            </a:r>
            <a:r>
              <a:rPr lang="en-US" sz="2000" b="1" dirty="0" err="1"/>
              <a:t>limate</a:t>
            </a:r>
            <a:endParaRPr lang="en-US" sz="2000" b="1" dirty="0"/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123EE1A1-D4D5-4DDD-BBF3-7B47BA7E1F89}"/>
              </a:ext>
            </a:extLst>
          </p:cNvPr>
          <p:cNvSpPr/>
          <p:nvPr/>
        </p:nvSpPr>
        <p:spPr>
          <a:xfrm>
            <a:off x="830262" y="4753479"/>
            <a:ext cx="4999037" cy="60325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Terrestrial </a:t>
            </a:r>
            <a:r>
              <a:rPr lang="tr-TR" sz="2000" b="1" dirty="0"/>
              <a:t>C</a:t>
            </a:r>
            <a:r>
              <a:rPr lang="en-US" sz="2000" b="1" dirty="0" err="1"/>
              <a:t>limate</a:t>
            </a:r>
            <a:endParaRPr lang="en-US" sz="2000" b="1" dirty="0"/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A5173737-66E4-4DBB-8317-A651B15710F7}"/>
              </a:ext>
            </a:extLst>
          </p:cNvPr>
          <p:cNvSpPr/>
          <p:nvPr/>
        </p:nvSpPr>
        <p:spPr>
          <a:xfrm>
            <a:off x="830262" y="3222855"/>
            <a:ext cx="4999037" cy="603250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rgbClr val="FFC000"/>
                </a:solidFill>
              </a:rPr>
              <a:t>Akdeniz İklimi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3" name="Altıgen 12">
            <a:extLst>
              <a:ext uri="{FF2B5EF4-FFF2-40B4-BE49-F238E27FC236}">
                <a16:creationId xmlns:a16="http://schemas.microsoft.com/office/drawing/2014/main" id="{CBB0E8BC-F71A-49D0-9BCC-C55D9F3DB7EB}"/>
              </a:ext>
            </a:extLst>
          </p:cNvPr>
          <p:cNvSpPr/>
          <p:nvPr/>
        </p:nvSpPr>
        <p:spPr>
          <a:xfrm>
            <a:off x="6267453" y="5373918"/>
            <a:ext cx="4999037" cy="604838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>
                <a:solidFill>
                  <a:srgbClr val="FFC000"/>
                </a:solidFill>
              </a:rPr>
              <a:t>Okyanus </a:t>
            </a:r>
            <a:r>
              <a:rPr lang="tr-TR" sz="2000" dirty="0">
                <a:solidFill>
                  <a:srgbClr val="FFC000"/>
                </a:solidFill>
              </a:rPr>
              <a:t>İklimi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4" name="Altıgen 13">
            <a:extLst>
              <a:ext uri="{FF2B5EF4-FFF2-40B4-BE49-F238E27FC236}">
                <a16:creationId xmlns:a16="http://schemas.microsoft.com/office/drawing/2014/main" id="{254C21FB-7C5D-4316-8FE7-4E485F9F54C8}"/>
              </a:ext>
            </a:extLst>
          </p:cNvPr>
          <p:cNvSpPr/>
          <p:nvPr/>
        </p:nvSpPr>
        <p:spPr>
          <a:xfrm>
            <a:off x="6267453" y="3222855"/>
            <a:ext cx="4999037" cy="604838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rgbClr val="FFC000"/>
                </a:solidFill>
              </a:rPr>
              <a:t>Ilıman İklim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5" name="Altıgen 14">
            <a:extLst>
              <a:ext uri="{FF2B5EF4-FFF2-40B4-BE49-F238E27FC236}">
                <a16:creationId xmlns:a16="http://schemas.microsoft.com/office/drawing/2014/main" id="{EE4BE7EB-630F-479D-9DAF-9CBAE2184B5A}"/>
              </a:ext>
            </a:extLst>
          </p:cNvPr>
          <p:cNvSpPr/>
          <p:nvPr/>
        </p:nvSpPr>
        <p:spPr>
          <a:xfrm>
            <a:off x="830262" y="5373918"/>
            <a:ext cx="4999037" cy="603250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dirty="0">
                <a:solidFill>
                  <a:srgbClr val="FFC000"/>
                </a:solidFill>
              </a:rPr>
              <a:t>Karasal İklim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44C8B00D-913A-41D4-8266-49ECBE190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55" y="53408"/>
            <a:ext cx="1085850" cy="71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D9623E9-27B1-40F8-8997-4DBFBC10B802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Climate</a:t>
            </a:r>
            <a:r>
              <a:rPr lang="tr-TR" sz="4400" b="1" dirty="0"/>
              <a:t> / </a:t>
            </a:r>
            <a:r>
              <a:rPr lang="tr-TR" sz="4400" b="1" dirty="0" err="1"/>
              <a:t>Weather</a:t>
            </a:r>
            <a:endParaRPr lang="tr-TR" sz="1200" b="1" dirty="0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00D3AE3F-3872-4FAB-A834-7B87A1F6C0A9}"/>
              </a:ext>
            </a:extLst>
          </p:cNvPr>
          <p:cNvSpPr txBox="1"/>
          <p:nvPr/>
        </p:nvSpPr>
        <p:spPr>
          <a:xfrm>
            <a:off x="3631666" y="6066556"/>
            <a:ext cx="2277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Cloudy</a:t>
            </a:r>
            <a:r>
              <a:rPr lang="tr-TR" sz="2000" b="1" dirty="0"/>
              <a:t>: Bulutlu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AF304F90-139A-4021-BE3C-1D022C556B74}"/>
              </a:ext>
            </a:extLst>
          </p:cNvPr>
          <p:cNvSpPr txBox="1"/>
          <p:nvPr/>
        </p:nvSpPr>
        <p:spPr>
          <a:xfrm>
            <a:off x="7523721" y="2941991"/>
            <a:ext cx="185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Snowy</a:t>
            </a:r>
            <a:r>
              <a:rPr lang="tr-TR" sz="2000" b="1" dirty="0"/>
              <a:t>: Karlı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58670D3D-A03E-4301-BAB5-21490D9F0F41}"/>
              </a:ext>
            </a:extLst>
          </p:cNvPr>
          <p:cNvSpPr txBox="1"/>
          <p:nvPr/>
        </p:nvSpPr>
        <p:spPr>
          <a:xfrm>
            <a:off x="1249671" y="6140966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Stormy</a:t>
            </a:r>
            <a:r>
              <a:rPr lang="tr-TR" sz="2000" b="1" dirty="0"/>
              <a:t>: Fırtınalı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3A1A2A35-256F-441B-9025-DF083AF4519A}"/>
              </a:ext>
            </a:extLst>
          </p:cNvPr>
          <p:cNvSpPr txBox="1"/>
          <p:nvPr/>
        </p:nvSpPr>
        <p:spPr>
          <a:xfrm>
            <a:off x="2370608" y="3138991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Rainy</a:t>
            </a:r>
            <a:r>
              <a:rPr lang="tr-TR" sz="2000" b="1" dirty="0"/>
              <a:t>: Yağmurlu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BA62A91F-3896-4068-A056-5E293820EDC6}"/>
              </a:ext>
            </a:extLst>
          </p:cNvPr>
          <p:cNvSpPr txBox="1"/>
          <p:nvPr/>
        </p:nvSpPr>
        <p:spPr>
          <a:xfrm>
            <a:off x="-38866" y="3064001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Sunny</a:t>
            </a:r>
            <a:r>
              <a:rPr lang="tr-TR" sz="2000" b="1" dirty="0"/>
              <a:t>: Güneşli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06FF508D-7D82-408F-B10F-77BB51BC3A5D}"/>
              </a:ext>
            </a:extLst>
          </p:cNvPr>
          <p:cNvSpPr txBox="1"/>
          <p:nvPr/>
        </p:nvSpPr>
        <p:spPr>
          <a:xfrm>
            <a:off x="-38867" y="3342974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Hot: Sıcak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E48D0D79-5909-479B-B02C-8A0CB62B7933}"/>
              </a:ext>
            </a:extLst>
          </p:cNvPr>
          <p:cNvSpPr txBox="1"/>
          <p:nvPr/>
        </p:nvSpPr>
        <p:spPr>
          <a:xfrm>
            <a:off x="8672139" y="6079070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Foggy</a:t>
            </a:r>
            <a:r>
              <a:rPr lang="tr-TR" sz="2000" b="1" dirty="0"/>
              <a:t>: Sisli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5BC39D0C-B263-4C9B-BF0F-57B482367990}"/>
              </a:ext>
            </a:extLst>
          </p:cNvPr>
          <p:cNvSpPr txBox="1"/>
          <p:nvPr/>
        </p:nvSpPr>
        <p:spPr>
          <a:xfrm>
            <a:off x="7290884" y="3250802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Cold</a:t>
            </a:r>
            <a:r>
              <a:rPr lang="tr-TR" sz="2000" b="1" dirty="0"/>
              <a:t>: Soğuk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7FEE587C-971B-4FCE-A150-88D2134EC2A6}"/>
              </a:ext>
            </a:extLst>
          </p:cNvPr>
          <p:cNvSpPr txBox="1"/>
          <p:nvPr/>
        </p:nvSpPr>
        <p:spPr>
          <a:xfrm>
            <a:off x="6826608" y="3838002"/>
            <a:ext cx="3250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Freezing</a:t>
            </a:r>
            <a:r>
              <a:rPr lang="tr-TR" sz="2000" b="1" dirty="0"/>
              <a:t>: Dondurucu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A7CA280B-6C54-4B33-A959-0B0973C9B49A}"/>
              </a:ext>
            </a:extLst>
          </p:cNvPr>
          <p:cNvSpPr txBox="1"/>
          <p:nvPr/>
        </p:nvSpPr>
        <p:spPr>
          <a:xfrm>
            <a:off x="9744574" y="3119884"/>
            <a:ext cx="244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Windy</a:t>
            </a:r>
            <a:r>
              <a:rPr lang="tr-TR" sz="2000" b="1" dirty="0"/>
              <a:t>: Rüzgarlı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541906B9-C691-40FC-B619-4F760FA91E35}"/>
              </a:ext>
            </a:extLst>
          </p:cNvPr>
          <p:cNvSpPr txBox="1"/>
          <p:nvPr/>
        </p:nvSpPr>
        <p:spPr>
          <a:xfrm>
            <a:off x="7228260" y="3529191"/>
            <a:ext cx="244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Icy</a:t>
            </a:r>
            <a:r>
              <a:rPr lang="tr-TR" sz="2000" b="1" dirty="0"/>
              <a:t>: Buzlu</a:t>
            </a:r>
          </a:p>
        </p:txBody>
      </p:sp>
      <p:sp>
        <p:nvSpPr>
          <p:cNvPr id="44" name="Metin kutusu 43">
            <a:extLst>
              <a:ext uri="{FF2B5EF4-FFF2-40B4-BE49-F238E27FC236}">
                <a16:creationId xmlns:a16="http://schemas.microsoft.com/office/drawing/2014/main" id="{C62A59EF-ABCC-4955-BCA5-3A4B7B7F9695}"/>
              </a:ext>
            </a:extLst>
          </p:cNvPr>
          <p:cNvSpPr txBox="1"/>
          <p:nvPr/>
        </p:nvSpPr>
        <p:spPr>
          <a:xfrm>
            <a:off x="6067171" y="6079070"/>
            <a:ext cx="2447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Humid</a:t>
            </a:r>
            <a:r>
              <a:rPr lang="tr-TR" sz="2000" b="1" dirty="0"/>
              <a:t>: Nemli</a:t>
            </a: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2D5DD551-BDE4-4860-8773-E8DC9B385DB8}"/>
              </a:ext>
            </a:extLst>
          </p:cNvPr>
          <p:cNvSpPr txBox="1"/>
          <p:nvPr/>
        </p:nvSpPr>
        <p:spPr>
          <a:xfrm>
            <a:off x="4881409" y="3108035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Lightning</a:t>
            </a:r>
            <a:r>
              <a:rPr lang="tr-TR" sz="2000" b="1" dirty="0"/>
              <a:t>: Şimşek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31CA7F5E-0980-49C4-A908-09FDDE34A30B}"/>
              </a:ext>
            </a:extLst>
          </p:cNvPr>
          <p:cNvSpPr txBox="1"/>
          <p:nvPr/>
        </p:nvSpPr>
        <p:spPr>
          <a:xfrm>
            <a:off x="-38868" y="3650912"/>
            <a:ext cx="232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err="1"/>
              <a:t>Warm</a:t>
            </a:r>
            <a:r>
              <a:rPr lang="tr-TR" sz="2000" b="1" dirty="0"/>
              <a:t>: Ilık</a:t>
            </a:r>
          </a:p>
        </p:txBody>
      </p:sp>
      <p:pic>
        <p:nvPicPr>
          <p:cNvPr id="47" name="Resim 46">
            <a:extLst>
              <a:ext uri="{FF2B5EF4-FFF2-40B4-BE49-F238E27FC236}">
                <a16:creationId xmlns:a16="http://schemas.microsoft.com/office/drawing/2014/main" id="{57B1A00C-9BD3-4AD7-A1F0-F0E391EEA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55" y="53408"/>
            <a:ext cx="1085850" cy="715903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F431A7D-E3F3-08D8-9048-0A17291E3936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(İklim / Hava Durumu)</a:t>
            </a:r>
            <a:endParaRPr lang="tr-TR" sz="700" b="1" dirty="0"/>
          </a:p>
        </p:txBody>
      </p:sp>
    </p:spTree>
    <p:extLst>
      <p:ext uri="{BB962C8B-B14F-4D97-AF65-F5344CB8AC3E}">
        <p14:creationId xmlns:p14="http://schemas.microsoft.com/office/powerpoint/2010/main" val="41146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4F2BD6-BA8B-51E8-752A-D588AEBEB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F5D78566-14F6-68F4-D344-62B3C3DFD8E3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https://www.egetolgayaltinay.com/lessons/390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F09416C-64D4-F32A-B0AE-F1A998D3C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084">
            <a:off x="8586787" y="3275216"/>
            <a:ext cx="2995613" cy="285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61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>
            <a:extLst>
              <a:ext uri="{FF2B5EF4-FFF2-40B4-BE49-F238E27FC236}">
                <a16:creationId xmlns:a16="http://schemas.microsoft.com/office/drawing/2014/main" id="{AD424C77-AE96-46F8-8078-D2F69418E846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Seasons</a:t>
            </a:r>
            <a:endParaRPr lang="tr-TR" sz="1200" b="1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166C9DA8-4285-4431-AD42-C73F5C18EE5B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(Mevsimler)</a:t>
            </a:r>
            <a:endParaRPr lang="tr-TR" sz="700" b="1" dirty="0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D6F3870E-EB09-45BC-9368-EF01B7308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023" y="144481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10C5CC2E-C946-416A-AD2D-1BD1706FA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30" y="43142"/>
            <a:ext cx="1085850" cy="715903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1B2FD0C6-03D8-4C90-9FED-E00E331FFBC0}"/>
              </a:ext>
            </a:extLst>
          </p:cNvPr>
          <p:cNvSpPr txBox="1"/>
          <p:nvPr/>
        </p:nvSpPr>
        <p:spPr>
          <a:xfrm>
            <a:off x="135311" y="4256309"/>
            <a:ext cx="256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September</a:t>
            </a:r>
            <a:r>
              <a:rPr lang="tr-TR" sz="2400" b="1" dirty="0"/>
              <a:t> (Eylül)</a:t>
            </a:r>
          </a:p>
          <a:p>
            <a:pPr algn="ctr"/>
            <a:r>
              <a:rPr lang="tr-TR" sz="2400" b="1" dirty="0" err="1"/>
              <a:t>October</a:t>
            </a:r>
            <a:r>
              <a:rPr lang="tr-TR" sz="2400" b="1" dirty="0"/>
              <a:t> (Ekim)</a:t>
            </a:r>
          </a:p>
          <a:p>
            <a:pPr algn="ctr"/>
            <a:r>
              <a:rPr lang="tr-TR" sz="2400" b="1" dirty="0" err="1"/>
              <a:t>November</a:t>
            </a:r>
            <a:r>
              <a:rPr lang="tr-TR" sz="2400" b="1" dirty="0"/>
              <a:t> (Kasım)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FFEBC89C-74F9-4CC0-A6FE-EB56904971F6}"/>
              </a:ext>
            </a:extLst>
          </p:cNvPr>
          <p:cNvSpPr txBox="1"/>
          <p:nvPr/>
        </p:nvSpPr>
        <p:spPr>
          <a:xfrm>
            <a:off x="3255541" y="4308164"/>
            <a:ext cx="256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December</a:t>
            </a:r>
            <a:r>
              <a:rPr lang="tr-TR" sz="2400" b="1" dirty="0"/>
              <a:t> (Aralık)</a:t>
            </a:r>
          </a:p>
          <a:p>
            <a:pPr algn="ctr"/>
            <a:r>
              <a:rPr lang="tr-TR" sz="2400" b="1" dirty="0" err="1"/>
              <a:t>January</a:t>
            </a:r>
            <a:r>
              <a:rPr lang="tr-TR" sz="2400" b="1" dirty="0"/>
              <a:t> (Ocak)</a:t>
            </a:r>
          </a:p>
          <a:p>
            <a:pPr algn="ctr"/>
            <a:r>
              <a:rPr lang="tr-TR" sz="2400" b="1" dirty="0" err="1"/>
              <a:t>February</a:t>
            </a:r>
            <a:r>
              <a:rPr lang="tr-TR" sz="2400" b="1" dirty="0"/>
              <a:t> (Şubat)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296D80FC-8A81-4C70-9135-9EF8420C98D4}"/>
              </a:ext>
            </a:extLst>
          </p:cNvPr>
          <p:cNvSpPr txBox="1"/>
          <p:nvPr/>
        </p:nvSpPr>
        <p:spPr>
          <a:xfrm>
            <a:off x="6375771" y="4308164"/>
            <a:ext cx="256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March</a:t>
            </a:r>
            <a:r>
              <a:rPr lang="tr-TR" sz="2400" b="1" dirty="0"/>
              <a:t> (Mart)</a:t>
            </a:r>
          </a:p>
          <a:p>
            <a:pPr algn="ctr"/>
            <a:r>
              <a:rPr lang="tr-TR" sz="2400" b="1" dirty="0"/>
              <a:t>April (Nisan)</a:t>
            </a:r>
          </a:p>
          <a:p>
            <a:pPr algn="ctr"/>
            <a:r>
              <a:rPr lang="tr-TR" sz="2400" b="1" dirty="0"/>
              <a:t>May (Mayıs)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7B24944-BC1A-4F98-AF66-E89875149F2B}"/>
              </a:ext>
            </a:extLst>
          </p:cNvPr>
          <p:cNvSpPr txBox="1"/>
          <p:nvPr/>
        </p:nvSpPr>
        <p:spPr>
          <a:xfrm>
            <a:off x="9373029" y="4308164"/>
            <a:ext cx="256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/>
              <a:t>June</a:t>
            </a:r>
            <a:r>
              <a:rPr lang="tr-TR" sz="2400" b="1" dirty="0"/>
              <a:t> (Haziran)</a:t>
            </a:r>
          </a:p>
          <a:p>
            <a:pPr algn="ctr"/>
            <a:r>
              <a:rPr lang="tr-TR" sz="2400" b="1" dirty="0" err="1"/>
              <a:t>July</a:t>
            </a:r>
            <a:r>
              <a:rPr lang="tr-TR" sz="2400" b="1" dirty="0"/>
              <a:t> (Temmuz)</a:t>
            </a:r>
          </a:p>
          <a:p>
            <a:pPr algn="ctr"/>
            <a:r>
              <a:rPr lang="tr-TR" sz="2400" b="1" dirty="0" err="1"/>
              <a:t>August</a:t>
            </a:r>
            <a:r>
              <a:rPr lang="tr-TR" sz="2400" b="1" dirty="0"/>
              <a:t> (Ağustos)</a:t>
            </a:r>
          </a:p>
        </p:txBody>
      </p:sp>
    </p:spTree>
    <p:extLst>
      <p:ext uri="{BB962C8B-B14F-4D97-AF65-F5344CB8AC3E}">
        <p14:creationId xmlns:p14="http://schemas.microsoft.com/office/powerpoint/2010/main" val="201651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7BBE2FF-8FD4-4A71-8D38-C8B0F689DAF8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Transportation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E77DAD8-C56F-40A9-8E86-E179E166CB46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(Ulaşım)</a:t>
            </a:r>
            <a:endParaRPr lang="tr-TR" sz="700" b="1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4CA2519-169D-4384-B5EC-A94420444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83" y="32250"/>
            <a:ext cx="864721" cy="864721"/>
          </a:xfrm>
          <a:prstGeom prst="rect">
            <a:avLst/>
          </a:prstGeom>
        </p:spPr>
      </p:pic>
      <p:sp>
        <p:nvSpPr>
          <p:cNvPr id="9" name="Paralelkenar 8">
            <a:extLst>
              <a:ext uri="{FF2B5EF4-FFF2-40B4-BE49-F238E27FC236}">
                <a16:creationId xmlns:a16="http://schemas.microsoft.com/office/drawing/2014/main" id="{959E6E38-FE92-4885-A531-A3C0E281B1C1}"/>
              </a:ext>
            </a:extLst>
          </p:cNvPr>
          <p:cNvSpPr/>
          <p:nvPr/>
        </p:nvSpPr>
        <p:spPr>
          <a:xfrm>
            <a:off x="303363" y="904751"/>
            <a:ext cx="11585274" cy="1225278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How do</a:t>
            </a:r>
            <a:r>
              <a:rPr lang="tr-TR" b="1" dirty="0"/>
              <a:t> </a:t>
            </a:r>
            <a:r>
              <a:rPr lang="tr-TR" b="1" dirty="0" err="1"/>
              <a:t>we</a:t>
            </a:r>
            <a:r>
              <a:rPr lang="en-US" b="1" dirty="0"/>
              <a:t> go there?</a:t>
            </a:r>
            <a:r>
              <a:rPr lang="tr-TR" b="1" dirty="0"/>
              <a:t> </a:t>
            </a:r>
            <a:r>
              <a:rPr lang="tr-TR" dirty="0"/>
              <a:t>(Oraya nasıl gideriz?)</a:t>
            </a:r>
            <a:endParaRPr lang="en-US" b="1" dirty="0"/>
          </a:p>
          <a:p>
            <a:pPr algn="ctr">
              <a:defRPr/>
            </a:pPr>
            <a:r>
              <a:rPr lang="en-US" b="1" dirty="0"/>
              <a:t>How do we reach there?</a:t>
            </a:r>
            <a:r>
              <a:rPr lang="tr-TR" b="1" dirty="0"/>
              <a:t> </a:t>
            </a:r>
            <a:r>
              <a:rPr lang="tr-TR" dirty="0"/>
              <a:t>(Oraya nasıl ulaşırız?)</a:t>
            </a:r>
            <a:endParaRPr lang="tr-TR" b="1" dirty="0"/>
          </a:p>
          <a:p>
            <a:pPr algn="ctr">
              <a:defRPr/>
            </a:pPr>
            <a:r>
              <a:rPr lang="tr-TR" b="1" dirty="0"/>
              <a:t>How can </a:t>
            </a:r>
            <a:r>
              <a:rPr lang="tr-TR" b="1" dirty="0" err="1"/>
              <a:t>we</a:t>
            </a:r>
            <a:r>
              <a:rPr lang="tr-TR" b="1" dirty="0"/>
              <a:t> </a:t>
            </a:r>
            <a:r>
              <a:rPr lang="tr-TR" b="1" dirty="0" err="1"/>
              <a:t>get</a:t>
            </a:r>
            <a:r>
              <a:rPr lang="tr-TR" b="1" dirty="0"/>
              <a:t> </a:t>
            </a:r>
            <a:r>
              <a:rPr lang="tr-TR" b="1" dirty="0" err="1"/>
              <a:t>there</a:t>
            </a:r>
            <a:r>
              <a:rPr lang="tr-TR" b="1" dirty="0"/>
              <a:t>? </a:t>
            </a:r>
            <a:r>
              <a:rPr lang="tr-TR" dirty="0"/>
              <a:t>(Oraya nasıl ulaşabiliriz?)</a:t>
            </a:r>
            <a:endParaRPr lang="tr-TR" b="1" dirty="0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AB854B0F-B45D-4113-BEF9-A640D102473F}"/>
              </a:ext>
            </a:extLst>
          </p:cNvPr>
          <p:cNvSpPr/>
          <p:nvPr/>
        </p:nvSpPr>
        <p:spPr>
          <a:xfrm>
            <a:off x="1085631" y="2274864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Train</a:t>
            </a:r>
            <a:endParaRPr lang="en-US" dirty="0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4E5827C8-505B-4209-A3B9-36E3D0D90553}"/>
              </a:ext>
            </a:extLst>
          </p:cNvPr>
          <p:cNvSpPr/>
          <p:nvPr/>
        </p:nvSpPr>
        <p:spPr>
          <a:xfrm>
            <a:off x="4676555" y="2286364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Bus</a:t>
            </a:r>
            <a:endParaRPr lang="en-US" dirty="0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017D5101-629D-4EBE-BA78-20E71CB18B65}"/>
              </a:ext>
            </a:extLst>
          </p:cNvPr>
          <p:cNvSpPr/>
          <p:nvPr/>
        </p:nvSpPr>
        <p:spPr>
          <a:xfrm>
            <a:off x="8267479" y="2316194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Car</a:t>
            </a:r>
            <a:endParaRPr lang="en-US" dirty="0"/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44D2EAB8-E12E-4E83-9BA9-295ED3F1CFB3}"/>
              </a:ext>
            </a:extLst>
          </p:cNvPr>
          <p:cNvSpPr/>
          <p:nvPr/>
        </p:nvSpPr>
        <p:spPr>
          <a:xfrm>
            <a:off x="2830338" y="3767591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Plane</a:t>
            </a:r>
            <a:r>
              <a:rPr lang="tr-TR" dirty="0"/>
              <a:t> / Aircraft</a:t>
            </a:r>
            <a:endParaRPr lang="en-US" dirty="0"/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1359B983-CE74-4F87-8D6D-11FE3FCCB972}"/>
              </a:ext>
            </a:extLst>
          </p:cNvPr>
          <p:cNvSpPr/>
          <p:nvPr/>
        </p:nvSpPr>
        <p:spPr>
          <a:xfrm>
            <a:off x="6490931" y="3779091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Boat</a:t>
            </a:r>
            <a:r>
              <a:rPr lang="tr-TR" dirty="0"/>
              <a:t> / </a:t>
            </a:r>
            <a:r>
              <a:rPr lang="tr-TR" dirty="0" err="1"/>
              <a:t>Ship</a:t>
            </a:r>
            <a:endParaRPr lang="en-US" dirty="0"/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BA37536E-7D24-48BE-A149-AD7002A94818}"/>
              </a:ext>
            </a:extLst>
          </p:cNvPr>
          <p:cNvSpPr/>
          <p:nvPr/>
        </p:nvSpPr>
        <p:spPr>
          <a:xfrm>
            <a:off x="1085630" y="2849384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Tren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1DA492AC-3E6A-4114-A6B6-B71B768EF744}"/>
              </a:ext>
            </a:extLst>
          </p:cNvPr>
          <p:cNvSpPr/>
          <p:nvPr/>
        </p:nvSpPr>
        <p:spPr>
          <a:xfrm>
            <a:off x="4676554" y="2860884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Otobüs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3B941FA5-59C3-44EC-8040-BC1F463893A5}"/>
              </a:ext>
            </a:extLst>
          </p:cNvPr>
          <p:cNvSpPr/>
          <p:nvPr/>
        </p:nvSpPr>
        <p:spPr>
          <a:xfrm>
            <a:off x="8267478" y="2890714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Araba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BF88B5A0-F7B8-4010-874F-E26987C1B7D5}"/>
              </a:ext>
            </a:extLst>
          </p:cNvPr>
          <p:cNvSpPr/>
          <p:nvPr/>
        </p:nvSpPr>
        <p:spPr>
          <a:xfrm>
            <a:off x="2830338" y="4342111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Uçak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5847E0F2-4FB2-4181-AAF1-300EBD0E804F}"/>
              </a:ext>
            </a:extLst>
          </p:cNvPr>
          <p:cNvSpPr/>
          <p:nvPr/>
        </p:nvSpPr>
        <p:spPr>
          <a:xfrm>
            <a:off x="6490930" y="4353611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Tekne / Gemi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2E769A53-5718-4E25-931B-727ABFA34544}"/>
              </a:ext>
            </a:extLst>
          </p:cNvPr>
          <p:cNvSpPr txBox="1"/>
          <p:nvPr/>
        </p:nvSpPr>
        <p:spPr>
          <a:xfrm>
            <a:off x="303363" y="5360226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  <a:r>
              <a:rPr lang="tr-TR" sz="2400" dirty="0" err="1"/>
              <a:t>You</a:t>
            </a:r>
            <a:r>
              <a:rPr lang="tr-TR" sz="2400" dirty="0"/>
              <a:t> can </a:t>
            </a:r>
            <a:r>
              <a:rPr lang="tr-TR" sz="2400" dirty="0" err="1"/>
              <a:t>go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Olympos </a:t>
            </a:r>
            <a:r>
              <a:rPr lang="tr-TR" sz="2400" b="1" dirty="0" err="1"/>
              <a:t>by</a:t>
            </a:r>
            <a:r>
              <a:rPr lang="tr-TR" sz="2400" b="1" dirty="0"/>
              <a:t> car</a:t>
            </a:r>
            <a:r>
              <a:rPr lang="tr-TR" sz="2400" dirty="0"/>
              <a:t>. (</a:t>
            </a:r>
            <a:r>
              <a:rPr lang="tr-TR" sz="2400" dirty="0" err="1"/>
              <a:t>Olimpos’a</a:t>
            </a:r>
            <a:r>
              <a:rPr lang="tr-TR" sz="2400" dirty="0"/>
              <a:t> araba ile gidebilirsin.)</a:t>
            </a:r>
          </a:p>
        </p:txBody>
      </p:sp>
      <p:sp>
        <p:nvSpPr>
          <p:cNvPr id="23" name="Düzlem 22">
            <a:extLst>
              <a:ext uri="{FF2B5EF4-FFF2-40B4-BE49-F238E27FC236}">
                <a16:creationId xmlns:a16="http://schemas.microsoft.com/office/drawing/2014/main" id="{2CA5FC19-95F2-41C6-8E7A-A8D66258DD8E}"/>
              </a:ext>
            </a:extLst>
          </p:cNvPr>
          <p:cNvSpPr/>
          <p:nvPr/>
        </p:nvSpPr>
        <p:spPr>
          <a:xfrm rot="981195">
            <a:off x="10073458" y="120457"/>
            <a:ext cx="2291224" cy="1104154"/>
          </a:xfrm>
          <a:prstGeom prst="plaque">
            <a:avLst>
              <a:gd name="adj" fmla="val 28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Reach: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</a:t>
            </a:r>
            <a:r>
              <a:rPr lang="tr-TR" sz="2400" dirty="0"/>
              <a:t>Ulaşmak</a:t>
            </a:r>
            <a:endParaRPr lang="en-US" sz="2400" dirty="0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E8FD23B1-9E42-46E2-AB83-945CF28589DE}"/>
              </a:ext>
            </a:extLst>
          </p:cNvPr>
          <p:cNvSpPr txBox="1"/>
          <p:nvPr/>
        </p:nvSpPr>
        <p:spPr>
          <a:xfrm>
            <a:off x="303363" y="5953249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  <a:r>
              <a:rPr lang="tr-TR" sz="2400" dirty="0" err="1"/>
              <a:t>You</a:t>
            </a:r>
            <a:r>
              <a:rPr lang="tr-TR" sz="2400" dirty="0"/>
              <a:t> can </a:t>
            </a:r>
            <a:r>
              <a:rPr lang="tr-TR" sz="2400" dirty="0" err="1"/>
              <a:t>reach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Island </a:t>
            </a:r>
            <a:r>
              <a:rPr lang="tr-TR" sz="2400" b="1" dirty="0" err="1"/>
              <a:t>by</a:t>
            </a:r>
            <a:r>
              <a:rPr lang="tr-TR" sz="2400" b="1" dirty="0"/>
              <a:t> </a:t>
            </a:r>
            <a:r>
              <a:rPr lang="tr-TR" sz="2400" b="1" dirty="0" err="1"/>
              <a:t>boat</a:t>
            </a:r>
            <a:r>
              <a:rPr lang="tr-TR" sz="2400" dirty="0"/>
              <a:t>. (Adaya tekne ile ulaşabilirsin.)</a:t>
            </a:r>
          </a:p>
        </p:txBody>
      </p:sp>
    </p:spTree>
    <p:extLst>
      <p:ext uri="{BB962C8B-B14F-4D97-AF65-F5344CB8AC3E}">
        <p14:creationId xmlns:p14="http://schemas.microsoft.com/office/powerpoint/2010/main" val="229206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elkenar 7">
            <a:extLst>
              <a:ext uri="{FF2B5EF4-FFF2-40B4-BE49-F238E27FC236}">
                <a16:creationId xmlns:a16="http://schemas.microsoft.com/office/drawing/2014/main" id="{3FBB15FD-C62A-4775-8441-6C2106E12A60}"/>
              </a:ext>
            </a:extLst>
          </p:cNvPr>
          <p:cNvSpPr/>
          <p:nvPr/>
        </p:nvSpPr>
        <p:spPr>
          <a:xfrm>
            <a:off x="303363" y="904751"/>
            <a:ext cx="11585274" cy="1225278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Where can we buy some souvenirs?</a:t>
            </a:r>
            <a:r>
              <a:rPr lang="tr-TR" b="1" dirty="0"/>
              <a:t> </a:t>
            </a:r>
            <a:r>
              <a:rPr lang="tr-TR" dirty="0"/>
              <a:t>(Nereden hediyelik eşya satın alabiliriz?)</a:t>
            </a:r>
            <a:endParaRPr lang="en-US" b="1" dirty="0"/>
          </a:p>
          <a:p>
            <a:pPr algn="ctr">
              <a:defRPr/>
            </a:pPr>
            <a:r>
              <a:rPr lang="en-US" sz="1800" dirty="0"/>
              <a:t>What can we buy as a present?</a:t>
            </a:r>
            <a:r>
              <a:rPr lang="tr-TR" sz="1800" dirty="0"/>
              <a:t> </a:t>
            </a:r>
            <a:r>
              <a:rPr lang="tr-TR" dirty="0"/>
              <a:t>(Hediye olarak ne satın alabiliriz?)</a:t>
            </a:r>
            <a:endParaRPr lang="tr-TR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7BBE2FF-8FD4-4A71-8D38-C8B0F689DAF8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Shopping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E77DAD8-C56F-40A9-8E86-E179E166CB46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(Alışveriş)</a:t>
            </a:r>
            <a:endParaRPr lang="tr-TR" sz="700" b="1" dirty="0"/>
          </a:p>
        </p:txBody>
      </p:sp>
      <p:pic>
        <p:nvPicPr>
          <p:cNvPr id="6" name="Picture 2" descr="yatak kaçış sınır shopping bag png - missionariesoffatima.org">
            <a:extLst>
              <a:ext uri="{FF2B5EF4-FFF2-40B4-BE49-F238E27FC236}">
                <a16:creationId xmlns:a16="http://schemas.microsoft.com/office/drawing/2014/main" id="{B12E203D-482D-492D-AC1E-1E12B999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36" y="91834"/>
            <a:ext cx="559315" cy="6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üzlem 6">
            <a:extLst>
              <a:ext uri="{FF2B5EF4-FFF2-40B4-BE49-F238E27FC236}">
                <a16:creationId xmlns:a16="http://schemas.microsoft.com/office/drawing/2014/main" id="{E7C79AC8-C962-4C5B-9330-2D02B0C089F3}"/>
              </a:ext>
            </a:extLst>
          </p:cNvPr>
          <p:cNvSpPr/>
          <p:nvPr/>
        </p:nvSpPr>
        <p:spPr>
          <a:xfrm rot="981195">
            <a:off x="10025225" y="14013"/>
            <a:ext cx="2382505" cy="1104154"/>
          </a:xfrm>
          <a:prstGeom prst="plaque">
            <a:avLst>
              <a:gd name="adj" fmla="val 2886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</a:rPr>
              <a:t>Buy: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 </a:t>
            </a:r>
            <a:r>
              <a:rPr lang="tr-TR" sz="2400" dirty="0"/>
              <a:t>Satın Almak</a:t>
            </a:r>
            <a:endParaRPr lang="en-US" sz="2400" dirty="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74425831-5FFA-4E74-B0CA-E4CA80672A92}"/>
              </a:ext>
            </a:extLst>
          </p:cNvPr>
          <p:cNvSpPr/>
          <p:nvPr/>
        </p:nvSpPr>
        <p:spPr>
          <a:xfrm>
            <a:off x="533180" y="2338367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Souvenirs</a:t>
            </a:r>
            <a:endParaRPr lang="en-US" dirty="0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9CA5A9A1-DFE3-45A0-A3C8-D58BD08917D4}"/>
              </a:ext>
            </a:extLst>
          </p:cNvPr>
          <p:cNvSpPr/>
          <p:nvPr/>
        </p:nvSpPr>
        <p:spPr>
          <a:xfrm>
            <a:off x="3380935" y="2347791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Gift</a:t>
            </a:r>
            <a:endParaRPr lang="en-US" dirty="0"/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92D03BBD-FAEA-4FEE-829A-E7DD4E2E6407}"/>
              </a:ext>
            </a:extLst>
          </p:cNvPr>
          <p:cNvSpPr/>
          <p:nvPr/>
        </p:nvSpPr>
        <p:spPr>
          <a:xfrm>
            <a:off x="6228689" y="2347791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Present</a:t>
            </a:r>
            <a:endParaRPr lang="en-US" dirty="0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87D45130-84AA-44BB-ADDF-1D99012D3A94}"/>
              </a:ext>
            </a:extLst>
          </p:cNvPr>
          <p:cNvSpPr/>
          <p:nvPr/>
        </p:nvSpPr>
        <p:spPr>
          <a:xfrm>
            <a:off x="9076443" y="2334332"/>
            <a:ext cx="2610069" cy="574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Handcraft</a:t>
            </a:r>
            <a:endParaRPr lang="en-US" dirty="0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D1FB0AC5-E2AE-4777-873C-12B9059FA722}"/>
              </a:ext>
            </a:extLst>
          </p:cNvPr>
          <p:cNvSpPr/>
          <p:nvPr/>
        </p:nvSpPr>
        <p:spPr>
          <a:xfrm>
            <a:off x="533178" y="2924387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Hediyelik Eşya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48FE3446-525E-4274-9B03-1648C78C6A28}"/>
              </a:ext>
            </a:extLst>
          </p:cNvPr>
          <p:cNvSpPr/>
          <p:nvPr/>
        </p:nvSpPr>
        <p:spPr>
          <a:xfrm>
            <a:off x="3380933" y="2933811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Hediye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38EF3EF0-7E1D-424C-8AA0-D1077E079B46}"/>
              </a:ext>
            </a:extLst>
          </p:cNvPr>
          <p:cNvSpPr/>
          <p:nvPr/>
        </p:nvSpPr>
        <p:spPr>
          <a:xfrm>
            <a:off x="6228688" y="2933811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Hediye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3C6D2686-E182-4791-B13E-EC071C55129C}"/>
              </a:ext>
            </a:extLst>
          </p:cNvPr>
          <p:cNvSpPr/>
          <p:nvPr/>
        </p:nvSpPr>
        <p:spPr>
          <a:xfrm>
            <a:off x="9076442" y="2920352"/>
            <a:ext cx="2610069" cy="574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>
                <a:solidFill>
                  <a:srgbClr val="FFC000"/>
                </a:solidFill>
              </a:rPr>
              <a:t>El yapımı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F1E0BF6D-33B6-4A3B-99A2-452AD8B11206}"/>
              </a:ext>
            </a:extLst>
          </p:cNvPr>
          <p:cNvSpPr txBox="1"/>
          <p:nvPr/>
        </p:nvSpPr>
        <p:spPr>
          <a:xfrm>
            <a:off x="617024" y="4592915"/>
            <a:ext cx="11069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</a:p>
          <a:p>
            <a:r>
              <a:rPr lang="tr-TR" sz="2400" b="1" dirty="0"/>
              <a:t>A: </a:t>
            </a:r>
            <a:r>
              <a:rPr lang="tr-TR" sz="2400" dirty="0" err="1"/>
              <a:t>What</a:t>
            </a:r>
            <a:r>
              <a:rPr lang="tr-TR" sz="2400" dirty="0"/>
              <a:t> </a:t>
            </a:r>
            <a:r>
              <a:rPr lang="tr-TR" sz="2400" dirty="0" err="1"/>
              <a:t>did</a:t>
            </a:r>
            <a:r>
              <a:rPr lang="tr-TR" sz="2400" dirty="0"/>
              <a:t> </a:t>
            </a:r>
            <a:r>
              <a:rPr lang="tr-TR" sz="2400" dirty="0" err="1"/>
              <a:t>you</a:t>
            </a:r>
            <a:r>
              <a:rPr lang="tr-TR" sz="2400" dirty="0"/>
              <a:t> buy </a:t>
            </a:r>
            <a:r>
              <a:rPr lang="tr-TR" sz="2400" dirty="0" err="1"/>
              <a:t>for</a:t>
            </a:r>
            <a:r>
              <a:rPr lang="tr-TR" sz="2400" dirty="0"/>
              <a:t> me? (Benim için ne satın aldın?)</a:t>
            </a:r>
          </a:p>
          <a:p>
            <a:r>
              <a:rPr lang="tr-TR" sz="2400" b="1" dirty="0"/>
              <a:t>B: </a:t>
            </a:r>
            <a:r>
              <a:rPr lang="tr-TR" sz="2400" dirty="0"/>
              <a:t>I </a:t>
            </a:r>
            <a:r>
              <a:rPr lang="tr-TR" sz="2400" dirty="0" err="1"/>
              <a:t>bought</a:t>
            </a:r>
            <a:r>
              <a:rPr lang="tr-TR" sz="2400" dirty="0"/>
              <a:t> </a:t>
            </a:r>
            <a:r>
              <a:rPr lang="tr-TR" sz="2400" dirty="0" err="1"/>
              <a:t>some</a:t>
            </a:r>
            <a:r>
              <a:rPr lang="tr-TR" sz="2400" dirty="0"/>
              <a:t> </a:t>
            </a:r>
            <a:r>
              <a:rPr lang="tr-TR" sz="2400" b="1" dirty="0" err="1"/>
              <a:t>souvenirs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you</a:t>
            </a:r>
            <a:r>
              <a:rPr lang="tr-TR" sz="2400" dirty="0"/>
              <a:t>. (Senin için bazı hediyelik eşyalar satın aldım.) </a:t>
            </a:r>
          </a:p>
        </p:txBody>
      </p:sp>
    </p:spTree>
    <p:extLst>
      <p:ext uri="{BB962C8B-B14F-4D97-AF65-F5344CB8AC3E}">
        <p14:creationId xmlns:p14="http://schemas.microsoft.com/office/powerpoint/2010/main" val="155747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1F083-5CDD-A234-D0CC-C353B5D55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846833DA-7070-6C6B-A544-0E4DDD29B8C2}"/>
              </a:ext>
            </a:extLst>
          </p:cNvPr>
          <p:cNvSpPr txBox="1"/>
          <p:nvPr/>
        </p:nvSpPr>
        <p:spPr>
          <a:xfrm>
            <a:off x="228124" y="344848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«</a:t>
            </a:r>
            <a:r>
              <a:rPr lang="tr-TR" sz="2400" dirty="0" err="1"/>
              <a:t>Tourism</a:t>
            </a:r>
            <a:r>
              <a:rPr lang="tr-TR" sz="2400" dirty="0"/>
              <a:t>» ünitesindeki konu başlıkları aşağıdaki gibidir: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BFE8F5F-FB07-C9C3-5BDC-904A12695692}"/>
              </a:ext>
            </a:extLst>
          </p:cNvPr>
          <p:cNvSpPr txBox="1"/>
          <p:nvPr/>
        </p:nvSpPr>
        <p:spPr>
          <a:xfrm>
            <a:off x="479654" y="86552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1) </a:t>
            </a:r>
            <a:r>
              <a:rPr lang="tr-TR" sz="3200" b="1" dirty="0" err="1">
                <a:solidFill>
                  <a:srgbClr val="FF0000"/>
                </a:solidFill>
              </a:rPr>
              <a:t>Tourist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Attractions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C060B61-A029-884A-C717-752A2DC26321}"/>
              </a:ext>
            </a:extLst>
          </p:cNvPr>
          <p:cNvSpPr txBox="1"/>
          <p:nvPr/>
        </p:nvSpPr>
        <p:spPr>
          <a:xfrm>
            <a:off x="479657" y="1509320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2) Holiday </a:t>
            </a:r>
            <a:r>
              <a:rPr lang="tr-TR" sz="3200" b="1" dirty="0" err="1">
                <a:solidFill>
                  <a:srgbClr val="FF0000"/>
                </a:solidFill>
              </a:rPr>
              <a:t>Destinations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1985379-B5BF-65A7-F749-8F5AF0E88398}"/>
              </a:ext>
            </a:extLst>
          </p:cNvPr>
          <p:cNvSpPr txBox="1"/>
          <p:nvPr/>
        </p:nvSpPr>
        <p:spPr>
          <a:xfrm>
            <a:off x="479654" y="2128120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3) </a:t>
            </a:r>
            <a:r>
              <a:rPr lang="tr-TR" sz="3200" b="1" dirty="0" err="1">
                <a:solidFill>
                  <a:srgbClr val="FF0000"/>
                </a:solidFill>
              </a:rPr>
              <a:t>Accomodations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051DA06-F426-7181-60A6-5A686D1A97B0}"/>
              </a:ext>
            </a:extLst>
          </p:cNvPr>
          <p:cNvSpPr txBox="1"/>
          <p:nvPr/>
        </p:nvSpPr>
        <p:spPr>
          <a:xfrm>
            <a:off x="479654" y="2739988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4) </a:t>
            </a:r>
            <a:r>
              <a:rPr lang="tr-TR" sz="3200" b="1" dirty="0" err="1">
                <a:solidFill>
                  <a:srgbClr val="FF0000"/>
                </a:solidFill>
              </a:rPr>
              <a:t>Cuisine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7FBFF27-9371-69A2-74ED-DD92FE0F065B}"/>
              </a:ext>
            </a:extLst>
          </p:cNvPr>
          <p:cNvSpPr txBox="1"/>
          <p:nvPr/>
        </p:nvSpPr>
        <p:spPr>
          <a:xfrm>
            <a:off x="479654" y="340408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5) </a:t>
            </a:r>
            <a:r>
              <a:rPr lang="tr-TR" sz="3200" b="1" dirty="0" err="1">
                <a:solidFill>
                  <a:srgbClr val="FF0000"/>
                </a:solidFill>
              </a:rPr>
              <a:t>Climate</a:t>
            </a:r>
            <a:r>
              <a:rPr lang="tr-TR" sz="3200" b="1" dirty="0">
                <a:solidFill>
                  <a:srgbClr val="FF0000"/>
                </a:solidFill>
              </a:rPr>
              <a:t> / </a:t>
            </a:r>
            <a:r>
              <a:rPr lang="tr-TR" sz="3200" b="1" dirty="0" err="1">
                <a:solidFill>
                  <a:srgbClr val="FF0000"/>
                </a:solidFill>
              </a:rPr>
              <a:t>Weather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84B34C9-9E37-50D3-417C-6B68DE60F215}"/>
              </a:ext>
            </a:extLst>
          </p:cNvPr>
          <p:cNvSpPr txBox="1"/>
          <p:nvPr/>
        </p:nvSpPr>
        <p:spPr>
          <a:xfrm>
            <a:off x="479654" y="398886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6) </a:t>
            </a:r>
            <a:r>
              <a:rPr lang="tr-TR" sz="3200" b="1" dirty="0" err="1">
                <a:solidFill>
                  <a:srgbClr val="FF0000"/>
                </a:solidFill>
              </a:rPr>
              <a:t>Transportation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43BF9E6-7218-B115-674F-292159D5B0D9}"/>
              </a:ext>
            </a:extLst>
          </p:cNvPr>
          <p:cNvSpPr txBox="1"/>
          <p:nvPr/>
        </p:nvSpPr>
        <p:spPr>
          <a:xfrm>
            <a:off x="479654" y="461750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7) </a:t>
            </a:r>
            <a:r>
              <a:rPr lang="tr-TR" sz="3200" b="1" dirty="0" err="1">
                <a:solidFill>
                  <a:srgbClr val="FF0000"/>
                </a:solidFill>
              </a:rPr>
              <a:t>Shopping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789180B-1C32-CD93-3356-0C1B1BC9777C}"/>
              </a:ext>
            </a:extLst>
          </p:cNvPr>
          <p:cNvSpPr txBox="1"/>
          <p:nvPr/>
        </p:nvSpPr>
        <p:spPr>
          <a:xfrm>
            <a:off x="479654" y="520227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8) </a:t>
            </a:r>
            <a:r>
              <a:rPr lang="tr-TR" sz="3200" b="1" dirty="0" err="1">
                <a:solidFill>
                  <a:srgbClr val="FF0000"/>
                </a:solidFill>
              </a:rPr>
              <a:t>Population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53B09CF6-0A5F-16CC-FC46-C5F19E3D9D1A}"/>
              </a:ext>
            </a:extLst>
          </p:cNvPr>
          <p:cNvSpPr txBox="1"/>
          <p:nvPr/>
        </p:nvSpPr>
        <p:spPr>
          <a:xfrm>
            <a:off x="4247709" y="88406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Turistik Yerler</a:t>
            </a:r>
            <a:endParaRPr lang="tr-TR" sz="1000" b="1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8220B09-9D14-FFFC-2140-444E7877BE99}"/>
              </a:ext>
            </a:extLst>
          </p:cNvPr>
          <p:cNvSpPr txBox="1"/>
          <p:nvPr/>
        </p:nvSpPr>
        <p:spPr>
          <a:xfrm>
            <a:off x="4500777" y="1498352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Tatile Gidilecek Yerler</a:t>
            </a:r>
            <a:endParaRPr lang="tr-TR" sz="1000" b="1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E70B0798-34E5-E3B0-8A26-E237A310D622}"/>
              </a:ext>
            </a:extLst>
          </p:cNvPr>
          <p:cNvSpPr txBox="1"/>
          <p:nvPr/>
        </p:nvSpPr>
        <p:spPr>
          <a:xfrm>
            <a:off x="3782119" y="211987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Kalınacak Yerler</a:t>
            </a:r>
            <a:endParaRPr lang="tr-TR" sz="1000" b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08A6DBBA-827E-1058-5D34-4ACEADFCA4F0}"/>
              </a:ext>
            </a:extLst>
          </p:cNvPr>
          <p:cNvSpPr txBox="1"/>
          <p:nvPr/>
        </p:nvSpPr>
        <p:spPr>
          <a:xfrm>
            <a:off x="2365777" y="2731420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Mutfak Kültürü</a:t>
            </a:r>
            <a:endParaRPr lang="tr-TR" sz="1000" b="1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11870567-73D3-681E-08E1-4F86032B2BCC}"/>
              </a:ext>
            </a:extLst>
          </p:cNvPr>
          <p:cNvSpPr txBox="1"/>
          <p:nvPr/>
        </p:nvSpPr>
        <p:spPr>
          <a:xfrm>
            <a:off x="4247708" y="338207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İklim ve Hava Durumu</a:t>
            </a:r>
            <a:endParaRPr lang="tr-TR" sz="1000" b="1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A74BAFB-5579-2931-C03F-3891121BE461}"/>
              </a:ext>
            </a:extLst>
          </p:cNvPr>
          <p:cNvSpPr txBox="1"/>
          <p:nvPr/>
        </p:nvSpPr>
        <p:spPr>
          <a:xfrm>
            <a:off x="3611543" y="3988863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Ulaşım</a:t>
            </a:r>
            <a:endParaRPr lang="tr-TR" sz="1000" b="1" dirty="0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816933CF-7E11-39B5-EB1D-FCB1C1E8E0F7}"/>
              </a:ext>
            </a:extLst>
          </p:cNvPr>
          <p:cNvSpPr txBox="1"/>
          <p:nvPr/>
        </p:nvSpPr>
        <p:spPr>
          <a:xfrm>
            <a:off x="2740485" y="4608197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Alışveriş</a:t>
            </a:r>
            <a:endParaRPr lang="tr-TR" sz="1000" b="1" dirty="0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9720D8F5-7074-F5EB-ABF9-595900D8752A}"/>
              </a:ext>
            </a:extLst>
          </p:cNvPr>
          <p:cNvSpPr txBox="1"/>
          <p:nvPr/>
        </p:nvSpPr>
        <p:spPr>
          <a:xfrm>
            <a:off x="2976775" y="5192972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Nüfus</a:t>
            </a:r>
            <a:endParaRPr lang="tr-TR" sz="1000" b="1" dirty="0"/>
          </a:p>
        </p:txBody>
      </p:sp>
    </p:spTree>
    <p:extLst>
      <p:ext uri="{BB962C8B-B14F-4D97-AF65-F5344CB8AC3E}">
        <p14:creationId xmlns:p14="http://schemas.microsoft.com/office/powerpoint/2010/main" val="24155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elkenar 3">
            <a:extLst>
              <a:ext uri="{FF2B5EF4-FFF2-40B4-BE49-F238E27FC236}">
                <a16:creationId xmlns:a16="http://schemas.microsoft.com/office/drawing/2014/main" id="{E927C9FF-FED3-4669-AC5C-638778955CD6}"/>
              </a:ext>
            </a:extLst>
          </p:cNvPr>
          <p:cNvSpPr/>
          <p:nvPr/>
        </p:nvSpPr>
        <p:spPr>
          <a:xfrm>
            <a:off x="303363" y="904751"/>
            <a:ext cx="11585274" cy="1225278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What is the population of </a:t>
            </a:r>
            <a:r>
              <a:rPr lang="tr-TR" sz="2000" b="1" dirty="0"/>
              <a:t>……</a:t>
            </a:r>
            <a:r>
              <a:rPr lang="en-US" sz="2000" b="1" dirty="0"/>
              <a:t>…?</a:t>
            </a:r>
            <a:r>
              <a:rPr lang="tr-TR" sz="2000" b="1" dirty="0"/>
              <a:t> </a:t>
            </a:r>
            <a:r>
              <a:rPr lang="tr-TR" sz="2000" dirty="0"/>
              <a:t>(…………..’</a:t>
            </a:r>
            <a:r>
              <a:rPr lang="tr-TR" sz="2000" dirty="0" err="1"/>
              <a:t>nın</a:t>
            </a:r>
            <a:r>
              <a:rPr lang="tr-TR" sz="2000" dirty="0"/>
              <a:t> nüfusu kaçtır?)</a:t>
            </a:r>
            <a:endParaRPr lang="en-US" sz="2000" b="1" dirty="0"/>
          </a:p>
          <a:p>
            <a:pPr algn="ctr">
              <a:defRPr/>
            </a:pPr>
            <a:r>
              <a:rPr lang="en-US" sz="2000" b="1" dirty="0"/>
              <a:t>How many people live in …</a:t>
            </a:r>
            <a:r>
              <a:rPr lang="tr-TR" sz="2000" b="1" dirty="0"/>
              <a:t>……</a:t>
            </a:r>
            <a:r>
              <a:rPr lang="en-US" sz="2000" b="1" dirty="0"/>
              <a:t>?</a:t>
            </a:r>
            <a:r>
              <a:rPr lang="tr-TR" sz="2000" b="1" dirty="0"/>
              <a:t> </a:t>
            </a:r>
            <a:r>
              <a:rPr lang="tr-TR" sz="2000" dirty="0"/>
              <a:t>(……………’da kaç insan yaşamaktadır?)</a:t>
            </a:r>
            <a:endParaRPr lang="tr-TR" sz="20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9EA0EB3-0A98-404B-A706-22E0A112653E}"/>
              </a:ext>
            </a:extLst>
          </p:cNvPr>
          <p:cNvSpPr txBox="1"/>
          <p:nvPr/>
        </p:nvSpPr>
        <p:spPr>
          <a:xfrm>
            <a:off x="1419225" y="-10477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Population</a:t>
            </a:r>
            <a:endParaRPr lang="tr-TR" sz="12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1820B1D-7AB7-4A40-9CB3-66B3AEEB09A3}"/>
              </a:ext>
            </a:extLst>
          </p:cNvPr>
          <p:cNvSpPr txBox="1"/>
          <p:nvPr/>
        </p:nvSpPr>
        <p:spPr>
          <a:xfrm>
            <a:off x="1419225" y="464611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(Nüfus)</a:t>
            </a:r>
            <a:endParaRPr lang="tr-TR" sz="700" b="1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2EFAED8-C4D8-4C59-9C63-E2D478B68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4" b="27222"/>
          <a:stretch/>
        </p:blipFill>
        <p:spPr>
          <a:xfrm>
            <a:off x="3206750" y="114175"/>
            <a:ext cx="1518878" cy="790576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1848CCC9-40FD-4C91-A156-F873AFED3651}"/>
              </a:ext>
            </a:extLst>
          </p:cNvPr>
          <p:cNvSpPr txBox="1"/>
          <p:nvPr/>
        </p:nvSpPr>
        <p:spPr>
          <a:xfrm>
            <a:off x="446238" y="2967335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  <a:r>
              <a:rPr lang="tr-TR" sz="2400" b="1" dirty="0"/>
              <a:t>18 </a:t>
            </a:r>
            <a:r>
              <a:rPr lang="tr-TR" sz="2400" b="1" dirty="0" err="1"/>
              <a:t>Million</a:t>
            </a:r>
            <a:r>
              <a:rPr lang="tr-TR" sz="2400" b="1" dirty="0"/>
              <a:t> </a:t>
            </a:r>
            <a:r>
              <a:rPr lang="tr-TR" sz="2400" dirty="0" err="1"/>
              <a:t>people</a:t>
            </a:r>
            <a:r>
              <a:rPr lang="tr-TR" sz="2400" dirty="0"/>
              <a:t> </a:t>
            </a:r>
            <a:r>
              <a:rPr lang="tr-TR" sz="2400" dirty="0" err="1"/>
              <a:t>live</a:t>
            </a:r>
            <a:r>
              <a:rPr lang="tr-TR" sz="2400" dirty="0"/>
              <a:t> in </a:t>
            </a:r>
            <a:r>
              <a:rPr lang="tr-TR" sz="2400" dirty="0" err="1"/>
              <a:t>Istanbul</a:t>
            </a:r>
            <a:r>
              <a:rPr lang="tr-TR" sz="2400" dirty="0"/>
              <a:t>. (</a:t>
            </a:r>
            <a:r>
              <a:rPr lang="tr-TR" sz="2400" dirty="0" err="1"/>
              <a:t>Istanbul’da</a:t>
            </a:r>
            <a:r>
              <a:rPr lang="tr-TR" sz="2400" dirty="0"/>
              <a:t> 18 milyon insan yaşamaktadır.)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05B1EF1-E952-49A5-8C31-3CB3B092A012}"/>
              </a:ext>
            </a:extLst>
          </p:cNvPr>
          <p:cNvSpPr txBox="1"/>
          <p:nvPr/>
        </p:nvSpPr>
        <p:spPr>
          <a:xfrm>
            <a:off x="446238" y="3560358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Ex</a:t>
            </a:r>
            <a:r>
              <a:rPr lang="tr-TR" sz="2400" dirty="0"/>
              <a:t>.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population</a:t>
            </a:r>
            <a:r>
              <a:rPr lang="tr-TR" sz="2400" dirty="0"/>
              <a:t> of </a:t>
            </a:r>
            <a:r>
              <a:rPr lang="tr-TR" sz="2400" dirty="0" err="1"/>
              <a:t>China</a:t>
            </a:r>
            <a:r>
              <a:rPr lang="tr-TR" sz="2400" dirty="0"/>
              <a:t> is </a:t>
            </a:r>
            <a:r>
              <a:rPr lang="tr-TR" sz="2400" b="1" dirty="0"/>
              <a:t>1,4 </a:t>
            </a:r>
            <a:r>
              <a:rPr lang="tr-TR" sz="2400" b="1" dirty="0" err="1"/>
              <a:t>Billion</a:t>
            </a:r>
            <a:r>
              <a:rPr lang="tr-TR" sz="2400" b="1" dirty="0"/>
              <a:t>. </a:t>
            </a:r>
            <a:r>
              <a:rPr lang="tr-TR" sz="2400" dirty="0"/>
              <a:t>(Çin’in nüfusu </a:t>
            </a:r>
            <a:r>
              <a:rPr lang="tr-TR" sz="2400" b="1" dirty="0"/>
              <a:t>1,4 milyardır</a:t>
            </a:r>
            <a:r>
              <a:rPr lang="tr-TR" sz="2400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6067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F438D-96C4-4FCA-5700-3E709C61B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8600503-E17F-72C9-BCA0-C80E8660CA8A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E87523"/>
                </a:solidFill>
              </a:rPr>
              <a:t>Titles</a:t>
            </a:r>
            <a:r>
              <a:rPr lang="tr-TR" sz="9600" b="1" dirty="0">
                <a:solidFill>
                  <a:srgbClr val="E87523"/>
                </a:solidFill>
              </a:rPr>
              <a:t> </a:t>
            </a:r>
            <a:r>
              <a:rPr lang="tr-TR" sz="9600" b="1" dirty="0" err="1">
                <a:solidFill>
                  <a:srgbClr val="E87523"/>
                </a:solidFill>
              </a:rPr>
              <a:t>about</a:t>
            </a:r>
            <a:r>
              <a:rPr lang="tr-TR" sz="9600" b="1" dirty="0">
                <a:solidFill>
                  <a:srgbClr val="E87523"/>
                </a:solidFill>
              </a:rPr>
              <a:t> </a:t>
            </a:r>
            <a:r>
              <a:rPr lang="tr-TR" sz="9600" b="1" dirty="0" err="1">
                <a:solidFill>
                  <a:srgbClr val="E87523"/>
                </a:solidFill>
              </a:rPr>
              <a:t>Tourism</a:t>
            </a:r>
            <a:endParaRPr lang="tr-TR" sz="9600" b="1" dirty="0">
              <a:solidFill>
                <a:srgbClr val="E87523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4C826CE-3162-6443-98A6-7AFFE8AD646A}"/>
              </a:ext>
            </a:extLst>
          </p:cNvPr>
          <p:cNvSpPr txBox="1"/>
          <p:nvPr/>
        </p:nvSpPr>
        <p:spPr>
          <a:xfrm>
            <a:off x="173253" y="3422565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(Turizm Hakkındaki Başlıklar)</a:t>
            </a:r>
          </a:p>
        </p:txBody>
      </p:sp>
    </p:spTree>
    <p:extLst>
      <p:ext uri="{BB962C8B-B14F-4D97-AF65-F5344CB8AC3E}">
        <p14:creationId xmlns:p14="http://schemas.microsoft.com/office/powerpoint/2010/main" val="178028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6C19973-1D46-772C-3A95-4CA0D00D0784}"/>
              </a:ext>
            </a:extLst>
          </p:cNvPr>
          <p:cNvSpPr txBox="1"/>
          <p:nvPr/>
        </p:nvSpPr>
        <p:spPr>
          <a:xfrm>
            <a:off x="228124" y="344848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«</a:t>
            </a:r>
            <a:r>
              <a:rPr lang="tr-TR" sz="2400" dirty="0" err="1"/>
              <a:t>Tourism</a:t>
            </a:r>
            <a:r>
              <a:rPr lang="tr-TR" sz="2400" dirty="0"/>
              <a:t>» ünitesindeki konu başlıkları hatırlayalım: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B0A5A4B-1727-5278-BDE3-73D62337AAB5}"/>
              </a:ext>
            </a:extLst>
          </p:cNvPr>
          <p:cNvSpPr txBox="1"/>
          <p:nvPr/>
        </p:nvSpPr>
        <p:spPr>
          <a:xfrm>
            <a:off x="479654" y="86552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1) </a:t>
            </a:r>
            <a:r>
              <a:rPr lang="tr-TR" sz="3200" b="1" dirty="0" err="1">
                <a:solidFill>
                  <a:srgbClr val="FF0000"/>
                </a:solidFill>
              </a:rPr>
              <a:t>Tourist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Attractions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ABA4959-478A-D02B-1F07-31A6B0AA1E56}"/>
              </a:ext>
            </a:extLst>
          </p:cNvPr>
          <p:cNvSpPr txBox="1"/>
          <p:nvPr/>
        </p:nvSpPr>
        <p:spPr>
          <a:xfrm>
            <a:off x="479657" y="1509320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2) Holiday </a:t>
            </a:r>
            <a:r>
              <a:rPr lang="tr-TR" sz="3200" b="1" dirty="0" err="1">
                <a:solidFill>
                  <a:srgbClr val="FF0000"/>
                </a:solidFill>
              </a:rPr>
              <a:t>Destinations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FD0DEB3-3C0A-4BD7-CE3B-31B27FC378B2}"/>
              </a:ext>
            </a:extLst>
          </p:cNvPr>
          <p:cNvSpPr txBox="1"/>
          <p:nvPr/>
        </p:nvSpPr>
        <p:spPr>
          <a:xfrm>
            <a:off x="479654" y="220812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3) </a:t>
            </a:r>
            <a:r>
              <a:rPr lang="tr-TR" sz="3200" b="1" dirty="0" err="1">
                <a:solidFill>
                  <a:srgbClr val="FF0000"/>
                </a:solidFill>
              </a:rPr>
              <a:t>Accomodations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70DF3F5-BF51-21E2-1BE4-8E4F36290725}"/>
              </a:ext>
            </a:extLst>
          </p:cNvPr>
          <p:cNvSpPr txBox="1"/>
          <p:nvPr/>
        </p:nvSpPr>
        <p:spPr>
          <a:xfrm>
            <a:off x="479654" y="2819992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4) </a:t>
            </a:r>
            <a:r>
              <a:rPr lang="tr-TR" sz="3200" b="1" dirty="0" err="1">
                <a:solidFill>
                  <a:srgbClr val="FF0000"/>
                </a:solidFill>
              </a:rPr>
              <a:t>Cuisine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1A46548-D888-8458-B0E4-22514C53CD1C}"/>
              </a:ext>
            </a:extLst>
          </p:cNvPr>
          <p:cNvSpPr txBox="1"/>
          <p:nvPr/>
        </p:nvSpPr>
        <p:spPr>
          <a:xfrm>
            <a:off x="479654" y="3484093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5) </a:t>
            </a:r>
            <a:r>
              <a:rPr lang="tr-TR" sz="3200" b="1" dirty="0" err="1">
                <a:solidFill>
                  <a:srgbClr val="FF0000"/>
                </a:solidFill>
              </a:rPr>
              <a:t>Climate</a:t>
            </a:r>
            <a:r>
              <a:rPr lang="tr-TR" sz="3200" b="1" dirty="0">
                <a:solidFill>
                  <a:srgbClr val="FF0000"/>
                </a:solidFill>
              </a:rPr>
              <a:t> / </a:t>
            </a:r>
            <a:r>
              <a:rPr lang="tr-TR" sz="3200" b="1" dirty="0" err="1">
                <a:solidFill>
                  <a:srgbClr val="FF0000"/>
                </a:solidFill>
              </a:rPr>
              <a:t>Weather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E9839AE-8E8E-37C2-7805-096BF6AC12D5}"/>
              </a:ext>
            </a:extLst>
          </p:cNvPr>
          <p:cNvSpPr txBox="1"/>
          <p:nvPr/>
        </p:nvSpPr>
        <p:spPr>
          <a:xfrm>
            <a:off x="479654" y="4068868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6) </a:t>
            </a:r>
            <a:r>
              <a:rPr lang="tr-TR" sz="3200" b="1" dirty="0" err="1">
                <a:solidFill>
                  <a:srgbClr val="FF0000"/>
                </a:solidFill>
              </a:rPr>
              <a:t>Transportation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091419B8-219C-C67E-CF02-DBB4A2FE42A9}"/>
              </a:ext>
            </a:extLst>
          </p:cNvPr>
          <p:cNvSpPr txBox="1"/>
          <p:nvPr/>
        </p:nvSpPr>
        <p:spPr>
          <a:xfrm>
            <a:off x="479654" y="4697508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7) </a:t>
            </a:r>
            <a:r>
              <a:rPr lang="tr-TR" sz="3200" b="1" dirty="0" err="1">
                <a:solidFill>
                  <a:srgbClr val="FF0000"/>
                </a:solidFill>
              </a:rPr>
              <a:t>Shopping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756A50-5C4E-17BB-91F6-41DF39F59A3E}"/>
              </a:ext>
            </a:extLst>
          </p:cNvPr>
          <p:cNvSpPr txBox="1"/>
          <p:nvPr/>
        </p:nvSpPr>
        <p:spPr>
          <a:xfrm>
            <a:off x="479654" y="5282283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8) </a:t>
            </a:r>
            <a:r>
              <a:rPr lang="tr-TR" sz="3200" b="1" dirty="0" err="1">
                <a:solidFill>
                  <a:srgbClr val="FF0000"/>
                </a:solidFill>
              </a:rPr>
              <a:t>Population</a:t>
            </a:r>
            <a:r>
              <a:rPr lang="tr-TR" sz="3200" b="1" dirty="0">
                <a:solidFill>
                  <a:srgbClr val="FF0000"/>
                </a:solidFill>
              </a:rPr>
              <a:t>:  </a:t>
            </a:r>
            <a:endParaRPr lang="tr-TR" sz="1000" b="1" dirty="0">
              <a:solidFill>
                <a:srgbClr val="FF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C4EFA88-4D72-8C05-D885-D4121B76F396}"/>
              </a:ext>
            </a:extLst>
          </p:cNvPr>
          <p:cNvSpPr txBox="1"/>
          <p:nvPr/>
        </p:nvSpPr>
        <p:spPr>
          <a:xfrm>
            <a:off x="4247709" y="884069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Turistik Yerler</a:t>
            </a:r>
            <a:endParaRPr lang="tr-TR" sz="1000" b="1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D1AE0B1-C1FA-3CAB-E25F-A2E021C5B8AB}"/>
              </a:ext>
            </a:extLst>
          </p:cNvPr>
          <p:cNvSpPr txBox="1"/>
          <p:nvPr/>
        </p:nvSpPr>
        <p:spPr>
          <a:xfrm>
            <a:off x="4500777" y="1498352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Tatile Gidilecek Yerler</a:t>
            </a:r>
            <a:endParaRPr lang="tr-TR" sz="1000" b="1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2E9B4B24-4D27-8146-4155-100153732F81}"/>
              </a:ext>
            </a:extLst>
          </p:cNvPr>
          <p:cNvSpPr txBox="1"/>
          <p:nvPr/>
        </p:nvSpPr>
        <p:spPr>
          <a:xfrm>
            <a:off x="3782119" y="2199883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Kalınacak Yerler</a:t>
            </a:r>
            <a:endParaRPr lang="tr-TR" sz="1000" b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C202346-D005-72AF-F3EC-F2A8AABBC315}"/>
              </a:ext>
            </a:extLst>
          </p:cNvPr>
          <p:cNvSpPr txBox="1"/>
          <p:nvPr/>
        </p:nvSpPr>
        <p:spPr>
          <a:xfrm>
            <a:off x="2365777" y="2811424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Mutfak Kültürü</a:t>
            </a:r>
            <a:endParaRPr lang="tr-TR" sz="1000" b="1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EBC5325F-BF2D-B02F-2C95-28EE5EA6AD76}"/>
              </a:ext>
            </a:extLst>
          </p:cNvPr>
          <p:cNvSpPr txBox="1"/>
          <p:nvPr/>
        </p:nvSpPr>
        <p:spPr>
          <a:xfrm>
            <a:off x="4247708" y="3462078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İklim ve Hava Durumu</a:t>
            </a:r>
            <a:endParaRPr lang="tr-TR" sz="1000" b="1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AC28309A-7136-657F-C938-D6D9A218D1DE}"/>
              </a:ext>
            </a:extLst>
          </p:cNvPr>
          <p:cNvSpPr txBox="1"/>
          <p:nvPr/>
        </p:nvSpPr>
        <p:spPr>
          <a:xfrm>
            <a:off x="3611543" y="4068867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Ulaşım</a:t>
            </a:r>
            <a:endParaRPr lang="tr-TR" sz="1000" b="1" dirty="0"/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1E92375-805C-8D9C-363D-874A89475DE0}"/>
              </a:ext>
            </a:extLst>
          </p:cNvPr>
          <p:cNvSpPr txBox="1"/>
          <p:nvPr/>
        </p:nvSpPr>
        <p:spPr>
          <a:xfrm>
            <a:off x="2740485" y="4688201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Alışveriş</a:t>
            </a:r>
            <a:endParaRPr lang="tr-TR" sz="1000" b="1" dirty="0"/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4D2799AD-53B1-EBC3-F6E3-AEA7C560FC93}"/>
              </a:ext>
            </a:extLst>
          </p:cNvPr>
          <p:cNvSpPr txBox="1"/>
          <p:nvPr/>
        </p:nvSpPr>
        <p:spPr>
          <a:xfrm>
            <a:off x="2976775" y="5272976"/>
            <a:ext cx="519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Nüfus</a:t>
            </a:r>
            <a:endParaRPr lang="tr-TR" sz="1000" b="1" dirty="0"/>
          </a:p>
        </p:txBody>
      </p:sp>
    </p:spTree>
    <p:extLst>
      <p:ext uri="{BB962C8B-B14F-4D97-AF65-F5344CB8AC3E}">
        <p14:creationId xmlns:p14="http://schemas.microsoft.com/office/powerpoint/2010/main" val="371118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09A46126-2B6F-F581-A295-4C0F72BC8807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https://www.egetolgayaltinay.com/lessons/391</a:t>
            </a:r>
            <a:r>
              <a:rPr lang="tr-TR" sz="2800" b="1" i="1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C9E8B46-BC9E-C38E-1726-D63773EC7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1589">
            <a:off x="8639174" y="3696687"/>
            <a:ext cx="2790825" cy="26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7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B7402DE-CAB6-B8FD-E991-E4515A7571CE}"/>
              </a:ext>
            </a:extLst>
          </p:cNvPr>
          <p:cNvSpPr txBox="1"/>
          <p:nvPr/>
        </p:nvSpPr>
        <p:spPr>
          <a:xfrm>
            <a:off x="1380605" y="-107309"/>
            <a:ext cx="935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E87523"/>
                </a:solidFill>
              </a:rPr>
              <a:t>OTHER IMPORTANT WORDS</a:t>
            </a:r>
          </a:p>
          <a:p>
            <a:pPr algn="ctr"/>
            <a:r>
              <a:rPr lang="tr-TR" sz="2000" b="1" dirty="0"/>
              <a:t>(DİĞER ÖNEMLİ KELİMELER)</a:t>
            </a:r>
            <a:endParaRPr lang="tr-TR" sz="7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7B4E8C71-FE92-CF3E-06D8-172E9009E27D}"/>
              </a:ext>
            </a:extLst>
          </p:cNvPr>
          <p:cNvSpPr/>
          <p:nvPr/>
        </p:nvSpPr>
        <p:spPr>
          <a:xfrm>
            <a:off x="1451810" y="134031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Fascinating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C65F72F4-4D7A-9F5D-6617-2A7A2152A277}"/>
              </a:ext>
            </a:extLst>
          </p:cNvPr>
          <p:cNvSpPr/>
          <p:nvPr/>
        </p:nvSpPr>
        <p:spPr>
          <a:xfrm>
            <a:off x="1451810" y="189858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Incredible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8C911DC3-E39A-B415-1A3F-828876811695}"/>
              </a:ext>
            </a:extLst>
          </p:cNvPr>
          <p:cNvSpPr/>
          <p:nvPr/>
        </p:nvSpPr>
        <p:spPr>
          <a:xfrm>
            <a:off x="3577385" y="1339114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Etkileyici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F87ECC92-2373-CB99-C35B-FCE2ED5E8E06}"/>
              </a:ext>
            </a:extLst>
          </p:cNvPr>
          <p:cNvSpPr/>
          <p:nvPr/>
        </p:nvSpPr>
        <p:spPr>
          <a:xfrm>
            <a:off x="3578992" y="189858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İnanılmaz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11A75B77-5EA6-B8BF-A493-B78010A8D69E}"/>
              </a:ext>
            </a:extLst>
          </p:cNvPr>
          <p:cNvSpPr/>
          <p:nvPr/>
        </p:nvSpPr>
        <p:spPr>
          <a:xfrm>
            <a:off x="1451810" y="245684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Magnificent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B59C3C4D-9212-CDB2-E32C-C7AC265D8242}"/>
              </a:ext>
            </a:extLst>
          </p:cNvPr>
          <p:cNvSpPr/>
          <p:nvPr/>
        </p:nvSpPr>
        <p:spPr>
          <a:xfrm>
            <a:off x="1451810" y="301511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ysClr val="windowText" lastClr="000000"/>
                </a:solidFill>
              </a:rPr>
              <a:t>Approximately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354CAC5F-3969-4078-D99F-12024D3BEC65}"/>
              </a:ext>
            </a:extLst>
          </p:cNvPr>
          <p:cNvSpPr/>
          <p:nvPr/>
        </p:nvSpPr>
        <p:spPr>
          <a:xfrm>
            <a:off x="3578993" y="2456846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Muhteşem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DFC513A0-7608-ADBC-8A29-0A9CB8D01217}"/>
              </a:ext>
            </a:extLst>
          </p:cNvPr>
          <p:cNvSpPr/>
          <p:nvPr/>
        </p:nvSpPr>
        <p:spPr>
          <a:xfrm>
            <a:off x="3578992" y="301511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Yaklaşık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886623FD-A54D-F670-B755-EB946FADF35A}"/>
              </a:ext>
            </a:extLst>
          </p:cNvPr>
          <p:cNvSpPr/>
          <p:nvPr/>
        </p:nvSpPr>
        <p:spPr>
          <a:xfrm>
            <a:off x="1451810" y="3575779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 err="1">
                <a:solidFill>
                  <a:sysClr val="windowText" lastClr="000000"/>
                </a:solidFill>
              </a:rPr>
              <a:t>Expedition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tours</a:t>
            </a:r>
            <a:r>
              <a:rPr lang="tr-TR" sz="2000" b="1" dirty="0">
                <a:solidFill>
                  <a:sysClr val="windowText" lastClr="000000"/>
                </a:solidFill>
              </a:rPr>
              <a:t>:</a:t>
            </a:r>
            <a:endParaRPr lang="tr-TR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E9413DD9-5A14-3D84-3821-B658105AB21C}"/>
              </a:ext>
            </a:extLst>
          </p:cNvPr>
          <p:cNvSpPr/>
          <p:nvPr/>
        </p:nvSpPr>
        <p:spPr>
          <a:xfrm>
            <a:off x="1451810" y="4134043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Architecture: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6CBD906A-80D6-C020-BE20-C1B3E404AF46}"/>
              </a:ext>
            </a:extLst>
          </p:cNvPr>
          <p:cNvSpPr/>
          <p:nvPr/>
        </p:nvSpPr>
        <p:spPr>
          <a:xfrm>
            <a:off x="3578993" y="357577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Keşif gezileri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BA2B066F-D0EB-A224-0D16-AB5426E1AADC}"/>
              </a:ext>
            </a:extLst>
          </p:cNvPr>
          <p:cNvSpPr/>
          <p:nvPr/>
        </p:nvSpPr>
        <p:spPr>
          <a:xfrm>
            <a:off x="3578992" y="4134043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Mimari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2B3A589-7C36-7EE7-E806-8D9CF6AFFD59}"/>
              </a:ext>
            </a:extLst>
          </p:cNvPr>
          <p:cNvSpPr/>
          <p:nvPr/>
        </p:nvSpPr>
        <p:spPr>
          <a:xfrm>
            <a:off x="1451810" y="4692309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Ancient: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6800CE9D-031A-FEEC-976D-11A800A40DFA}"/>
              </a:ext>
            </a:extLst>
          </p:cNvPr>
          <p:cNvSpPr/>
          <p:nvPr/>
        </p:nvSpPr>
        <p:spPr>
          <a:xfrm>
            <a:off x="3578993" y="469230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Antik/Tarihi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B67D7913-516B-3B30-B83A-24C6EF81C13F}"/>
              </a:ext>
            </a:extLst>
          </p:cNvPr>
          <p:cNvSpPr/>
          <p:nvPr/>
        </p:nvSpPr>
        <p:spPr>
          <a:xfrm>
            <a:off x="6485824" y="134031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Hometown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BF339D29-0C3F-0ACD-C824-E9B1BD1CE37F}"/>
              </a:ext>
            </a:extLst>
          </p:cNvPr>
          <p:cNvSpPr/>
          <p:nvPr/>
        </p:nvSpPr>
        <p:spPr>
          <a:xfrm>
            <a:off x="6485824" y="189858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Include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103AE390-30C0-8344-4C7C-8015990ABF77}"/>
              </a:ext>
            </a:extLst>
          </p:cNvPr>
          <p:cNvSpPr/>
          <p:nvPr/>
        </p:nvSpPr>
        <p:spPr>
          <a:xfrm>
            <a:off x="8613007" y="1340316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Memleket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5CBDD55F-36A0-7243-6B2C-24115FB605F6}"/>
              </a:ext>
            </a:extLst>
          </p:cNvPr>
          <p:cNvSpPr/>
          <p:nvPr/>
        </p:nvSpPr>
        <p:spPr>
          <a:xfrm>
            <a:off x="8613006" y="189858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İçermek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1991FEC7-3796-A9BC-7EA5-5E530C042EA5}"/>
              </a:ext>
            </a:extLst>
          </p:cNvPr>
          <p:cNvSpPr/>
          <p:nvPr/>
        </p:nvSpPr>
        <p:spPr>
          <a:xfrm>
            <a:off x="6485824" y="245684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Location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28777419-38A5-EDF8-D360-CF46B37B9B91}"/>
              </a:ext>
            </a:extLst>
          </p:cNvPr>
          <p:cNvSpPr/>
          <p:nvPr/>
        </p:nvSpPr>
        <p:spPr>
          <a:xfrm>
            <a:off x="6485824" y="301511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Trade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Route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D8FAE4FE-8368-184F-294B-25E73676FE08}"/>
              </a:ext>
            </a:extLst>
          </p:cNvPr>
          <p:cNvSpPr/>
          <p:nvPr/>
        </p:nvSpPr>
        <p:spPr>
          <a:xfrm>
            <a:off x="8613007" y="2456846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Konum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213048C2-E182-F0A1-F889-D406A769D0A5}"/>
              </a:ext>
            </a:extLst>
          </p:cNvPr>
          <p:cNvSpPr/>
          <p:nvPr/>
        </p:nvSpPr>
        <p:spPr>
          <a:xfrm>
            <a:off x="8613006" y="3015111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Ticaret yolu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0CAA8F44-4945-938B-F4B5-50F45F44E737}"/>
              </a:ext>
            </a:extLst>
          </p:cNvPr>
          <p:cNvSpPr/>
          <p:nvPr/>
        </p:nvSpPr>
        <p:spPr>
          <a:xfrm>
            <a:off x="6485824" y="3575779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Map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04666560-D4C3-05B2-1AFD-1167E016A254}"/>
              </a:ext>
            </a:extLst>
          </p:cNvPr>
          <p:cNvSpPr/>
          <p:nvPr/>
        </p:nvSpPr>
        <p:spPr>
          <a:xfrm>
            <a:off x="6485824" y="4134043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Settle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F28F6E4B-92A9-6F4E-2250-D442EAF5C658}"/>
              </a:ext>
            </a:extLst>
          </p:cNvPr>
          <p:cNvSpPr/>
          <p:nvPr/>
        </p:nvSpPr>
        <p:spPr>
          <a:xfrm>
            <a:off x="8613007" y="357577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Harita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2409CBA9-9E17-0FC1-F875-F2F8BBEB06AA}"/>
              </a:ext>
            </a:extLst>
          </p:cNvPr>
          <p:cNvSpPr/>
          <p:nvPr/>
        </p:nvSpPr>
        <p:spPr>
          <a:xfrm>
            <a:off x="8613006" y="4134043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Yerleşmek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3D5873CC-9F0B-F784-BEFC-15448C082E6E}"/>
              </a:ext>
            </a:extLst>
          </p:cNvPr>
          <p:cNvSpPr/>
          <p:nvPr/>
        </p:nvSpPr>
        <p:spPr>
          <a:xfrm>
            <a:off x="6485824" y="4692309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Tradition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106E2AF5-59CF-A93C-D96C-987F80440A11}"/>
              </a:ext>
            </a:extLst>
          </p:cNvPr>
          <p:cNvSpPr/>
          <p:nvPr/>
        </p:nvSpPr>
        <p:spPr>
          <a:xfrm>
            <a:off x="8613007" y="469230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Gelenek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CE6363EE-2CAA-9297-DCD0-7F2E68CF7C9D}"/>
              </a:ext>
            </a:extLst>
          </p:cNvPr>
          <p:cNvSpPr/>
          <p:nvPr/>
        </p:nvSpPr>
        <p:spPr>
          <a:xfrm>
            <a:off x="1450204" y="5250572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Escape: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00BBCE29-AAAF-56EA-CC44-85563F5A5F43}"/>
              </a:ext>
            </a:extLst>
          </p:cNvPr>
          <p:cNvSpPr/>
          <p:nvPr/>
        </p:nvSpPr>
        <p:spPr>
          <a:xfrm>
            <a:off x="3577386" y="5250572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Kaçmak</a:t>
            </a:r>
            <a:endParaRPr lang="tr-TR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5DACF38D-77E8-545E-746D-CB0C641E0E4C}"/>
              </a:ext>
            </a:extLst>
          </p:cNvPr>
          <p:cNvSpPr/>
          <p:nvPr/>
        </p:nvSpPr>
        <p:spPr>
          <a:xfrm>
            <a:off x="1450204" y="580883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Gladiator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F54E6EEB-EBFF-BECD-A72C-0B8971FBF6B0}"/>
              </a:ext>
            </a:extLst>
          </p:cNvPr>
          <p:cNvSpPr/>
          <p:nvPr/>
        </p:nvSpPr>
        <p:spPr>
          <a:xfrm>
            <a:off x="3577387" y="580883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Gladyatör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AA20ACAD-502E-EFBA-59D3-CA2B029908C4}"/>
              </a:ext>
            </a:extLst>
          </p:cNvPr>
          <p:cNvSpPr/>
          <p:nvPr/>
        </p:nvSpPr>
        <p:spPr>
          <a:xfrm>
            <a:off x="6484217" y="5250572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Truly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F9625E9E-2E1E-6667-A84C-EC0EFEB23210}"/>
              </a:ext>
            </a:extLst>
          </p:cNvPr>
          <p:cNvSpPr/>
          <p:nvPr/>
        </p:nvSpPr>
        <p:spPr>
          <a:xfrm>
            <a:off x="8611399" y="5250572"/>
            <a:ext cx="2127183" cy="558265"/>
          </a:xfrm>
          <a:prstGeom prst="roundRect">
            <a:avLst/>
          </a:prstGeom>
          <a:solidFill>
            <a:srgbClr val="FAD8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Gerçekten</a:t>
            </a:r>
          </a:p>
        </p:txBody>
      </p:sp>
      <p:sp>
        <p:nvSpPr>
          <p:cNvPr id="39" name="Dikdörtgen: Köşeleri Yuvarlatılmış 38">
            <a:extLst>
              <a:ext uri="{FF2B5EF4-FFF2-40B4-BE49-F238E27FC236}">
                <a16:creationId xmlns:a16="http://schemas.microsoft.com/office/drawing/2014/main" id="{2B866A4A-685B-C0BF-E63D-5D9E01CD772A}"/>
              </a:ext>
            </a:extLst>
          </p:cNvPr>
          <p:cNvSpPr/>
          <p:nvPr/>
        </p:nvSpPr>
        <p:spPr>
          <a:xfrm>
            <a:off x="6484217" y="5808838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Uncover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FC013348-D01C-C08A-B5A6-367915F44B71}"/>
              </a:ext>
            </a:extLst>
          </p:cNvPr>
          <p:cNvSpPr/>
          <p:nvPr/>
        </p:nvSpPr>
        <p:spPr>
          <a:xfrm>
            <a:off x="8611400" y="5808837"/>
            <a:ext cx="2127183" cy="558265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Ortaya çıkarmak</a:t>
            </a:r>
          </a:p>
        </p:txBody>
      </p:sp>
      <p:pic>
        <p:nvPicPr>
          <p:cNvPr id="41" name="Resim 40">
            <a:extLst>
              <a:ext uri="{FF2B5EF4-FFF2-40B4-BE49-F238E27FC236}">
                <a16:creationId xmlns:a16="http://schemas.microsoft.com/office/drawing/2014/main" id="{67554836-FD4C-DCBA-D1E6-44DA65CB93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15" r="-7571" b="25685"/>
          <a:stretch/>
        </p:blipFill>
        <p:spPr>
          <a:xfrm>
            <a:off x="5921816" y="2456846"/>
            <a:ext cx="348367" cy="26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1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5" grpId="0" animBg="1"/>
      <p:bldP spid="16" grpId="0" animBg="1"/>
      <p:bldP spid="18" grpId="0" animBg="1"/>
      <p:bldP spid="21" grpId="0" animBg="1"/>
      <p:bldP spid="22" grpId="0" animBg="1"/>
      <p:bldP spid="25" grpId="0" animBg="1"/>
      <p:bldP spid="26" grpId="0" animBg="1"/>
      <p:bldP spid="29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5CAF273F-B207-0CCD-94A2-CD900FF29DCA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E87523"/>
                </a:solidFill>
              </a:rPr>
              <a:t>Present</a:t>
            </a:r>
            <a:r>
              <a:rPr lang="tr-TR" sz="9600" b="1" dirty="0">
                <a:solidFill>
                  <a:srgbClr val="E87523"/>
                </a:solidFill>
              </a:rPr>
              <a:t> Perfect Tense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698ED7F-664C-F034-AA8A-4E1B2B195D42}"/>
              </a:ext>
            </a:extLst>
          </p:cNvPr>
          <p:cNvSpPr txBox="1"/>
          <p:nvPr/>
        </p:nvSpPr>
        <p:spPr>
          <a:xfrm>
            <a:off x="173253" y="3283228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(Yakın Geçmiş Zaman)</a:t>
            </a:r>
          </a:p>
        </p:txBody>
      </p:sp>
    </p:spTree>
    <p:extLst>
      <p:ext uri="{BB962C8B-B14F-4D97-AF65-F5344CB8AC3E}">
        <p14:creationId xmlns:p14="http://schemas.microsoft.com/office/powerpoint/2010/main" val="35817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31C01-D590-A445-8C26-E62462F2D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1D2A9C99-C6D5-F7FB-EE87-DAF2AF57BDF3}"/>
              </a:ext>
            </a:extLst>
          </p:cNvPr>
          <p:cNvSpPr txBox="1"/>
          <p:nvPr/>
        </p:nvSpPr>
        <p:spPr>
          <a:xfrm>
            <a:off x="201999" y="266471"/>
            <a:ext cx="11069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 err="1"/>
              <a:t>Present</a:t>
            </a:r>
            <a:r>
              <a:rPr lang="tr-TR" sz="2800" i="1" dirty="0"/>
              <a:t> Perfect Tense</a:t>
            </a:r>
            <a:r>
              <a:rPr lang="tr-TR" sz="2400" dirty="0"/>
              <a:t>,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BD3B854-5C6D-FBF7-AD09-806203E98D7C}"/>
              </a:ext>
            </a:extLst>
          </p:cNvPr>
          <p:cNvSpPr txBox="1"/>
          <p:nvPr/>
        </p:nvSpPr>
        <p:spPr>
          <a:xfrm>
            <a:off x="201999" y="810529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/>
              <a:t>Geçmişteki tecrübelerimizi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33248F2-F5D5-943C-48C9-B80213D6AE71}"/>
              </a:ext>
            </a:extLst>
          </p:cNvPr>
          <p:cNvSpPr txBox="1"/>
          <p:nvPr/>
        </p:nvSpPr>
        <p:spPr>
          <a:xfrm>
            <a:off x="201999" y="1323996"/>
            <a:ext cx="1106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400" dirty="0"/>
              <a:t>Geçmişte olmuş ancak etkisi hâlâ devam eden olayları </a:t>
            </a:r>
          </a:p>
        </p:txBody>
      </p:sp>
      <p:sp>
        <p:nvSpPr>
          <p:cNvPr id="5" name="Sağ Ayraç 4">
            <a:extLst>
              <a:ext uri="{FF2B5EF4-FFF2-40B4-BE49-F238E27FC236}">
                <a16:creationId xmlns:a16="http://schemas.microsoft.com/office/drawing/2014/main" id="{360C7650-9DB7-D218-0529-DBD9EB8903A9}"/>
              </a:ext>
            </a:extLst>
          </p:cNvPr>
          <p:cNvSpPr/>
          <p:nvPr/>
        </p:nvSpPr>
        <p:spPr>
          <a:xfrm>
            <a:off x="7532914" y="728136"/>
            <a:ext cx="470263" cy="1161624"/>
          </a:xfrm>
          <a:prstGeom prst="rightBrace">
            <a:avLst/>
          </a:prstGeom>
          <a:ln w="57150">
            <a:solidFill>
              <a:srgbClr val="EF6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09835FF-D09C-D8FC-41DA-27D86842D658}"/>
              </a:ext>
            </a:extLst>
          </p:cNvPr>
          <p:cNvSpPr txBox="1"/>
          <p:nvPr/>
        </p:nvSpPr>
        <p:spPr>
          <a:xfrm>
            <a:off x="8270491" y="1093411"/>
            <a:ext cx="449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anlatırken kullanılır.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1C337FF-D1FB-1E37-1107-C774E6C1B379}"/>
              </a:ext>
            </a:extLst>
          </p:cNvPr>
          <p:cNvSpPr txBox="1"/>
          <p:nvPr/>
        </p:nvSpPr>
        <p:spPr>
          <a:xfrm>
            <a:off x="284730" y="2298014"/>
            <a:ext cx="110694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 err="1"/>
              <a:t>Present</a:t>
            </a:r>
            <a:r>
              <a:rPr lang="tr-TR" sz="2800" i="1" dirty="0"/>
              <a:t> Perfect Tense</a:t>
            </a:r>
            <a:r>
              <a:rPr lang="tr-TR" sz="2400" dirty="0"/>
              <a:t>, ile cümle kurarken </a:t>
            </a:r>
            <a:r>
              <a:rPr lang="tr-TR" sz="2800" b="1" i="1" dirty="0" err="1">
                <a:solidFill>
                  <a:srgbClr val="B95613"/>
                </a:solidFill>
              </a:rPr>
              <a:t>have</a:t>
            </a:r>
            <a:r>
              <a:rPr lang="tr-TR" sz="2400" dirty="0"/>
              <a:t> / </a:t>
            </a:r>
            <a:r>
              <a:rPr lang="tr-TR" sz="2800" b="1" i="1" dirty="0">
                <a:solidFill>
                  <a:srgbClr val="B95613"/>
                </a:solidFill>
              </a:rPr>
              <a:t>has</a:t>
            </a:r>
            <a:r>
              <a:rPr lang="tr-TR" sz="2400" dirty="0"/>
              <a:t> yardımcı fillerinden uygun olanı daha sonra ise </a:t>
            </a:r>
            <a:r>
              <a:rPr lang="tr-TR" sz="2400" i="1" dirty="0">
                <a:solidFill>
                  <a:srgbClr val="B95613"/>
                </a:solidFill>
              </a:rPr>
              <a:t>fiilin üçüncü halini (V3) </a:t>
            </a:r>
            <a:r>
              <a:rPr lang="tr-TR" sz="2400" dirty="0"/>
              <a:t>kullanırız.</a:t>
            </a:r>
          </a:p>
        </p:txBody>
      </p:sp>
      <p:cxnSp>
        <p:nvCxnSpPr>
          <p:cNvPr id="9" name="Düz Bağlayıcı 8">
            <a:extLst>
              <a:ext uri="{FF2B5EF4-FFF2-40B4-BE49-F238E27FC236}">
                <a16:creationId xmlns:a16="http://schemas.microsoft.com/office/drawing/2014/main" id="{D628D537-3E9A-468D-52C3-20444399D2A2}"/>
              </a:ext>
            </a:extLst>
          </p:cNvPr>
          <p:cNvCxnSpPr/>
          <p:nvPr/>
        </p:nvCxnSpPr>
        <p:spPr>
          <a:xfrm>
            <a:off x="201999" y="2172642"/>
            <a:ext cx="11789704" cy="0"/>
          </a:xfrm>
          <a:prstGeom prst="line">
            <a:avLst/>
          </a:prstGeom>
          <a:ln w="38100">
            <a:solidFill>
              <a:srgbClr val="EF6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758F3189-5548-2E66-ED63-2A2FE46F46FF}"/>
              </a:ext>
            </a:extLst>
          </p:cNvPr>
          <p:cNvCxnSpPr>
            <a:cxnSpLocks/>
          </p:cNvCxnSpPr>
          <p:nvPr/>
        </p:nvCxnSpPr>
        <p:spPr>
          <a:xfrm>
            <a:off x="5817326" y="3429000"/>
            <a:ext cx="0" cy="2980509"/>
          </a:xfrm>
          <a:prstGeom prst="line">
            <a:avLst/>
          </a:prstGeom>
          <a:ln w="38100">
            <a:solidFill>
              <a:srgbClr val="EF6F1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D3BBE075-359B-AA31-AE47-D27D8B398441}"/>
              </a:ext>
            </a:extLst>
          </p:cNvPr>
          <p:cNvSpPr txBox="1"/>
          <p:nvPr/>
        </p:nvSpPr>
        <p:spPr>
          <a:xfrm>
            <a:off x="284730" y="3845493"/>
            <a:ext cx="5125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Fiil düzenli ise, üçüncü hali için sonuna «-</a:t>
            </a:r>
            <a:r>
              <a:rPr lang="tr-TR" sz="2400" i="1" dirty="0" err="1"/>
              <a:t>ed</a:t>
            </a:r>
            <a:r>
              <a:rPr lang="tr-TR" sz="2400" i="1" dirty="0"/>
              <a:t>» eki alır.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832EB57F-68E1-881B-60CB-8EFF8F6852B3}"/>
              </a:ext>
            </a:extLst>
          </p:cNvPr>
          <p:cNvSpPr txBox="1"/>
          <p:nvPr/>
        </p:nvSpPr>
        <p:spPr>
          <a:xfrm>
            <a:off x="549272" y="5088500"/>
            <a:ext cx="512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i="1" dirty="0"/>
              <a:t>I </a:t>
            </a:r>
            <a:r>
              <a:rPr lang="tr-TR" sz="3200" b="1" i="1" dirty="0" err="1">
                <a:solidFill>
                  <a:srgbClr val="FF0000"/>
                </a:solidFill>
              </a:rPr>
              <a:t>have</a:t>
            </a:r>
            <a:r>
              <a:rPr lang="tr-TR" sz="3200" i="1" dirty="0"/>
              <a:t> </a:t>
            </a:r>
            <a:r>
              <a:rPr lang="tr-TR" sz="3200" i="1" dirty="0" err="1"/>
              <a:t>travel</a:t>
            </a:r>
            <a:r>
              <a:rPr lang="tr-TR" sz="3200" b="1" i="1" dirty="0" err="1">
                <a:solidFill>
                  <a:srgbClr val="FF0000"/>
                </a:solidFill>
              </a:rPr>
              <a:t>ed</a:t>
            </a:r>
            <a:r>
              <a:rPr lang="tr-TR" sz="3200" i="1" dirty="0"/>
              <a:t> </a:t>
            </a:r>
            <a:r>
              <a:rPr lang="tr-TR" sz="3200" i="1" dirty="0" err="1"/>
              <a:t>to</a:t>
            </a:r>
            <a:r>
              <a:rPr lang="tr-TR" sz="3200" i="1" dirty="0"/>
              <a:t> </a:t>
            </a:r>
            <a:r>
              <a:rPr lang="tr-TR" sz="3200" i="1" dirty="0" err="1"/>
              <a:t>Istanbul</a:t>
            </a:r>
            <a:r>
              <a:rPr lang="tr-TR" sz="3200" i="1" dirty="0"/>
              <a:t>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DE9FDF46-BD6F-08C1-A924-6C31C2479DC2}"/>
              </a:ext>
            </a:extLst>
          </p:cNvPr>
          <p:cNvSpPr txBox="1"/>
          <p:nvPr/>
        </p:nvSpPr>
        <p:spPr>
          <a:xfrm>
            <a:off x="214516" y="5576939"/>
            <a:ext cx="5532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i="1" dirty="0"/>
              <a:t>(Ben İstanbul’a </a:t>
            </a:r>
            <a:r>
              <a:rPr lang="tr-TR" sz="3200" i="1" dirty="0" err="1"/>
              <a:t>seyahât</a:t>
            </a:r>
            <a:r>
              <a:rPr lang="tr-TR" sz="3200" i="1" dirty="0"/>
              <a:t> et</a:t>
            </a:r>
            <a:r>
              <a:rPr lang="tr-TR" sz="3200" b="1" i="1" dirty="0">
                <a:solidFill>
                  <a:srgbClr val="FF0000"/>
                </a:solidFill>
              </a:rPr>
              <a:t>ti</a:t>
            </a:r>
            <a:r>
              <a:rPr lang="tr-TR" sz="3200" i="1" dirty="0"/>
              <a:t>m.)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91AF8EE-E1B4-CA31-8AEB-5153815E364D}"/>
              </a:ext>
            </a:extLst>
          </p:cNvPr>
          <p:cNvSpPr txBox="1"/>
          <p:nvPr/>
        </p:nvSpPr>
        <p:spPr>
          <a:xfrm>
            <a:off x="5889725" y="3369229"/>
            <a:ext cx="5125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Fiil düzensiz ise, üçüncü halini düzensiz fiiller listesinden bulabilirsiniz: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F9E8A630-157D-5667-4E39-282F15C1719E}"/>
              </a:ext>
            </a:extLst>
          </p:cNvPr>
          <p:cNvSpPr txBox="1"/>
          <p:nvPr/>
        </p:nvSpPr>
        <p:spPr>
          <a:xfrm>
            <a:off x="6374674" y="5088500"/>
            <a:ext cx="5495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i="1" dirty="0"/>
              <a:t>I </a:t>
            </a:r>
            <a:r>
              <a:rPr lang="tr-TR" sz="3200" b="1" i="1" dirty="0" err="1">
                <a:solidFill>
                  <a:srgbClr val="FF0000"/>
                </a:solidFill>
              </a:rPr>
              <a:t>have</a:t>
            </a:r>
            <a:r>
              <a:rPr lang="tr-TR" sz="3200" i="1" dirty="0"/>
              <a:t> </a:t>
            </a:r>
            <a:r>
              <a:rPr lang="tr-TR" sz="3200" b="1" i="1" dirty="0" err="1">
                <a:solidFill>
                  <a:srgbClr val="FF0000"/>
                </a:solidFill>
              </a:rPr>
              <a:t>seen</a:t>
            </a:r>
            <a:r>
              <a:rPr lang="tr-TR" sz="3200" i="1" dirty="0"/>
              <a:t> Topkapı </a:t>
            </a:r>
            <a:r>
              <a:rPr lang="tr-TR" sz="3200" i="1" dirty="0" err="1"/>
              <a:t>Palace</a:t>
            </a:r>
            <a:r>
              <a:rPr lang="tr-TR" sz="3200" i="1" dirty="0"/>
              <a:t>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FED404D-9F26-F0C5-3AE0-F5F1DB24D342}"/>
              </a:ext>
            </a:extLst>
          </p:cNvPr>
          <p:cNvSpPr txBox="1"/>
          <p:nvPr/>
        </p:nvSpPr>
        <p:spPr>
          <a:xfrm>
            <a:off x="6093302" y="5545089"/>
            <a:ext cx="589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i="1" dirty="0"/>
              <a:t>(Ben Topkapı Sarayı’nı gör</a:t>
            </a:r>
            <a:r>
              <a:rPr lang="tr-TR" sz="3200" b="1" i="1" dirty="0">
                <a:solidFill>
                  <a:srgbClr val="FF0000"/>
                </a:solidFill>
              </a:rPr>
              <a:t>dü</a:t>
            </a:r>
            <a:r>
              <a:rPr lang="tr-TR" sz="3200" i="1" dirty="0"/>
              <a:t>m.)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2BB03F-9E4F-9EF1-7101-C5AB6E47138D}"/>
              </a:ext>
            </a:extLst>
          </p:cNvPr>
          <p:cNvSpPr txBox="1"/>
          <p:nvPr/>
        </p:nvSpPr>
        <p:spPr>
          <a:xfrm>
            <a:off x="6093302" y="4162137"/>
            <a:ext cx="6381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hlinkClick r:id="rId2"/>
              </a:rPr>
              <a:t>https://www.egetolgayaltinay.com/lessons/392</a:t>
            </a:r>
            <a:r>
              <a:rPr lang="tr-TR" dirty="0"/>
              <a:t> 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DDE0F4B1-CB4F-BE91-41C3-D0E88C339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3" y="3709383"/>
            <a:ext cx="14382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3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3" grpId="0"/>
      <p:bldP spid="14" grpId="0"/>
      <p:bldP spid="15" grpId="0"/>
      <p:bldP spid="18" grpId="0"/>
      <p:bldP spid="19" grpId="0"/>
      <p:bldP spid="20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9EE74-9942-37EA-907B-D80FC77FF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Düz Bağlayıcı 2">
            <a:extLst>
              <a:ext uri="{FF2B5EF4-FFF2-40B4-BE49-F238E27FC236}">
                <a16:creationId xmlns:a16="http://schemas.microsoft.com/office/drawing/2014/main" id="{E0533622-4C1D-F9DC-5C92-CE243579CF54}"/>
              </a:ext>
            </a:extLst>
          </p:cNvPr>
          <p:cNvCxnSpPr/>
          <p:nvPr/>
        </p:nvCxnSpPr>
        <p:spPr>
          <a:xfrm>
            <a:off x="4023360" y="0"/>
            <a:ext cx="0" cy="6858000"/>
          </a:xfrm>
          <a:prstGeom prst="line">
            <a:avLst/>
          </a:prstGeom>
          <a:ln w="38100">
            <a:solidFill>
              <a:srgbClr val="EF6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Düz Bağlayıcı 3">
            <a:extLst>
              <a:ext uri="{FF2B5EF4-FFF2-40B4-BE49-F238E27FC236}">
                <a16:creationId xmlns:a16="http://schemas.microsoft.com/office/drawing/2014/main" id="{03F8A0F9-087E-63F9-4CCF-E233A18B0BA6}"/>
              </a:ext>
            </a:extLst>
          </p:cNvPr>
          <p:cNvCxnSpPr/>
          <p:nvPr/>
        </p:nvCxnSpPr>
        <p:spPr>
          <a:xfrm>
            <a:off x="8120744" y="0"/>
            <a:ext cx="0" cy="6858000"/>
          </a:xfrm>
          <a:prstGeom prst="line">
            <a:avLst/>
          </a:prstGeom>
          <a:ln w="38100">
            <a:solidFill>
              <a:srgbClr val="EF6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etin kutusu 4">
            <a:extLst>
              <a:ext uri="{FF2B5EF4-FFF2-40B4-BE49-F238E27FC236}">
                <a16:creationId xmlns:a16="http://schemas.microsoft.com/office/drawing/2014/main" id="{7D604645-E251-D306-FF46-5AF5CB09D172}"/>
              </a:ext>
            </a:extLst>
          </p:cNvPr>
          <p:cNvSpPr txBox="1"/>
          <p:nvPr/>
        </p:nvSpPr>
        <p:spPr>
          <a:xfrm>
            <a:off x="387085" y="0"/>
            <a:ext cx="3331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i="1" dirty="0" err="1">
                <a:solidFill>
                  <a:srgbClr val="EF6F1F"/>
                </a:solidFill>
              </a:rPr>
              <a:t>Positive</a:t>
            </a:r>
            <a:r>
              <a:rPr lang="tr-TR" sz="3200" b="1" i="1" dirty="0">
                <a:solidFill>
                  <a:srgbClr val="EF6F1F"/>
                </a:solidFill>
              </a:rPr>
              <a:t> </a:t>
            </a:r>
            <a:r>
              <a:rPr lang="tr-TR" sz="3200" b="1" i="1" dirty="0" err="1">
                <a:solidFill>
                  <a:srgbClr val="EF6F1F"/>
                </a:solidFill>
              </a:rPr>
              <a:t>Sentence</a:t>
            </a:r>
            <a:endParaRPr lang="tr-TR" sz="3200" b="1" i="1" dirty="0">
              <a:solidFill>
                <a:srgbClr val="EF6F1F"/>
              </a:solidFill>
            </a:endParaRPr>
          </a:p>
          <a:p>
            <a:pPr algn="ctr"/>
            <a:r>
              <a:rPr lang="tr-TR" sz="2800" i="1" dirty="0"/>
              <a:t>(Olumlu Cümle)</a:t>
            </a:r>
            <a:endParaRPr lang="tr-TR" sz="2400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52D14AD-6FD1-21D4-F1AE-FD5C340DD17E}"/>
              </a:ext>
            </a:extLst>
          </p:cNvPr>
          <p:cNvSpPr txBox="1"/>
          <p:nvPr/>
        </p:nvSpPr>
        <p:spPr>
          <a:xfrm>
            <a:off x="4353838" y="0"/>
            <a:ext cx="3331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i="1" dirty="0" err="1">
                <a:solidFill>
                  <a:srgbClr val="EF6F1F"/>
                </a:solidFill>
              </a:rPr>
              <a:t>Negative</a:t>
            </a:r>
            <a:r>
              <a:rPr lang="tr-TR" sz="3200" b="1" i="1" dirty="0">
                <a:solidFill>
                  <a:srgbClr val="EF6F1F"/>
                </a:solidFill>
              </a:rPr>
              <a:t> </a:t>
            </a:r>
            <a:r>
              <a:rPr lang="tr-TR" sz="3200" b="1" i="1" dirty="0" err="1">
                <a:solidFill>
                  <a:srgbClr val="EF6F1F"/>
                </a:solidFill>
              </a:rPr>
              <a:t>Sentence</a:t>
            </a:r>
            <a:endParaRPr lang="tr-TR" sz="3200" b="1" i="1" dirty="0">
              <a:solidFill>
                <a:srgbClr val="EF6F1F"/>
              </a:solidFill>
            </a:endParaRPr>
          </a:p>
          <a:p>
            <a:pPr algn="ctr"/>
            <a:r>
              <a:rPr lang="tr-TR" sz="2800" i="1" dirty="0"/>
              <a:t>(Olumsuz Cümle)</a:t>
            </a:r>
            <a:endParaRPr lang="tr-TR" sz="24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8B25CE3-E23E-9A40-9C86-36ACEA3CEDF1}"/>
              </a:ext>
            </a:extLst>
          </p:cNvPr>
          <p:cNvSpPr txBox="1"/>
          <p:nvPr/>
        </p:nvSpPr>
        <p:spPr>
          <a:xfrm>
            <a:off x="8051074" y="0"/>
            <a:ext cx="4140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i="1" dirty="0" err="1">
                <a:solidFill>
                  <a:srgbClr val="EF6F1F"/>
                </a:solidFill>
              </a:rPr>
              <a:t>Interrogative</a:t>
            </a:r>
            <a:r>
              <a:rPr lang="tr-TR" sz="3200" b="1" i="1" dirty="0">
                <a:solidFill>
                  <a:srgbClr val="EF6F1F"/>
                </a:solidFill>
              </a:rPr>
              <a:t> </a:t>
            </a:r>
            <a:r>
              <a:rPr lang="tr-TR" sz="3200" b="1" i="1" dirty="0" err="1">
                <a:solidFill>
                  <a:srgbClr val="EF6F1F"/>
                </a:solidFill>
              </a:rPr>
              <a:t>Sentence</a:t>
            </a:r>
            <a:endParaRPr lang="tr-TR" sz="3200" b="1" i="1" dirty="0">
              <a:solidFill>
                <a:srgbClr val="EF6F1F"/>
              </a:solidFill>
            </a:endParaRPr>
          </a:p>
          <a:p>
            <a:pPr algn="ctr"/>
            <a:r>
              <a:rPr lang="tr-TR" sz="2800" i="1" dirty="0"/>
              <a:t>(Soru Cümlesi)</a:t>
            </a:r>
            <a:endParaRPr lang="tr-TR" sz="24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0BC3FC6-FF61-8781-1CD8-3A9F63C3BC30}"/>
              </a:ext>
            </a:extLst>
          </p:cNvPr>
          <p:cNvSpPr txBox="1"/>
          <p:nvPr/>
        </p:nvSpPr>
        <p:spPr>
          <a:xfrm>
            <a:off x="286937" y="1650274"/>
            <a:ext cx="3331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rgbClr val="EF6F1F"/>
                </a:solidFill>
              </a:rPr>
              <a:t>S + </a:t>
            </a:r>
            <a:r>
              <a:rPr lang="tr-TR" sz="2800" b="1" i="1" dirty="0" err="1">
                <a:solidFill>
                  <a:srgbClr val="EF6F1F"/>
                </a:solidFill>
              </a:rPr>
              <a:t>have</a:t>
            </a:r>
            <a:r>
              <a:rPr lang="tr-TR" sz="2800" b="1" i="1" dirty="0">
                <a:solidFill>
                  <a:srgbClr val="EF6F1F"/>
                </a:solidFill>
              </a:rPr>
              <a:t>/has + V3</a:t>
            </a:r>
            <a:endParaRPr lang="tr-TR" sz="2000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72E245D-DC87-90A5-9E56-F8760723DFD3}"/>
              </a:ext>
            </a:extLst>
          </p:cNvPr>
          <p:cNvSpPr/>
          <p:nvPr/>
        </p:nvSpPr>
        <p:spPr>
          <a:xfrm>
            <a:off x="286937" y="1537712"/>
            <a:ext cx="3431620" cy="809898"/>
          </a:xfrm>
          <a:prstGeom prst="roundRect">
            <a:avLst/>
          </a:prstGeom>
          <a:noFill/>
          <a:ln w="57150">
            <a:solidFill>
              <a:srgbClr val="EF6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0BAB093-4551-4A92-B212-7FBED09E2E47}"/>
              </a:ext>
            </a:extLst>
          </p:cNvPr>
          <p:cNvSpPr txBox="1"/>
          <p:nvPr/>
        </p:nvSpPr>
        <p:spPr>
          <a:xfrm>
            <a:off x="4112623" y="1667989"/>
            <a:ext cx="396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rgbClr val="EF6F1F"/>
                </a:solidFill>
              </a:rPr>
              <a:t>S + </a:t>
            </a:r>
            <a:r>
              <a:rPr lang="tr-TR" sz="2800" b="1" i="1" dirty="0" err="1">
                <a:solidFill>
                  <a:srgbClr val="EF6F1F"/>
                </a:solidFill>
              </a:rPr>
              <a:t>haven’t</a:t>
            </a:r>
            <a:r>
              <a:rPr lang="tr-TR" sz="2800" b="1" i="1" dirty="0">
                <a:solidFill>
                  <a:srgbClr val="EF6F1F"/>
                </a:solidFill>
              </a:rPr>
              <a:t>/</a:t>
            </a:r>
            <a:r>
              <a:rPr lang="tr-TR" sz="2800" b="1" i="1" dirty="0" err="1">
                <a:solidFill>
                  <a:srgbClr val="EF6F1F"/>
                </a:solidFill>
              </a:rPr>
              <a:t>hasn’t</a:t>
            </a:r>
            <a:r>
              <a:rPr lang="tr-TR" sz="2800" b="1" i="1" dirty="0">
                <a:solidFill>
                  <a:srgbClr val="EF6F1F"/>
                </a:solidFill>
              </a:rPr>
              <a:t> + V3</a:t>
            </a:r>
            <a:endParaRPr lang="tr-TR" sz="2000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8B99D7EF-8B57-4331-9C23-1156EB428639}"/>
              </a:ext>
            </a:extLst>
          </p:cNvPr>
          <p:cNvSpPr/>
          <p:nvPr/>
        </p:nvSpPr>
        <p:spPr>
          <a:xfrm>
            <a:off x="4140926" y="1524650"/>
            <a:ext cx="3879669" cy="809898"/>
          </a:xfrm>
          <a:prstGeom prst="roundRect">
            <a:avLst/>
          </a:prstGeom>
          <a:noFill/>
          <a:ln w="57150">
            <a:solidFill>
              <a:srgbClr val="EF6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8DE3230-DC1D-3729-9B7E-7F48DE797450}"/>
              </a:ext>
            </a:extLst>
          </p:cNvPr>
          <p:cNvSpPr txBox="1"/>
          <p:nvPr/>
        </p:nvSpPr>
        <p:spPr>
          <a:xfrm>
            <a:off x="8368712" y="1628801"/>
            <a:ext cx="3331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 err="1">
                <a:solidFill>
                  <a:srgbClr val="EF6F1F"/>
                </a:solidFill>
              </a:rPr>
              <a:t>Have</a:t>
            </a:r>
            <a:r>
              <a:rPr lang="tr-TR" sz="2800" b="1" i="1" dirty="0">
                <a:solidFill>
                  <a:srgbClr val="EF6F1F"/>
                </a:solidFill>
              </a:rPr>
              <a:t>/Has + S + V3</a:t>
            </a:r>
            <a:endParaRPr lang="tr-TR" sz="2000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1AEB99B-642B-D216-B4A6-06A846F2F724}"/>
              </a:ext>
            </a:extLst>
          </p:cNvPr>
          <p:cNvSpPr/>
          <p:nvPr/>
        </p:nvSpPr>
        <p:spPr>
          <a:xfrm>
            <a:off x="8318640" y="1485462"/>
            <a:ext cx="3431620" cy="809898"/>
          </a:xfrm>
          <a:prstGeom prst="roundRect">
            <a:avLst/>
          </a:prstGeom>
          <a:noFill/>
          <a:ln w="57150">
            <a:solidFill>
              <a:srgbClr val="EF6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DDCCBAC0-6D60-5C70-69F5-70004359E14B}"/>
              </a:ext>
            </a:extLst>
          </p:cNvPr>
          <p:cNvSpPr txBox="1"/>
          <p:nvPr/>
        </p:nvSpPr>
        <p:spPr>
          <a:xfrm>
            <a:off x="1036320" y="1164730"/>
            <a:ext cx="303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/>
              <a:t>Subject</a:t>
            </a:r>
            <a:r>
              <a:rPr lang="tr-TR" i="1" dirty="0"/>
              <a:t> (S) = Özne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8985BBF-72A4-653B-432D-FE31EC756B07}"/>
              </a:ext>
            </a:extLst>
          </p:cNvPr>
          <p:cNvSpPr txBox="1"/>
          <p:nvPr/>
        </p:nvSpPr>
        <p:spPr>
          <a:xfrm>
            <a:off x="5085807" y="1155318"/>
            <a:ext cx="303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/>
              <a:t>Subject</a:t>
            </a:r>
            <a:r>
              <a:rPr lang="tr-TR" i="1" dirty="0"/>
              <a:t> (S) = Özne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1C9D2068-EDA0-586D-1E7F-752298181F44}"/>
              </a:ext>
            </a:extLst>
          </p:cNvPr>
          <p:cNvSpPr txBox="1"/>
          <p:nvPr/>
        </p:nvSpPr>
        <p:spPr>
          <a:xfrm>
            <a:off x="9157063" y="1138869"/>
            <a:ext cx="303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/>
              <a:t>Subject</a:t>
            </a:r>
            <a:r>
              <a:rPr lang="tr-TR" i="1" dirty="0"/>
              <a:t> (S) = Özne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BF55358-8F9A-C54C-B59D-197BE26984A5}"/>
              </a:ext>
            </a:extLst>
          </p:cNvPr>
          <p:cNvSpPr txBox="1"/>
          <p:nvPr/>
        </p:nvSpPr>
        <p:spPr>
          <a:xfrm>
            <a:off x="286937" y="2967335"/>
            <a:ext cx="37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I </a:t>
            </a:r>
            <a:r>
              <a:rPr lang="tr-TR" sz="2400" b="1" i="1" dirty="0" err="1">
                <a:solidFill>
                  <a:srgbClr val="FF0000"/>
                </a:solidFill>
              </a:rPr>
              <a:t>have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been</a:t>
            </a:r>
            <a:r>
              <a:rPr lang="tr-TR" sz="2400" i="1" dirty="0"/>
              <a:t> </a:t>
            </a:r>
            <a:r>
              <a:rPr lang="tr-TR" sz="2400" i="1" dirty="0" err="1"/>
              <a:t>to</a:t>
            </a:r>
            <a:r>
              <a:rPr lang="tr-TR" sz="2400" i="1" dirty="0"/>
              <a:t> </a:t>
            </a:r>
            <a:r>
              <a:rPr lang="tr-TR" sz="2400" i="1" dirty="0" err="1"/>
              <a:t>England</a:t>
            </a:r>
            <a:r>
              <a:rPr lang="tr-TR" sz="2400" i="1" dirty="0"/>
              <a:t>.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1E9C307B-E3E1-A5A4-39F7-B8D72DA6207F}"/>
              </a:ext>
            </a:extLst>
          </p:cNvPr>
          <p:cNvSpPr txBox="1"/>
          <p:nvPr/>
        </p:nvSpPr>
        <p:spPr>
          <a:xfrm>
            <a:off x="269296" y="3322766"/>
            <a:ext cx="3556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(Ben İngiltere’de </a:t>
            </a:r>
            <a:r>
              <a:rPr lang="tr-TR" sz="2000" b="1" i="1" dirty="0">
                <a:solidFill>
                  <a:srgbClr val="FF0000"/>
                </a:solidFill>
              </a:rPr>
              <a:t>bulundum</a:t>
            </a:r>
            <a:r>
              <a:rPr lang="tr-TR" sz="2000" i="1" dirty="0"/>
              <a:t>.)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B8BE0470-82AC-B5C9-F06C-262A76999226}"/>
              </a:ext>
            </a:extLst>
          </p:cNvPr>
          <p:cNvSpPr txBox="1"/>
          <p:nvPr/>
        </p:nvSpPr>
        <p:spPr>
          <a:xfrm>
            <a:off x="4288970" y="3001492"/>
            <a:ext cx="51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I </a:t>
            </a:r>
            <a:r>
              <a:rPr lang="tr-TR" sz="2400" b="1" i="1" dirty="0" err="1">
                <a:solidFill>
                  <a:srgbClr val="FF0000"/>
                </a:solidFill>
              </a:rPr>
              <a:t>haven’t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been</a:t>
            </a:r>
            <a:r>
              <a:rPr lang="tr-TR" sz="2400" i="1" dirty="0"/>
              <a:t> </a:t>
            </a:r>
            <a:r>
              <a:rPr lang="tr-TR" sz="2400" i="1" dirty="0" err="1"/>
              <a:t>to</a:t>
            </a:r>
            <a:r>
              <a:rPr lang="tr-TR" sz="2400" i="1" dirty="0"/>
              <a:t> </a:t>
            </a:r>
            <a:r>
              <a:rPr lang="tr-TR" sz="2400" i="1" dirty="0" err="1"/>
              <a:t>England</a:t>
            </a:r>
            <a:r>
              <a:rPr lang="tr-TR" sz="2400" i="1" dirty="0"/>
              <a:t>.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9166678-9450-7EBF-B1DF-CC1E43BF6EC0}"/>
              </a:ext>
            </a:extLst>
          </p:cNvPr>
          <p:cNvSpPr txBox="1"/>
          <p:nvPr/>
        </p:nvSpPr>
        <p:spPr>
          <a:xfrm>
            <a:off x="4389775" y="3359006"/>
            <a:ext cx="5532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(Ben İngiltere’de </a:t>
            </a:r>
            <a:r>
              <a:rPr lang="tr-TR" sz="2000" b="1" i="1" dirty="0">
                <a:solidFill>
                  <a:srgbClr val="FF0000"/>
                </a:solidFill>
              </a:rPr>
              <a:t>bulunmadım</a:t>
            </a:r>
            <a:r>
              <a:rPr lang="tr-TR" sz="2000" i="1" dirty="0"/>
              <a:t>.)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56CD78CD-56F8-2FA2-0550-62A37A1C4D31}"/>
              </a:ext>
            </a:extLst>
          </p:cNvPr>
          <p:cNvSpPr txBox="1"/>
          <p:nvPr/>
        </p:nvSpPr>
        <p:spPr>
          <a:xfrm>
            <a:off x="8386354" y="3003575"/>
            <a:ext cx="51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 err="1">
                <a:solidFill>
                  <a:srgbClr val="FF0000"/>
                </a:solidFill>
              </a:rPr>
              <a:t>Have</a:t>
            </a:r>
            <a:r>
              <a:rPr lang="tr-TR" sz="2400" b="1" i="1" dirty="0">
                <a:solidFill>
                  <a:srgbClr val="FF0000"/>
                </a:solidFill>
              </a:rPr>
              <a:t> </a:t>
            </a:r>
            <a:r>
              <a:rPr lang="tr-TR" sz="2400" i="1" dirty="0" err="1"/>
              <a:t>you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been</a:t>
            </a:r>
            <a:r>
              <a:rPr lang="tr-TR" sz="2400" i="1" dirty="0"/>
              <a:t> </a:t>
            </a:r>
            <a:r>
              <a:rPr lang="tr-TR" sz="2400" i="1" dirty="0" err="1"/>
              <a:t>to</a:t>
            </a:r>
            <a:r>
              <a:rPr lang="tr-TR" sz="2400" i="1" dirty="0"/>
              <a:t> </a:t>
            </a:r>
            <a:r>
              <a:rPr lang="tr-TR" sz="2400" i="1" dirty="0" err="1"/>
              <a:t>England</a:t>
            </a:r>
            <a:r>
              <a:rPr lang="tr-TR" sz="2400" i="1" dirty="0"/>
              <a:t>?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0DAAB3C0-0DC7-8FD6-ED64-F20D8C872D09}"/>
              </a:ext>
            </a:extLst>
          </p:cNvPr>
          <p:cNvSpPr txBox="1"/>
          <p:nvPr/>
        </p:nvSpPr>
        <p:spPr>
          <a:xfrm>
            <a:off x="8368712" y="3359006"/>
            <a:ext cx="5532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(Sen İngiltere’de </a:t>
            </a:r>
            <a:r>
              <a:rPr lang="tr-TR" sz="2000" b="1" i="1" dirty="0">
                <a:solidFill>
                  <a:srgbClr val="FF0000"/>
                </a:solidFill>
              </a:rPr>
              <a:t>bulundun mu?</a:t>
            </a:r>
            <a:r>
              <a:rPr lang="tr-TR" sz="2000" i="1" dirty="0"/>
              <a:t>)</a:t>
            </a:r>
          </a:p>
        </p:txBody>
      </p:sp>
      <p:sp>
        <p:nvSpPr>
          <p:cNvPr id="25" name="Ok: Sağ 24">
            <a:extLst>
              <a:ext uri="{FF2B5EF4-FFF2-40B4-BE49-F238E27FC236}">
                <a16:creationId xmlns:a16="http://schemas.microsoft.com/office/drawing/2014/main" id="{CE7FF368-41A3-BA7B-97EC-F92B2E3BF83F}"/>
              </a:ext>
            </a:extLst>
          </p:cNvPr>
          <p:cNvSpPr/>
          <p:nvPr/>
        </p:nvSpPr>
        <p:spPr>
          <a:xfrm>
            <a:off x="3618412" y="3198167"/>
            <a:ext cx="670558" cy="426315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Ok: Sağ 25">
            <a:extLst>
              <a:ext uri="{FF2B5EF4-FFF2-40B4-BE49-F238E27FC236}">
                <a16:creationId xmlns:a16="http://schemas.microsoft.com/office/drawing/2014/main" id="{2443F6E2-8C71-97AA-7B6A-8A6D6072644D}"/>
              </a:ext>
            </a:extLst>
          </p:cNvPr>
          <p:cNvSpPr/>
          <p:nvPr/>
        </p:nvSpPr>
        <p:spPr>
          <a:xfrm>
            <a:off x="7795771" y="3198167"/>
            <a:ext cx="572941" cy="400111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106E656C-96A4-57C7-F8E8-139B4EF34119}"/>
              </a:ext>
            </a:extLst>
          </p:cNvPr>
          <p:cNvSpPr txBox="1"/>
          <p:nvPr/>
        </p:nvSpPr>
        <p:spPr>
          <a:xfrm>
            <a:off x="189304" y="4078307"/>
            <a:ext cx="37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She</a:t>
            </a:r>
            <a:r>
              <a:rPr lang="tr-TR" sz="2400" i="1" dirty="0"/>
              <a:t> </a:t>
            </a:r>
            <a:r>
              <a:rPr lang="tr-TR" sz="2400" b="1" i="1" dirty="0">
                <a:solidFill>
                  <a:srgbClr val="FF0000"/>
                </a:solidFill>
              </a:rPr>
              <a:t>has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tried</a:t>
            </a:r>
            <a:r>
              <a:rPr lang="tr-TR" sz="2400" i="1" dirty="0"/>
              <a:t> </a:t>
            </a:r>
            <a:r>
              <a:rPr lang="tr-TR" sz="2400" i="1" dirty="0" err="1"/>
              <a:t>scuba</a:t>
            </a:r>
            <a:r>
              <a:rPr lang="tr-TR" sz="2400" i="1" dirty="0"/>
              <a:t> </a:t>
            </a:r>
            <a:r>
              <a:rPr lang="tr-TR" sz="2400" i="1" dirty="0" err="1"/>
              <a:t>diving</a:t>
            </a:r>
            <a:r>
              <a:rPr lang="tr-TR" sz="2400" i="1" dirty="0"/>
              <a:t>.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89D784B3-F39D-27BC-C3C7-C44084C53446}"/>
              </a:ext>
            </a:extLst>
          </p:cNvPr>
          <p:cNvSpPr txBox="1"/>
          <p:nvPr/>
        </p:nvSpPr>
        <p:spPr>
          <a:xfrm>
            <a:off x="318499" y="4400607"/>
            <a:ext cx="35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(O tüplü dalışı </a:t>
            </a:r>
            <a:r>
              <a:rPr lang="tr-TR" sz="2400" b="1" i="1" dirty="0">
                <a:solidFill>
                  <a:srgbClr val="FF0000"/>
                </a:solidFill>
              </a:rPr>
              <a:t>denedi</a:t>
            </a:r>
            <a:r>
              <a:rPr lang="tr-TR" sz="2400" i="1" dirty="0"/>
              <a:t>.)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0A381519-6106-7547-1855-341F37BCAE8A}"/>
              </a:ext>
            </a:extLst>
          </p:cNvPr>
          <p:cNvSpPr txBox="1"/>
          <p:nvPr/>
        </p:nvSpPr>
        <p:spPr>
          <a:xfrm>
            <a:off x="4140926" y="4038465"/>
            <a:ext cx="474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She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hasn’t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tried</a:t>
            </a:r>
            <a:r>
              <a:rPr lang="tr-TR" sz="2400" i="1" dirty="0"/>
              <a:t> </a:t>
            </a:r>
            <a:r>
              <a:rPr lang="tr-TR" sz="2400" i="1" dirty="0" err="1"/>
              <a:t>scuba</a:t>
            </a:r>
            <a:r>
              <a:rPr lang="tr-TR" sz="2400" i="1" dirty="0"/>
              <a:t> </a:t>
            </a:r>
            <a:r>
              <a:rPr lang="tr-TR" sz="2400" i="1" dirty="0" err="1"/>
              <a:t>diving</a:t>
            </a:r>
            <a:r>
              <a:rPr lang="tr-TR" sz="2400" i="1" dirty="0"/>
              <a:t>.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24046D0B-DB22-933D-F91A-678BB92A0041}"/>
              </a:ext>
            </a:extLst>
          </p:cNvPr>
          <p:cNvSpPr txBox="1"/>
          <p:nvPr/>
        </p:nvSpPr>
        <p:spPr>
          <a:xfrm>
            <a:off x="4241490" y="4387418"/>
            <a:ext cx="35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(O tüplü dalışı </a:t>
            </a:r>
            <a:r>
              <a:rPr lang="tr-TR" sz="2400" b="1" i="1" dirty="0">
                <a:solidFill>
                  <a:srgbClr val="FF0000"/>
                </a:solidFill>
              </a:rPr>
              <a:t>denemedi</a:t>
            </a:r>
            <a:r>
              <a:rPr lang="tr-TR" sz="2400" i="1" dirty="0"/>
              <a:t>.)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B9C18722-F154-D03C-A929-F3587819EB21}"/>
              </a:ext>
            </a:extLst>
          </p:cNvPr>
          <p:cNvSpPr txBox="1"/>
          <p:nvPr/>
        </p:nvSpPr>
        <p:spPr>
          <a:xfrm>
            <a:off x="8436503" y="4043032"/>
            <a:ext cx="37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FF0000"/>
                </a:solidFill>
              </a:rPr>
              <a:t>Has</a:t>
            </a:r>
            <a:r>
              <a:rPr lang="tr-TR" sz="2400" i="1" dirty="0"/>
              <a:t> </a:t>
            </a:r>
            <a:r>
              <a:rPr lang="tr-TR" sz="2400" i="1" dirty="0" err="1"/>
              <a:t>she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tried</a:t>
            </a:r>
            <a:r>
              <a:rPr lang="tr-TR" sz="2400" i="1" dirty="0"/>
              <a:t> </a:t>
            </a:r>
            <a:r>
              <a:rPr lang="tr-TR" sz="2400" i="1" dirty="0" err="1"/>
              <a:t>scuba</a:t>
            </a:r>
            <a:r>
              <a:rPr lang="tr-TR" sz="2400" i="1" dirty="0"/>
              <a:t> </a:t>
            </a:r>
            <a:r>
              <a:rPr lang="tr-TR" sz="2400" i="1" dirty="0" err="1"/>
              <a:t>diving</a:t>
            </a:r>
            <a:r>
              <a:rPr lang="tr-TR" sz="2400" i="1" dirty="0"/>
              <a:t>?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0D7C49BA-2148-EF20-738E-BCFF8B33DDE5}"/>
              </a:ext>
            </a:extLst>
          </p:cNvPr>
          <p:cNvSpPr txBox="1"/>
          <p:nvPr/>
        </p:nvSpPr>
        <p:spPr>
          <a:xfrm>
            <a:off x="8401678" y="4400607"/>
            <a:ext cx="35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(O tüplü dalışı </a:t>
            </a:r>
            <a:r>
              <a:rPr lang="tr-TR" sz="2400" b="1" i="1" dirty="0">
                <a:solidFill>
                  <a:srgbClr val="FF0000"/>
                </a:solidFill>
              </a:rPr>
              <a:t>denedi mi?</a:t>
            </a:r>
            <a:r>
              <a:rPr lang="tr-TR" sz="2400" i="1" dirty="0"/>
              <a:t>)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EFB37807-6315-6908-1C2F-D2D51997F9A3}"/>
              </a:ext>
            </a:extLst>
          </p:cNvPr>
          <p:cNvSpPr txBox="1"/>
          <p:nvPr/>
        </p:nvSpPr>
        <p:spPr>
          <a:xfrm>
            <a:off x="116496" y="5338243"/>
            <a:ext cx="37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We</a:t>
            </a:r>
            <a:r>
              <a:rPr lang="tr-TR" sz="2400" i="1" dirty="0"/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have</a:t>
            </a:r>
            <a:r>
              <a:rPr lang="tr-TR" sz="2400" b="1" i="1" dirty="0">
                <a:solidFill>
                  <a:srgbClr val="FF0000"/>
                </a:solidFill>
              </a:rPr>
              <a:t> </a:t>
            </a:r>
            <a:r>
              <a:rPr lang="tr-TR" sz="2400" b="1" i="1" dirty="0" err="1">
                <a:solidFill>
                  <a:srgbClr val="FF0000"/>
                </a:solidFill>
              </a:rPr>
              <a:t>gone</a:t>
            </a:r>
            <a:r>
              <a:rPr lang="tr-TR" sz="2400" b="1" i="1" dirty="0">
                <a:solidFill>
                  <a:srgbClr val="FF0000"/>
                </a:solidFill>
              </a:rPr>
              <a:t> </a:t>
            </a:r>
            <a:r>
              <a:rPr lang="tr-TR" sz="2400" i="1" dirty="0" err="1"/>
              <a:t>to</a:t>
            </a:r>
            <a:r>
              <a:rPr lang="tr-TR" sz="2400" b="1" i="1" dirty="0">
                <a:solidFill>
                  <a:srgbClr val="FF0000"/>
                </a:solidFill>
              </a:rPr>
              <a:t> </a:t>
            </a:r>
            <a:r>
              <a:rPr lang="tr-TR" sz="2400" i="1" dirty="0"/>
              <a:t>safari </a:t>
            </a:r>
            <a:r>
              <a:rPr lang="tr-TR" sz="2400" i="1" dirty="0" err="1"/>
              <a:t>tour</a:t>
            </a:r>
            <a:r>
              <a:rPr lang="tr-TR" sz="2400" i="1" dirty="0"/>
              <a:t>.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B5FF902E-0FC8-FF91-8099-0541AA856616}"/>
              </a:ext>
            </a:extLst>
          </p:cNvPr>
          <p:cNvSpPr txBox="1"/>
          <p:nvPr/>
        </p:nvSpPr>
        <p:spPr>
          <a:xfrm>
            <a:off x="137519" y="5693270"/>
            <a:ext cx="3556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(Biz safari turuna </a:t>
            </a:r>
            <a:r>
              <a:rPr lang="tr-TR" sz="2400" b="1" i="1" dirty="0">
                <a:solidFill>
                  <a:srgbClr val="FF0000"/>
                </a:solidFill>
              </a:rPr>
              <a:t>gittik</a:t>
            </a:r>
            <a:r>
              <a:rPr lang="tr-TR" sz="2400" i="1" dirty="0"/>
              <a:t>.)</a:t>
            </a:r>
          </a:p>
        </p:txBody>
      </p:sp>
      <p:sp>
        <p:nvSpPr>
          <p:cNvPr id="35" name="Ok: Sağ 34">
            <a:extLst>
              <a:ext uri="{FF2B5EF4-FFF2-40B4-BE49-F238E27FC236}">
                <a16:creationId xmlns:a16="http://schemas.microsoft.com/office/drawing/2014/main" id="{716F1125-A251-65DA-823F-92FAAE053FC7}"/>
              </a:ext>
            </a:extLst>
          </p:cNvPr>
          <p:cNvSpPr/>
          <p:nvPr/>
        </p:nvSpPr>
        <p:spPr>
          <a:xfrm>
            <a:off x="3751330" y="4305169"/>
            <a:ext cx="422369" cy="33484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Ok: Sağ 35">
            <a:extLst>
              <a:ext uri="{FF2B5EF4-FFF2-40B4-BE49-F238E27FC236}">
                <a16:creationId xmlns:a16="http://schemas.microsoft.com/office/drawing/2014/main" id="{10994044-1419-0F4F-C87B-110C09CA4D0F}"/>
              </a:ext>
            </a:extLst>
          </p:cNvPr>
          <p:cNvSpPr/>
          <p:nvPr/>
        </p:nvSpPr>
        <p:spPr>
          <a:xfrm>
            <a:off x="7946343" y="4332706"/>
            <a:ext cx="422369" cy="33484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Ok: Sağ 36">
            <a:extLst>
              <a:ext uri="{FF2B5EF4-FFF2-40B4-BE49-F238E27FC236}">
                <a16:creationId xmlns:a16="http://schemas.microsoft.com/office/drawing/2014/main" id="{320A9762-C8A4-093E-2254-57789E2CB04C}"/>
              </a:ext>
            </a:extLst>
          </p:cNvPr>
          <p:cNvSpPr/>
          <p:nvPr/>
        </p:nvSpPr>
        <p:spPr>
          <a:xfrm>
            <a:off x="3806837" y="5589255"/>
            <a:ext cx="422369" cy="33484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625A573F-8845-3DFB-EB57-F5FA504D82B4}"/>
              </a:ext>
            </a:extLst>
          </p:cNvPr>
          <p:cNvSpPr txBox="1"/>
          <p:nvPr/>
        </p:nvSpPr>
        <p:spPr>
          <a:xfrm>
            <a:off x="4271644" y="5401748"/>
            <a:ext cx="4071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i="1" dirty="0" err="1"/>
              <a:t>We</a:t>
            </a:r>
            <a:r>
              <a:rPr lang="tr-TR" sz="2200" i="1" dirty="0"/>
              <a:t> </a:t>
            </a:r>
            <a:r>
              <a:rPr lang="tr-TR" sz="2200" b="1" i="1" dirty="0" err="1">
                <a:solidFill>
                  <a:srgbClr val="FF0000"/>
                </a:solidFill>
              </a:rPr>
              <a:t>haven’t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b="1" i="1" dirty="0" err="1">
                <a:solidFill>
                  <a:srgbClr val="FF0000"/>
                </a:solidFill>
              </a:rPr>
              <a:t>gone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i="1" dirty="0" err="1"/>
              <a:t>to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i="1" dirty="0"/>
              <a:t>safari </a:t>
            </a:r>
            <a:r>
              <a:rPr lang="tr-TR" sz="2200" i="1" dirty="0" err="1"/>
              <a:t>tour</a:t>
            </a:r>
            <a:r>
              <a:rPr lang="tr-TR" sz="2200" i="1" dirty="0"/>
              <a:t>.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D224CCAA-76C8-B2AB-E2B8-B549201D0D3E}"/>
              </a:ext>
            </a:extLst>
          </p:cNvPr>
          <p:cNvSpPr txBox="1"/>
          <p:nvPr/>
        </p:nvSpPr>
        <p:spPr>
          <a:xfrm>
            <a:off x="4399203" y="5750701"/>
            <a:ext cx="38440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i="1" dirty="0"/>
              <a:t>(Biz safari turuna </a:t>
            </a:r>
            <a:r>
              <a:rPr lang="tr-TR" sz="2200" b="1" i="1" dirty="0">
                <a:solidFill>
                  <a:srgbClr val="FF0000"/>
                </a:solidFill>
              </a:rPr>
              <a:t>gitmedik</a:t>
            </a:r>
            <a:r>
              <a:rPr lang="tr-TR" sz="2200" i="1" dirty="0"/>
              <a:t>.)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613CD1E3-DA60-DCE4-48BC-86FE7203AF95}"/>
              </a:ext>
            </a:extLst>
          </p:cNvPr>
          <p:cNvSpPr txBox="1"/>
          <p:nvPr/>
        </p:nvSpPr>
        <p:spPr>
          <a:xfrm>
            <a:off x="8427658" y="5469779"/>
            <a:ext cx="3988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i="1" dirty="0" err="1">
                <a:solidFill>
                  <a:srgbClr val="FF0000"/>
                </a:solidFill>
              </a:rPr>
              <a:t>Have</a:t>
            </a:r>
            <a:r>
              <a:rPr lang="tr-TR" sz="2200" i="1" dirty="0"/>
              <a:t> </a:t>
            </a:r>
            <a:r>
              <a:rPr lang="tr-TR" sz="2200" i="1" dirty="0" err="1"/>
              <a:t>you</a:t>
            </a:r>
            <a:r>
              <a:rPr lang="tr-TR" sz="2200" i="1" dirty="0"/>
              <a:t> </a:t>
            </a:r>
            <a:r>
              <a:rPr lang="tr-TR" sz="2200" b="1" i="1" dirty="0" err="1">
                <a:solidFill>
                  <a:srgbClr val="FF0000"/>
                </a:solidFill>
              </a:rPr>
              <a:t>gone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i="1" dirty="0" err="1"/>
              <a:t>to</a:t>
            </a:r>
            <a:r>
              <a:rPr lang="tr-TR" sz="2200" b="1" i="1" dirty="0">
                <a:solidFill>
                  <a:srgbClr val="FF0000"/>
                </a:solidFill>
              </a:rPr>
              <a:t> </a:t>
            </a:r>
            <a:r>
              <a:rPr lang="tr-TR" sz="2200" i="1" dirty="0"/>
              <a:t>safari </a:t>
            </a:r>
            <a:r>
              <a:rPr lang="tr-TR" sz="2200" i="1" dirty="0" err="1"/>
              <a:t>tour</a:t>
            </a:r>
            <a:r>
              <a:rPr lang="tr-TR" sz="2200" i="1" dirty="0"/>
              <a:t>?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958DA610-1045-A061-6D9C-542D4407D82B}"/>
              </a:ext>
            </a:extLst>
          </p:cNvPr>
          <p:cNvSpPr txBox="1"/>
          <p:nvPr/>
        </p:nvSpPr>
        <p:spPr>
          <a:xfrm>
            <a:off x="8406383" y="5797603"/>
            <a:ext cx="3556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i="1" dirty="0"/>
              <a:t>(Siz safari turuna </a:t>
            </a:r>
            <a:r>
              <a:rPr lang="tr-TR" sz="2200" b="1" i="1" dirty="0">
                <a:solidFill>
                  <a:srgbClr val="FF0000"/>
                </a:solidFill>
              </a:rPr>
              <a:t>gittiniz mi?</a:t>
            </a:r>
            <a:r>
              <a:rPr lang="tr-TR" sz="2200" i="1" dirty="0"/>
              <a:t>)</a:t>
            </a:r>
          </a:p>
        </p:txBody>
      </p:sp>
      <p:sp>
        <p:nvSpPr>
          <p:cNvPr id="44" name="Ok: Sağ 43">
            <a:extLst>
              <a:ext uri="{FF2B5EF4-FFF2-40B4-BE49-F238E27FC236}">
                <a16:creationId xmlns:a16="http://schemas.microsoft.com/office/drawing/2014/main" id="{3D3E4664-4C5A-189B-1581-27AACF93A396}"/>
              </a:ext>
            </a:extLst>
          </p:cNvPr>
          <p:cNvSpPr/>
          <p:nvPr/>
        </p:nvSpPr>
        <p:spPr>
          <a:xfrm>
            <a:off x="7990908" y="5660503"/>
            <a:ext cx="422369" cy="33484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408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/>
      <p:bldP spid="16" grpId="0"/>
      <p:bldP spid="18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40" grpId="0"/>
      <p:bldP spid="41" grpId="0"/>
      <p:bldP spid="42" grpId="0"/>
      <p:bldP spid="43" grpId="0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22A35-DD31-4FB9-DC09-82909BE27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843E707B-C06E-14CC-9402-3CEB4524F6DA}"/>
              </a:ext>
            </a:extLst>
          </p:cNvPr>
          <p:cNvSpPr txBox="1"/>
          <p:nvPr/>
        </p:nvSpPr>
        <p:spPr>
          <a:xfrm>
            <a:off x="357050" y="747989"/>
            <a:ext cx="9370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i="1" dirty="0"/>
              <a:t>«Daha önce hiç …» anlamında «</a:t>
            </a:r>
            <a:r>
              <a:rPr lang="tr-TR" sz="2400" i="1" dirty="0" err="1"/>
              <a:t>Have</a:t>
            </a:r>
            <a:r>
              <a:rPr lang="tr-TR" sz="2400" i="1" dirty="0"/>
              <a:t> </a:t>
            </a:r>
            <a:r>
              <a:rPr lang="tr-TR" sz="2400" i="1" dirty="0" err="1"/>
              <a:t>you</a:t>
            </a:r>
            <a:r>
              <a:rPr lang="tr-TR" sz="2400" i="1" dirty="0"/>
              <a:t> ever …?» yapısı kullanılır. Devamında fiilin üçüncü hali (V3) getirilir.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E31E2C1-AE74-47B9-0733-669C7050FC89}"/>
              </a:ext>
            </a:extLst>
          </p:cNvPr>
          <p:cNvSpPr txBox="1"/>
          <p:nvPr/>
        </p:nvSpPr>
        <p:spPr>
          <a:xfrm>
            <a:off x="3100027" y="0"/>
            <a:ext cx="5991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 err="1">
                <a:solidFill>
                  <a:srgbClr val="EF6F1F"/>
                </a:solidFill>
              </a:rPr>
              <a:t>Have</a:t>
            </a:r>
            <a:r>
              <a:rPr lang="tr-TR" sz="3600" b="1" i="1" dirty="0">
                <a:solidFill>
                  <a:srgbClr val="EF6F1F"/>
                </a:solidFill>
              </a:rPr>
              <a:t> </a:t>
            </a:r>
            <a:r>
              <a:rPr lang="tr-TR" sz="3600" b="1" i="1" dirty="0" err="1">
                <a:solidFill>
                  <a:srgbClr val="EF6F1F"/>
                </a:solidFill>
              </a:rPr>
              <a:t>you</a:t>
            </a:r>
            <a:r>
              <a:rPr lang="tr-TR" sz="3600" b="1" i="1" dirty="0">
                <a:solidFill>
                  <a:srgbClr val="EF6F1F"/>
                </a:solidFill>
              </a:rPr>
              <a:t> ever … ?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C42F765-D78E-20A0-478D-C3A5DCAB5DCA}"/>
              </a:ext>
            </a:extLst>
          </p:cNvPr>
          <p:cNvSpPr txBox="1"/>
          <p:nvPr/>
        </p:nvSpPr>
        <p:spPr>
          <a:xfrm>
            <a:off x="714861" y="2062542"/>
            <a:ext cx="51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 err="1">
                <a:solidFill>
                  <a:srgbClr val="FF0000"/>
                </a:solidFill>
              </a:rPr>
              <a:t>Have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>
                <a:solidFill>
                  <a:srgbClr val="FF0000"/>
                </a:solidFill>
              </a:rPr>
              <a:t>you</a:t>
            </a:r>
            <a:r>
              <a:rPr lang="tr-TR" sz="2800" b="1" i="1" dirty="0">
                <a:solidFill>
                  <a:srgbClr val="FF0000"/>
                </a:solidFill>
              </a:rPr>
              <a:t> ever </a:t>
            </a:r>
            <a:r>
              <a:rPr lang="tr-TR" sz="2800" b="1" i="1" dirty="0" err="1">
                <a:solidFill>
                  <a:srgbClr val="FF0000"/>
                </a:solidFill>
              </a:rPr>
              <a:t>been</a:t>
            </a:r>
            <a:r>
              <a:rPr lang="tr-TR" sz="2800" i="1" dirty="0"/>
              <a:t> </a:t>
            </a:r>
            <a:r>
              <a:rPr lang="tr-TR" sz="2800" i="1" dirty="0" err="1"/>
              <a:t>abroad</a:t>
            </a:r>
            <a:r>
              <a:rPr lang="tr-TR" sz="2800" i="1" dirty="0"/>
              <a:t>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BFC0200-3DC5-97C2-5BEE-6A59863CE594}"/>
              </a:ext>
            </a:extLst>
          </p:cNvPr>
          <p:cNvSpPr txBox="1"/>
          <p:nvPr/>
        </p:nvSpPr>
        <p:spPr>
          <a:xfrm>
            <a:off x="457408" y="2488108"/>
            <a:ext cx="7940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i="1" dirty="0"/>
              <a:t>(Sen </a:t>
            </a:r>
            <a:r>
              <a:rPr lang="tr-TR" sz="2400" b="1" i="1" dirty="0">
                <a:solidFill>
                  <a:srgbClr val="FF0000"/>
                </a:solidFill>
              </a:rPr>
              <a:t>daha önce hiç </a:t>
            </a:r>
            <a:r>
              <a:rPr lang="tr-TR" sz="2400" i="1" dirty="0"/>
              <a:t>yurtdışında </a:t>
            </a:r>
            <a:r>
              <a:rPr lang="tr-TR" sz="2400" b="1" i="1" dirty="0">
                <a:solidFill>
                  <a:srgbClr val="FF0000"/>
                </a:solidFill>
              </a:rPr>
              <a:t>bulundun mu?</a:t>
            </a:r>
            <a:r>
              <a:rPr lang="tr-TR" sz="2400" i="1" dirty="0"/>
              <a:t>)</a:t>
            </a:r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1B701F42-E933-4393-3AAE-00B33FC891AA}"/>
              </a:ext>
            </a:extLst>
          </p:cNvPr>
          <p:cNvSpPr/>
          <p:nvPr/>
        </p:nvSpPr>
        <p:spPr>
          <a:xfrm rot="20697426">
            <a:off x="6395808" y="2043169"/>
            <a:ext cx="861134" cy="42556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57AAC13A-98C5-CDD7-A990-C1DF5809C62C}"/>
              </a:ext>
            </a:extLst>
          </p:cNvPr>
          <p:cNvSpPr/>
          <p:nvPr/>
        </p:nvSpPr>
        <p:spPr>
          <a:xfrm rot="929600">
            <a:off x="6392895" y="2633271"/>
            <a:ext cx="861134" cy="42556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74FF3E8-BAC2-7ECB-3E61-D1E412959245}"/>
              </a:ext>
            </a:extLst>
          </p:cNvPr>
          <p:cNvSpPr txBox="1"/>
          <p:nvPr/>
        </p:nvSpPr>
        <p:spPr>
          <a:xfrm>
            <a:off x="7366244" y="1800932"/>
            <a:ext cx="51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 err="1">
                <a:solidFill>
                  <a:srgbClr val="FF0000"/>
                </a:solidFill>
              </a:rPr>
              <a:t>Yes</a:t>
            </a:r>
            <a:r>
              <a:rPr lang="tr-TR" sz="2800" b="1" i="1" dirty="0">
                <a:solidFill>
                  <a:srgbClr val="FF0000"/>
                </a:solidFill>
              </a:rPr>
              <a:t>, I </a:t>
            </a:r>
            <a:r>
              <a:rPr lang="tr-TR" sz="2800" b="1" i="1" dirty="0" err="1">
                <a:solidFill>
                  <a:srgbClr val="FF0000"/>
                </a:solidFill>
              </a:rPr>
              <a:t>have</a:t>
            </a:r>
            <a:r>
              <a:rPr lang="tr-TR" sz="2800" b="1" i="1" dirty="0">
                <a:solidFill>
                  <a:srgbClr val="FF0000"/>
                </a:solidFill>
              </a:rPr>
              <a:t>.</a:t>
            </a:r>
            <a:endParaRPr lang="tr-TR" sz="2800" i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F2DDAD9-B1C4-1063-55A7-C3E855511A06}"/>
              </a:ext>
            </a:extLst>
          </p:cNvPr>
          <p:cNvSpPr txBox="1"/>
          <p:nvPr/>
        </p:nvSpPr>
        <p:spPr>
          <a:xfrm>
            <a:off x="7295223" y="2688163"/>
            <a:ext cx="51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>
                <a:solidFill>
                  <a:srgbClr val="FF0000"/>
                </a:solidFill>
              </a:rPr>
              <a:t>No, I </a:t>
            </a:r>
            <a:r>
              <a:rPr lang="tr-TR" sz="2800" b="1" i="1" dirty="0" err="1">
                <a:solidFill>
                  <a:srgbClr val="FF0000"/>
                </a:solidFill>
              </a:rPr>
              <a:t>haven’t</a:t>
            </a:r>
            <a:r>
              <a:rPr lang="tr-TR" sz="2800" b="1" i="1" dirty="0">
                <a:solidFill>
                  <a:srgbClr val="FF0000"/>
                </a:solidFill>
              </a:rPr>
              <a:t>.</a:t>
            </a:r>
            <a:endParaRPr lang="tr-TR" sz="2800" i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E5CD0BB-6E73-0DCF-50FE-1BC6F1AE4992}"/>
              </a:ext>
            </a:extLst>
          </p:cNvPr>
          <p:cNvSpPr txBox="1"/>
          <p:nvPr/>
        </p:nvSpPr>
        <p:spPr>
          <a:xfrm>
            <a:off x="7364053" y="2126470"/>
            <a:ext cx="51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ysClr val="windowText" lastClr="000000"/>
                </a:solidFill>
              </a:rPr>
              <a:t>(Evet, bulundum.)</a:t>
            </a:r>
            <a:endParaRPr lang="tr-TR" sz="2400" i="1" dirty="0">
              <a:solidFill>
                <a:sysClr val="windowText" lastClr="00000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37C0A69-614A-E8D2-E6B4-C5A38CBBE6A0}"/>
              </a:ext>
            </a:extLst>
          </p:cNvPr>
          <p:cNvSpPr txBox="1"/>
          <p:nvPr/>
        </p:nvSpPr>
        <p:spPr>
          <a:xfrm>
            <a:off x="7295223" y="3068467"/>
            <a:ext cx="512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ysClr val="windowText" lastClr="000000"/>
                </a:solidFill>
              </a:rPr>
              <a:t>(Hayır, bulunmadım.)</a:t>
            </a:r>
            <a:endParaRPr lang="tr-TR" sz="2400" i="1" dirty="0">
              <a:solidFill>
                <a:sysClr val="windowText" lastClr="000000"/>
              </a:solidFill>
            </a:endParaRPr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718379F9-FAE0-3E89-CDA5-4BD4DC43F8F1}"/>
              </a:ext>
            </a:extLst>
          </p:cNvPr>
          <p:cNvSpPr/>
          <p:nvPr/>
        </p:nvSpPr>
        <p:spPr>
          <a:xfrm rot="3026609">
            <a:off x="5930013" y="3537545"/>
            <a:ext cx="1467649" cy="42556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4C48331-A08B-68B1-6BAD-87E71B85DF0A}"/>
              </a:ext>
            </a:extLst>
          </p:cNvPr>
          <p:cNvSpPr txBox="1"/>
          <p:nvPr/>
        </p:nvSpPr>
        <p:spPr>
          <a:xfrm>
            <a:off x="190408" y="4451613"/>
            <a:ext cx="609044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i="1" dirty="0" err="1"/>
              <a:t>Ps</a:t>
            </a:r>
            <a:r>
              <a:rPr lang="tr-TR" sz="2400" i="1" dirty="0"/>
              <a:t>: «Daha önce hiç … yapmadım» anlamında, </a:t>
            </a:r>
            <a:br>
              <a:rPr lang="tr-TR" sz="2400" i="1" dirty="0"/>
            </a:br>
            <a:r>
              <a:rPr lang="tr-TR" sz="2400" i="1" dirty="0"/>
              <a:t>«I </a:t>
            </a:r>
            <a:r>
              <a:rPr lang="tr-TR" sz="2400" i="1" dirty="0" err="1"/>
              <a:t>have</a:t>
            </a:r>
            <a:r>
              <a:rPr lang="tr-TR" sz="2400" i="1" dirty="0"/>
              <a:t> </a:t>
            </a:r>
            <a:r>
              <a:rPr lang="tr-TR" sz="2400" i="1" dirty="0" err="1"/>
              <a:t>never</a:t>
            </a:r>
            <a:r>
              <a:rPr lang="tr-TR" sz="2400" i="1" dirty="0"/>
              <a:t>…» yapısı kullanılabilir.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1491FB33-B6C2-6C9F-416E-DECAB39BCBF5}"/>
              </a:ext>
            </a:extLst>
          </p:cNvPr>
          <p:cNvSpPr txBox="1"/>
          <p:nvPr/>
        </p:nvSpPr>
        <p:spPr>
          <a:xfrm>
            <a:off x="6529252" y="4407959"/>
            <a:ext cx="512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>
                <a:solidFill>
                  <a:sysClr val="windowText" lastClr="000000"/>
                </a:solidFill>
              </a:rPr>
              <a:t>No, </a:t>
            </a:r>
            <a:r>
              <a:rPr lang="tr-TR" sz="2800" b="1" i="1" dirty="0">
                <a:solidFill>
                  <a:srgbClr val="FF0000"/>
                </a:solidFill>
              </a:rPr>
              <a:t>I </a:t>
            </a:r>
            <a:r>
              <a:rPr lang="tr-TR" sz="2800" b="1" i="1" dirty="0" err="1">
                <a:solidFill>
                  <a:srgbClr val="FF0000"/>
                </a:solidFill>
              </a:rPr>
              <a:t>have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>
                <a:solidFill>
                  <a:srgbClr val="FF0000"/>
                </a:solidFill>
              </a:rPr>
              <a:t>never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>
                <a:solidFill>
                  <a:sysClr val="windowText" lastClr="000000"/>
                </a:solidFill>
              </a:rPr>
              <a:t>been</a:t>
            </a:r>
            <a:r>
              <a:rPr lang="tr-TR" sz="2800" b="1" i="1" dirty="0">
                <a:solidFill>
                  <a:sysClr val="windowText" lastClr="000000"/>
                </a:solidFill>
              </a:rPr>
              <a:t> </a:t>
            </a:r>
            <a:r>
              <a:rPr lang="tr-TR" sz="2800" b="1" i="1" dirty="0" err="1">
                <a:solidFill>
                  <a:sysClr val="windowText" lastClr="000000"/>
                </a:solidFill>
              </a:rPr>
              <a:t>abroad</a:t>
            </a:r>
            <a:r>
              <a:rPr lang="tr-TR" sz="2800" b="1" i="1" dirty="0">
                <a:solidFill>
                  <a:sysClr val="windowText" lastClr="000000"/>
                </a:solidFill>
              </a:rPr>
              <a:t>.</a:t>
            </a:r>
            <a:endParaRPr lang="tr-TR" sz="2800" i="1" dirty="0">
              <a:solidFill>
                <a:sysClr val="windowText" lastClr="000000"/>
              </a:solidFill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B2CF884-D882-7B56-FC30-552DDA8B9D80}"/>
              </a:ext>
            </a:extLst>
          </p:cNvPr>
          <p:cNvSpPr txBox="1"/>
          <p:nvPr/>
        </p:nvSpPr>
        <p:spPr>
          <a:xfrm>
            <a:off x="6529252" y="4788263"/>
            <a:ext cx="5662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>
                <a:solidFill>
                  <a:sysClr val="windowText" lastClr="000000"/>
                </a:solidFill>
              </a:rPr>
              <a:t>(Hayır, </a:t>
            </a:r>
            <a:r>
              <a:rPr lang="tr-TR" sz="2000" b="1" i="1" dirty="0">
                <a:solidFill>
                  <a:srgbClr val="FF0000"/>
                </a:solidFill>
              </a:rPr>
              <a:t>daha önce hiç</a:t>
            </a:r>
            <a:r>
              <a:rPr lang="tr-TR" sz="2000" b="1" i="1" dirty="0">
                <a:solidFill>
                  <a:sysClr val="windowText" lastClr="000000"/>
                </a:solidFill>
              </a:rPr>
              <a:t> yurtdışında bulunmadım.)</a:t>
            </a:r>
            <a:endParaRPr lang="tr-TR" sz="2000" i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6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4" grpId="0" animBg="1"/>
      <p:bldP spid="16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2BBF09F1-B87F-4F78-8F5B-1739253508B9}"/>
              </a:ext>
            </a:extLst>
          </p:cNvPr>
          <p:cNvSpPr/>
          <p:nvPr/>
        </p:nvSpPr>
        <p:spPr>
          <a:xfrm>
            <a:off x="9361982" y="2638425"/>
            <a:ext cx="2639517" cy="24607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C04B41A-0F40-49A9-A8CC-5658D7C344F4}"/>
              </a:ext>
            </a:extLst>
          </p:cNvPr>
          <p:cNvSpPr/>
          <p:nvPr/>
        </p:nvSpPr>
        <p:spPr>
          <a:xfrm>
            <a:off x="9802340" y="2676713"/>
            <a:ext cx="1618238" cy="167164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8BA27B-F868-4EEC-8090-6B54627ED6C1}"/>
              </a:ext>
            </a:extLst>
          </p:cNvPr>
          <p:cNvSpPr/>
          <p:nvPr/>
        </p:nvSpPr>
        <p:spPr>
          <a:xfrm>
            <a:off x="10230862" y="2976554"/>
            <a:ext cx="884814" cy="9048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B4ACD3-5118-44A8-9F1F-98DF2B78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8859127" y="2216176"/>
            <a:ext cx="3224212" cy="36893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E48120E-2155-4A3E-8EB4-B2256FAC823C}"/>
              </a:ext>
            </a:extLst>
          </p:cNvPr>
          <p:cNvSpPr txBox="1"/>
          <p:nvPr/>
        </p:nvSpPr>
        <p:spPr>
          <a:xfrm>
            <a:off x="693104" y="5905500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Uğur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5B420B4-4751-4743-AEB4-D310568E4990}"/>
              </a:ext>
            </a:extLst>
          </p:cNvPr>
          <p:cNvSpPr txBox="1"/>
          <p:nvPr/>
        </p:nvSpPr>
        <p:spPr>
          <a:xfrm>
            <a:off x="9903985" y="5978355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Fulya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E4F9BCC-B9DB-42B7-BD9F-C295A883F1F7}"/>
              </a:ext>
            </a:extLst>
          </p:cNvPr>
          <p:cNvSpPr txBox="1"/>
          <p:nvPr/>
        </p:nvSpPr>
        <p:spPr>
          <a:xfrm>
            <a:off x="473605" y="325648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Verilen diyaloğun çevirilerini söyleyiniz.</a:t>
            </a:r>
          </a:p>
        </p:txBody>
      </p:sp>
      <p:sp>
        <p:nvSpPr>
          <p:cNvPr id="13" name="Konuşma Balonu: Köşeleri Yuvarlanmış Dikdörtgen 12">
            <a:extLst>
              <a:ext uri="{FF2B5EF4-FFF2-40B4-BE49-F238E27FC236}">
                <a16:creationId xmlns:a16="http://schemas.microsoft.com/office/drawing/2014/main" id="{973942E2-C230-4612-A68E-045739149221}"/>
              </a:ext>
            </a:extLst>
          </p:cNvPr>
          <p:cNvSpPr/>
          <p:nvPr/>
        </p:nvSpPr>
        <p:spPr>
          <a:xfrm>
            <a:off x="3159486" y="2282874"/>
            <a:ext cx="5456315" cy="1229662"/>
          </a:xfrm>
          <a:prstGeom prst="wedgeRoundRectCallout">
            <a:avLst>
              <a:gd name="adj1" fmla="val -62529"/>
              <a:gd name="adj2" fmla="val 29329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you</a:t>
            </a:r>
            <a:r>
              <a:rPr lang="tr-TR" sz="2000" b="1" dirty="0">
                <a:solidFill>
                  <a:sysClr val="windowText" lastClr="000000"/>
                </a:solidFill>
              </a:rPr>
              <a:t> ever </a:t>
            </a:r>
            <a:r>
              <a:rPr lang="tr-TR" sz="2000" b="1" u="sng" dirty="0" err="1">
                <a:solidFill>
                  <a:sysClr val="windowText" lastClr="000000"/>
                </a:solidFill>
              </a:rPr>
              <a:t>gone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dirty="0" err="1">
                <a:solidFill>
                  <a:sysClr val="windowText" lastClr="000000"/>
                </a:solidFill>
              </a:rPr>
              <a:t>sightseeing</a:t>
            </a:r>
            <a:r>
              <a:rPr lang="tr-TR" sz="2000" dirty="0">
                <a:solidFill>
                  <a:sysClr val="windowText" lastClr="000000"/>
                </a:solidFill>
              </a:rPr>
              <a:t> </a:t>
            </a:r>
            <a:r>
              <a:rPr lang="tr-TR" sz="2000" dirty="0" err="1">
                <a:solidFill>
                  <a:sysClr val="windowText" lastClr="000000"/>
                </a:solidFill>
              </a:rPr>
              <a:t>tour</a:t>
            </a:r>
            <a:r>
              <a:rPr lang="tr-TR" sz="2000" dirty="0">
                <a:solidFill>
                  <a:sysClr val="windowText" lastClr="000000"/>
                </a:solidFill>
              </a:rPr>
              <a:t>?  </a:t>
            </a:r>
          </a:p>
        </p:txBody>
      </p:sp>
      <p:sp>
        <p:nvSpPr>
          <p:cNvPr id="14" name="Konuşma Balonu: Köşeleri Yuvarlanmış Dikdörtgen 13">
            <a:extLst>
              <a:ext uri="{FF2B5EF4-FFF2-40B4-BE49-F238E27FC236}">
                <a16:creationId xmlns:a16="http://schemas.microsoft.com/office/drawing/2014/main" id="{2B20FA51-CE3C-4450-B930-75F3A0A6385A}"/>
              </a:ext>
            </a:extLst>
          </p:cNvPr>
          <p:cNvSpPr/>
          <p:nvPr/>
        </p:nvSpPr>
        <p:spPr>
          <a:xfrm>
            <a:off x="3809283" y="4937448"/>
            <a:ext cx="4479395" cy="1229662"/>
          </a:xfrm>
          <a:prstGeom prst="wedgeRoundRectCallout">
            <a:avLst>
              <a:gd name="adj1" fmla="val 70477"/>
              <a:gd name="adj2" fmla="val -64645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Yes</a:t>
            </a:r>
            <a:r>
              <a:rPr lang="tr-TR" sz="2000" b="1" dirty="0">
                <a:solidFill>
                  <a:sysClr val="windowText" lastClr="000000"/>
                </a:solidFill>
              </a:rPr>
              <a:t>, I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. I </a:t>
            </a:r>
            <a:r>
              <a:rPr lang="tr-TR" sz="2000" b="1" u="sng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u="sng" dirty="0">
                <a:solidFill>
                  <a:sysClr val="windowText" lastClr="000000"/>
                </a:solidFill>
              </a:rPr>
              <a:t> </a:t>
            </a:r>
            <a:r>
              <a:rPr lang="tr-TR" sz="2000" b="1" u="sng" dirty="0" err="1">
                <a:solidFill>
                  <a:sysClr val="windowText" lastClr="000000"/>
                </a:solidFill>
              </a:rPr>
              <a:t>gone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Athens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Tour</a:t>
            </a:r>
            <a:r>
              <a:rPr lang="tr-TR" sz="2000" b="1" dirty="0">
                <a:solidFill>
                  <a:sysClr val="windowText" lastClr="000000"/>
                </a:solidFill>
              </a:rPr>
              <a:t>.</a:t>
            </a:r>
            <a:endParaRPr lang="tr-TR" sz="2000" dirty="0">
              <a:solidFill>
                <a:sysClr val="windowText" lastClr="00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85806E-73BB-4F9B-8340-E94BF5275DA7}"/>
              </a:ext>
            </a:extLst>
          </p:cNvPr>
          <p:cNvSpPr txBox="1"/>
          <p:nvPr/>
        </p:nvSpPr>
        <p:spPr>
          <a:xfrm>
            <a:off x="3612976" y="1795416"/>
            <a:ext cx="496604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Daha önce hiç şehir turuna gittin mi?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5944D72-E53E-424F-A328-B7088F47ABB1}"/>
              </a:ext>
            </a:extLst>
          </p:cNvPr>
          <p:cNvSpPr txBox="1"/>
          <p:nvPr/>
        </p:nvSpPr>
        <p:spPr>
          <a:xfrm>
            <a:off x="3371605" y="4432878"/>
            <a:ext cx="552234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B0F0"/>
                </a:solidFill>
              </a:rPr>
              <a:t>Evet gittim. Daha önce Atina Turuna gittim.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905518D-3465-FEED-0D3E-0E3F0CD91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t="2685" r="24286" b="44293"/>
          <a:stretch/>
        </p:blipFill>
        <p:spPr>
          <a:xfrm>
            <a:off x="-29206" y="2626352"/>
            <a:ext cx="3279148" cy="32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3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7792C16A-54F6-9DCF-44C1-701D3F13DAE0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rgbClr val="E87523"/>
                </a:solidFill>
              </a:rPr>
              <a:t>Tourist</a:t>
            </a:r>
            <a:r>
              <a:rPr lang="tr-TR" sz="9600" b="1" dirty="0">
                <a:solidFill>
                  <a:srgbClr val="E87523"/>
                </a:solidFill>
              </a:rPr>
              <a:t> </a:t>
            </a:r>
            <a:r>
              <a:rPr lang="tr-TR" sz="9600" b="1" dirty="0" err="1">
                <a:solidFill>
                  <a:srgbClr val="E87523"/>
                </a:solidFill>
              </a:rPr>
              <a:t>Attractions</a:t>
            </a:r>
            <a:endParaRPr lang="tr-TR" sz="9600" b="1" dirty="0">
              <a:solidFill>
                <a:srgbClr val="E87523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81E4D3E-D8E1-CF16-6A23-265667474173}"/>
              </a:ext>
            </a:extLst>
          </p:cNvPr>
          <p:cNvSpPr txBox="1"/>
          <p:nvPr/>
        </p:nvSpPr>
        <p:spPr>
          <a:xfrm>
            <a:off x="173253" y="3422565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(Turistik Yerler)</a:t>
            </a:r>
          </a:p>
        </p:txBody>
      </p:sp>
    </p:spTree>
    <p:extLst>
      <p:ext uri="{BB962C8B-B14F-4D97-AF65-F5344CB8AC3E}">
        <p14:creationId xmlns:p14="http://schemas.microsoft.com/office/powerpoint/2010/main" val="140214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BBC5487-4BC9-484B-854E-108E97161738}"/>
              </a:ext>
            </a:extLst>
          </p:cNvPr>
          <p:cNvSpPr/>
          <p:nvPr/>
        </p:nvSpPr>
        <p:spPr>
          <a:xfrm>
            <a:off x="9361982" y="2638425"/>
            <a:ext cx="2639517" cy="24607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B4ACD3-5118-44A8-9F1F-98DF2B78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8674761" y="2186711"/>
            <a:ext cx="3224212" cy="36893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E48120E-2155-4A3E-8EB4-B2256FAC823C}"/>
              </a:ext>
            </a:extLst>
          </p:cNvPr>
          <p:cNvSpPr txBox="1"/>
          <p:nvPr/>
        </p:nvSpPr>
        <p:spPr>
          <a:xfrm>
            <a:off x="986131" y="5996092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Uğur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5B420B4-4751-4743-AEB4-D310568E4990}"/>
              </a:ext>
            </a:extLst>
          </p:cNvPr>
          <p:cNvSpPr txBox="1"/>
          <p:nvPr/>
        </p:nvSpPr>
        <p:spPr>
          <a:xfrm>
            <a:off x="9736421" y="6038898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Fulya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E4F9BCC-B9DB-42B7-BD9F-C295A883F1F7}"/>
              </a:ext>
            </a:extLst>
          </p:cNvPr>
          <p:cNvSpPr txBox="1"/>
          <p:nvPr/>
        </p:nvSpPr>
        <p:spPr>
          <a:xfrm>
            <a:off x="473605" y="325648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Diyaloğa göre uygun şıkkı işaretleyiniz.</a:t>
            </a:r>
          </a:p>
        </p:txBody>
      </p:sp>
      <p:sp>
        <p:nvSpPr>
          <p:cNvPr id="13" name="Konuşma Balonu: Köşeleri Yuvarlanmış Dikdörtgen 12">
            <a:extLst>
              <a:ext uri="{FF2B5EF4-FFF2-40B4-BE49-F238E27FC236}">
                <a16:creationId xmlns:a16="http://schemas.microsoft.com/office/drawing/2014/main" id="{973942E2-C230-4612-A68E-045739149221}"/>
              </a:ext>
            </a:extLst>
          </p:cNvPr>
          <p:cNvSpPr/>
          <p:nvPr/>
        </p:nvSpPr>
        <p:spPr>
          <a:xfrm>
            <a:off x="3544254" y="2114954"/>
            <a:ext cx="4780596" cy="923521"/>
          </a:xfrm>
          <a:prstGeom prst="wedgeRoundRectCallout">
            <a:avLst>
              <a:gd name="adj1" fmla="val -61307"/>
              <a:gd name="adj2" fmla="val 56440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you</a:t>
            </a:r>
            <a:r>
              <a:rPr lang="tr-TR" sz="2000" b="1" dirty="0">
                <a:solidFill>
                  <a:sysClr val="windowText" lastClr="000000"/>
                </a:solidFill>
              </a:rPr>
              <a:t> ever </a:t>
            </a:r>
            <a:r>
              <a:rPr lang="tr-TR" sz="2000" b="1" u="sng" dirty="0" err="1">
                <a:solidFill>
                  <a:sysClr val="windowText" lastClr="000000"/>
                </a:solidFill>
              </a:rPr>
              <a:t>seen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dirty="0">
                <a:solidFill>
                  <a:sysClr val="windowText" lastClr="000000"/>
                </a:solidFill>
              </a:rPr>
              <a:t>an </a:t>
            </a:r>
            <a:r>
              <a:rPr lang="tr-TR" sz="2000" dirty="0" err="1">
                <a:solidFill>
                  <a:sysClr val="windowText" lastClr="000000"/>
                </a:solidFill>
              </a:rPr>
              <a:t>historic</a:t>
            </a:r>
            <a:r>
              <a:rPr lang="tr-TR" sz="2000" dirty="0">
                <a:solidFill>
                  <a:sysClr val="windowText" lastClr="000000"/>
                </a:solidFill>
              </a:rPr>
              <a:t> </a:t>
            </a:r>
            <a:r>
              <a:rPr lang="tr-TR" sz="2000" dirty="0" err="1">
                <a:solidFill>
                  <a:sysClr val="windowText" lastClr="000000"/>
                </a:solidFill>
              </a:rPr>
              <a:t>place</a:t>
            </a:r>
            <a:r>
              <a:rPr lang="tr-TR" sz="2000" dirty="0">
                <a:solidFill>
                  <a:sysClr val="windowText" lastClr="000000"/>
                </a:solidFill>
              </a:rPr>
              <a:t>?  </a:t>
            </a:r>
          </a:p>
        </p:txBody>
      </p:sp>
      <p:sp>
        <p:nvSpPr>
          <p:cNvPr id="14" name="Konuşma Balonu: Köşeleri Yuvarlanmış Dikdörtgen 13">
            <a:extLst>
              <a:ext uri="{FF2B5EF4-FFF2-40B4-BE49-F238E27FC236}">
                <a16:creationId xmlns:a16="http://schemas.microsoft.com/office/drawing/2014/main" id="{2B20FA51-CE3C-4450-B930-75F3A0A6385A}"/>
              </a:ext>
            </a:extLst>
          </p:cNvPr>
          <p:cNvSpPr/>
          <p:nvPr/>
        </p:nvSpPr>
        <p:spPr>
          <a:xfrm>
            <a:off x="3602346" y="4458449"/>
            <a:ext cx="4780596" cy="854015"/>
          </a:xfrm>
          <a:prstGeom prst="wedgeRoundRectCallout">
            <a:avLst>
              <a:gd name="adj1" fmla="val 70477"/>
              <a:gd name="adj2" fmla="val -64645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Yes</a:t>
            </a:r>
            <a:r>
              <a:rPr lang="tr-TR" sz="2000" b="1" dirty="0">
                <a:solidFill>
                  <a:sysClr val="windowText" lastClr="000000"/>
                </a:solidFill>
              </a:rPr>
              <a:t>, I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. _________________.</a:t>
            </a:r>
            <a:endParaRPr lang="tr-TR" sz="2000" dirty="0">
              <a:solidFill>
                <a:sysClr val="windowText" lastClr="00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CAF473B-CD9B-46A8-BC37-EAE180E62174}"/>
              </a:ext>
            </a:extLst>
          </p:cNvPr>
          <p:cNvSpPr txBox="1"/>
          <p:nvPr/>
        </p:nvSpPr>
        <p:spPr>
          <a:xfrm>
            <a:off x="3705230" y="5465317"/>
            <a:ext cx="4231745" cy="9233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tr-TR" dirty="0"/>
              <a:t>I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ridden</a:t>
            </a:r>
            <a:r>
              <a:rPr lang="tr-TR" dirty="0"/>
              <a:t> a </a:t>
            </a:r>
            <a:r>
              <a:rPr lang="tr-TR" dirty="0" err="1"/>
              <a:t>horse</a:t>
            </a:r>
            <a:r>
              <a:rPr lang="tr-TR" dirty="0"/>
              <a:t>.</a:t>
            </a:r>
          </a:p>
          <a:p>
            <a:pPr marL="342900" indent="-342900">
              <a:buAutoNum type="alphaUcParenR"/>
            </a:pPr>
            <a:r>
              <a:rPr lang="tr-TR" dirty="0"/>
              <a:t>I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eaten</a:t>
            </a:r>
            <a:r>
              <a:rPr lang="tr-TR" dirty="0"/>
              <a:t> </a:t>
            </a:r>
            <a:r>
              <a:rPr lang="tr-TR" dirty="0" err="1"/>
              <a:t>Fish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Chips.</a:t>
            </a:r>
          </a:p>
          <a:p>
            <a:pPr marL="342900" indent="-342900">
              <a:buAutoNum type="alphaUcParenR"/>
            </a:pPr>
            <a:r>
              <a:rPr lang="tr-TR" dirty="0"/>
              <a:t>I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been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Akdamar </a:t>
            </a:r>
            <a:r>
              <a:rPr lang="tr-TR" dirty="0" err="1"/>
              <a:t>Church</a:t>
            </a:r>
            <a:r>
              <a:rPr lang="tr-TR" dirty="0"/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85806E-73BB-4F9B-8340-E94BF5275DA7}"/>
              </a:ext>
            </a:extLst>
          </p:cNvPr>
          <p:cNvSpPr txBox="1"/>
          <p:nvPr/>
        </p:nvSpPr>
        <p:spPr>
          <a:xfrm>
            <a:off x="3660438" y="1704877"/>
            <a:ext cx="466441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solidFill>
                  <a:srgbClr val="FF0000"/>
                </a:solidFill>
              </a:rPr>
              <a:t>Daha önce hiç tarihi bir yer gördün mü?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5944D72-E53E-424F-A328-B7088F47ABB1}"/>
              </a:ext>
            </a:extLst>
          </p:cNvPr>
          <p:cNvSpPr txBox="1"/>
          <p:nvPr/>
        </p:nvSpPr>
        <p:spPr>
          <a:xfrm>
            <a:off x="3645048" y="3677430"/>
            <a:ext cx="4679802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B0F0"/>
                </a:solidFill>
              </a:rPr>
              <a:t>Evet gördüm. Daha önce Akdamar Kilisesinde bulundum.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BA63D8-A81D-49C9-9EF7-3A988B6538EC}"/>
              </a:ext>
            </a:extLst>
          </p:cNvPr>
          <p:cNvSpPr/>
          <p:nvPr/>
        </p:nvSpPr>
        <p:spPr>
          <a:xfrm>
            <a:off x="3723646" y="6094016"/>
            <a:ext cx="307445" cy="2538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681D1D4A-DF6E-441A-182C-80A0E595F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t="2685" r="24286" b="44293"/>
          <a:stretch/>
        </p:blipFill>
        <p:spPr>
          <a:xfrm>
            <a:off x="206028" y="2576714"/>
            <a:ext cx="3279148" cy="32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2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080CF33-63E6-E8BD-91FF-B285D4C50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t="2685" r="24286" b="44293"/>
          <a:stretch/>
        </p:blipFill>
        <p:spPr>
          <a:xfrm>
            <a:off x="-69103" y="2973726"/>
            <a:ext cx="3279148" cy="327914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09BF78A-A45B-438D-9200-CDB2F4615AEB}"/>
              </a:ext>
            </a:extLst>
          </p:cNvPr>
          <p:cNvSpPr/>
          <p:nvPr/>
        </p:nvSpPr>
        <p:spPr>
          <a:xfrm>
            <a:off x="9246944" y="2247427"/>
            <a:ext cx="2945056" cy="27328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B4ACD3-5118-44A8-9F1F-98DF2B78C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8748031" y="1802200"/>
            <a:ext cx="3224212" cy="36893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E48120E-2155-4A3E-8EB4-B2256FAC823C}"/>
              </a:ext>
            </a:extLst>
          </p:cNvPr>
          <p:cNvSpPr txBox="1"/>
          <p:nvPr/>
        </p:nvSpPr>
        <p:spPr>
          <a:xfrm>
            <a:off x="969705" y="6168886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Uğur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5B420B4-4751-4743-AEB4-D310568E4990}"/>
              </a:ext>
            </a:extLst>
          </p:cNvPr>
          <p:cNvSpPr txBox="1"/>
          <p:nvPr/>
        </p:nvSpPr>
        <p:spPr>
          <a:xfrm>
            <a:off x="9779014" y="5453856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Fulya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E4F9BCC-B9DB-42B7-BD9F-C295A883F1F7}"/>
              </a:ext>
            </a:extLst>
          </p:cNvPr>
          <p:cNvSpPr txBox="1"/>
          <p:nvPr/>
        </p:nvSpPr>
        <p:spPr>
          <a:xfrm>
            <a:off x="473605" y="325648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Diyaloğa göre uygun şıkkı işaretleyiniz.</a:t>
            </a:r>
          </a:p>
        </p:txBody>
      </p:sp>
      <p:sp>
        <p:nvSpPr>
          <p:cNvPr id="13" name="Konuşma Balonu: Köşeleri Yuvarlanmış Dikdörtgen 12">
            <a:extLst>
              <a:ext uri="{FF2B5EF4-FFF2-40B4-BE49-F238E27FC236}">
                <a16:creationId xmlns:a16="http://schemas.microsoft.com/office/drawing/2014/main" id="{973942E2-C230-4612-A68E-045739149221}"/>
              </a:ext>
            </a:extLst>
          </p:cNvPr>
          <p:cNvSpPr/>
          <p:nvPr/>
        </p:nvSpPr>
        <p:spPr>
          <a:xfrm>
            <a:off x="2951944" y="2574985"/>
            <a:ext cx="5327502" cy="854015"/>
          </a:xfrm>
          <a:prstGeom prst="wedgeRoundRectCallout">
            <a:avLst>
              <a:gd name="adj1" fmla="val -58038"/>
              <a:gd name="adj2" fmla="val 46243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you</a:t>
            </a:r>
            <a:r>
              <a:rPr lang="tr-TR" sz="2000" b="1" dirty="0">
                <a:solidFill>
                  <a:sysClr val="windowText" lastClr="000000"/>
                </a:solidFill>
              </a:rPr>
              <a:t> ever </a:t>
            </a:r>
            <a:r>
              <a:rPr lang="tr-TR" sz="2000" b="1" u="sng" dirty="0">
                <a:solidFill>
                  <a:sysClr val="windowText" lastClr="000000"/>
                </a:solidFill>
              </a:rPr>
              <a:t>had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dirty="0">
                <a:solidFill>
                  <a:sysClr val="windowText" lastClr="000000"/>
                </a:solidFill>
              </a:rPr>
              <a:t>a </a:t>
            </a:r>
            <a:r>
              <a:rPr lang="tr-TR" sz="2000" dirty="0" err="1">
                <a:solidFill>
                  <a:sysClr val="windowText" lastClr="000000"/>
                </a:solidFill>
              </a:rPr>
              <a:t>foreign</a:t>
            </a:r>
            <a:r>
              <a:rPr lang="tr-TR" sz="2000" dirty="0">
                <a:solidFill>
                  <a:sysClr val="windowText" lastClr="000000"/>
                </a:solidFill>
              </a:rPr>
              <a:t> </a:t>
            </a:r>
            <a:r>
              <a:rPr lang="tr-TR" sz="2000" dirty="0" err="1">
                <a:solidFill>
                  <a:sysClr val="windowText" lastClr="000000"/>
                </a:solidFill>
              </a:rPr>
              <a:t>food</a:t>
            </a:r>
            <a:r>
              <a:rPr lang="tr-TR" sz="2000" dirty="0">
                <a:solidFill>
                  <a:sysClr val="windowText" lastClr="000000"/>
                </a:solidFill>
              </a:rPr>
              <a:t>?  </a:t>
            </a:r>
          </a:p>
        </p:txBody>
      </p:sp>
      <p:sp>
        <p:nvSpPr>
          <p:cNvPr id="14" name="Konuşma Balonu: Köşeleri Yuvarlanmış Dikdörtgen 13">
            <a:extLst>
              <a:ext uri="{FF2B5EF4-FFF2-40B4-BE49-F238E27FC236}">
                <a16:creationId xmlns:a16="http://schemas.microsoft.com/office/drawing/2014/main" id="{2B20FA51-CE3C-4450-B930-75F3A0A6385A}"/>
              </a:ext>
            </a:extLst>
          </p:cNvPr>
          <p:cNvSpPr/>
          <p:nvPr/>
        </p:nvSpPr>
        <p:spPr>
          <a:xfrm>
            <a:off x="3102124" y="4375140"/>
            <a:ext cx="5327501" cy="854015"/>
          </a:xfrm>
          <a:prstGeom prst="wedgeRoundRectCallout">
            <a:avLst>
              <a:gd name="adj1" fmla="val 62706"/>
              <a:gd name="adj2" fmla="val -53492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Yes</a:t>
            </a:r>
            <a:r>
              <a:rPr lang="tr-TR" sz="2000" b="1" dirty="0">
                <a:solidFill>
                  <a:sysClr val="windowText" lastClr="000000"/>
                </a:solidFill>
              </a:rPr>
              <a:t>, _________________.</a:t>
            </a:r>
            <a:endParaRPr lang="tr-TR" sz="2000" dirty="0">
              <a:solidFill>
                <a:sysClr val="windowText" lastClr="0000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CAF473B-CD9B-46A8-BC37-EAE180E62174}"/>
              </a:ext>
            </a:extLst>
          </p:cNvPr>
          <p:cNvSpPr txBox="1"/>
          <p:nvPr/>
        </p:nvSpPr>
        <p:spPr>
          <a:xfrm>
            <a:off x="3558870" y="5320252"/>
            <a:ext cx="4231745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tr-TR" sz="2000" dirty="0"/>
              <a:t>I </a:t>
            </a:r>
            <a:r>
              <a:rPr lang="tr-TR" sz="2000" dirty="0" err="1"/>
              <a:t>have</a:t>
            </a:r>
            <a:r>
              <a:rPr lang="tr-TR" sz="2000" dirty="0"/>
              <a:t> done </a:t>
            </a:r>
            <a:r>
              <a:rPr lang="tr-TR" sz="2000" dirty="0" err="1"/>
              <a:t>Scuba</a:t>
            </a:r>
            <a:r>
              <a:rPr lang="tr-TR" sz="2000" dirty="0"/>
              <a:t> </a:t>
            </a:r>
            <a:r>
              <a:rPr lang="tr-TR" sz="2000" dirty="0" err="1"/>
              <a:t>Diving</a:t>
            </a:r>
            <a:r>
              <a:rPr lang="tr-TR" sz="2000" dirty="0"/>
              <a:t>.</a:t>
            </a:r>
          </a:p>
          <a:p>
            <a:pPr marL="342900" indent="-342900">
              <a:buAutoNum type="alphaUcParenR"/>
            </a:pPr>
            <a:r>
              <a:rPr lang="tr-TR" sz="2000" dirty="0"/>
              <a:t>I </a:t>
            </a:r>
            <a:r>
              <a:rPr lang="tr-TR" sz="2000" dirty="0" err="1"/>
              <a:t>have</a:t>
            </a:r>
            <a:r>
              <a:rPr lang="tr-TR" sz="2000" dirty="0"/>
              <a:t> </a:t>
            </a:r>
            <a:r>
              <a:rPr lang="tr-TR" sz="2000" dirty="0" err="1"/>
              <a:t>eaten</a:t>
            </a:r>
            <a:r>
              <a:rPr lang="tr-TR" sz="2000" dirty="0"/>
              <a:t> </a:t>
            </a:r>
            <a:r>
              <a:rPr lang="tr-TR" sz="2000" dirty="0" err="1"/>
              <a:t>Taco</a:t>
            </a:r>
            <a:r>
              <a:rPr lang="tr-TR" sz="2000" dirty="0"/>
              <a:t>.</a:t>
            </a:r>
          </a:p>
          <a:p>
            <a:pPr marL="342900" indent="-342900">
              <a:buAutoNum type="alphaUcParenR"/>
            </a:pPr>
            <a:r>
              <a:rPr lang="tr-TR" sz="2000" dirty="0"/>
              <a:t>I </a:t>
            </a:r>
            <a:r>
              <a:rPr lang="tr-TR" sz="2000" dirty="0" err="1"/>
              <a:t>have</a:t>
            </a:r>
            <a:r>
              <a:rPr lang="tr-TR" sz="2000" dirty="0"/>
              <a:t> </a:t>
            </a:r>
            <a:r>
              <a:rPr lang="tr-TR" sz="2000" dirty="0" err="1"/>
              <a:t>flown</a:t>
            </a:r>
            <a:r>
              <a:rPr lang="tr-TR" sz="2000" dirty="0"/>
              <a:t> on a </a:t>
            </a:r>
            <a:r>
              <a:rPr lang="tr-TR" sz="2000" dirty="0" err="1"/>
              <a:t>plane</a:t>
            </a:r>
            <a:r>
              <a:rPr lang="tr-TR" sz="2000" dirty="0"/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85806E-73BB-4F9B-8340-E94BF5275DA7}"/>
              </a:ext>
            </a:extLst>
          </p:cNvPr>
          <p:cNvSpPr txBox="1"/>
          <p:nvPr/>
        </p:nvSpPr>
        <p:spPr>
          <a:xfrm>
            <a:off x="2951944" y="2119457"/>
            <a:ext cx="532750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Daha önce hiç yabancı yemek yedin mi?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5944D72-E53E-424F-A328-B7088F47ABB1}"/>
              </a:ext>
            </a:extLst>
          </p:cNvPr>
          <p:cNvSpPr txBox="1"/>
          <p:nvPr/>
        </p:nvSpPr>
        <p:spPr>
          <a:xfrm>
            <a:off x="3558870" y="3960260"/>
            <a:ext cx="4347713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B0F0"/>
                </a:solidFill>
              </a:rPr>
              <a:t>Evet, daha önce </a:t>
            </a:r>
            <a:r>
              <a:rPr lang="tr-TR" sz="2000" dirty="0" err="1">
                <a:solidFill>
                  <a:srgbClr val="00B0F0"/>
                </a:solidFill>
              </a:rPr>
              <a:t>Taco</a:t>
            </a:r>
            <a:r>
              <a:rPr lang="tr-TR" sz="2000" dirty="0">
                <a:solidFill>
                  <a:srgbClr val="00B0F0"/>
                </a:solidFill>
              </a:rPr>
              <a:t> yemiştim.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BA63D8-A81D-49C9-9EF7-3A988B6538EC}"/>
              </a:ext>
            </a:extLst>
          </p:cNvPr>
          <p:cNvSpPr/>
          <p:nvPr/>
        </p:nvSpPr>
        <p:spPr>
          <a:xfrm>
            <a:off x="3558870" y="5701136"/>
            <a:ext cx="307445" cy="25389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/>
          </a:p>
        </p:txBody>
      </p:sp>
    </p:spTree>
    <p:extLst>
      <p:ext uri="{BB962C8B-B14F-4D97-AF65-F5344CB8AC3E}">
        <p14:creationId xmlns:p14="http://schemas.microsoft.com/office/powerpoint/2010/main" val="133349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13B0E886-034D-46AF-A0CB-F9B95945D1B3}"/>
              </a:ext>
            </a:extLst>
          </p:cNvPr>
          <p:cNvSpPr/>
          <p:nvPr/>
        </p:nvSpPr>
        <p:spPr>
          <a:xfrm>
            <a:off x="8612255" y="2343331"/>
            <a:ext cx="3139435" cy="28953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220377-B91D-475E-B429-C8B66AC42951}"/>
              </a:ext>
            </a:extLst>
          </p:cNvPr>
          <p:cNvSpPr/>
          <p:nvPr/>
        </p:nvSpPr>
        <p:spPr>
          <a:xfrm>
            <a:off x="9605033" y="3451275"/>
            <a:ext cx="684994" cy="6330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B4ACD3-5118-44A8-9F1F-98DF2B78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0"/>
          <a:stretch/>
        </p:blipFill>
        <p:spPr>
          <a:xfrm>
            <a:off x="8123896" y="2276831"/>
            <a:ext cx="3224212" cy="3689324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E48120E-2155-4A3E-8EB4-B2256FAC823C}"/>
              </a:ext>
            </a:extLst>
          </p:cNvPr>
          <p:cNvSpPr txBox="1"/>
          <p:nvPr/>
        </p:nvSpPr>
        <p:spPr>
          <a:xfrm>
            <a:off x="1536996" y="5978355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</a:rPr>
              <a:t>Uğur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5B420B4-4751-4743-AEB4-D310568E4990}"/>
              </a:ext>
            </a:extLst>
          </p:cNvPr>
          <p:cNvSpPr txBox="1"/>
          <p:nvPr/>
        </p:nvSpPr>
        <p:spPr>
          <a:xfrm>
            <a:off x="9240056" y="5966155"/>
            <a:ext cx="141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Fulya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AE4F9BCC-B9DB-42B7-BD9F-C295A883F1F7}"/>
              </a:ext>
            </a:extLst>
          </p:cNvPr>
          <p:cNvSpPr txBox="1"/>
          <p:nvPr/>
        </p:nvSpPr>
        <p:spPr>
          <a:xfrm>
            <a:off x="473605" y="325648"/>
            <a:ext cx="683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Diyaloğa göre boşluğu doldurunuz.</a:t>
            </a:r>
          </a:p>
        </p:txBody>
      </p:sp>
      <p:sp>
        <p:nvSpPr>
          <p:cNvPr id="13" name="Konuşma Balonu: Köşeleri Yuvarlanmış Dikdörtgen 12">
            <a:extLst>
              <a:ext uri="{FF2B5EF4-FFF2-40B4-BE49-F238E27FC236}">
                <a16:creationId xmlns:a16="http://schemas.microsoft.com/office/drawing/2014/main" id="{973942E2-C230-4612-A68E-045739149221}"/>
              </a:ext>
            </a:extLst>
          </p:cNvPr>
          <p:cNvSpPr/>
          <p:nvPr/>
        </p:nvSpPr>
        <p:spPr>
          <a:xfrm>
            <a:off x="3528864" y="2574985"/>
            <a:ext cx="4750582" cy="876290"/>
          </a:xfrm>
          <a:prstGeom prst="wedgeRoundRectCallout">
            <a:avLst>
              <a:gd name="adj1" fmla="val -61307"/>
              <a:gd name="adj2" fmla="val 56440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solidFill>
                  <a:sysClr val="windowText" lastClr="000000"/>
                </a:solidFill>
              </a:rPr>
              <a:t>Have</a:t>
            </a:r>
            <a:r>
              <a:rPr lang="tr-TR" b="1" dirty="0">
                <a:solidFill>
                  <a:sysClr val="windowText" lastClr="000000"/>
                </a:solidFill>
              </a:rPr>
              <a:t> </a:t>
            </a:r>
            <a:r>
              <a:rPr lang="tr-TR" b="1" dirty="0" err="1">
                <a:solidFill>
                  <a:sysClr val="windowText" lastClr="000000"/>
                </a:solidFill>
              </a:rPr>
              <a:t>you</a:t>
            </a:r>
            <a:r>
              <a:rPr lang="tr-TR" b="1" dirty="0">
                <a:solidFill>
                  <a:sysClr val="windowText" lastClr="000000"/>
                </a:solidFill>
              </a:rPr>
              <a:t> ever </a:t>
            </a:r>
            <a:r>
              <a:rPr lang="tr-TR" b="1" u="sng" dirty="0" err="1">
                <a:solidFill>
                  <a:sysClr val="windowText" lastClr="000000"/>
                </a:solidFill>
              </a:rPr>
              <a:t>flown</a:t>
            </a:r>
            <a:r>
              <a:rPr lang="tr-TR" b="1" dirty="0">
                <a:solidFill>
                  <a:sysClr val="windowText" lastClr="000000"/>
                </a:solidFill>
              </a:rPr>
              <a:t> </a:t>
            </a:r>
            <a:r>
              <a:rPr lang="tr-TR" dirty="0">
                <a:solidFill>
                  <a:sysClr val="windowText" lastClr="000000"/>
                </a:solidFill>
              </a:rPr>
              <a:t>a </a:t>
            </a:r>
            <a:r>
              <a:rPr lang="tr-TR" dirty="0" err="1">
                <a:solidFill>
                  <a:sysClr val="windowText" lastClr="000000"/>
                </a:solidFill>
              </a:rPr>
              <a:t>plane</a:t>
            </a:r>
            <a:r>
              <a:rPr lang="tr-TR" dirty="0">
                <a:solidFill>
                  <a:sysClr val="windowText" lastClr="000000"/>
                </a:solidFill>
              </a:rPr>
              <a:t>?  </a:t>
            </a:r>
          </a:p>
        </p:txBody>
      </p:sp>
      <p:sp>
        <p:nvSpPr>
          <p:cNvPr id="14" name="Konuşma Balonu: Köşeleri Yuvarlanmış Dikdörtgen 13">
            <a:extLst>
              <a:ext uri="{FF2B5EF4-FFF2-40B4-BE49-F238E27FC236}">
                <a16:creationId xmlns:a16="http://schemas.microsoft.com/office/drawing/2014/main" id="{2B20FA51-CE3C-4450-B930-75F3A0A6385A}"/>
              </a:ext>
            </a:extLst>
          </p:cNvPr>
          <p:cNvSpPr/>
          <p:nvPr/>
        </p:nvSpPr>
        <p:spPr>
          <a:xfrm>
            <a:off x="3771900" y="4375140"/>
            <a:ext cx="4666586" cy="854015"/>
          </a:xfrm>
          <a:prstGeom prst="wedgeRoundRectCallout">
            <a:avLst>
              <a:gd name="adj1" fmla="val 53332"/>
              <a:gd name="adj2" fmla="val -40108"/>
              <a:gd name="adj3" fmla="val 16667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ysClr val="windowText" lastClr="000000"/>
                </a:solidFill>
              </a:rPr>
              <a:t>No, _____________________________.</a:t>
            </a:r>
            <a:endParaRPr lang="tr-TR" dirty="0">
              <a:solidFill>
                <a:sysClr val="windowText" lastClr="00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085806E-73BB-4F9B-8340-E94BF5275DA7}"/>
              </a:ext>
            </a:extLst>
          </p:cNvPr>
          <p:cNvSpPr txBox="1"/>
          <p:nvPr/>
        </p:nvSpPr>
        <p:spPr>
          <a:xfrm>
            <a:off x="2951944" y="2138862"/>
            <a:ext cx="532750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Daha önce hiç uçağa bindin mi?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D5944D72-E53E-424F-A328-B7088F47ABB1}"/>
              </a:ext>
            </a:extLst>
          </p:cNvPr>
          <p:cNvSpPr txBox="1"/>
          <p:nvPr/>
        </p:nvSpPr>
        <p:spPr>
          <a:xfrm>
            <a:off x="3893080" y="3936827"/>
            <a:ext cx="434771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B0F0"/>
                </a:solidFill>
              </a:rPr>
              <a:t>Hayır, daha önce hiç uçağa binmedim.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F187E9E-62A8-41BD-9CB3-C856E2C4CA64}"/>
              </a:ext>
            </a:extLst>
          </p:cNvPr>
          <p:cNvSpPr txBox="1"/>
          <p:nvPr/>
        </p:nvSpPr>
        <p:spPr>
          <a:xfrm>
            <a:off x="4697776" y="4561692"/>
            <a:ext cx="386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I </a:t>
            </a:r>
            <a:r>
              <a:rPr lang="tr-TR" b="1" dirty="0" err="1">
                <a:solidFill>
                  <a:srgbClr val="FF0000"/>
                </a:solidFill>
              </a:rPr>
              <a:t>have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never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flown</a:t>
            </a:r>
            <a:r>
              <a:rPr lang="tr-TR" b="1" dirty="0">
                <a:solidFill>
                  <a:srgbClr val="FF0000"/>
                </a:solidFill>
              </a:rPr>
              <a:t> on a </a:t>
            </a:r>
            <a:r>
              <a:rPr lang="tr-TR" b="1" dirty="0" err="1">
                <a:solidFill>
                  <a:srgbClr val="FF0000"/>
                </a:solidFill>
              </a:rPr>
              <a:t>plane</a:t>
            </a:r>
            <a:endParaRPr lang="tr-TR" b="1" dirty="0">
              <a:solidFill>
                <a:srgbClr val="FF0000"/>
              </a:solidFill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7A2021F-D06B-003A-0A31-5D65E5F5A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t="2685" r="24286" b="44293"/>
          <a:stretch/>
        </p:blipFill>
        <p:spPr>
          <a:xfrm>
            <a:off x="443050" y="2508194"/>
            <a:ext cx="3279148" cy="32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6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BFEA41DE-98E1-4D07-A71F-DA28D44F9FC7}"/>
              </a:ext>
            </a:extLst>
          </p:cNvPr>
          <p:cNvSpPr txBox="1"/>
          <p:nvPr/>
        </p:nvSpPr>
        <p:spPr>
          <a:xfrm>
            <a:off x="733424" y="885825"/>
            <a:ext cx="99917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800" b="1" i="1" dirty="0"/>
              <a:t>SAMPLE</a:t>
            </a:r>
          </a:p>
          <a:p>
            <a:pPr algn="ctr"/>
            <a:r>
              <a:rPr lang="tr-TR" sz="13800" b="1" i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033152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D4679D-0E21-4565-D8BF-2C78D9838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8467515-F037-4987-824C-758FFF9F2D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877"/>
          <a:stretch/>
        </p:blipFill>
        <p:spPr>
          <a:xfrm>
            <a:off x="6096000" y="2009775"/>
            <a:ext cx="4588967" cy="256698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6DAAA5D-49C0-E176-4ED4-94C3274F5D42}"/>
              </a:ext>
            </a:extLst>
          </p:cNvPr>
          <p:cNvSpPr/>
          <p:nvPr/>
        </p:nvSpPr>
        <p:spPr>
          <a:xfrm>
            <a:off x="6043612" y="3574523"/>
            <a:ext cx="409575" cy="2762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F3153B6-C0E3-857B-F023-36685FFE0FC0}"/>
              </a:ext>
            </a:extLst>
          </p:cNvPr>
          <p:cNvSpPr/>
          <p:nvPr/>
        </p:nvSpPr>
        <p:spPr>
          <a:xfrm>
            <a:off x="8229600" y="466726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2019 LGS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8F1528C7-1D48-5923-A78B-2BE9D73D4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529"/>
          <a:stretch/>
        </p:blipFill>
        <p:spPr>
          <a:xfrm>
            <a:off x="1443038" y="1038760"/>
            <a:ext cx="4500564" cy="497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8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2B8B78-C65C-0214-2380-BA05A4A1F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8746499-0D38-BCAA-2C87-D1FB83CBB6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57"/>
          <a:stretch/>
        </p:blipFill>
        <p:spPr>
          <a:xfrm>
            <a:off x="6962775" y="160678"/>
            <a:ext cx="4229100" cy="6043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C67835B-26BE-EB7A-4415-CCAC61A43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589"/>
          <a:stretch/>
        </p:blipFill>
        <p:spPr>
          <a:xfrm>
            <a:off x="797092" y="2144369"/>
            <a:ext cx="6051383" cy="2076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5F32149-F700-E017-0D99-A486A2D6ABC7}"/>
              </a:ext>
            </a:extLst>
          </p:cNvPr>
          <p:cNvSpPr/>
          <p:nvPr/>
        </p:nvSpPr>
        <p:spPr>
          <a:xfrm>
            <a:off x="6848475" y="735481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9847FD6B-FE4F-07C5-3DC0-DF794BFFBA28}"/>
              </a:ext>
            </a:extLst>
          </p:cNvPr>
          <p:cNvSpPr/>
          <p:nvPr/>
        </p:nvSpPr>
        <p:spPr>
          <a:xfrm>
            <a:off x="2295525" y="8307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2021 LGS</a:t>
            </a:r>
          </a:p>
        </p:txBody>
      </p:sp>
    </p:spTree>
    <p:extLst>
      <p:ext uri="{BB962C8B-B14F-4D97-AF65-F5344CB8AC3E}">
        <p14:creationId xmlns:p14="http://schemas.microsoft.com/office/powerpoint/2010/main" val="6247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617F64-B8BC-6D3D-1682-250E02A18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24723A3-950D-7233-7B8C-C4E1C01DF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71475"/>
            <a:ext cx="10801350" cy="5886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20CFD68-1BCC-8140-528B-F3611A1E38F2}"/>
              </a:ext>
            </a:extLst>
          </p:cNvPr>
          <p:cNvSpPr/>
          <p:nvPr/>
        </p:nvSpPr>
        <p:spPr>
          <a:xfrm>
            <a:off x="666750" y="331470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21D31699-05CD-7AF7-5CB0-004025F7316E}"/>
              </a:ext>
            </a:extLst>
          </p:cNvPr>
          <p:cNvSpPr/>
          <p:nvPr/>
        </p:nvSpPr>
        <p:spPr>
          <a:xfrm>
            <a:off x="8772525" y="15165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2021 NİSAN ÖRNEK SORU</a:t>
            </a:r>
          </a:p>
        </p:txBody>
      </p:sp>
    </p:spTree>
    <p:extLst>
      <p:ext uri="{BB962C8B-B14F-4D97-AF65-F5344CB8AC3E}">
        <p14:creationId xmlns:p14="http://schemas.microsoft.com/office/powerpoint/2010/main" val="243125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45AC95-8A79-E847-FF91-60DCCCF5B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6664430-C361-ED1A-C396-BECE6E7EE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33" y="281908"/>
            <a:ext cx="10216534" cy="56426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FCC9C98-B010-681D-C459-E3031F2E088F}"/>
              </a:ext>
            </a:extLst>
          </p:cNvPr>
          <p:cNvSpPr/>
          <p:nvPr/>
        </p:nvSpPr>
        <p:spPr>
          <a:xfrm>
            <a:off x="2997509" y="5476875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0DBAE740-95BD-908E-0A65-82EE38375014}"/>
              </a:ext>
            </a:extLst>
          </p:cNvPr>
          <p:cNvSpPr/>
          <p:nvPr/>
        </p:nvSpPr>
        <p:spPr>
          <a:xfrm>
            <a:off x="7779059" y="1507005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2021 MAYIS ÖRNEK SORU</a:t>
            </a:r>
          </a:p>
        </p:txBody>
      </p:sp>
    </p:spTree>
    <p:extLst>
      <p:ext uri="{BB962C8B-B14F-4D97-AF65-F5344CB8AC3E}">
        <p14:creationId xmlns:p14="http://schemas.microsoft.com/office/powerpoint/2010/main" val="342245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4E417-BF16-9B03-AFD4-4EC16EA18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8AF9A0D-D3B4-20B0-A28C-3F7FF980D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400050"/>
            <a:ext cx="5162550" cy="5753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0D7088E-A0DD-FBC3-0664-C867C2D0BA3D}"/>
              </a:ext>
            </a:extLst>
          </p:cNvPr>
          <p:cNvSpPr/>
          <p:nvPr/>
        </p:nvSpPr>
        <p:spPr>
          <a:xfrm>
            <a:off x="2733675" y="531495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B0BDCB3-EB1C-56A5-185A-F7612FA68B8E}"/>
              </a:ext>
            </a:extLst>
          </p:cNvPr>
          <p:cNvSpPr/>
          <p:nvPr/>
        </p:nvSpPr>
        <p:spPr>
          <a:xfrm>
            <a:off x="8255309" y="100218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LGS</a:t>
            </a:r>
          </a:p>
        </p:txBody>
      </p:sp>
    </p:spTree>
    <p:extLst>
      <p:ext uri="{BB962C8B-B14F-4D97-AF65-F5344CB8AC3E}">
        <p14:creationId xmlns:p14="http://schemas.microsoft.com/office/powerpoint/2010/main" val="390475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C98E3B-B470-A58E-74BA-22FE0F35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2295F4C-1241-21FD-4D50-A73D197A1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" y="695630"/>
            <a:ext cx="10353675" cy="5466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991F1AD7-C871-6976-E1EB-CE7512BE51BA}"/>
              </a:ext>
            </a:extLst>
          </p:cNvPr>
          <p:cNvSpPr/>
          <p:nvPr/>
        </p:nvSpPr>
        <p:spPr>
          <a:xfrm>
            <a:off x="8693459" y="2973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NİSAN ÖRNEK SORU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842597-EC80-4F39-2ADD-959B41257264}"/>
              </a:ext>
            </a:extLst>
          </p:cNvPr>
          <p:cNvSpPr/>
          <p:nvPr/>
        </p:nvSpPr>
        <p:spPr>
          <a:xfrm>
            <a:off x="7639050" y="541020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431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212DE4C-8EF9-4ACA-86AA-1364919B3FEC}"/>
              </a:ext>
            </a:extLst>
          </p:cNvPr>
          <p:cNvSpPr txBox="1"/>
          <p:nvPr/>
        </p:nvSpPr>
        <p:spPr>
          <a:xfrm>
            <a:off x="1419225" y="-104775"/>
            <a:ext cx="9353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b="1" dirty="0"/>
              <a:t>TOURIST ATTRACTIONS</a:t>
            </a:r>
            <a:endParaRPr lang="tr-TR" sz="20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DE725E-2E49-4851-82C9-65716A04A73F}"/>
              </a:ext>
            </a:extLst>
          </p:cNvPr>
          <p:cNvSpPr txBox="1"/>
          <p:nvPr/>
        </p:nvSpPr>
        <p:spPr>
          <a:xfrm>
            <a:off x="4062412" y="732830"/>
            <a:ext cx="40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(TURİSTİK YERLER)</a:t>
            </a:r>
          </a:p>
        </p:txBody>
      </p:sp>
      <p:sp>
        <p:nvSpPr>
          <p:cNvPr id="6" name="Paralelkenar 5">
            <a:extLst>
              <a:ext uri="{FF2B5EF4-FFF2-40B4-BE49-F238E27FC236}">
                <a16:creationId xmlns:a16="http://schemas.microsoft.com/office/drawing/2014/main" id="{9E6B7369-78C1-4088-A01E-489AE5C605B7}"/>
              </a:ext>
            </a:extLst>
          </p:cNvPr>
          <p:cNvSpPr/>
          <p:nvPr/>
        </p:nvSpPr>
        <p:spPr>
          <a:xfrm>
            <a:off x="0" y="1132940"/>
            <a:ext cx="12191999" cy="1392872"/>
          </a:xfrm>
          <a:prstGeom prst="parallelogram">
            <a:avLst/>
          </a:prstGeom>
          <a:solidFill>
            <a:srgbClr val="EF6F1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What are some tourist attractions there?</a:t>
            </a:r>
            <a:r>
              <a:rPr lang="tr-TR" sz="2000" b="1" dirty="0"/>
              <a:t> (Oradaki bazı turistik yerler nelerdir?)</a:t>
            </a:r>
            <a:endParaRPr lang="en-US" sz="20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Where can we visit there?</a:t>
            </a:r>
            <a:r>
              <a:rPr lang="tr-TR" sz="2000" b="1" dirty="0"/>
              <a:t> (Orada nereyi ziyaret edebiliriz?)</a:t>
            </a:r>
            <a:endParaRPr lang="en-US" sz="2000" b="1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/>
              <a:t>What</a:t>
            </a:r>
            <a:r>
              <a:rPr lang="tr-TR" sz="2000" b="1" dirty="0"/>
              <a:t> </a:t>
            </a:r>
            <a:r>
              <a:rPr lang="tr-TR" sz="2000" b="1" dirty="0" err="1"/>
              <a:t>are</a:t>
            </a:r>
            <a:r>
              <a:rPr lang="tr-TR" sz="2000" b="1" dirty="0"/>
              <a:t> </a:t>
            </a:r>
            <a:r>
              <a:rPr lang="tr-TR" sz="2000" b="1" dirty="0" err="1"/>
              <a:t>the</a:t>
            </a:r>
            <a:r>
              <a:rPr lang="tr-TR" sz="2000" b="1" dirty="0"/>
              <a:t> </a:t>
            </a:r>
            <a:r>
              <a:rPr lang="tr-TR" sz="2000" b="1" dirty="0" err="1"/>
              <a:t>touristic</a:t>
            </a:r>
            <a:r>
              <a:rPr lang="tr-TR" sz="2000" b="1" dirty="0"/>
              <a:t> </a:t>
            </a:r>
            <a:r>
              <a:rPr lang="tr-TR" sz="2000" b="1" dirty="0" err="1"/>
              <a:t>places</a:t>
            </a:r>
            <a:r>
              <a:rPr lang="tr-TR" sz="2000" b="1" dirty="0"/>
              <a:t> </a:t>
            </a:r>
            <a:r>
              <a:rPr lang="tr-TR" sz="2000" b="1" dirty="0" err="1"/>
              <a:t>to</a:t>
            </a:r>
            <a:r>
              <a:rPr lang="tr-TR" sz="2000" b="1" dirty="0"/>
              <a:t> </a:t>
            </a:r>
            <a:r>
              <a:rPr lang="tr-TR" sz="2000" b="1" dirty="0" err="1"/>
              <a:t>see</a:t>
            </a:r>
            <a:r>
              <a:rPr lang="tr-TR" sz="2000" b="1" dirty="0"/>
              <a:t> </a:t>
            </a:r>
            <a:r>
              <a:rPr lang="tr-TR" sz="2000" b="1" dirty="0" err="1"/>
              <a:t>there</a:t>
            </a:r>
            <a:r>
              <a:rPr lang="tr-TR" sz="2000" b="1" dirty="0"/>
              <a:t>? (Orada ziyaret edilecek turistik yerler nelerdir?)  </a:t>
            </a:r>
            <a:endParaRPr lang="en-US" sz="2000" b="1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7CD0FBB6-1661-4BB1-9F08-98207A046C30}"/>
              </a:ext>
            </a:extLst>
          </p:cNvPr>
          <p:cNvSpPr/>
          <p:nvPr/>
        </p:nvSpPr>
        <p:spPr>
          <a:xfrm>
            <a:off x="457897" y="3570842"/>
            <a:ext cx="3489324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92D050"/>
                </a:solidFill>
              </a:rPr>
              <a:t>Modern </a:t>
            </a:r>
            <a:r>
              <a:rPr lang="tr-TR" sz="2000" b="1" dirty="0">
                <a:solidFill>
                  <a:srgbClr val="92D050"/>
                </a:solidFill>
              </a:rPr>
              <a:t>Şehirler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EB46C590-16F2-40E0-9781-55834809C73B}"/>
              </a:ext>
            </a:extLst>
          </p:cNvPr>
          <p:cNvSpPr/>
          <p:nvPr/>
        </p:nvSpPr>
        <p:spPr>
          <a:xfrm>
            <a:off x="455393" y="5335666"/>
            <a:ext cx="3489326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Tarihi Yerler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EF4C639-3663-478E-8669-E0B6FF0D5F3C}"/>
              </a:ext>
            </a:extLst>
          </p:cNvPr>
          <p:cNvSpPr/>
          <p:nvPr/>
        </p:nvSpPr>
        <p:spPr>
          <a:xfrm>
            <a:off x="4522569" y="3549114"/>
            <a:ext cx="3491826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Kentsel Yerler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CB6E0F44-0E87-4493-BFFE-7103478224CA}"/>
              </a:ext>
            </a:extLst>
          </p:cNvPr>
          <p:cNvSpPr/>
          <p:nvPr/>
        </p:nvSpPr>
        <p:spPr>
          <a:xfrm>
            <a:off x="4522569" y="5298163"/>
            <a:ext cx="3489324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Kırsal Yerler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73AD4DFE-F002-4315-884F-62A87EF777EB}"/>
              </a:ext>
            </a:extLst>
          </p:cNvPr>
          <p:cNvSpPr/>
          <p:nvPr/>
        </p:nvSpPr>
        <p:spPr>
          <a:xfrm>
            <a:off x="457897" y="2745802"/>
            <a:ext cx="3489324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Modern </a:t>
            </a:r>
            <a:r>
              <a:rPr lang="tr-TR" sz="2000" b="1" dirty="0" err="1">
                <a:solidFill>
                  <a:schemeClr val="tx1"/>
                </a:solidFill>
              </a:rPr>
              <a:t>Cities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5DCD1376-59FD-457C-88CA-0223709FD03C}"/>
              </a:ext>
            </a:extLst>
          </p:cNvPr>
          <p:cNvSpPr/>
          <p:nvPr/>
        </p:nvSpPr>
        <p:spPr>
          <a:xfrm>
            <a:off x="456309" y="4508660"/>
            <a:ext cx="3489326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Historic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Sites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219DD84-B01E-4B9C-8DB6-4C791B0AC681}"/>
              </a:ext>
            </a:extLst>
          </p:cNvPr>
          <p:cNvSpPr/>
          <p:nvPr/>
        </p:nvSpPr>
        <p:spPr>
          <a:xfrm>
            <a:off x="4522569" y="2734224"/>
            <a:ext cx="3491826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Urban </a:t>
            </a:r>
            <a:r>
              <a:rPr lang="tr-TR" sz="2000" b="1" dirty="0">
                <a:solidFill>
                  <a:schemeClr val="tx1"/>
                </a:solidFill>
              </a:rPr>
              <a:t>P</a:t>
            </a:r>
            <a:r>
              <a:rPr lang="en-US" sz="2000" b="1" dirty="0">
                <a:solidFill>
                  <a:schemeClr val="tx1"/>
                </a:solidFill>
              </a:rPr>
              <a:t>laces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96CC314C-3AF6-4EF8-8EC5-AF7BC1F09D4C}"/>
              </a:ext>
            </a:extLst>
          </p:cNvPr>
          <p:cNvSpPr/>
          <p:nvPr/>
        </p:nvSpPr>
        <p:spPr>
          <a:xfrm>
            <a:off x="4522569" y="4471156"/>
            <a:ext cx="3489324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</a:rPr>
              <a:t>Rural </a:t>
            </a:r>
            <a:r>
              <a:rPr lang="tr-TR" sz="2000" b="1" dirty="0">
                <a:solidFill>
                  <a:schemeClr val="tx1"/>
                </a:solidFill>
              </a:rPr>
              <a:t>P</a:t>
            </a:r>
            <a:r>
              <a:rPr lang="en-US" sz="2000" b="1" dirty="0">
                <a:solidFill>
                  <a:schemeClr val="tx1"/>
                </a:solidFill>
              </a:rPr>
              <a:t>laces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12BA428-2A64-4609-B36B-6C7CF8FE4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7" t="7844" r="25413" b="14166"/>
          <a:stretch/>
        </p:blipFill>
        <p:spPr>
          <a:xfrm>
            <a:off x="1419224" y="143390"/>
            <a:ext cx="542078" cy="769560"/>
          </a:xfrm>
          <a:prstGeom prst="rect">
            <a:avLst/>
          </a:prstGeom>
        </p:spPr>
      </p:pic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6B7F3E03-8C06-4584-72AB-CAD1DFAE04B2}"/>
              </a:ext>
            </a:extLst>
          </p:cNvPr>
          <p:cNvSpPr/>
          <p:nvPr/>
        </p:nvSpPr>
        <p:spPr>
          <a:xfrm>
            <a:off x="8357736" y="3560692"/>
            <a:ext cx="3491826" cy="82700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Kültürel Yerler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07B30E4C-C0B8-521F-0F02-07E61506047D}"/>
              </a:ext>
            </a:extLst>
          </p:cNvPr>
          <p:cNvSpPr/>
          <p:nvPr/>
        </p:nvSpPr>
        <p:spPr>
          <a:xfrm>
            <a:off x="8357736" y="2745802"/>
            <a:ext cx="3491826" cy="8270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>
                <a:solidFill>
                  <a:schemeClr val="tx1"/>
                </a:solidFill>
              </a:rPr>
              <a:t>Cultural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Destination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2F1D44B4-3742-BC05-43EE-853F7B153F4D}"/>
              </a:ext>
            </a:extLst>
          </p:cNvPr>
          <p:cNvSpPr/>
          <p:nvPr/>
        </p:nvSpPr>
        <p:spPr>
          <a:xfrm>
            <a:off x="8357736" y="4966284"/>
            <a:ext cx="3491826" cy="49512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Tarihi Miras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44DB4B59-A482-5A76-AF4C-0D2AAB3BA263}"/>
              </a:ext>
            </a:extLst>
          </p:cNvPr>
          <p:cNvSpPr/>
          <p:nvPr/>
        </p:nvSpPr>
        <p:spPr>
          <a:xfrm>
            <a:off x="8357736" y="4471156"/>
            <a:ext cx="3491826" cy="49512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 err="1">
                <a:solidFill>
                  <a:schemeClr val="tx1"/>
                </a:solidFill>
              </a:rPr>
              <a:t>Historical</a:t>
            </a:r>
            <a:r>
              <a:rPr lang="tr-TR" sz="2000" b="1" dirty="0">
                <a:solidFill>
                  <a:schemeClr val="tx1"/>
                </a:solidFill>
              </a:rPr>
              <a:t> </a:t>
            </a:r>
            <a:r>
              <a:rPr lang="tr-TR" sz="2000" b="1" dirty="0" err="1">
                <a:solidFill>
                  <a:schemeClr val="tx1"/>
                </a:solidFill>
              </a:rPr>
              <a:t>Heritage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DDB633FF-EBA7-8DC0-566E-8A53DDA7A0AB}"/>
              </a:ext>
            </a:extLst>
          </p:cNvPr>
          <p:cNvSpPr/>
          <p:nvPr/>
        </p:nvSpPr>
        <p:spPr>
          <a:xfrm>
            <a:off x="8357736" y="6125170"/>
            <a:ext cx="3491826" cy="49512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rgbClr val="92D050"/>
                </a:solidFill>
              </a:rPr>
              <a:t>Doğal Miras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34EEB962-99D0-CF45-9989-D10603932EA6}"/>
              </a:ext>
            </a:extLst>
          </p:cNvPr>
          <p:cNvSpPr/>
          <p:nvPr/>
        </p:nvSpPr>
        <p:spPr>
          <a:xfrm>
            <a:off x="8357736" y="5630042"/>
            <a:ext cx="3491826" cy="49512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dirty="0">
                <a:solidFill>
                  <a:schemeClr val="tx1"/>
                </a:solidFill>
              </a:rPr>
              <a:t>Natural </a:t>
            </a:r>
            <a:r>
              <a:rPr lang="tr-TR" sz="2000" b="1" dirty="0" err="1">
                <a:solidFill>
                  <a:schemeClr val="tx1"/>
                </a:solidFill>
              </a:rPr>
              <a:t>Heritage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1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" grpId="0" animBg="1"/>
      <p:bldP spid="16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A095AC-D45F-9115-F038-66DBE91FA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43AA380-1F02-7023-9D35-B6B640068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76" y="1352550"/>
            <a:ext cx="9926311" cy="4591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85F77C07-02B8-6070-B148-AC4A7A3525AD}"/>
              </a:ext>
            </a:extLst>
          </p:cNvPr>
          <p:cNvSpPr/>
          <p:nvPr/>
        </p:nvSpPr>
        <p:spPr>
          <a:xfrm>
            <a:off x="8693459" y="29733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2022 MAYIS ÖRNEK SORU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774126-B546-41E2-1334-42AD143FD372}"/>
              </a:ext>
            </a:extLst>
          </p:cNvPr>
          <p:cNvSpPr/>
          <p:nvPr/>
        </p:nvSpPr>
        <p:spPr>
          <a:xfrm>
            <a:off x="904875" y="5057775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709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40631F-51EC-8C45-6BF5-3A5F99029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3D4467D-E4AB-79BE-F519-CD7BED8F43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94"/>
          <a:stretch/>
        </p:blipFill>
        <p:spPr>
          <a:xfrm>
            <a:off x="86794" y="0"/>
            <a:ext cx="9560962" cy="4924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D6772C1-48D7-28D0-4F62-89407ADCF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87"/>
          <a:stretch/>
        </p:blipFill>
        <p:spPr>
          <a:xfrm>
            <a:off x="1667943" y="4556685"/>
            <a:ext cx="10246631" cy="19927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AD8A7AFE-A851-8195-DBA2-68FA1BE67967}"/>
              </a:ext>
            </a:extLst>
          </p:cNvPr>
          <p:cNvSpPr/>
          <p:nvPr/>
        </p:nvSpPr>
        <p:spPr>
          <a:xfrm>
            <a:off x="8436284" y="725955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2024 2. DÖNEM ÖRNEK SORU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09692C-CD55-1FBD-FAC4-EA95FD0F3D3E}"/>
              </a:ext>
            </a:extLst>
          </p:cNvPr>
          <p:cNvSpPr/>
          <p:nvPr/>
        </p:nvSpPr>
        <p:spPr>
          <a:xfrm>
            <a:off x="1781174" y="5429250"/>
            <a:ext cx="278361" cy="3476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962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B172CD-FD0D-B517-745C-5E460477C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A695649-6E4E-5BA4-8CE6-8A9763449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" r="6230" b="35642"/>
          <a:stretch/>
        </p:blipFill>
        <p:spPr bwMode="auto">
          <a:xfrm>
            <a:off x="1196298" y="526993"/>
            <a:ext cx="4899702" cy="56299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91A0C11-E636-0222-1435-7FC8C3BAE2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8" r="6230" b="7587"/>
          <a:stretch/>
        </p:blipFill>
        <p:spPr bwMode="auto">
          <a:xfrm>
            <a:off x="6096000" y="2241700"/>
            <a:ext cx="5812942" cy="31227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A766F6D1-0581-0833-43B5-76B4C935CD78}"/>
              </a:ext>
            </a:extLst>
          </p:cNvPr>
          <p:cNvSpPr/>
          <p:nvPr/>
        </p:nvSpPr>
        <p:spPr>
          <a:xfrm>
            <a:off x="8255309" y="1002180"/>
            <a:ext cx="2657475" cy="942975"/>
          </a:xfrm>
          <a:prstGeom prst="roundRect">
            <a:avLst/>
          </a:prstGeom>
          <a:solidFill>
            <a:srgbClr val="E875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chemeClr val="tx1"/>
                </a:solidFill>
              </a:rPr>
              <a:t>2024 LGS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96EAF93-ABB5-EDA0-C8A3-BD5DDCC28378}"/>
              </a:ext>
            </a:extLst>
          </p:cNvPr>
          <p:cNvSpPr/>
          <p:nvPr/>
        </p:nvSpPr>
        <p:spPr>
          <a:xfrm>
            <a:off x="6096000" y="3429000"/>
            <a:ext cx="438150" cy="4476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500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364BC76-82F0-B327-8C74-33C66E1E7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184" y="909549"/>
            <a:ext cx="2719979" cy="419896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63B18F1-90AD-D5BE-A3BD-F7A61B074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90" y="4563466"/>
            <a:ext cx="2913537" cy="291353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71F6778-98BF-E8E7-FB42-18F90E0492FA}"/>
              </a:ext>
            </a:extLst>
          </p:cNvPr>
          <p:cNvSpPr txBox="1"/>
          <p:nvPr/>
        </p:nvSpPr>
        <p:spPr>
          <a:xfrm>
            <a:off x="5310683" y="1921830"/>
            <a:ext cx="6049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Sunuma katkılarından dolayı</a:t>
            </a:r>
          </a:p>
          <a:p>
            <a:r>
              <a:rPr lang="tr-TR" sz="2800" b="1" dirty="0"/>
              <a:t>İşleyen Zeka ailesine teşekkürler.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AEF5956-1B34-FC7D-C8CE-E6E1711F305B}"/>
              </a:ext>
            </a:extLst>
          </p:cNvPr>
          <p:cNvSpPr txBox="1"/>
          <p:nvPr/>
        </p:nvSpPr>
        <p:spPr>
          <a:xfrm>
            <a:off x="5310683" y="3294076"/>
            <a:ext cx="5372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dirty="0"/>
              <a:t>İşleyen Zeka içeriklerine aşağıdaki linkten ulaşabilirsiniz:</a:t>
            </a:r>
          </a:p>
          <a:p>
            <a:br>
              <a:rPr lang="tr-TR" sz="1800" dirty="0"/>
            </a:br>
            <a:r>
              <a:rPr lang="tr-TR" sz="1800" dirty="0">
                <a:hlinkClick r:id="rId4"/>
              </a:rPr>
              <a:t>https://www.egetolgayaltinay.com/contents/1/5</a:t>
            </a:r>
            <a:r>
              <a:rPr lang="tr-TR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05630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922D2C35-BDB0-8690-AECC-D0A7F7085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6" y="700606"/>
            <a:ext cx="4951320" cy="4951320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D4A6F878-3C02-D7FA-E7A3-7A89B8C810B6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17B8E8FC-0954-BC71-9061-5A41222E10A4}"/>
              </a:ext>
            </a:extLst>
          </p:cNvPr>
          <p:cNvSpPr txBox="1"/>
          <p:nvPr/>
        </p:nvSpPr>
        <p:spPr>
          <a:xfrm>
            <a:off x="4340734" y="580345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ECE96928-28C4-C83C-A210-BE380A7DD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51C14975-045E-E946-2721-E0883D282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7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01F7634-626D-9C86-7A54-DC26FDEDBFEB}"/>
              </a:ext>
            </a:extLst>
          </p:cNvPr>
          <p:cNvSpPr/>
          <p:nvPr/>
        </p:nvSpPr>
        <p:spPr>
          <a:xfrm>
            <a:off x="233926" y="1941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Castle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764BC860-4B2E-DA51-86A6-340983351711}"/>
              </a:ext>
            </a:extLst>
          </p:cNvPr>
          <p:cNvSpPr/>
          <p:nvPr/>
        </p:nvSpPr>
        <p:spPr>
          <a:xfrm>
            <a:off x="233926" y="2462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Kale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2D8F7EEA-2408-9C01-FDAD-C78AA62161D0}"/>
              </a:ext>
            </a:extLst>
          </p:cNvPr>
          <p:cNvSpPr/>
          <p:nvPr/>
        </p:nvSpPr>
        <p:spPr>
          <a:xfrm>
            <a:off x="2586601" y="19418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Tower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F8284168-7427-0F5F-AD97-F98CC206E932}"/>
              </a:ext>
            </a:extLst>
          </p:cNvPr>
          <p:cNvSpPr/>
          <p:nvPr/>
        </p:nvSpPr>
        <p:spPr>
          <a:xfrm>
            <a:off x="2586601" y="24629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Kule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8CB37A22-7429-15CB-981E-F53B4E5D1F22}"/>
              </a:ext>
            </a:extLst>
          </p:cNvPr>
          <p:cNvSpPr/>
          <p:nvPr/>
        </p:nvSpPr>
        <p:spPr>
          <a:xfrm>
            <a:off x="4984238" y="1941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Building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6147E02-F16D-9C37-22E4-75AD070695E5}"/>
              </a:ext>
            </a:extLst>
          </p:cNvPr>
          <p:cNvSpPr/>
          <p:nvPr/>
        </p:nvSpPr>
        <p:spPr>
          <a:xfrm>
            <a:off x="4984238" y="2462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Bina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5751733D-7F83-0D33-C3BB-711D1AD92F12}"/>
              </a:ext>
            </a:extLst>
          </p:cNvPr>
          <p:cNvSpPr/>
          <p:nvPr/>
        </p:nvSpPr>
        <p:spPr>
          <a:xfrm>
            <a:off x="7524749" y="19418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Square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88E15415-6CBE-E5DA-4639-0D0A9AFB2371}"/>
              </a:ext>
            </a:extLst>
          </p:cNvPr>
          <p:cNvSpPr/>
          <p:nvPr/>
        </p:nvSpPr>
        <p:spPr>
          <a:xfrm>
            <a:off x="7524749" y="24629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Meydan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5334BC3-DA75-0B6B-A416-3AC4CE50E497}"/>
              </a:ext>
            </a:extLst>
          </p:cNvPr>
          <p:cNvSpPr/>
          <p:nvPr/>
        </p:nvSpPr>
        <p:spPr>
          <a:xfrm>
            <a:off x="9810749" y="1941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Museum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938172F-BD34-5E56-4DBE-7600F1385C3E}"/>
              </a:ext>
            </a:extLst>
          </p:cNvPr>
          <p:cNvSpPr/>
          <p:nvPr/>
        </p:nvSpPr>
        <p:spPr>
          <a:xfrm>
            <a:off x="9810749" y="2462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Müze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B70C5610-6AFD-44BD-F3F6-716003EB35FF}"/>
              </a:ext>
            </a:extLst>
          </p:cNvPr>
          <p:cNvSpPr/>
          <p:nvPr/>
        </p:nvSpPr>
        <p:spPr>
          <a:xfrm>
            <a:off x="233926" y="5370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Bath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9605B1F9-B56A-A1AB-FE62-2B07EA16F7AA}"/>
              </a:ext>
            </a:extLst>
          </p:cNvPr>
          <p:cNvSpPr/>
          <p:nvPr/>
        </p:nvSpPr>
        <p:spPr>
          <a:xfrm>
            <a:off x="233926" y="5891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Hamam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09269637-F03C-AFB6-BE06-ED4F0B7FDEC6}"/>
              </a:ext>
            </a:extLst>
          </p:cNvPr>
          <p:cNvSpPr/>
          <p:nvPr/>
        </p:nvSpPr>
        <p:spPr>
          <a:xfrm>
            <a:off x="2586601" y="53708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Fountain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8AD1FED2-08C1-19D2-28D1-C1EB7F3FF14F}"/>
              </a:ext>
            </a:extLst>
          </p:cNvPr>
          <p:cNvSpPr/>
          <p:nvPr/>
        </p:nvSpPr>
        <p:spPr>
          <a:xfrm>
            <a:off x="2586601" y="58919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Çeşme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C93A215C-6AEF-D8CD-A1A4-4F9A7EE12374}"/>
              </a:ext>
            </a:extLst>
          </p:cNvPr>
          <p:cNvSpPr/>
          <p:nvPr/>
        </p:nvSpPr>
        <p:spPr>
          <a:xfrm>
            <a:off x="4984238" y="5370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Palace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D986C943-78A6-95AB-2C97-EF87A9BC31CD}"/>
              </a:ext>
            </a:extLst>
          </p:cNvPr>
          <p:cNvSpPr/>
          <p:nvPr/>
        </p:nvSpPr>
        <p:spPr>
          <a:xfrm>
            <a:off x="4984238" y="5891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Saray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9F49E049-F413-0A6E-8DC7-50493EC87A09}"/>
              </a:ext>
            </a:extLst>
          </p:cNvPr>
          <p:cNvSpPr/>
          <p:nvPr/>
        </p:nvSpPr>
        <p:spPr>
          <a:xfrm>
            <a:off x="7524749" y="53708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Cave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4ECA3670-C40C-6648-286A-3348FC7D6867}"/>
              </a:ext>
            </a:extLst>
          </p:cNvPr>
          <p:cNvSpPr/>
          <p:nvPr/>
        </p:nvSpPr>
        <p:spPr>
          <a:xfrm>
            <a:off x="7524749" y="58919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Mağara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DB0B07D5-6BE2-9B8C-827F-563401B1BA75}"/>
              </a:ext>
            </a:extLst>
          </p:cNvPr>
          <p:cNvSpPr/>
          <p:nvPr/>
        </p:nvSpPr>
        <p:spPr>
          <a:xfrm>
            <a:off x="9810749" y="5370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Port City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55F87F16-83F3-051F-FAAB-E503E88BC000}"/>
              </a:ext>
            </a:extLst>
          </p:cNvPr>
          <p:cNvSpPr/>
          <p:nvPr/>
        </p:nvSpPr>
        <p:spPr>
          <a:xfrm>
            <a:off x="9810749" y="5891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Liman Şehri</a:t>
            </a:r>
          </a:p>
        </p:txBody>
      </p:sp>
    </p:spTree>
    <p:extLst>
      <p:ext uri="{BB962C8B-B14F-4D97-AF65-F5344CB8AC3E}">
        <p14:creationId xmlns:p14="http://schemas.microsoft.com/office/powerpoint/2010/main" val="120454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D56F60-3515-E49D-74E2-421B49348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FA003B0B-2567-0890-B8A5-E0FED0DEDB6D}"/>
              </a:ext>
            </a:extLst>
          </p:cNvPr>
          <p:cNvSpPr/>
          <p:nvPr/>
        </p:nvSpPr>
        <p:spPr>
          <a:xfrm>
            <a:off x="241917" y="1789477"/>
            <a:ext cx="2374795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Seaside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E4CB22F-1213-F8A9-E0C5-F076846F1ECF}"/>
              </a:ext>
            </a:extLst>
          </p:cNvPr>
          <p:cNvSpPr/>
          <p:nvPr/>
        </p:nvSpPr>
        <p:spPr>
          <a:xfrm>
            <a:off x="241917" y="2310547"/>
            <a:ext cx="2374795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Kumsal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3D042FA7-8C3B-125B-FDC3-2F4AF0481A0C}"/>
              </a:ext>
            </a:extLst>
          </p:cNvPr>
          <p:cNvSpPr/>
          <p:nvPr/>
        </p:nvSpPr>
        <p:spPr>
          <a:xfrm>
            <a:off x="2698238" y="17894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Workshop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301747A1-5DB8-BB92-07E9-D36C061B7B75}"/>
              </a:ext>
            </a:extLst>
          </p:cNvPr>
          <p:cNvSpPr/>
          <p:nvPr/>
        </p:nvSpPr>
        <p:spPr>
          <a:xfrm>
            <a:off x="2698238" y="23105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Atölye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97519CA-8BE7-E90F-6EE2-619A501F80CE}"/>
              </a:ext>
            </a:extLst>
          </p:cNvPr>
          <p:cNvSpPr/>
          <p:nvPr/>
        </p:nvSpPr>
        <p:spPr>
          <a:xfrm>
            <a:off x="4860413" y="1789477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Skyscraper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1F3D2DF-AF9D-AA17-CC2C-758292521D17}"/>
              </a:ext>
            </a:extLst>
          </p:cNvPr>
          <p:cNvSpPr/>
          <p:nvPr/>
        </p:nvSpPr>
        <p:spPr>
          <a:xfrm>
            <a:off x="4860413" y="2310547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Gökdelen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56E4B09-BD46-65AA-EC85-9F4118B7B46C}"/>
              </a:ext>
            </a:extLst>
          </p:cNvPr>
          <p:cNvSpPr/>
          <p:nvPr/>
        </p:nvSpPr>
        <p:spPr>
          <a:xfrm>
            <a:off x="7096124" y="1789477"/>
            <a:ext cx="2609851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Amphitheater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1B65D59-5405-673E-1FF8-29BD34B9295C}"/>
              </a:ext>
            </a:extLst>
          </p:cNvPr>
          <p:cNvSpPr/>
          <p:nvPr/>
        </p:nvSpPr>
        <p:spPr>
          <a:xfrm>
            <a:off x="7096124" y="2310547"/>
            <a:ext cx="2609851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Açık Hava Tiyatrosu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E7CBB23-670B-22CE-F456-CAA107103C83}"/>
              </a:ext>
            </a:extLst>
          </p:cNvPr>
          <p:cNvSpPr/>
          <p:nvPr/>
        </p:nvSpPr>
        <p:spPr>
          <a:xfrm>
            <a:off x="9810749" y="1941877"/>
            <a:ext cx="2223523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Ancient City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08B64421-1F5C-B244-2F15-29BBCC350B94}"/>
              </a:ext>
            </a:extLst>
          </p:cNvPr>
          <p:cNvSpPr/>
          <p:nvPr/>
        </p:nvSpPr>
        <p:spPr>
          <a:xfrm>
            <a:off x="9810749" y="2462947"/>
            <a:ext cx="2223523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Antik Şehir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4C93C38B-0AEF-540A-4DB6-BCB31111676A}"/>
              </a:ext>
            </a:extLst>
          </p:cNvPr>
          <p:cNvSpPr/>
          <p:nvPr/>
        </p:nvSpPr>
        <p:spPr>
          <a:xfrm>
            <a:off x="472178" y="5128720"/>
            <a:ext cx="2481825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Island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5154F280-603C-28A9-0FEB-05E0CB39D33D}"/>
              </a:ext>
            </a:extLst>
          </p:cNvPr>
          <p:cNvSpPr/>
          <p:nvPr/>
        </p:nvSpPr>
        <p:spPr>
          <a:xfrm>
            <a:off x="472178" y="5649790"/>
            <a:ext cx="2481825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Ada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8B188B8-AEA0-C92E-162B-8AB6581F6F26}"/>
              </a:ext>
            </a:extLst>
          </p:cNvPr>
          <p:cNvSpPr/>
          <p:nvPr/>
        </p:nvSpPr>
        <p:spPr>
          <a:xfrm>
            <a:off x="3738562" y="5146953"/>
            <a:ext cx="2080649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Temple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4962CDE6-5052-0205-1096-B7ACF97F81C7}"/>
              </a:ext>
            </a:extLst>
          </p:cNvPr>
          <p:cNvSpPr/>
          <p:nvPr/>
        </p:nvSpPr>
        <p:spPr>
          <a:xfrm>
            <a:off x="3738562" y="5668023"/>
            <a:ext cx="2080649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Tapınak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3353B928-8EEE-7E26-5EBF-BB41CF639B7D}"/>
              </a:ext>
            </a:extLst>
          </p:cNvPr>
          <p:cNvSpPr/>
          <p:nvPr/>
        </p:nvSpPr>
        <p:spPr>
          <a:xfrm>
            <a:off x="6591300" y="5122545"/>
            <a:ext cx="2114550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Statue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17A7D812-4545-54AD-7B9D-D8CA09DE4FD8}"/>
              </a:ext>
            </a:extLst>
          </p:cNvPr>
          <p:cNvSpPr/>
          <p:nvPr/>
        </p:nvSpPr>
        <p:spPr>
          <a:xfrm>
            <a:off x="6591300" y="5643615"/>
            <a:ext cx="2114550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Heykel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56B75198-B432-2DBA-F12D-99AF4F30AFCD}"/>
              </a:ext>
            </a:extLst>
          </p:cNvPr>
          <p:cNvSpPr/>
          <p:nvPr/>
        </p:nvSpPr>
        <p:spPr>
          <a:xfrm>
            <a:off x="9705975" y="5146954"/>
            <a:ext cx="1994925" cy="521069"/>
          </a:xfrm>
          <a:prstGeom prst="roundRect">
            <a:avLst/>
          </a:prstGeom>
          <a:solidFill>
            <a:srgbClr val="EF6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chemeClr val="tx1"/>
                </a:solidFill>
              </a:rPr>
              <a:t>Village</a:t>
            </a:r>
            <a:endParaRPr lang="tr-TR" sz="2400" b="1" dirty="0">
              <a:solidFill>
                <a:schemeClr val="tx1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65E2CDCD-16D2-D250-A776-17F7701DE6B5}"/>
              </a:ext>
            </a:extLst>
          </p:cNvPr>
          <p:cNvSpPr/>
          <p:nvPr/>
        </p:nvSpPr>
        <p:spPr>
          <a:xfrm>
            <a:off x="9705975" y="5643615"/>
            <a:ext cx="1994925" cy="496660"/>
          </a:xfrm>
          <a:prstGeom prst="roundRect">
            <a:avLst/>
          </a:prstGeom>
          <a:solidFill>
            <a:srgbClr val="F2B2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</a:rPr>
              <a:t>Köy</a:t>
            </a:r>
          </a:p>
        </p:txBody>
      </p:sp>
    </p:spTree>
    <p:extLst>
      <p:ext uri="{BB962C8B-B14F-4D97-AF65-F5344CB8AC3E}">
        <p14:creationId xmlns:p14="http://schemas.microsoft.com/office/powerpoint/2010/main" val="90192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275E6A-A91A-ED34-B2C1-8251FB6B4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1B2AB2A-E862-D8BE-93B4-93C004D5B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2550">
            <a:off x="8611417" y="3362324"/>
            <a:ext cx="3027314" cy="289083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D61990D-491D-8371-E6F9-817097096B36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4"/>
              </a:rPr>
              <a:t>https://www.egetolgayaltinay.com/lessons/388</a:t>
            </a:r>
            <a:r>
              <a:rPr lang="tr-TR" sz="28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2549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27B1D1-6229-CF5C-79BB-CF39CBDD2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C47499F8-263E-D920-F915-7ED576A6EF05}"/>
              </a:ext>
            </a:extLst>
          </p:cNvPr>
          <p:cNvSpPr txBox="1"/>
          <p:nvPr/>
        </p:nvSpPr>
        <p:spPr>
          <a:xfrm>
            <a:off x="314325" y="3422748"/>
            <a:ext cx="9810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https://www.egetolgayaltinay.com/lessons/387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E487E49-ADC2-9DB0-FDB6-E155883D3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2322">
            <a:off x="8653462" y="3368601"/>
            <a:ext cx="3128963" cy="293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10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</TotalTime>
  <Words>2046</Words>
  <Application>Microsoft Office PowerPoint</Application>
  <PresentationFormat>Geniş ekran</PresentationFormat>
  <Paragraphs>494</Paragraphs>
  <Slides>54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 Altınay</cp:lastModifiedBy>
  <cp:revision>60</cp:revision>
  <dcterms:created xsi:type="dcterms:W3CDTF">2022-01-22T13:23:53Z</dcterms:created>
  <dcterms:modified xsi:type="dcterms:W3CDTF">2025-02-14T12:52:43Z</dcterms:modified>
</cp:coreProperties>
</file>