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0" r:id="rId3"/>
    <p:sldId id="257" r:id="rId4"/>
    <p:sldId id="323" r:id="rId5"/>
    <p:sldId id="319" r:id="rId6"/>
    <p:sldId id="325" r:id="rId7"/>
    <p:sldId id="320" r:id="rId8"/>
    <p:sldId id="324" r:id="rId9"/>
    <p:sldId id="326" r:id="rId10"/>
    <p:sldId id="321" r:id="rId11"/>
    <p:sldId id="327" r:id="rId12"/>
    <p:sldId id="322" r:id="rId13"/>
    <p:sldId id="342" r:id="rId14"/>
    <p:sldId id="348" r:id="rId15"/>
    <p:sldId id="328" r:id="rId16"/>
    <p:sldId id="343" r:id="rId17"/>
    <p:sldId id="344" r:id="rId18"/>
    <p:sldId id="329" r:id="rId19"/>
    <p:sldId id="331" r:id="rId20"/>
    <p:sldId id="345" r:id="rId21"/>
    <p:sldId id="301" r:id="rId22"/>
    <p:sldId id="349" r:id="rId23"/>
    <p:sldId id="302" r:id="rId24"/>
    <p:sldId id="303" r:id="rId25"/>
    <p:sldId id="304" r:id="rId26"/>
    <p:sldId id="341" r:id="rId27"/>
    <p:sldId id="338" r:id="rId28"/>
    <p:sldId id="339" r:id="rId29"/>
    <p:sldId id="340" r:id="rId30"/>
    <p:sldId id="346" r:id="rId31"/>
    <p:sldId id="347" r:id="rId32"/>
    <p:sldId id="308" r:id="rId33"/>
    <p:sldId id="315" r:id="rId34"/>
    <p:sldId id="310" r:id="rId35"/>
    <p:sldId id="311" r:id="rId36"/>
    <p:sldId id="312" r:id="rId37"/>
    <p:sldId id="309" r:id="rId38"/>
    <p:sldId id="313" r:id="rId39"/>
    <p:sldId id="333" r:id="rId40"/>
    <p:sldId id="336" r:id="rId41"/>
    <p:sldId id="332" r:id="rId42"/>
    <p:sldId id="337" r:id="rId43"/>
    <p:sldId id="351" r:id="rId44"/>
    <p:sldId id="317" r:id="rId4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8: CHORES" id="{7D0A3F27-56E3-4FDB-B55D-E3CFE9466C47}">
          <p14:sldIdLst>
            <p14:sldId id="256"/>
            <p14:sldId id="350"/>
          </p14:sldIdLst>
        </p14:section>
        <p14:section name="Chores Scale" id="{DDF8B41C-6028-49D0-A638-E618E5A93DC6}">
          <p14:sldIdLst>
            <p14:sldId id="257"/>
            <p14:sldId id="323"/>
            <p14:sldId id="319"/>
            <p14:sldId id="325"/>
            <p14:sldId id="320"/>
            <p14:sldId id="324"/>
            <p14:sldId id="326"/>
            <p14:sldId id="321"/>
            <p14:sldId id="327"/>
            <p14:sldId id="322"/>
            <p14:sldId id="342"/>
          </p14:sldIdLst>
        </p14:section>
        <p14:section name="Chores Exercises" id="{367856BD-58A5-4ABE-8481-27D952BAC661}">
          <p14:sldIdLst>
            <p14:sldId id="348"/>
            <p14:sldId id="328"/>
            <p14:sldId id="343"/>
            <p14:sldId id="344"/>
          </p14:sldIdLst>
        </p14:section>
        <p14:section name="Expressing Responsibilities" id="{67A37A1B-D4D1-42E7-AF97-540355675730}">
          <p14:sldIdLst>
            <p14:sldId id="329"/>
            <p14:sldId id="331"/>
            <p14:sldId id="345"/>
          </p14:sldIdLst>
        </p14:section>
        <p14:section name="Responsibilities" id="{F13F7F38-C599-42E7-97FC-C7F44E1FB3B4}">
          <p14:sldIdLst>
            <p14:sldId id="301"/>
          </p14:sldIdLst>
        </p14:section>
        <p14:section name="Obligations" id="{CEDB51AF-ACD6-4A4E-9261-D5335D1A995D}">
          <p14:sldIdLst>
            <p14:sldId id="349"/>
            <p14:sldId id="302"/>
            <p14:sldId id="303"/>
            <p14:sldId id="304"/>
          </p14:sldIdLst>
        </p14:section>
        <p14:section name="Rules" id="{8A7E07A1-69CF-49E3-B3A3-E508883A5CD9}">
          <p14:sldIdLst>
            <p14:sldId id="341"/>
            <p14:sldId id="338"/>
            <p14:sldId id="339"/>
            <p14:sldId id="340"/>
            <p14:sldId id="346"/>
            <p14:sldId id="347"/>
          </p14:sldIdLst>
        </p14:section>
        <p14:section name="Sample Questions" id="{4F46CA90-1D2C-417E-A4E6-11506E47DD5E}">
          <p14:sldIdLst>
            <p14:sldId id="308"/>
            <p14:sldId id="315"/>
            <p14:sldId id="310"/>
            <p14:sldId id="311"/>
            <p14:sldId id="312"/>
            <p14:sldId id="309"/>
            <p14:sldId id="313"/>
            <p14:sldId id="333"/>
            <p14:sldId id="336"/>
            <p14:sldId id="332"/>
            <p14:sldId id="337"/>
            <p14:sldId id="351"/>
          </p14:sldIdLst>
        </p14:section>
        <p14:section name="Thank you! :)" id="{CD192D4F-1C8C-4E62-93E5-12626E4FCC9A}">
          <p14:sldIdLst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6A2"/>
    <a:srgbClr val="FFFFFF"/>
    <a:srgbClr val="BCE292"/>
    <a:srgbClr val="FFE285"/>
    <a:srgbClr val="FF99FF"/>
    <a:srgbClr val="FF66FF"/>
    <a:srgbClr val="FF7C80"/>
    <a:srgbClr val="395146"/>
    <a:srgbClr val="659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FA1E6-EFDF-4C86-8A90-E785B78C0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DD0462A-22AE-429B-A229-673199778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E16133-D0DD-4534-BE1D-38E2BE8A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6F355B-5C62-45C3-A189-11D7EBE1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99EB64-54EF-477D-9E13-B359C2C5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15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7B1596-A389-4F55-BACD-696334F8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F2E04F4-D654-4CCF-AEBD-9F38F3C87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3FA669-0C48-495F-9608-C017A422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186A0-1F87-48FC-8EF2-D42DEA5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590C4D-10B1-4199-ABBD-1C3A1E22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2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FE0194D-1A5E-4E58-937C-EC0773315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A98152E-4A5A-472E-B62C-4D52EA608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CD5D36-C726-46A0-BEA5-C2388AA2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D834C7-B2C0-4CA2-BC3A-1992C863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9086DA-1C6A-407B-B428-A4104F7D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F5B3E8-2941-4561-BBE4-8C0B6ABF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DB0F9B-A3CD-4886-8342-1AD9E439D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C3E40A-2CFD-4F0B-98B4-04900091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4F38F7-CC99-42EB-963C-BBE6DB11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D83E30-5379-4141-B3D1-DEDF28AE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55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F0BB72-7353-4B06-9BC3-DCB7A28E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DD2E14-1FA7-4CF6-A300-A40B91744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D276E2-7C18-4A4E-9938-B78D730C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539160-C43A-4BB8-9BC1-6AC30463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87E443-580A-4EF4-B32A-746AE424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4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108BBA-E45C-483D-8B22-A816F291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22E87C-E33C-40C2-8105-92201A923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D2E1AE-2DED-4FD5-B5CA-0EB9FDCE1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087CC0A-3929-465E-811A-FF44BFE9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60C70E-462D-4F13-8849-681BB9BB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5798FF3-DC83-46BB-B7EA-6C906D85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79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5C6B6F-741D-4D10-AA69-A3BD27B6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3A795D-EEDA-4C87-8B49-BE0099E4C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1C0D2B9-4674-41D2-BAEF-E1CED3ECC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544A61B-BB3A-491E-A7A1-7F7480FD8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DB4A65-7AFD-4615-AF49-E473F150C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8C348CF-2863-4A7E-B6CA-AA7A0ACD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4549927-30FC-4FAE-93D2-9E390590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BD95F89-57DE-476C-9B23-B6D472E7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08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57285F-3962-4930-945C-0B8967BB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86ADFF5-E111-4E63-BE05-5F029D55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B104F29-24E5-479D-9802-34EE4207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242B7E3-48D5-4D99-AF56-A4F2B31B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12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BDA59E6-BFFC-4393-A604-CFD57FBB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0572FF2-9F83-4D94-867E-EF884B1F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6CAA189-B985-4C7A-BAA4-23CB95E8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298C37-FC04-4E37-9674-6296B956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189623-82F1-40A2-B943-73015E73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565ACB3-805D-4376-96E9-DAB8F0690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4021F6F-CC37-4F45-A612-0C127775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ACDC5F-144F-4DDC-8341-6BF111B0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9054C24-383B-44F1-89C4-FFFED51F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35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2E6620-E19B-4DC2-9AB3-B06ED422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687E859-8B60-4E90-827E-C715ED13F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2C0B0F-06CB-4F21-990A-3904FD3E2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0D9CE2C-8EAE-4097-A6A9-051C7EBE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19AB96B-98D0-4148-A8E4-925E88AD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89E5321-234B-43F7-9665-934FD7A4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94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20BFF59-F20D-4984-B1B5-8F2C098D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5A3451D-54D1-4985-AAA5-5048D5567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02138D-D6FC-424C-96E7-F62A2BFE9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AD1A1-A11F-41E8-A7BA-3CB5BEE9E2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254458-DB0F-4029-80DC-C48E6C4B4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427FF2-B741-4041-9055-9E97E056E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13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0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6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240D4687-3AE6-F67F-4966-54AE8436FBE1}"/>
              </a:ext>
            </a:extLst>
          </p:cNvPr>
          <p:cNvSpPr/>
          <p:nvPr/>
        </p:nvSpPr>
        <p:spPr>
          <a:xfrm>
            <a:off x="3226677" y="205799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Mo</a:t>
            </a:r>
            <a:r>
              <a:rPr lang="tr-TR" sz="2000" b="1" dirty="0"/>
              <a:t>p</a:t>
            </a:r>
            <a:r>
              <a:rPr lang="en-US" sz="2000" b="1" dirty="0"/>
              <a:t> the floor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0B12C95-CDC0-FB0D-9050-133DEB60F507}"/>
              </a:ext>
            </a:extLst>
          </p:cNvPr>
          <p:cNvSpPr/>
          <p:nvPr/>
        </p:nvSpPr>
        <p:spPr>
          <a:xfrm>
            <a:off x="3226676" y="259782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Paspas yapmak</a:t>
            </a:r>
            <a:endParaRPr lang="en-US" sz="2000" dirty="0"/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FDAFAA8-29E2-B9B8-9E97-B8D0F8836FD3}"/>
              </a:ext>
            </a:extLst>
          </p:cNvPr>
          <p:cNvSpPr/>
          <p:nvPr/>
        </p:nvSpPr>
        <p:spPr>
          <a:xfrm>
            <a:off x="142821" y="202527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Vacuum the </a:t>
            </a:r>
            <a:r>
              <a:rPr lang="tr-TR" sz="2400" b="1" dirty="0" err="1"/>
              <a:t>house</a:t>
            </a:r>
            <a:endParaRPr lang="en-US" sz="2400" b="1" dirty="0"/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523D071-3DE2-B786-014A-D52E212844FC}"/>
              </a:ext>
            </a:extLst>
          </p:cNvPr>
          <p:cNvSpPr/>
          <p:nvPr/>
        </p:nvSpPr>
        <p:spPr>
          <a:xfrm>
            <a:off x="152405" y="256510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Evi Süpürmek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A0F2F794-D7F5-E88A-85A0-A840D288E4CF}"/>
              </a:ext>
            </a:extLst>
          </p:cNvPr>
          <p:cNvSpPr/>
          <p:nvPr/>
        </p:nvSpPr>
        <p:spPr>
          <a:xfrm>
            <a:off x="6337428" y="2029163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Clean the windows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EE5E4880-E53A-095F-6522-A144065E1941}"/>
              </a:ext>
            </a:extLst>
          </p:cNvPr>
          <p:cNvSpPr/>
          <p:nvPr/>
        </p:nvSpPr>
        <p:spPr>
          <a:xfrm>
            <a:off x="6337427" y="2568987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Camları temizlemek</a:t>
            </a:r>
            <a:endParaRPr lang="en-US" sz="2000" dirty="0"/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9192DD77-DA87-85D6-48ED-0B5312BDF7B0}"/>
              </a:ext>
            </a:extLst>
          </p:cNvPr>
          <p:cNvSpPr/>
          <p:nvPr/>
        </p:nvSpPr>
        <p:spPr>
          <a:xfrm>
            <a:off x="9278468" y="202527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Clean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bathroom</a:t>
            </a:r>
            <a:endParaRPr lang="en-US" sz="2400" b="1" dirty="0"/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9DD9C81-B91A-C07E-57D9-8046628813DA}"/>
              </a:ext>
            </a:extLst>
          </p:cNvPr>
          <p:cNvSpPr/>
          <p:nvPr/>
        </p:nvSpPr>
        <p:spPr>
          <a:xfrm>
            <a:off x="9278467" y="256510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Banyoyu Temizlemek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E113CE99-D881-E40E-8BC2-AEB43208E7A0}"/>
              </a:ext>
            </a:extLst>
          </p:cNvPr>
          <p:cNvSpPr/>
          <p:nvPr/>
        </p:nvSpPr>
        <p:spPr>
          <a:xfrm>
            <a:off x="1918444" y="5494620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Tidy up the room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FBE5485-5F19-A31C-95B7-E142307D2BBC}"/>
              </a:ext>
            </a:extLst>
          </p:cNvPr>
          <p:cNvSpPr/>
          <p:nvPr/>
        </p:nvSpPr>
        <p:spPr>
          <a:xfrm>
            <a:off x="1918443" y="6034444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tx1"/>
                </a:solidFill>
              </a:rPr>
              <a:t>Odayı toplamak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1713CDE4-BCBE-7319-FD84-2AE696C82F66}"/>
              </a:ext>
            </a:extLst>
          </p:cNvPr>
          <p:cNvSpPr/>
          <p:nvPr/>
        </p:nvSpPr>
        <p:spPr>
          <a:xfrm>
            <a:off x="7511816" y="5406171"/>
            <a:ext cx="3147219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Dust the shelves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E84DF16F-3E92-E5D8-4AC4-3BEE6067B6E7}"/>
              </a:ext>
            </a:extLst>
          </p:cNvPr>
          <p:cNvSpPr/>
          <p:nvPr/>
        </p:nvSpPr>
        <p:spPr>
          <a:xfrm>
            <a:off x="7511815" y="5945995"/>
            <a:ext cx="3147219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Rafların tozunu almak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1055D10-F7BC-3201-91C8-2BD5A7A38931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50"/>
                </a:solidFill>
              </a:rPr>
              <a:t>Outdoor</a:t>
            </a:r>
            <a:r>
              <a:rPr lang="tr-TR" sz="9600" b="1" dirty="0">
                <a:solidFill>
                  <a:srgbClr val="00B050"/>
                </a:solidFill>
              </a:rPr>
              <a:t> </a:t>
            </a:r>
            <a:r>
              <a:rPr lang="tr-TR" sz="9600" b="1" dirty="0" err="1">
                <a:solidFill>
                  <a:srgbClr val="00B050"/>
                </a:solidFill>
              </a:rPr>
              <a:t>Chores</a:t>
            </a:r>
            <a:endParaRPr lang="tr-TR" sz="96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6F8BFFD-CC39-81BF-DDF8-8EC8CC5721F0}"/>
              </a:ext>
            </a:extLst>
          </p:cNvPr>
          <p:cNvSpPr txBox="1"/>
          <p:nvPr/>
        </p:nvSpPr>
        <p:spPr>
          <a:xfrm>
            <a:off x="173253" y="3283228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(Ev Dışı İşler)</a:t>
            </a:r>
          </a:p>
        </p:txBody>
      </p:sp>
    </p:spTree>
    <p:extLst>
      <p:ext uri="{BB962C8B-B14F-4D97-AF65-F5344CB8AC3E}">
        <p14:creationId xmlns:p14="http://schemas.microsoft.com/office/powerpoint/2010/main" val="37009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0FA3E05-3D0A-DC53-5B71-CA54D510A52C}"/>
              </a:ext>
            </a:extLst>
          </p:cNvPr>
          <p:cNvSpPr/>
          <p:nvPr/>
        </p:nvSpPr>
        <p:spPr>
          <a:xfrm>
            <a:off x="3226677" y="205799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Mow the lawn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5D11537-CF70-F02D-CC79-4A1CD51A67D9}"/>
              </a:ext>
            </a:extLst>
          </p:cNvPr>
          <p:cNvSpPr/>
          <p:nvPr/>
        </p:nvSpPr>
        <p:spPr>
          <a:xfrm>
            <a:off x="3226676" y="259782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Çimleri biçmek</a:t>
            </a:r>
            <a:endParaRPr lang="en-US" sz="20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7047612-CB91-55DE-7747-F2E9684F13BB}"/>
              </a:ext>
            </a:extLst>
          </p:cNvPr>
          <p:cNvSpPr/>
          <p:nvPr/>
        </p:nvSpPr>
        <p:spPr>
          <a:xfrm>
            <a:off x="142821" y="202527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Water the plant</a:t>
            </a:r>
            <a:r>
              <a:rPr lang="tr-TR" sz="2400" b="1" dirty="0"/>
              <a:t>s</a:t>
            </a:r>
            <a:endParaRPr lang="en-US" sz="24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09F722F-7F20-390A-56EC-20D591D5FC9A}"/>
              </a:ext>
            </a:extLst>
          </p:cNvPr>
          <p:cNvSpPr/>
          <p:nvPr/>
        </p:nvSpPr>
        <p:spPr>
          <a:xfrm>
            <a:off x="152405" y="256510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Bitkileri sulamak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8DF3B1F-B938-BBCA-E400-77642AEFC65A}"/>
              </a:ext>
            </a:extLst>
          </p:cNvPr>
          <p:cNvSpPr/>
          <p:nvPr/>
        </p:nvSpPr>
        <p:spPr>
          <a:xfrm>
            <a:off x="6337427" y="2065435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Take care of the dog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779588A-52EC-678F-7F44-C8FB251D0BDF}"/>
              </a:ext>
            </a:extLst>
          </p:cNvPr>
          <p:cNvSpPr/>
          <p:nvPr/>
        </p:nvSpPr>
        <p:spPr>
          <a:xfrm>
            <a:off x="6337427" y="3156960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Köpekle ilgilenmek</a:t>
            </a:r>
            <a:endParaRPr lang="en-US" sz="2000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8E35282-2B8D-46E5-7494-401F0878C30F}"/>
              </a:ext>
            </a:extLst>
          </p:cNvPr>
          <p:cNvSpPr/>
          <p:nvPr/>
        </p:nvSpPr>
        <p:spPr>
          <a:xfrm>
            <a:off x="9278468" y="202527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Wash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car</a:t>
            </a:r>
            <a:endParaRPr lang="en-US" sz="2400" b="1" dirty="0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9BC1C31-0485-814C-953C-999F9B6BB391}"/>
              </a:ext>
            </a:extLst>
          </p:cNvPr>
          <p:cNvSpPr/>
          <p:nvPr/>
        </p:nvSpPr>
        <p:spPr>
          <a:xfrm>
            <a:off x="9278467" y="256510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Araba yıkamak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56C70E9-E13D-FCF6-516B-F7087D3176C7}"/>
              </a:ext>
            </a:extLst>
          </p:cNvPr>
          <p:cNvSpPr/>
          <p:nvPr/>
        </p:nvSpPr>
        <p:spPr>
          <a:xfrm>
            <a:off x="726138" y="5190565"/>
            <a:ext cx="2770711" cy="843879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Do the grocery shopping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E10286B-977F-F1C9-4A90-EB2E200FAC80}"/>
              </a:ext>
            </a:extLst>
          </p:cNvPr>
          <p:cNvSpPr/>
          <p:nvPr/>
        </p:nvSpPr>
        <p:spPr>
          <a:xfrm>
            <a:off x="726137" y="6034444"/>
            <a:ext cx="2770711" cy="823556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tx1"/>
                </a:solidFill>
              </a:rPr>
              <a:t>Market alışverişi yapmak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D0B06AD-0CD1-2650-E635-9323B3D2F483}"/>
              </a:ext>
            </a:extLst>
          </p:cNvPr>
          <p:cNvSpPr/>
          <p:nvPr/>
        </p:nvSpPr>
        <p:spPr>
          <a:xfrm>
            <a:off x="4357461" y="5431867"/>
            <a:ext cx="3147219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Sweep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leaves</a:t>
            </a:r>
            <a:endParaRPr lang="en-US" sz="2400" b="1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BDE9A95-BD1A-6921-B7E9-2B3D3855A0C7}"/>
              </a:ext>
            </a:extLst>
          </p:cNvPr>
          <p:cNvSpPr/>
          <p:nvPr/>
        </p:nvSpPr>
        <p:spPr>
          <a:xfrm>
            <a:off x="4357460" y="5971691"/>
            <a:ext cx="3147219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Yaprakları süpürmek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0ED7178-0A7F-F779-7445-15C4BEB93282}"/>
              </a:ext>
            </a:extLst>
          </p:cNvPr>
          <p:cNvSpPr/>
          <p:nvPr/>
        </p:nvSpPr>
        <p:spPr>
          <a:xfrm>
            <a:off x="8239785" y="5701779"/>
            <a:ext cx="3575697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Take</a:t>
            </a:r>
            <a:r>
              <a:rPr lang="tr-TR" sz="2400" b="1" dirty="0"/>
              <a:t> </a:t>
            </a:r>
            <a:r>
              <a:rPr lang="tr-TR" sz="2400" b="1" dirty="0" err="1"/>
              <a:t>children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school</a:t>
            </a:r>
            <a:endParaRPr lang="en-US" sz="2400" b="1" dirty="0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5FC0219-A456-4DEE-37E2-B813D7B8BBD6}"/>
              </a:ext>
            </a:extLst>
          </p:cNvPr>
          <p:cNvSpPr/>
          <p:nvPr/>
        </p:nvSpPr>
        <p:spPr>
          <a:xfrm>
            <a:off x="8239784" y="6241603"/>
            <a:ext cx="3575697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Çocukları okula götürmek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F29BF81-E93B-7B58-E3E6-53E30B2F9746}"/>
              </a:ext>
            </a:extLst>
          </p:cNvPr>
          <p:cNvSpPr/>
          <p:nvPr/>
        </p:nvSpPr>
        <p:spPr>
          <a:xfrm>
            <a:off x="6337427" y="2617136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/>
              <a:t>W</a:t>
            </a:r>
            <a:r>
              <a:rPr lang="en-US" sz="2400" b="1" dirty="0" err="1"/>
              <a:t>alk</a:t>
            </a:r>
            <a:r>
              <a:rPr lang="en-US" sz="2400" b="1" dirty="0"/>
              <a:t> the dog</a:t>
            </a:r>
          </a:p>
        </p:txBody>
      </p:sp>
    </p:spTree>
    <p:extLst>
      <p:ext uri="{BB962C8B-B14F-4D97-AF65-F5344CB8AC3E}">
        <p14:creationId xmlns:p14="http://schemas.microsoft.com/office/powerpoint/2010/main" val="1706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https://www.egetolgayaltinay.com/lessons/394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D60C41-6313-216B-3783-EF58CAA39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485">
            <a:off x="8868591" y="3518263"/>
            <a:ext cx="2953483" cy="273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4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E4DA151-CC34-D2B6-0B8B-188A6E3D0E95}"/>
              </a:ext>
            </a:extLst>
          </p:cNvPr>
          <p:cNvSpPr txBox="1"/>
          <p:nvPr/>
        </p:nvSpPr>
        <p:spPr>
          <a:xfrm>
            <a:off x="173253" y="697905"/>
            <a:ext cx="118454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00B050"/>
                </a:solidFill>
              </a:rPr>
              <a:t>Chores</a:t>
            </a:r>
            <a:endParaRPr lang="tr-TR" sz="11500" b="1" dirty="0">
              <a:solidFill>
                <a:srgbClr val="00B050"/>
              </a:solidFill>
            </a:endParaRPr>
          </a:p>
          <a:p>
            <a:pPr algn="ctr"/>
            <a:r>
              <a:rPr lang="tr-TR" sz="11500" b="1" dirty="0" err="1">
                <a:solidFill>
                  <a:srgbClr val="00B050"/>
                </a:solidFill>
              </a:rPr>
              <a:t>Exercises</a:t>
            </a:r>
            <a:endParaRPr lang="tr-TR" sz="115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02ED475-F9AD-4272-8478-A08BA014D525}"/>
              </a:ext>
            </a:extLst>
          </p:cNvPr>
          <p:cNvSpPr txBox="1"/>
          <p:nvPr/>
        </p:nvSpPr>
        <p:spPr>
          <a:xfrm>
            <a:off x="173253" y="4329668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(Ev İşleri Etkinlikleri)</a:t>
            </a:r>
          </a:p>
        </p:txBody>
      </p:sp>
    </p:spTree>
    <p:extLst>
      <p:ext uri="{BB962C8B-B14F-4D97-AF65-F5344CB8AC3E}">
        <p14:creationId xmlns:p14="http://schemas.microsoft.com/office/powerpoint/2010/main" val="10323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https://www.egetolgayaltinay.com/lessons/395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17902D7-60FF-8430-FBD6-1879FA325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656">
            <a:off x="8829811" y="3542673"/>
            <a:ext cx="3047864" cy="29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https://www.egetolgayaltinay.com/lessons/396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287CA47-D3DA-203B-0925-CBFD872B5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971">
            <a:off x="8702312" y="3648892"/>
            <a:ext cx="2979648" cy="28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1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https://www.egetolgayaltinay.com/lessons/397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1A8E85D-46DA-6636-A3CA-03D606930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886">
            <a:off x="8698366" y="3684006"/>
            <a:ext cx="2987139" cy="278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E722778-6B89-BFED-1B6D-A314A8E9E00B}"/>
              </a:ext>
            </a:extLst>
          </p:cNvPr>
          <p:cNvSpPr txBox="1"/>
          <p:nvPr/>
        </p:nvSpPr>
        <p:spPr>
          <a:xfrm>
            <a:off x="173253" y="697905"/>
            <a:ext cx="118454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00B050"/>
                </a:solidFill>
              </a:rPr>
              <a:t>Expressing</a:t>
            </a:r>
            <a:r>
              <a:rPr lang="tr-TR" sz="11500" b="1" dirty="0">
                <a:solidFill>
                  <a:srgbClr val="00B050"/>
                </a:solidFill>
              </a:rPr>
              <a:t> </a:t>
            </a:r>
            <a:r>
              <a:rPr lang="tr-TR" sz="11500" b="1" dirty="0" err="1">
                <a:solidFill>
                  <a:srgbClr val="00B050"/>
                </a:solidFill>
              </a:rPr>
              <a:t>Responsibilities</a:t>
            </a:r>
            <a:endParaRPr lang="tr-TR" sz="115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C5382C0-C8A2-4635-8091-FF9CE26588E4}"/>
              </a:ext>
            </a:extLst>
          </p:cNvPr>
          <p:cNvSpPr txBox="1"/>
          <p:nvPr/>
        </p:nvSpPr>
        <p:spPr>
          <a:xfrm>
            <a:off x="173253" y="4329668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(Sorumlulukları İfade Etme)</a:t>
            </a:r>
          </a:p>
        </p:txBody>
      </p:sp>
    </p:spTree>
    <p:extLst>
      <p:ext uri="{BB962C8B-B14F-4D97-AF65-F5344CB8AC3E}">
        <p14:creationId xmlns:p14="http://schemas.microsoft.com/office/powerpoint/2010/main" val="277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DD43018-9119-9A00-CECA-97B2C5C5C9C8}"/>
              </a:ext>
            </a:extLst>
          </p:cNvPr>
          <p:cNvSpPr/>
          <p:nvPr/>
        </p:nvSpPr>
        <p:spPr>
          <a:xfrm>
            <a:off x="3908051" y="306871"/>
            <a:ext cx="5009446" cy="539015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…-dan sorumlu olmak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9CD2606-39CE-9749-C2FF-92FCABCA9550}"/>
              </a:ext>
            </a:extLst>
          </p:cNvPr>
          <p:cNvSpPr/>
          <p:nvPr/>
        </p:nvSpPr>
        <p:spPr>
          <a:xfrm>
            <a:off x="336849" y="311317"/>
            <a:ext cx="3571202" cy="5390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(be) </a:t>
            </a:r>
            <a:r>
              <a:rPr lang="tr-TR" sz="2400" b="1" dirty="0" err="1">
                <a:solidFill>
                  <a:schemeClr val="tx1"/>
                </a:solidFill>
              </a:rPr>
              <a:t>responsible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6DFC691-410E-BD67-38D8-5B563789A120}"/>
              </a:ext>
            </a:extLst>
          </p:cNvPr>
          <p:cNvSpPr/>
          <p:nvPr/>
        </p:nvSpPr>
        <p:spPr>
          <a:xfrm>
            <a:off x="3908051" y="1531990"/>
            <a:ext cx="5009446" cy="539015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benim sorumluluğumdur.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F810846-5A7E-584B-8B42-3F259B42EC8E}"/>
              </a:ext>
            </a:extLst>
          </p:cNvPr>
          <p:cNvSpPr/>
          <p:nvPr/>
        </p:nvSpPr>
        <p:spPr>
          <a:xfrm>
            <a:off x="336849" y="1517929"/>
            <a:ext cx="3571202" cy="5390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My </a:t>
            </a:r>
            <a:r>
              <a:rPr lang="tr-TR" sz="2400" b="1" dirty="0" err="1">
                <a:solidFill>
                  <a:schemeClr val="tx1"/>
                </a:solidFill>
              </a:rPr>
              <a:t>responsibility</a:t>
            </a:r>
            <a:r>
              <a:rPr lang="tr-TR" sz="2400" b="1" dirty="0">
                <a:solidFill>
                  <a:schemeClr val="tx1"/>
                </a:solidFill>
              </a:rPr>
              <a:t> is …: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8B1B2D6-59A0-0DF4-DC06-1219E7069659}"/>
              </a:ext>
            </a:extLst>
          </p:cNvPr>
          <p:cNvSpPr txBox="1"/>
          <p:nvPr/>
        </p:nvSpPr>
        <p:spPr>
          <a:xfrm>
            <a:off x="247365" y="891796"/>
            <a:ext cx="840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Sibel</a:t>
            </a:r>
            <a:r>
              <a:rPr lang="tr-TR" sz="2400" b="1" dirty="0">
                <a:solidFill>
                  <a:srgbClr val="FF0000"/>
                </a:solidFill>
              </a:rPr>
              <a:t> is </a:t>
            </a:r>
            <a:r>
              <a:rPr lang="tr-TR" sz="2400" b="1" dirty="0" err="1">
                <a:solidFill>
                  <a:srgbClr val="FF0000"/>
                </a:solidFill>
              </a:rPr>
              <a:t>responsible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for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tak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/>
              <a:t>out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garbage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965EE8A-92DB-7D81-D138-B4DE548A971D}"/>
              </a:ext>
            </a:extLst>
          </p:cNvPr>
          <p:cNvSpPr txBox="1"/>
          <p:nvPr/>
        </p:nvSpPr>
        <p:spPr>
          <a:xfrm>
            <a:off x="6271583" y="882203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(Sibel çöpleri çıkarmak</a:t>
            </a:r>
            <a:r>
              <a:rPr lang="tr-TR" sz="2400" b="1" dirty="0">
                <a:solidFill>
                  <a:srgbClr val="FF0000"/>
                </a:solidFill>
              </a:rPr>
              <a:t>tan sorumludur</a:t>
            </a:r>
            <a:r>
              <a:rPr lang="tr-TR" sz="2400" b="1" dirty="0"/>
              <a:t>.) 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98615DB-BA88-5186-3888-D6BEC8A70E6B}"/>
              </a:ext>
            </a:extLst>
          </p:cNvPr>
          <p:cNvSpPr txBox="1"/>
          <p:nvPr/>
        </p:nvSpPr>
        <p:spPr>
          <a:xfrm>
            <a:off x="247364" y="2099253"/>
            <a:ext cx="932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My </a:t>
            </a:r>
            <a:r>
              <a:rPr lang="tr-TR" sz="2400" b="1" dirty="0" err="1">
                <a:solidFill>
                  <a:srgbClr val="FF0000"/>
                </a:solidFill>
              </a:rPr>
              <a:t>responsibility</a:t>
            </a:r>
            <a:r>
              <a:rPr lang="tr-TR" sz="2400" b="1" dirty="0">
                <a:solidFill>
                  <a:srgbClr val="FF0000"/>
                </a:solidFill>
              </a:rPr>
              <a:t> is </a:t>
            </a:r>
            <a:r>
              <a:rPr lang="tr-TR" sz="2400" b="1" dirty="0" err="1"/>
              <a:t>clean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bathroom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E7696C0-52F4-F9C1-AB71-8B257BEE10A5}"/>
              </a:ext>
            </a:extLst>
          </p:cNvPr>
          <p:cNvSpPr txBox="1"/>
          <p:nvPr/>
        </p:nvSpPr>
        <p:spPr>
          <a:xfrm>
            <a:off x="5766244" y="2101225"/>
            <a:ext cx="766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(Banyoyu temizlemek </a:t>
            </a:r>
            <a:r>
              <a:rPr lang="tr-TR" sz="2400" b="1" dirty="0">
                <a:solidFill>
                  <a:srgbClr val="FF0000"/>
                </a:solidFill>
              </a:rPr>
              <a:t>benim sorumluluğumdur</a:t>
            </a:r>
            <a:r>
              <a:rPr lang="tr-TR" sz="2400" b="1" dirty="0"/>
              <a:t>.)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A94F8745-16BD-C6C9-75B7-4FD716A7439F}"/>
              </a:ext>
            </a:extLst>
          </p:cNvPr>
          <p:cNvSpPr/>
          <p:nvPr/>
        </p:nvSpPr>
        <p:spPr>
          <a:xfrm>
            <a:off x="3908051" y="2679483"/>
            <a:ext cx="5009445" cy="539015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ile görevli olmak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B043550D-2B92-5033-01AE-F03A60128538}"/>
              </a:ext>
            </a:extLst>
          </p:cNvPr>
          <p:cNvSpPr/>
          <p:nvPr/>
        </p:nvSpPr>
        <p:spPr>
          <a:xfrm>
            <a:off x="336850" y="2683929"/>
            <a:ext cx="3571202" cy="5390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(be) in </a:t>
            </a:r>
            <a:r>
              <a:rPr lang="tr-TR" sz="2400" b="1" dirty="0" err="1">
                <a:solidFill>
                  <a:schemeClr val="tx1"/>
                </a:solidFill>
              </a:rPr>
              <a:t>charge</a:t>
            </a:r>
            <a:r>
              <a:rPr lang="tr-TR" sz="2400" b="1" dirty="0">
                <a:solidFill>
                  <a:schemeClr val="tx1"/>
                </a:solidFill>
              </a:rPr>
              <a:t> of …: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D2807BB6-6111-2AB5-7C6E-7E15CF0E547D}"/>
              </a:ext>
            </a:extLst>
          </p:cNvPr>
          <p:cNvSpPr/>
          <p:nvPr/>
        </p:nvSpPr>
        <p:spPr>
          <a:xfrm>
            <a:off x="3908050" y="3961270"/>
            <a:ext cx="5009445" cy="539015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... benim görevim.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AD0EFD38-C889-73CF-3D88-DB7752C5028C}"/>
              </a:ext>
            </a:extLst>
          </p:cNvPr>
          <p:cNvSpPr/>
          <p:nvPr/>
        </p:nvSpPr>
        <p:spPr>
          <a:xfrm>
            <a:off x="336849" y="3947209"/>
            <a:ext cx="3571202" cy="5390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It’s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task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to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AA139196-002E-C1D3-EFE7-055CEC9C7489}"/>
              </a:ext>
            </a:extLst>
          </p:cNvPr>
          <p:cNvSpPr txBox="1"/>
          <p:nvPr/>
        </p:nvSpPr>
        <p:spPr>
          <a:xfrm>
            <a:off x="247365" y="3232559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 am in </a:t>
            </a:r>
            <a:r>
              <a:rPr lang="tr-TR" sz="2400" b="1" dirty="0" err="1">
                <a:solidFill>
                  <a:srgbClr val="FF0000"/>
                </a:solidFill>
              </a:rPr>
              <a:t>charge</a:t>
            </a:r>
            <a:r>
              <a:rPr lang="tr-TR" sz="2400" b="1" dirty="0">
                <a:solidFill>
                  <a:srgbClr val="FF0000"/>
                </a:solidFill>
              </a:rPr>
              <a:t> of </a:t>
            </a:r>
            <a:r>
              <a:rPr lang="tr-TR" sz="2400" b="1" dirty="0" err="1"/>
              <a:t>tak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/>
              <a:t>children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school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1A069B0F-4442-2AE8-D8CB-2CB7AA98ED65}"/>
              </a:ext>
            </a:extLst>
          </p:cNvPr>
          <p:cNvSpPr txBox="1"/>
          <p:nvPr/>
        </p:nvSpPr>
        <p:spPr>
          <a:xfrm>
            <a:off x="5766244" y="3230082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çocukları okula götürmek</a:t>
            </a:r>
            <a:r>
              <a:rPr lang="tr-TR" sz="2400" b="1" dirty="0">
                <a:solidFill>
                  <a:srgbClr val="FF0000"/>
                </a:solidFill>
              </a:rPr>
              <a:t>le görevliyim</a:t>
            </a:r>
            <a:r>
              <a:rPr lang="tr-TR" sz="2400" b="1" dirty="0"/>
              <a:t>.) 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1A5AB4B9-86F4-D600-1821-0E455708003C}"/>
              </a:ext>
            </a:extLst>
          </p:cNvPr>
          <p:cNvSpPr txBox="1"/>
          <p:nvPr/>
        </p:nvSpPr>
        <p:spPr>
          <a:xfrm>
            <a:off x="247364" y="4512024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It’s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my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task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to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set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table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253385FF-7491-A4E9-0C47-F15430B78B93}"/>
              </a:ext>
            </a:extLst>
          </p:cNvPr>
          <p:cNvSpPr txBox="1"/>
          <p:nvPr/>
        </p:nvSpPr>
        <p:spPr>
          <a:xfrm>
            <a:off x="3908049" y="4498159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(Masayı hazırlamak </a:t>
            </a:r>
            <a:r>
              <a:rPr lang="tr-TR" sz="2400" b="1" dirty="0">
                <a:solidFill>
                  <a:srgbClr val="FF0000"/>
                </a:solidFill>
              </a:rPr>
              <a:t>benim görevim</a:t>
            </a:r>
            <a:r>
              <a:rPr lang="tr-TR" sz="2400" b="1" dirty="0"/>
              <a:t>.)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9B656C1A-7E4E-03C3-31A1-DA476F1DDD3D}"/>
              </a:ext>
            </a:extLst>
          </p:cNvPr>
          <p:cNvSpPr/>
          <p:nvPr/>
        </p:nvSpPr>
        <p:spPr>
          <a:xfrm>
            <a:off x="3908051" y="5181359"/>
            <a:ext cx="5009444" cy="539015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yapma zamanı.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664362A1-C9DA-0F4E-3BA2-7F13BC702EE0}"/>
              </a:ext>
            </a:extLst>
          </p:cNvPr>
          <p:cNvSpPr/>
          <p:nvPr/>
        </p:nvSpPr>
        <p:spPr>
          <a:xfrm>
            <a:off x="336850" y="5167298"/>
            <a:ext cx="3571202" cy="5390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It’s</a:t>
            </a:r>
            <a:r>
              <a:rPr lang="tr-TR" sz="2400" b="1" dirty="0">
                <a:solidFill>
                  <a:schemeClr val="tx1"/>
                </a:solidFill>
              </a:rPr>
              <a:t> time </a:t>
            </a:r>
            <a:r>
              <a:rPr lang="tr-TR" sz="2400" b="1" dirty="0" err="1">
                <a:solidFill>
                  <a:schemeClr val="tx1"/>
                </a:solidFill>
              </a:rPr>
              <a:t>to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62F7AF84-A943-39D4-6A5C-370D7612144F}"/>
              </a:ext>
            </a:extLst>
          </p:cNvPr>
          <p:cNvSpPr txBox="1"/>
          <p:nvPr/>
        </p:nvSpPr>
        <p:spPr>
          <a:xfrm>
            <a:off x="247364" y="5748496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It’s</a:t>
            </a:r>
            <a:r>
              <a:rPr lang="tr-TR" sz="2400" b="1" dirty="0">
                <a:solidFill>
                  <a:srgbClr val="FF0000"/>
                </a:solidFill>
              </a:rPr>
              <a:t> time </a:t>
            </a:r>
            <a:r>
              <a:rPr lang="tr-TR" sz="2400" b="1" dirty="0" err="1">
                <a:solidFill>
                  <a:srgbClr val="FF0000"/>
                </a:solidFill>
              </a:rPr>
              <a:t>to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clean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windows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C6BF8A2E-5B39-4420-130D-AE87CD7AA182}"/>
              </a:ext>
            </a:extLst>
          </p:cNvPr>
          <p:cNvSpPr txBox="1"/>
          <p:nvPr/>
        </p:nvSpPr>
        <p:spPr>
          <a:xfrm>
            <a:off x="4448207" y="5734435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(Camları temizleme </a:t>
            </a:r>
            <a:r>
              <a:rPr lang="tr-TR" sz="2400" b="1" dirty="0">
                <a:solidFill>
                  <a:srgbClr val="FF0000"/>
                </a:solidFill>
              </a:rPr>
              <a:t>zamanı</a:t>
            </a:r>
            <a:r>
              <a:rPr lang="tr-TR" sz="2400" b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9921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/>
      <p:bldP spid="15" grpId="0"/>
      <p:bldP spid="16" grpId="0"/>
      <p:bldP spid="17" grpId="0"/>
      <p:bldP spid="30" grpId="0" animBg="1"/>
      <p:bldP spid="32" grpId="0" animBg="1"/>
      <p:bldP spid="34" grpId="0"/>
      <p:bldP spid="35" grpId="0"/>
      <p:bldP spid="36" grpId="0"/>
      <p:bldP spid="37" grpId="0"/>
      <p:bldP spid="38" grpId="0" animBg="1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F61F01E-D558-7B61-9377-60EB436C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907" y="110573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3E160D0-0054-5053-2935-70BA7F3E0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57C7432-901F-FDAF-BDBF-C18DD642DA84}"/>
              </a:ext>
            </a:extLst>
          </p:cNvPr>
          <p:cNvSpPr txBox="1"/>
          <p:nvPr/>
        </p:nvSpPr>
        <p:spPr>
          <a:xfrm>
            <a:off x="863066" y="1747490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BB865F5-5AF1-078B-8810-C123EE09BD76}"/>
              </a:ext>
            </a:extLst>
          </p:cNvPr>
          <p:cNvSpPr txBox="1"/>
          <p:nvPr/>
        </p:nvSpPr>
        <p:spPr>
          <a:xfrm>
            <a:off x="863066" y="301191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431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https://www.egetolgayaltinay.com/lessons/398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7B197CF-1435-79EF-C719-1BA3ADDC6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292">
            <a:off x="8852807" y="3649284"/>
            <a:ext cx="2834096" cy="27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7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79D47A6-FFDA-48AD-BF96-6E28C70936B4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/>
              <a:t>Responsibilities</a:t>
            </a:r>
            <a:endParaRPr lang="tr-TR" sz="40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56BD3C7-03C6-432C-9A51-FBE3A0C3E128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(Sorumluluklar)</a:t>
            </a:r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51C69CA8-CEE3-4FC6-AC2F-26984D8BF8CA}"/>
              </a:ext>
            </a:extLst>
          </p:cNvPr>
          <p:cNvSpPr/>
          <p:nvPr/>
        </p:nvSpPr>
        <p:spPr>
          <a:xfrm>
            <a:off x="458728" y="782350"/>
            <a:ext cx="3580131" cy="1689267"/>
          </a:xfrm>
          <a:prstGeom prst="downArrow">
            <a:avLst>
              <a:gd name="adj1" fmla="val 66669"/>
              <a:gd name="adj2" fmla="val 37465"/>
            </a:avLst>
          </a:prstGeom>
          <a:ln w="7620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Chore</a:t>
            </a:r>
            <a:endParaRPr lang="tr-TR" dirty="0"/>
          </a:p>
          <a:p>
            <a:pPr algn="ctr"/>
            <a:r>
              <a:rPr lang="tr-TR" dirty="0" err="1"/>
              <a:t>Household</a:t>
            </a:r>
            <a:r>
              <a:rPr lang="tr-TR" dirty="0"/>
              <a:t> </a:t>
            </a:r>
            <a:r>
              <a:rPr lang="tr-TR" dirty="0" err="1"/>
              <a:t>chore</a:t>
            </a:r>
            <a:endParaRPr lang="tr-TR" dirty="0"/>
          </a:p>
          <a:p>
            <a:pPr algn="ctr"/>
            <a:r>
              <a:rPr lang="tr-TR" dirty="0" err="1"/>
              <a:t>Housework</a:t>
            </a:r>
            <a:endParaRPr lang="tr-TR" dirty="0"/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388920FD-D8AB-4FEB-8B12-1C9CE65F9204}"/>
              </a:ext>
            </a:extLst>
          </p:cNvPr>
          <p:cNvSpPr/>
          <p:nvPr/>
        </p:nvSpPr>
        <p:spPr>
          <a:xfrm>
            <a:off x="4015300" y="1305890"/>
            <a:ext cx="3580131" cy="1689267"/>
          </a:xfrm>
          <a:prstGeom prst="downArrow">
            <a:avLst>
              <a:gd name="adj1" fmla="val 66669"/>
              <a:gd name="adj2" fmla="val 37465"/>
            </a:avLst>
          </a:prstGeom>
          <a:ln w="7620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Responsibility</a:t>
            </a:r>
            <a:endParaRPr lang="tr-TR" dirty="0"/>
          </a:p>
          <a:p>
            <a:pPr algn="ctr"/>
            <a:r>
              <a:rPr lang="tr-TR" dirty="0" err="1"/>
              <a:t>Duty</a:t>
            </a:r>
            <a:endParaRPr lang="tr-TR" dirty="0"/>
          </a:p>
          <a:p>
            <a:pPr algn="ctr"/>
            <a:r>
              <a:rPr lang="tr-TR" dirty="0" err="1"/>
              <a:t>Task</a:t>
            </a:r>
            <a:endParaRPr lang="tr-TR" dirty="0"/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8FC38758-5CC8-44CB-B4B2-09DB6C9C745E}"/>
              </a:ext>
            </a:extLst>
          </p:cNvPr>
          <p:cNvSpPr/>
          <p:nvPr/>
        </p:nvSpPr>
        <p:spPr>
          <a:xfrm>
            <a:off x="7595431" y="782350"/>
            <a:ext cx="3580131" cy="1689267"/>
          </a:xfrm>
          <a:prstGeom prst="downArrow">
            <a:avLst>
              <a:gd name="adj1" fmla="val 66669"/>
              <a:gd name="adj2" fmla="val 37465"/>
            </a:avLst>
          </a:prstGeom>
          <a:ln w="7620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Responsible</a:t>
            </a:r>
            <a:r>
              <a:rPr lang="tr-TR" dirty="0"/>
              <a:t> </a:t>
            </a:r>
            <a:r>
              <a:rPr lang="tr-TR" dirty="0" err="1"/>
              <a:t>for</a:t>
            </a:r>
            <a:endParaRPr lang="tr-TR" dirty="0"/>
          </a:p>
          <a:p>
            <a:pPr algn="ctr"/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charge</a:t>
            </a:r>
            <a:r>
              <a:rPr lang="tr-TR" dirty="0"/>
              <a:t> of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7F30ABD-5AAC-4630-A5B3-BB1A4C58EE13}"/>
              </a:ext>
            </a:extLst>
          </p:cNvPr>
          <p:cNvSpPr/>
          <p:nvPr/>
        </p:nvSpPr>
        <p:spPr>
          <a:xfrm>
            <a:off x="1036009" y="1948077"/>
            <a:ext cx="2425567" cy="104708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Ev işleri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2E274BE-3AF6-487C-9EFE-A34A88B03D08}"/>
              </a:ext>
            </a:extLst>
          </p:cNvPr>
          <p:cNvSpPr/>
          <p:nvPr/>
        </p:nvSpPr>
        <p:spPr>
          <a:xfrm>
            <a:off x="4615668" y="2412167"/>
            <a:ext cx="2425567" cy="104708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Sorumluluk,</a:t>
            </a:r>
          </a:p>
          <a:p>
            <a:pPr algn="ctr"/>
            <a:r>
              <a:rPr lang="tr-TR" sz="2400" b="1" dirty="0">
                <a:solidFill>
                  <a:schemeClr val="tx1"/>
                </a:solidFill>
              </a:rPr>
              <a:t>Görev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BC7E0F6-06CB-40DA-8830-CD31FCF4B73D}"/>
              </a:ext>
            </a:extLst>
          </p:cNvPr>
          <p:cNvSpPr/>
          <p:nvPr/>
        </p:nvSpPr>
        <p:spPr>
          <a:xfrm>
            <a:off x="8189307" y="1948077"/>
            <a:ext cx="2425567" cy="104708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Sorumlu/Görevli Olmak</a:t>
            </a:r>
            <a:endParaRPr lang="tr-TR" sz="2400" dirty="0"/>
          </a:p>
        </p:txBody>
      </p:sp>
      <p:sp>
        <p:nvSpPr>
          <p:cNvPr id="12" name="Konuşma Balonu: Köşeleri Yuvarlanmış Dikdörtgen 11">
            <a:extLst>
              <a:ext uri="{FF2B5EF4-FFF2-40B4-BE49-F238E27FC236}">
                <a16:creationId xmlns:a16="http://schemas.microsoft.com/office/drawing/2014/main" id="{64A6E40B-4D92-49E6-A573-4BFCF9373C88}"/>
              </a:ext>
            </a:extLst>
          </p:cNvPr>
          <p:cNvSpPr/>
          <p:nvPr/>
        </p:nvSpPr>
        <p:spPr>
          <a:xfrm>
            <a:off x="2554763" y="3637344"/>
            <a:ext cx="8597242" cy="2914474"/>
          </a:xfrm>
          <a:prstGeom prst="wedgeRoundRectCallout">
            <a:avLst>
              <a:gd name="adj1" fmla="val -57439"/>
              <a:gd name="adj2" fmla="val -19726"/>
              <a:gd name="adj3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78546A8-940C-4979-AC16-19061BB20611}"/>
              </a:ext>
            </a:extLst>
          </p:cNvPr>
          <p:cNvSpPr txBox="1"/>
          <p:nvPr/>
        </p:nvSpPr>
        <p:spPr>
          <a:xfrm>
            <a:off x="2850776" y="3867593"/>
            <a:ext cx="10408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chemeClr val="tx1"/>
                </a:solidFill>
              </a:rPr>
              <a:t>Hi</a:t>
            </a:r>
            <a:r>
              <a:rPr lang="tr-TR" b="1" dirty="0">
                <a:solidFill>
                  <a:schemeClr val="tx1"/>
                </a:solidFill>
              </a:rPr>
              <a:t>! My name is Barış,</a:t>
            </a:r>
          </a:p>
          <a:p>
            <a:r>
              <a:rPr lang="tr-TR" b="1" dirty="0">
                <a:solidFill>
                  <a:schemeClr val="tx1"/>
                </a:solidFill>
              </a:rPr>
              <a:t>I </a:t>
            </a:r>
            <a:r>
              <a:rPr lang="tr-TR" b="1" dirty="0" err="1">
                <a:solidFill>
                  <a:schemeClr val="tx1"/>
                </a:solidFill>
              </a:rPr>
              <a:t>want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to</a:t>
            </a:r>
            <a:r>
              <a:rPr lang="tr-TR" b="1" dirty="0">
                <a:solidFill>
                  <a:schemeClr val="tx1"/>
                </a:solidFill>
              </a:rPr>
              <a:t> talk </a:t>
            </a:r>
            <a:r>
              <a:rPr lang="tr-TR" b="1" dirty="0" err="1">
                <a:solidFill>
                  <a:schemeClr val="tx1"/>
                </a:solidFill>
              </a:rPr>
              <a:t>about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responsibilities</a:t>
            </a:r>
            <a:r>
              <a:rPr lang="tr-TR" b="1" dirty="0">
                <a:solidFill>
                  <a:schemeClr val="tx1"/>
                </a:solidFill>
              </a:rPr>
              <a:t> at </a:t>
            </a:r>
            <a:r>
              <a:rPr lang="tr-TR" b="1" dirty="0" err="1">
                <a:solidFill>
                  <a:schemeClr val="tx1"/>
                </a:solidFill>
              </a:rPr>
              <a:t>my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home</a:t>
            </a:r>
            <a:r>
              <a:rPr lang="tr-TR" b="1" dirty="0">
                <a:solidFill>
                  <a:schemeClr val="tx1"/>
                </a:solidFill>
              </a:rPr>
              <a:t>. </a:t>
            </a:r>
          </a:p>
          <a:p>
            <a:r>
              <a:rPr lang="tr-TR" b="1" dirty="0" err="1">
                <a:solidFill>
                  <a:schemeClr val="tx1"/>
                </a:solidFill>
              </a:rPr>
              <a:t>We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always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help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each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other</a:t>
            </a:r>
            <a:r>
              <a:rPr lang="tr-TR" b="1" dirty="0">
                <a:solidFill>
                  <a:schemeClr val="tx1"/>
                </a:solidFill>
              </a:rPr>
              <a:t>, </a:t>
            </a:r>
            <a:r>
              <a:rPr lang="tr-TR" b="1" dirty="0" err="1">
                <a:solidFill>
                  <a:schemeClr val="tx1"/>
                </a:solidFill>
              </a:rPr>
              <a:t>while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doing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chores</a:t>
            </a:r>
            <a:r>
              <a:rPr lang="tr-TR" b="1" dirty="0">
                <a:solidFill>
                  <a:schemeClr val="tx1"/>
                </a:solidFill>
              </a:rPr>
              <a:t>. </a:t>
            </a: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 err="1">
                <a:solidFill>
                  <a:schemeClr val="tx1"/>
                </a:solidFill>
              </a:rPr>
              <a:t>For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example</a:t>
            </a:r>
            <a:r>
              <a:rPr lang="tr-TR" b="1" dirty="0">
                <a:solidFill>
                  <a:schemeClr val="tx1"/>
                </a:solidFill>
              </a:rPr>
              <a:t>, I am </a:t>
            </a:r>
            <a:r>
              <a:rPr lang="tr-TR" b="1" dirty="0" err="1">
                <a:solidFill>
                  <a:srgbClr val="FF0000"/>
                </a:solidFill>
              </a:rPr>
              <a:t>responsible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for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vacuuming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house</a:t>
            </a:r>
            <a:r>
              <a:rPr lang="tr-TR" b="1" dirty="0">
                <a:solidFill>
                  <a:schemeClr val="tx1"/>
                </a:solidFill>
              </a:rPr>
              <a:t>. </a:t>
            </a:r>
          </a:p>
          <a:p>
            <a:r>
              <a:rPr lang="tr-TR" b="1" dirty="0" err="1">
                <a:solidFill>
                  <a:schemeClr val="tx1"/>
                </a:solidFill>
              </a:rPr>
              <a:t>Taking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out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garbage</a:t>
            </a:r>
            <a:r>
              <a:rPr lang="tr-TR" b="1" dirty="0">
                <a:solidFill>
                  <a:schemeClr val="tx1"/>
                </a:solidFill>
              </a:rPr>
              <a:t> is </a:t>
            </a:r>
            <a:r>
              <a:rPr lang="tr-TR" b="1" dirty="0" err="1">
                <a:solidFill>
                  <a:schemeClr val="tx1"/>
                </a:solidFill>
              </a:rPr>
              <a:t>my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father’s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duty</a:t>
            </a:r>
            <a:r>
              <a:rPr lang="tr-TR" b="1" dirty="0">
                <a:solidFill>
                  <a:srgbClr val="FF0000"/>
                </a:solidFill>
              </a:rPr>
              <a:t>.</a:t>
            </a:r>
          </a:p>
          <a:p>
            <a:r>
              <a:rPr lang="tr-TR" b="1" dirty="0">
                <a:solidFill>
                  <a:schemeClr val="tx1"/>
                </a:solidFill>
              </a:rPr>
              <a:t>My </a:t>
            </a:r>
            <a:r>
              <a:rPr lang="tr-TR" b="1" dirty="0" err="1">
                <a:solidFill>
                  <a:schemeClr val="tx1"/>
                </a:solidFill>
              </a:rPr>
              <a:t>mother</a:t>
            </a:r>
            <a:r>
              <a:rPr lang="tr-TR" b="1" dirty="0">
                <a:solidFill>
                  <a:schemeClr val="tx1"/>
                </a:solidFill>
              </a:rPr>
              <a:t> is </a:t>
            </a:r>
            <a:r>
              <a:rPr lang="tr-TR" b="1" dirty="0">
                <a:solidFill>
                  <a:srgbClr val="FF0000"/>
                </a:solidFill>
              </a:rPr>
              <a:t>in </a:t>
            </a:r>
            <a:r>
              <a:rPr lang="tr-TR" b="1" dirty="0" err="1">
                <a:solidFill>
                  <a:srgbClr val="FF0000"/>
                </a:solidFill>
              </a:rPr>
              <a:t>charge</a:t>
            </a:r>
            <a:r>
              <a:rPr lang="tr-TR" b="1" dirty="0">
                <a:solidFill>
                  <a:srgbClr val="FF0000"/>
                </a:solidFill>
              </a:rPr>
              <a:t> of </a:t>
            </a:r>
            <a:r>
              <a:rPr lang="tr-TR" b="1" dirty="0" err="1">
                <a:solidFill>
                  <a:schemeClr val="tx1"/>
                </a:solidFill>
              </a:rPr>
              <a:t>cooking</a:t>
            </a:r>
            <a:r>
              <a:rPr lang="tr-TR" b="1" dirty="0">
                <a:solidFill>
                  <a:schemeClr val="tx1"/>
                </a:solidFill>
              </a:rPr>
              <a:t>.</a:t>
            </a:r>
          </a:p>
          <a:p>
            <a:r>
              <a:rPr lang="tr-TR" b="1" dirty="0" err="1">
                <a:solidFill>
                  <a:schemeClr val="tx1"/>
                </a:solidFill>
              </a:rPr>
              <a:t>Setting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table</a:t>
            </a:r>
            <a:r>
              <a:rPr lang="tr-TR" b="1" dirty="0">
                <a:solidFill>
                  <a:schemeClr val="tx1"/>
                </a:solidFill>
              </a:rPr>
              <a:t> is </a:t>
            </a:r>
            <a:r>
              <a:rPr lang="tr-TR" b="1" dirty="0" err="1">
                <a:solidFill>
                  <a:schemeClr val="tx1"/>
                </a:solidFill>
              </a:rPr>
              <a:t>my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brother’s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task</a:t>
            </a:r>
            <a:r>
              <a:rPr lang="tr-TR" b="1" dirty="0">
                <a:solidFill>
                  <a:schemeClr val="tx1"/>
                </a:solidFill>
              </a:rPr>
              <a:t>.</a:t>
            </a:r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A94671D-6AC6-4F94-B2A7-AFD3399D3282}"/>
              </a:ext>
            </a:extLst>
          </p:cNvPr>
          <p:cNvSpPr txBox="1"/>
          <p:nvPr/>
        </p:nvSpPr>
        <p:spPr>
          <a:xfrm>
            <a:off x="762414" y="5894123"/>
            <a:ext cx="94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BARIŞ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1B41A9A-608D-0912-E1F1-596FA3A86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3" y="3862844"/>
            <a:ext cx="2031279" cy="20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E722778-6B89-BFED-1B6D-A314A8E9E00B}"/>
              </a:ext>
            </a:extLst>
          </p:cNvPr>
          <p:cNvSpPr txBox="1"/>
          <p:nvPr/>
        </p:nvSpPr>
        <p:spPr>
          <a:xfrm>
            <a:off x="173253" y="697905"/>
            <a:ext cx="118454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00B050"/>
                </a:solidFill>
              </a:rPr>
              <a:t>Expressing</a:t>
            </a:r>
            <a:r>
              <a:rPr lang="tr-TR" sz="11500" b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tr-TR" sz="11500" b="1" dirty="0" err="1">
                <a:solidFill>
                  <a:srgbClr val="00B050"/>
                </a:solidFill>
              </a:rPr>
              <a:t>Obligations</a:t>
            </a:r>
            <a:endParaRPr lang="tr-TR" sz="115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C5382C0-C8A2-4635-8091-FF9CE26588E4}"/>
              </a:ext>
            </a:extLst>
          </p:cNvPr>
          <p:cNvSpPr txBox="1"/>
          <p:nvPr/>
        </p:nvSpPr>
        <p:spPr>
          <a:xfrm>
            <a:off x="173253" y="4329668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(Zorunluluk İfade Etme)</a:t>
            </a:r>
          </a:p>
        </p:txBody>
      </p:sp>
    </p:spTree>
    <p:extLst>
      <p:ext uri="{BB962C8B-B14F-4D97-AF65-F5344CB8AC3E}">
        <p14:creationId xmlns:p14="http://schemas.microsoft.com/office/powerpoint/2010/main" val="239710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CB00E92-B9D3-430A-8D27-4CA416D62848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00B050"/>
                </a:solidFill>
              </a:rPr>
              <a:t>Expressing</a:t>
            </a:r>
            <a:r>
              <a:rPr lang="tr-TR" sz="4000" b="1" dirty="0">
                <a:solidFill>
                  <a:srgbClr val="00B050"/>
                </a:solidFill>
              </a:rPr>
              <a:t> </a:t>
            </a:r>
            <a:r>
              <a:rPr lang="tr-TR" sz="4000" b="1" dirty="0" err="1">
                <a:solidFill>
                  <a:srgbClr val="00B050"/>
                </a:solidFill>
              </a:rPr>
              <a:t>Obligations</a:t>
            </a:r>
            <a:endParaRPr lang="tr-TR" sz="40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69FE4B8-7DFD-4AF0-B600-4F043F2FCE9E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(Zorunluluk İfadeleri)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2A4C3F-E37D-4BAE-A917-1D5C3A2A0736}"/>
              </a:ext>
            </a:extLst>
          </p:cNvPr>
          <p:cNvSpPr/>
          <p:nvPr/>
        </p:nvSpPr>
        <p:spPr>
          <a:xfrm>
            <a:off x="717648" y="1098947"/>
            <a:ext cx="962526" cy="76944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/>
              <a:t>1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423EFB9-DA97-43DD-ABE0-AB814BA61E7F}"/>
              </a:ext>
            </a:extLst>
          </p:cNvPr>
          <p:cNvSpPr txBox="1"/>
          <p:nvPr/>
        </p:nvSpPr>
        <p:spPr>
          <a:xfrm>
            <a:off x="1810681" y="1222057"/>
            <a:ext cx="501145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MUST / HAVE TO / HAS TO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40E87D8-A5E6-4A47-8B08-C591FC9DE33A}"/>
              </a:ext>
            </a:extLst>
          </p:cNvPr>
          <p:cNvSpPr txBox="1"/>
          <p:nvPr/>
        </p:nvSpPr>
        <p:spPr>
          <a:xfrm>
            <a:off x="458729" y="1984929"/>
            <a:ext cx="105409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«</a:t>
            </a:r>
            <a:r>
              <a:rPr lang="tr-TR" sz="2000" b="1" dirty="0" err="1"/>
              <a:t>Must</a:t>
            </a:r>
            <a:r>
              <a:rPr lang="tr-TR" sz="2000" b="1" dirty="0"/>
              <a:t>, </a:t>
            </a:r>
            <a:r>
              <a:rPr lang="tr-TR" sz="2000" b="1" dirty="0" err="1"/>
              <a:t>have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, has </a:t>
            </a:r>
            <a:r>
              <a:rPr lang="tr-TR" sz="2000" b="1" dirty="0" err="1"/>
              <a:t>to</a:t>
            </a:r>
            <a:r>
              <a:rPr lang="tr-TR" sz="2000" b="1" dirty="0"/>
              <a:t>» kalıpları bir eylemin kesinlikle gerçekleşmesi gerektiğini ifade eder. Türkçeye «-</a:t>
            </a:r>
            <a:r>
              <a:rPr lang="tr-TR" sz="2000" b="1" dirty="0" err="1"/>
              <a:t>mek</a:t>
            </a:r>
            <a:r>
              <a:rPr lang="tr-TR" sz="2000" b="1" dirty="0"/>
              <a:t> zorunda» veya «-malı, -</a:t>
            </a:r>
            <a:r>
              <a:rPr lang="tr-TR" sz="2000" b="1" dirty="0" err="1"/>
              <a:t>meli</a:t>
            </a:r>
            <a:r>
              <a:rPr lang="tr-TR" sz="2000" b="1" dirty="0"/>
              <a:t>» diye çevrilir.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EF691AF-76D1-4F0E-8FA7-EC1801779F89}"/>
              </a:ext>
            </a:extLst>
          </p:cNvPr>
          <p:cNvSpPr txBox="1"/>
          <p:nvPr/>
        </p:nvSpPr>
        <p:spPr>
          <a:xfrm>
            <a:off x="1252814" y="3161273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People </a:t>
            </a:r>
            <a:r>
              <a:rPr lang="en-US" sz="2000" b="1">
                <a:solidFill>
                  <a:srgbClr val="FF0000"/>
                </a:solidFill>
              </a:rPr>
              <a:t>must</a:t>
            </a:r>
            <a:r>
              <a:rPr lang="en-US" sz="2000" b="1"/>
              <a:t> be quite at library</a:t>
            </a:r>
            <a:endParaRPr lang="tr-TR" sz="20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35483C6-A7C9-484C-811C-171D5C2D11CA}"/>
              </a:ext>
            </a:extLst>
          </p:cNvPr>
          <p:cNvSpPr txBox="1"/>
          <p:nvPr/>
        </p:nvSpPr>
        <p:spPr>
          <a:xfrm>
            <a:off x="376519" y="3009865"/>
            <a:ext cx="87629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8FCA96-F9CB-4F35-ACF3-8B930B6368D0}"/>
              </a:ext>
            </a:extLst>
          </p:cNvPr>
          <p:cNvSpPr txBox="1"/>
          <p:nvPr/>
        </p:nvSpPr>
        <p:spPr>
          <a:xfrm>
            <a:off x="1252815" y="3800728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We </a:t>
            </a:r>
            <a:r>
              <a:rPr lang="en-US" sz="2000" b="1" dirty="0">
                <a:solidFill>
                  <a:srgbClr val="FF0000"/>
                </a:solidFill>
              </a:rPr>
              <a:t>have to </a:t>
            </a:r>
            <a:r>
              <a:rPr lang="en-US" sz="2000" b="1" dirty="0"/>
              <a:t>wear a uniform at school.</a:t>
            </a:r>
            <a:endParaRPr lang="tr-TR" sz="2000" b="1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71C9927-4C73-4DE6-B3FB-A0724178EC7A}"/>
              </a:ext>
            </a:extLst>
          </p:cNvPr>
          <p:cNvSpPr txBox="1"/>
          <p:nvPr/>
        </p:nvSpPr>
        <p:spPr>
          <a:xfrm>
            <a:off x="6069103" y="3161273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İnsanlar kütüphanede sessiz ol</a:t>
            </a:r>
            <a:r>
              <a:rPr lang="tr-TR" sz="2000" b="1" dirty="0">
                <a:solidFill>
                  <a:srgbClr val="FF0000"/>
                </a:solidFill>
              </a:rPr>
              <a:t>mak zorundadır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68C044A-49D2-41D6-AACC-B65EB3045170}"/>
              </a:ext>
            </a:extLst>
          </p:cNvPr>
          <p:cNvSpPr txBox="1"/>
          <p:nvPr/>
        </p:nvSpPr>
        <p:spPr>
          <a:xfrm>
            <a:off x="6069102" y="3798554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Biz okulda üniforma giy</a:t>
            </a:r>
            <a:r>
              <a:rPr lang="tr-TR" sz="2000" b="1" dirty="0">
                <a:solidFill>
                  <a:srgbClr val="FF0000"/>
                </a:solidFill>
              </a:rPr>
              <a:t>mek zorundayız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4F95BCB-C4AC-4355-8C7F-A7E2B9345BBC}"/>
              </a:ext>
            </a:extLst>
          </p:cNvPr>
          <p:cNvSpPr txBox="1"/>
          <p:nvPr/>
        </p:nvSpPr>
        <p:spPr>
          <a:xfrm>
            <a:off x="1" y="3675443"/>
            <a:ext cx="13178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 2.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317ECC1-59B9-444C-8257-6A77CF0650C3}"/>
              </a:ext>
            </a:extLst>
          </p:cNvPr>
          <p:cNvSpPr txBox="1"/>
          <p:nvPr/>
        </p:nvSpPr>
        <p:spPr>
          <a:xfrm>
            <a:off x="0" y="4612987"/>
            <a:ext cx="13178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 3.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0B06AE5-5259-4C75-BD60-817841263ACF}"/>
              </a:ext>
            </a:extLst>
          </p:cNvPr>
          <p:cNvSpPr txBox="1"/>
          <p:nvPr/>
        </p:nvSpPr>
        <p:spPr>
          <a:xfrm>
            <a:off x="1252814" y="4551432"/>
            <a:ext cx="46805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Havin </a:t>
            </a:r>
            <a:r>
              <a:rPr lang="tr-TR" sz="2000" b="1" dirty="0">
                <a:solidFill>
                  <a:srgbClr val="FF0000"/>
                </a:solidFill>
              </a:rPr>
              <a:t>has </a:t>
            </a:r>
            <a:r>
              <a:rPr lang="tr-TR" sz="2000" b="1" dirty="0" err="1">
                <a:solidFill>
                  <a:srgbClr val="FF0000"/>
                </a:solidFill>
              </a:rPr>
              <a:t>to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/>
              <a:t>finish</a:t>
            </a:r>
            <a:r>
              <a:rPr lang="tr-TR" sz="2000" b="1" dirty="0"/>
              <a:t> her </a:t>
            </a:r>
            <a:r>
              <a:rPr lang="tr-TR" sz="2000" b="1" dirty="0" err="1"/>
              <a:t>homework</a:t>
            </a:r>
            <a:r>
              <a:rPr lang="tr-TR" sz="2000" b="1" dirty="0"/>
              <a:t> </a:t>
            </a:r>
            <a:r>
              <a:rPr lang="tr-TR" sz="2000" b="1" dirty="0" err="1"/>
              <a:t>until</a:t>
            </a:r>
            <a:r>
              <a:rPr lang="tr-TR" sz="2000" b="1" dirty="0"/>
              <a:t> </a:t>
            </a:r>
            <a:r>
              <a:rPr lang="tr-TR" sz="2000" b="1" dirty="0" err="1"/>
              <a:t>tomorrow</a:t>
            </a:r>
            <a:r>
              <a:rPr lang="en-US" sz="2000" b="1" dirty="0"/>
              <a:t>.</a:t>
            </a:r>
            <a:endParaRPr lang="tr-TR" sz="2000" b="1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7C5CB49-C916-4509-A294-9E6946F6C4D0}"/>
              </a:ext>
            </a:extLst>
          </p:cNvPr>
          <p:cNvSpPr txBox="1"/>
          <p:nvPr/>
        </p:nvSpPr>
        <p:spPr>
          <a:xfrm>
            <a:off x="6069102" y="4704662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Havin ödevini yarına kadar bitir</a:t>
            </a:r>
            <a:r>
              <a:rPr lang="tr-TR" sz="2000" b="1" dirty="0">
                <a:solidFill>
                  <a:srgbClr val="FF0000"/>
                </a:solidFill>
              </a:rPr>
              <a:t>mek zorunda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66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CB00E92-B9D3-430A-8D27-4CA416D62848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00B050"/>
                </a:solidFill>
              </a:rPr>
              <a:t>Expressing</a:t>
            </a:r>
            <a:r>
              <a:rPr lang="tr-TR" sz="4000" b="1" dirty="0">
                <a:solidFill>
                  <a:srgbClr val="00B050"/>
                </a:solidFill>
              </a:rPr>
              <a:t> </a:t>
            </a:r>
            <a:r>
              <a:rPr lang="tr-TR" sz="4000" b="1" dirty="0" err="1">
                <a:solidFill>
                  <a:srgbClr val="00B050"/>
                </a:solidFill>
              </a:rPr>
              <a:t>Obligations</a:t>
            </a:r>
            <a:endParaRPr lang="tr-TR" sz="40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69FE4B8-7DFD-4AF0-B600-4F043F2FCE9E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(Zorunluluk İfadeleri)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2A4C3F-E37D-4BAE-A917-1D5C3A2A0736}"/>
              </a:ext>
            </a:extLst>
          </p:cNvPr>
          <p:cNvSpPr/>
          <p:nvPr/>
        </p:nvSpPr>
        <p:spPr>
          <a:xfrm>
            <a:off x="708683" y="918370"/>
            <a:ext cx="962526" cy="76944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/>
              <a:t>2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423EFB9-DA97-43DD-ABE0-AB814BA61E7F}"/>
              </a:ext>
            </a:extLst>
          </p:cNvPr>
          <p:cNvSpPr txBox="1"/>
          <p:nvPr/>
        </p:nvSpPr>
        <p:spPr>
          <a:xfrm>
            <a:off x="1801716" y="1041480"/>
            <a:ext cx="501145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MUSTN’T (MUST NOT)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40E87D8-A5E6-4A47-8B08-C591FC9DE33A}"/>
              </a:ext>
            </a:extLst>
          </p:cNvPr>
          <p:cNvSpPr txBox="1"/>
          <p:nvPr/>
        </p:nvSpPr>
        <p:spPr>
          <a:xfrm>
            <a:off x="385006" y="1794690"/>
            <a:ext cx="105409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«</a:t>
            </a:r>
            <a:r>
              <a:rPr lang="tr-TR" sz="2000" b="1" dirty="0" err="1"/>
              <a:t>Mustn’t</a:t>
            </a:r>
            <a:r>
              <a:rPr lang="tr-TR" sz="2000" b="1" dirty="0"/>
              <a:t>» yasaklar için kullanılır. Bir şeyi yapmamak zorunda olduğumuzda kullanırız. </a:t>
            </a:r>
          </a:p>
          <a:p>
            <a:r>
              <a:rPr lang="tr-TR" sz="2000" b="1" dirty="0"/>
              <a:t>Türkçeye «… yapmamak zorunda» ya da «… yapmak yasak» şeklinde çevrilir.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EF691AF-76D1-4F0E-8FA7-EC1801779F89}"/>
              </a:ext>
            </a:extLst>
          </p:cNvPr>
          <p:cNvSpPr txBox="1"/>
          <p:nvPr/>
        </p:nvSpPr>
        <p:spPr>
          <a:xfrm>
            <a:off x="1064556" y="3001343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You </a:t>
            </a:r>
            <a:r>
              <a:rPr lang="en-US" sz="2000" b="1" dirty="0">
                <a:solidFill>
                  <a:srgbClr val="FF0000"/>
                </a:solidFill>
              </a:rPr>
              <a:t>must</a:t>
            </a:r>
            <a:r>
              <a:rPr lang="tr-TR" sz="2000" b="1" dirty="0">
                <a:solidFill>
                  <a:srgbClr val="FF0000"/>
                </a:solidFill>
              </a:rPr>
              <a:t>n’</a:t>
            </a:r>
            <a:r>
              <a:rPr lang="en-US" sz="2000" b="1" dirty="0">
                <a:solidFill>
                  <a:srgbClr val="FF0000"/>
                </a:solidFill>
              </a:rPr>
              <a:t>t </a:t>
            </a:r>
            <a:r>
              <a:rPr lang="en-US" sz="2000" b="1" dirty="0"/>
              <a:t>smoke on a train</a:t>
            </a:r>
            <a:endParaRPr lang="tr-TR" sz="20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35483C6-A7C9-484C-811C-171D5C2D11CA}"/>
              </a:ext>
            </a:extLst>
          </p:cNvPr>
          <p:cNvSpPr txBox="1"/>
          <p:nvPr/>
        </p:nvSpPr>
        <p:spPr>
          <a:xfrm>
            <a:off x="188261" y="2828651"/>
            <a:ext cx="87629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8FCA96-F9CB-4F35-ACF3-8B930B6368D0}"/>
              </a:ext>
            </a:extLst>
          </p:cNvPr>
          <p:cNvSpPr txBox="1"/>
          <p:nvPr/>
        </p:nvSpPr>
        <p:spPr>
          <a:xfrm>
            <a:off x="1117107" y="3945853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mustn’t</a:t>
            </a:r>
            <a:r>
              <a:rPr lang="tr-TR" sz="2000" b="1" dirty="0"/>
              <a:t> </a:t>
            </a:r>
            <a:r>
              <a:rPr lang="tr-TR" sz="2000" b="1" dirty="0" err="1"/>
              <a:t>swim</a:t>
            </a:r>
            <a:r>
              <a:rPr lang="tr-TR" sz="2000" b="1" dirty="0"/>
              <a:t> in </a:t>
            </a:r>
            <a:r>
              <a:rPr lang="tr-TR" sz="2000" b="1" dirty="0" err="1"/>
              <a:t>this</a:t>
            </a:r>
            <a:r>
              <a:rPr lang="tr-TR" sz="2000" b="1" dirty="0"/>
              <a:t> </a:t>
            </a:r>
            <a:r>
              <a:rPr lang="tr-TR" sz="2000" b="1" dirty="0" err="1"/>
              <a:t>river</a:t>
            </a:r>
            <a:r>
              <a:rPr lang="tr-TR" sz="2000" b="1" dirty="0"/>
              <a:t>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71C9927-4C73-4DE6-B3FB-A0724178EC7A}"/>
              </a:ext>
            </a:extLst>
          </p:cNvPr>
          <p:cNvSpPr txBox="1"/>
          <p:nvPr/>
        </p:nvSpPr>
        <p:spPr>
          <a:xfrm>
            <a:off x="6069102" y="2836441"/>
            <a:ext cx="58001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Trende sigara içmemek zorundasın. </a:t>
            </a:r>
          </a:p>
          <a:p>
            <a:pPr algn="ctr"/>
            <a:r>
              <a:rPr lang="tr-TR" sz="2000" b="1" dirty="0">
                <a:solidFill>
                  <a:srgbClr val="FFFF00"/>
                </a:solidFill>
              </a:rPr>
              <a:t>(Sigara içmek yasak)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68C044A-49D2-41D6-AACC-B65EB3045170}"/>
              </a:ext>
            </a:extLst>
          </p:cNvPr>
          <p:cNvSpPr txBox="1"/>
          <p:nvPr/>
        </p:nvSpPr>
        <p:spPr>
          <a:xfrm>
            <a:off x="5933394" y="3827686"/>
            <a:ext cx="58001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Bu nehirde yüzmemek zorundasın.</a:t>
            </a:r>
          </a:p>
          <a:p>
            <a:pPr algn="ctr"/>
            <a:r>
              <a:rPr lang="tr-TR" sz="2000" b="1" dirty="0">
                <a:solidFill>
                  <a:srgbClr val="FFFF00"/>
                </a:solidFill>
              </a:rPr>
              <a:t>(Yüzmek yasak)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4F95BCB-C4AC-4355-8C7F-A7E2B9345BBC}"/>
              </a:ext>
            </a:extLst>
          </p:cNvPr>
          <p:cNvSpPr txBox="1"/>
          <p:nvPr/>
        </p:nvSpPr>
        <p:spPr>
          <a:xfrm>
            <a:off x="-135707" y="3820568"/>
            <a:ext cx="13178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 2.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317ECC1-59B9-444C-8257-6A77CF0650C3}"/>
              </a:ext>
            </a:extLst>
          </p:cNvPr>
          <p:cNvSpPr txBox="1"/>
          <p:nvPr/>
        </p:nvSpPr>
        <p:spPr>
          <a:xfrm>
            <a:off x="-32497" y="4837433"/>
            <a:ext cx="13178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 3.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0B06AE5-5259-4C75-BD60-817841263ACF}"/>
              </a:ext>
            </a:extLst>
          </p:cNvPr>
          <p:cNvSpPr txBox="1"/>
          <p:nvPr/>
        </p:nvSpPr>
        <p:spPr>
          <a:xfrm>
            <a:off x="1162694" y="4818931"/>
            <a:ext cx="46805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People </a:t>
            </a:r>
            <a:r>
              <a:rPr lang="tr-TR" sz="2000" b="1" dirty="0" err="1">
                <a:solidFill>
                  <a:srgbClr val="FF0000"/>
                </a:solidFill>
              </a:rPr>
              <a:t>mustn’t</a:t>
            </a:r>
            <a:r>
              <a:rPr lang="tr-TR" sz="2000" b="1" dirty="0"/>
              <a:t> </a:t>
            </a:r>
            <a:r>
              <a:rPr lang="tr-TR" sz="2000" b="1" dirty="0" err="1"/>
              <a:t>take</a:t>
            </a:r>
            <a:r>
              <a:rPr lang="tr-TR" sz="2000" b="1" dirty="0"/>
              <a:t> </a:t>
            </a:r>
            <a:r>
              <a:rPr lang="tr-TR" sz="2000" b="1" dirty="0" err="1"/>
              <a:t>photo</a:t>
            </a:r>
            <a:r>
              <a:rPr lang="tr-TR" sz="2000" b="1" dirty="0"/>
              <a:t> in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museum</a:t>
            </a:r>
            <a:r>
              <a:rPr lang="tr-TR" sz="2000" b="1" dirty="0"/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7C5CB49-C916-4509-A294-9E6946F6C4D0}"/>
              </a:ext>
            </a:extLst>
          </p:cNvPr>
          <p:cNvSpPr txBox="1"/>
          <p:nvPr/>
        </p:nvSpPr>
        <p:spPr>
          <a:xfrm>
            <a:off x="6069101" y="4818931"/>
            <a:ext cx="58001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İnsanlar müzede fotoğraf çekmemek zorunda.</a:t>
            </a:r>
            <a:br>
              <a:rPr lang="tr-TR" sz="2000" b="1" dirty="0">
                <a:solidFill>
                  <a:srgbClr val="FFFF00"/>
                </a:solidFill>
              </a:rPr>
            </a:br>
            <a:r>
              <a:rPr lang="tr-TR" sz="2000" b="1" dirty="0">
                <a:solidFill>
                  <a:srgbClr val="FFFF00"/>
                </a:solidFill>
              </a:rPr>
              <a:t>(Fotoğraf çekmek yasak.)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979335-FFB6-48BB-874D-8F590F504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1" t="79632" r="59122" b="2589"/>
          <a:stretch/>
        </p:blipFill>
        <p:spPr bwMode="auto">
          <a:xfrm>
            <a:off x="5776435" y="3785886"/>
            <a:ext cx="876296" cy="765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08203CC-F2F4-4985-AD25-6B9A223F0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t="1451" r="59883" b="79781"/>
          <a:stretch/>
        </p:blipFill>
        <p:spPr bwMode="auto">
          <a:xfrm>
            <a:off x="5776435" y="2755313"/>
            <a:ext cx="876296" cy="819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5D7111F-86CE-4989-96A3-0A6D0F1FE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1" t="21665" r="1570" b="60556"/>
          <a:stretch/>
        </p:blipFill>
        <p:spPr bwMode="auto">
          <a:xfrm>
            <a:off x="5565236" y="4804984"/>
            <a:ext cx="783492" cy="740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10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CB00E92-B9D3-430A-8D27-4CA416D62848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00B050"/>
                </a:solidFill>
              </a:rPr>
              <a:t>Expressing</a:t>
            </a:r>
            <a:r>
              <a:rPr lang="tr-TR" sz="4000" b="1" dirty="0">
                <a:solidFill>
                  <a:srgbClr val="00B050"/>
                </a:solidFill>
              </a:rPr>
              <a:t> </a:t>
            </a:r>
            <a:r>
              <a:rPr lang="tr-TR" sz="4000" b="1" dirty="0" err="1">
                <a:solidFill>
                  <a:srgbClr val="00B050"/>
                </a:solidFill>
              </a:rPr>
              <a:t>Obligations</a:t>
            </a:r>
            <a:endParaRPr lang="tr-TR" sz="40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69FE4B8-7DFD-4AF0-B600-4F043F2FCE9E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(Zorunluluk İfadeleri)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2A4C3F-E37D-4BAE-A917-1D5C3A2A0736}"/>
              </a:ext>
            </a:extLst>
          </p:cNvPr>
          <p:cNvSpPr/>
          <p:nvPr/>
        </p:nvSpPr>
        <p:spPr>
          <a:xfrm>
            <a:off x="717648" y="1098947"/>
            <a:ext cx="962526" cy="76944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/>
              <a:t>3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423EFB9-DA97-43DD-ABE0-AB814BA61E7F}"/>
              </a:ext>
            </a:extLst>
          </p:cNvPr>
          <p:cNvSpPr txBox="1"/>
          <p:nvPr/>
        </p:nvSpPr>
        <p:spPr>
          <a:xfrm>
            <a:off x="1810681" y="1222057"/>
            <a:ext cx="7378143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DON’T HAVE TO / DOESN’T HAVE TO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40E87D8-A5E6-4A47-8B08-C591FC9DE33A}"/>
              </a:ext>
            </a:extLst>
          </p:cNvPr>
          <p:cNvSpPr txBox="1"/>
          <p:nvPr/>
        </p:nvSpPr>
        <p:spPr>
          <a:xfrm>
            <a:off x="458729" y="1984929"/>
            <a:ext cx="105409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«</a:t>
            </a:r>
            <a:r>
              <a:rPr lang="tr-TR" sz="2000" b="1" dirty="0" err="1"/>
              <a:t>Don’t</a:t>
            </a:r>
            <a:r>
              <a:rPr lang="tr-TR" sz="2000" b="1" dirty="0"/>
              <a:t> </a:t>
            </a:r>
            <a:r>
              <a:rPr lang="tr-TR" sz="2000" b="1" dirty="0" err="1"/>
              <a:t>have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, </a:t>
            </a:r>
            <a:r>
              <a:rPr lang="tr-TR" sz="2000" b="1" dirty="0" err="1"/>
              <a:t>Doesn’t</a:t>
            </a:r>
            <a:r>
              <a:rPr lang="tr-TR" sz="2000" b="1" dirty="0"/>
              <a:t> </a:t>
            </a:r>
            <a:r>
              <a:rPr lang="tr-TR" sz="2000" b="1" dirty="0" err="1"/>
              <a:t>have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» kalıpları bir eylemin yapılmak zorunda olmadığını ifade eder. Türkçeye «-</a:t>
            </a:r>
            <a:r>
              <a:rPr lang="tr-TR" sz="2000" b="1" dirty="0" err="1"/>
              <a:t>mek</a:t>
            </a:r>
            <a:r>
              <a:rPr lang="tr-TR" sz="2000" b="1" dirty="0"/>
              <a:t> zorunda değil» şeklinde çevrilir.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EF691AF-76D1-4F0E-8FA7-EC1801779F89}"/>
              </a:ext>
            </a:extLst>
          </p:cNvPr>
          <p:cNvSpPr txBox="1"/>
          <p:nvPr/>
        </p:nvSpPr>
        <p:spPr>
          <a:xfrm>
            <a:off x="1252814" y="3161273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don’t</a:t>
            </a:r>
            <a:r>
              <a:rPr lang="tr-TR" sz="2000" b="1" dirty="0"/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have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to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/>
              <a:t>learn</a:t>
            </a:r>
            <a:r>
              <a:rPr lang="tr-TR" sz="2000" b="1" dirty="0"/>
              <a:t> </a:t>
            </a:r>
            <a:r>
              <a:rPr lang="tr-TR" sz="2000" b="1" dirty="0" err="1"/>
              <a:t>this</a:t>
            </a:r>
            <a:r>
              <a:rPr lang="tr-TR" sz="20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35483C6-A7C9-484C-811C-171D5C2D11CA}"/>
              </a:ext>
            </a:extLst>
          </p:cNvPr>
          <p:cNvSpPr txBox="1"/>
          <p:nvPr/>
        </p:nvSpPr>
        <p:spPr>
          <a:xfrm>
            <a:off x="376519" y="3009865"/>
            <a:ext cx="87629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8FCA96-F9CB-4F35-ACF3-8B930B6368D0}"/>
              </a:ext>
            </a:extLst>
          </p:cNvPr>
          <p:cNvSpPr txBox="1"/>
          <p:nvPr/>
        </p:nvSpPr>
        <p:spPr>
          <a:xfrm>
            <a:off x="1252815" y="3800728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He </a:t>
            </a:r>
            <a:r>
              <a:rPr lang="tr-TR" sz="2000" b="1" dirty="0" err="1">
                <a:solidFill>
                  <a:srgbClr val="FF0000"/>
                </a:solidFill>
              </a:rPr>
              <a:t>doesn’t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have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to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/>
              <a:t>hurry</a:t>
            </a:r>
            <a:r>
              <a:rPr lang="tr-TR" sz="2000" b="1" dirty="0"/>
              <a:t>. </a:t>
            </a:r>
            <a:r>
              <a:rPr lang="tr-TR" sz="2000" b="1" dirty="0" err="1"/>
              <a:t>We</a:t>
            </a:r>
            <a:r>
              <a:rPr lang="tr-TR" sz="2000" b="1" dirty="0"/>
              <a:t> </a:t>
            </a:r>
            <a:r>
              <a:rPr lang="tr-TR" sz="2000" b="1" dirty="0" err="1"/>
              <a:t>have</a:t>
            </a:r>
            <a:r>
              <a:rPr lang="tr-TR" sz="2000" b="1" dirty="0"/>
              <a:t> time.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71C9927-4C73-4DE6-B3FB-A0724178EC7A}"/>
              </a:ext>
            </a:extLst>
          </p:cNvPr>
          <p:cNvSpPr txBox="1"/>
          <p:nvPr/>
        </p:nvSpPr>
        <p:spPr>
          <a:xfrm>
            <a:off x="6069103" y="3161273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Bunu öğren</a:t>
            </a:r>
            <a:r>
              <a:rPr lang="tr-TR" sz="2000" b="1" dirty="0">
                <a:solidFill>
                  <a:srgbClr val="FF0000"/>
                </a:solidFill>
              </a:rPr>
              <a:t>mek zorunda değilsiniz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68C044A-49D2-41D6-AACC-B65EB3045170}"/>
              </a:ext>
            </a:extLst>
          </p:cNvPr>
          <p:cNvSpPr txBox="1"/>
          <p:nvPr/>
        </p:nvSpPr>
        <p:spPr>
          <a:xfrm>
            <a:off x="6096000" y="3829786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O acele et</a:t>
            </a:r>
            <a:r>
              <a:rPr lang="tr-TR" sz="2000" b="1" dirty="0">
                <a:solidFill>
                  <a:srgbClr val="FF0000"/>
                </a:solidFill>
              </a:rPr>
              <a:t>mek zorunda değil</a:t>
            </a:r>
            <a:r>
              <a:rPr lang="tr-TR" sz="2000" b="1" dirty="0">
                <a:solidFill>
                  <a:srgbClr val="FFFF00"/>
                </a:solidFill>
              </a:rPr>
              <a:t>. Bizim vaktimiz var.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4F95BCB-C4AC-4355-8C7F-A7E2B9345BBC}"/>
              </a:ext>
            </a:extLst>
          </p:cNvPr>
          <p:cNvSpPr txBox="1"/>
          <p:nvPr/>
        </p:nvSpPr>
        <p:spPr>
          <a:xfrm>
            <a:off x="1" y="3675443"/>
            <a:ext cx="13178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 2.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317ECC1-59B9-444C-8257-6A77CF0650C3}"/>
              </a:ext>
            </a:extLst>
          </p:cNvPr>
          <p:cNvSpPr txBox="1"/>
          <p:nvPr/>
        </p:nvSpPr>
        <p:spPr>
          <a:xfrm>
            <a:off x="0" y="4612987"/>
            <a:ext cx="13178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 3.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0B06AE5-5259-4C75-BD60-817841263ACF}"/>
              </a:ext>
            </a:extLst>
          </p:cNvPr>
          <p:cNvSpPr txBox="1"/>
          <p:nvPr/>
        </p:nvSpPr>
        <p:spPr>
          <a:xfrm>
            <a:off x="1252814" y="4551432"/>
            <a:ext cx="46805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>
                <a:solidFill>
                  <a:srgbClr val="FF0000"/>
                </a:solidFill>
              </a:rPr>
              <a:t>don’t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have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take</a:t>
            </a:r>
            <a:r>
              <a:rPr lang="tr-TR" sz="2000" b="1" dirty="0"/>
              <a:t> </a:t>
            </a:r>
            <a:r>
              <a:rPr lang="tr-TR" sz="2000" b="1" dirty="0" err="1"/>
              <a:t>out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garbage</a:t>
            </a:r>
            <a:r>
              <a:rPr lang="tr-TR" sz="2000" b="1" dirty="0"/>
              <a:t>. </a:t>
            </a:r>
          </a:p>
          <a:p>
            <a:pPr algn="ctr"/>
            <a:r>
              <a:rPr lang="tr-TR" sz="2000" b="1" dirty="0"/>
              <a:t>My </a:t>
            </a:r>
            <a:r>
              <a:rPr lang="tr-TR" sz="2000" b="1" dirty="0" err="1"/>
              <a:t>father</a:t>
            </a:r>
            <a:r>
              <a:rPr lang="tr-TR" sz="2000" b="1" dirty="0"/>
              <a:t> has </a:t>
            </a:r>
            <a:r>
              <a:rPr lang="tr-TR" sz="2000" b="1" dirty="0" err="1"/>
              <a:t>already</a:t>
            </a:r>
            <a:r>
              <a:rPr lang="tr-TR" sz="2000" b="1" dirty="0"/>
              <a:t> done it</a:t>
            </a:r>
            <a:r>
              <a:rPr lang="en-US" sz="2000" b="1" dirty="0"/>
              <a:t>.</a:t>
            </a:r>
            <a:endParaRPr lang="tr-TR" sz="2000" b="1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7C5CB49-C916-4509-A294-9E6946F6C4D0}"/>
              </a:ext>
            </a:extLst>
          </p:cNvPr>
          <p:cNvSpPr txBox="1"/>
          <p:nvPr/>
        </p:nvSpPr>
        <p:spPr>
          <a:xfrm>
            <a:off x="6069103" y="4551432"/>
            <a:ext cx="58001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Çöpü çıkar</a:t>
            </a:r>
            <a:r>
              <a:rPr lang="tr-TR" sz="2000" b="1" dirty="0">
                <a:solidFill>
                  <a:srgbClr val="FF0000"/>
                </a:solidFill>
              </a:rPr>
              <a:t>mak zorunda değilim</a:t>
            </a:r>
            <a:r>
              <a:rPr lang="tr-TR" sz="2000" b="1" dirty="0">
                <a:solidFill>
                  <a:srgbClr val="FFFF00"/>
                </a:solidFill>
              </a:rPr>
              <a:t>. Babam onu çoktan çıkarmış.</a:t>
            </a:r>
          </a:p>
        </p:txBody>
      </p:sp>
    </p:spTree>
    <p:extLst>
      <p:ext uri="{BB962C8B-B14F-4D97-AF65-F5344CB8AC3E}">
        <p14:creationId xmlns:p14="http://schemas.microsoft.com/office/powerpoint/2010/main" val="8473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031A19E-EDE7-FCA7-E219-DFC5E0546FF4}"/>
              </a:ext>
            </a:extLst>
          </p:cNvPr>
          <p:cNvSpPr txBox="1"/>
          <p:nvPr/>
        </p:nvSpPr>
        <p:spPr>
          <a:xfrm>
            <a:off x="173252" y="1388187"/>
            <a:ext cx="118454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600" b="1" dirty="0">
                <a:solidFill>
                  <a:srgbClr val="00B050"/>
                </a:solidFill>
              </a:rPr>
              <a:t>Rules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3E25A8C-4115-37EF-7D0A-69FD50695697}"/>
              </a:ext>
            </a:extLst>
          </p:cNvPr>
          <p:cNvSpPr txBox="1"/>
          <p:nvPr/>
        </p:nvSpPr>
        <p:spPr>
          <a:xfrm>
            <a:off x="173252" y="3429000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(Kurallar)</a:t>
            </a:r>
          </a:p>
        </p:txBody>
      </p:sp>
    </p:spTree>
    <p:extLst>
      <p:ext uri="{BB962C8B-B14F-4D97-AF65-F5344CB8AC3E}">
        <p14:creationId xmlns:p14="http://schemas.microsoft.com/office/powerpoint/2010/main" val="27378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77B20A0-DBF1-8EC1-E294-DCCEACF0DC74}"/>
              </a:ext>
            </a:extLst>
          </p:cNvPr>
          <p:cNvSpPr txBox="1"/>
          <p:nvPr/>
        </p:nvSpPr>
        <p:spPr>
          <a:xfrm>
            <a:off x="749362" y="-125591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B050"/>
                </a:solidFill>
              </a:rPr>
              <a:t>SCHOOL RULES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30AF3F2-1CA7-AD5B-57A9-2B3DD846C7B4}"/>
              </a:ext>
            </a:extLst>
          </p:cNvPr>
          <p:cNvSpPr txBox="1"/>
          <p:nvPr/>
        </p:nvSpPr>
        <p:spPr>
          <a:xfrm>
            <a:off x="1823717" y="382240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(Okul Kuralları)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CAE1DBD-4F43-5961-4060-9B2EC4EDF71B}"/>
              </a:ext>
            </a:extLst>
          </p:cNvPr>
          <p:cNvSpPr/>
          <p:nvPr/>
        </p:nvSpPr>
        <p:spPr>
          <a:xfrm>
            <a:off x="38116" y="3429000"/>
            <a:ext cx="2929202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err="1">
                <a:solidFill>
                  <a:schemeClr val="tx1"/>
                </a:solidFill>
              </a:rPr>
              <a:t>We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must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keep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our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desk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tidy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neat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6F883BD-BC4B-EE7A-7E83-3D3E68C11CCF}"/>
              </a:ext>
            </a:extLst>
          </p:cNvPr>
          <p:cNvSpPr/>
          <p:nvPr/>
        </p:nvSpPr>
        <p:spPr>
          <a:xfrm>
            <a:off x="3292304" y="3429000"/>
            <a:ext cx="2633367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err="1">
                <a:solidFill>
                  <a:schemeClr val="tx1"/>
                </a:solidFill>
              </a:rPr>
              <a:t>We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have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to</a:t>
            </a:r>
            <a:r>
              <a:rPr lang="tr-TR" sz="2400" b="1" dirty="0">
                <a:solidFill>
                  <a:schemeClr val="tx1"/>
                </a:solidFill>
              </a:rPr>
              <a:t> do </a:t>
            </a:r>
            <a:r>
              <a:rPr lang="tr-TR" sz="2400" b="1" dirty="0" err="1">
                <a:solidFill>
                  <a:schemeClr val="tx1"/>
                </a:solidFill>
              </a:rPr>
              <a:t>our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homework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19ADDC6-33AB-21B4-B405-18BCAD1875CA}"/>
              </a:ext>
            </a:extLst>
          </p:cNvPr>
          <p:cNvSpPr/>
          <p:nvPr/>
        </p:nvSpPr>
        <p:spPr>
          <a:xfrm>
            <a:off x="6266331" y="3429000"/>
            <a:ext cx="2814916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err="1">
                <a:solidFill>
                  <a:schemeClr val="tx1"/>
                </a:solidFill>
              </a:rPr>
              <a:t>We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mustn’t</a:t>
            </a:r>
            <a:r>
              <a:rPr lang="tr-TR" sz="2400" b="1" dirty="0">
                <a:solidFill>
                  <a:schemeClr val="tx1"/>
                </a:solidFill>
              </a:rPr>
              <a:t> be </a:t>
            </a:r>
            <a:r>
              <a:rPr lang="tr-TR" sz="2400" b="1" dirty="0" err="1">
                <a:solidFill>
                  <a:schemeClr val="tx1"/>
                </a:solidFill>
              </a:rPr>
              <a:t>late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school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15AD811-F280-0E37-C8A2-484DCE4231A3}"/>
              </a:ext>
            </a:extLst>
          </p:cNvPr>
          <p:cNvSpPr/>
          <p:nvPr/>
        </p:nvSpPr>
        <p:spPr>
          <a:xfrm>
            <a:off x="9338968" y="3429000"/>
            <a:ext cx="2727526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err="1">
                <a:solidFill>
                  <a:schemeClr val="tx1"/>
                </a:solidFill>
              </a:rPr>
              <a:t>We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mustn’t</a:t>
            </a:r>
            <a:r>
              <a:rPr lang="tr-TR" sz="2400" b="1" dirty="0">
                <a:solidFill>
                  <a:schemeClr val="tx1"/>
                </a:solidFill>
              </a:rPr>
              <a:t> talk </a:t>
            </a:r>
            <a:r>
              <a:rPr lang="tr-TR" sz="2400" b="1" dirty="0" err="1">
                <a:solidFill>
                  <a:schemeClr val="tx1"/>
                </a:solidFill>
              </a:rPr>
              <a:t>noisily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B810966-F0FB-2A68-4E24-09BFAC9254F5}"/>
              </a:ext>
            </a:extLst>
          </p:cNvPr>
          <p:cNvSpPr/>
          <p:nvPr/>
        </p:nvSpPr>
        <p:spPr>
          <a:xfrm>
            <a:off x="38116" y="4706471"/>
            <a:ext cx="2929202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Sıramızı temiz ve düzenli tutmalıyız.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2F392C2-E49C-2347-02B6-D62D0684CEE6}"/>
              </a:ext>
            </a:extLst>
          </p:cNvPr>
          <p:cNvSpPr/>
          <p:nvPr/>
        </p:nvSpPr>
        <p:spPr>
          <a:xfrm>
            <a:off x="3292304" y="4706470"/>
            <a:ext cx="2633366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Ödevlerimizi yapmak zorundayız.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94FDEEE-FA9D-AA21-621E-A9E03235FA8B}"/>
              </a:ext>
            </a:extLst>
          </p:cNvPr>
          <p:cNvSpPr/>
          <p:nvPr/>
        </p:nvSpPr>
        <p:spPr>
          <a:xfrm>
            <a:off x="6266330" y="4706470"/>
            <a:ext cx="2814916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Okula geç kalmamız yasak.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978EC72-6449-6F07-D3E4-F7F84C947498}"/>
              </a:ext>
            </a:extLst>
          </p:cNvPr>
          <p:cNvSpPr/>
          <p:nvPr/>
        </p:nvSpPr>
        <p:spPr>
          <a:xfrm>
            <a:off x="9338968" y="4706470"/>
            <a:ext cx="2727526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Yüksek sesle konuşmamız yasak.</a:t>
            </a:r>
          </a:p>
        </p:txBody>
      </p:sp>
    </p:spTree>
    <p:extLst>
      <p:ext uri="{BB962C8B-B14F-4D97-AF65-F5344CB8AC3E}">
        <p14:creationId xmlns:p14="http://schemas.microsoft.com/office/powerpoint/2010/main" val="382504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E7C64A9-7D33-3F14-9128-23DE566D6FB8}"/>
              </a:ext>
            </a:extLst>
          </p:cNvPr>
          <p:cNvSpPr txBox="1"/>
          <p:nvPr/>
        </p:nvSpPr>
        <p:spPr>
          <a:xfrm>
            <a:off x="749362" y="-125591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B050"/>
                </a:solidFill>
              </a:rPr>
              <a:t>HOUSE RULES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3F4842F-151E-CDFC-4DE5-567CC42B817B}"/>
              </a:ext>
            </a:extLst>
          </p:cNvPr>
          <p:cNvSpPr txBox="1"/>
          <p:nvPr/>
        </p:nvSpPr>
        <p:spPr>
          <a:xfrm>
            <a:off x="1823717" y="382240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(Ev Kuralları)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6F62AFE-10AA-DA7E-A4EE-8BF38CFF6B4B}"/>
              </a:ext>
            </a:extLst>
          </p:cNvPr>
          <p:cNvSpPr/>
          <p:nvPr/>
        </p:nvSpPr>
        <p:spPr>
          <a:xfrm>
            <a:off x="116543" y="3429000"/>
            <a:ext cx="3908610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We have to tidy our room.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C65CA59-6C27-7EDB-548F-CDF8E1824D8D}"/>
              </a:ext>
            </a:extLst>
          </p:cNvPr>
          <p:cNvSpPr/>
          <p:nvPr/>
        </p:nvSpPr>
        <p:spPr>
          <a:xfrm>
            <a:off x="4518212" y="3850341"/>
            <a:ext cx="3424517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We must help our parents to do chores.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23BA938-186C-D83C-1C9B-9A4123983F00}"/>
              </a:ext>
            </a:extLst>
          </p:cNvPr>
          <p:cNvSpPr/>
          <p:nvPr/>
        </p:nvSpPr>
        <p:spPr>
          <a:xfrm>
            <a:off x="8435788" y="3742766"/>
            <a:ext cx="3558988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We have to take care of our brother/sister.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16198BD-702E-25B5-6C50-58BF09901DAF}"/>
              </a:ext>
            </a:extLst>
          </p:cNvPr>
          <p:cNvSpPr/>
          <p:nvPr/>
        </p:nvSpPr>
        <p:spPr>
          <a:xfrm>
            <a:off x="116543" y="4706471"/>
            <a:ext cx="3908610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Odamızı toplamalıyız.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9FAB521F-8660-249E-80C6-A8CBD24FA5E8}"/>
              </a:ext>
            </a:extLst>
          </p:cNvPr>
          <p:cNvSpPr/>
          <p:nvPr/>
        </p:nvSpPr>
        <p:spPr>
          <a:xfrm>
            <a:off x="4518212" y="5127811"/>
            <a:ext cx="3424516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Ebeveynlerimize yardım etmeliyiz.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ECD9DB6-B750-6F03-9428-C052B550BA9C}"/>
              </a:ext>
            </a:extLst>
          </p:cNvPr>
          <p:cNvSpPr/>
          <p:nvPr/>
        </p:nvSpPr>
        <p:spPr>
          <a:xfrm>
            <a:off x="8435787" y="5020236"/>
            <a:ext cx="3558988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Erkek/Kız kardeşimizle ilgilenmek zorundayız.</a:t>
            </a:r>
          </a:p>
        </p:txBody>
      </p:sp>
    </p:spTree>
    <p:extLst>
      <p:ext uri="{BB962C8B-B14F-4D97-AF65-F5344CB8AC3E}">
        <p14:creationId xmlns:p14="http://schemas.microsoft.com/office/powerpoint/2010/main" val="37140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860B013-A8E7-1AEB-943B-C93533080282}"/>
              </a:ext>
            </a:extLst>
          </p:cNvPr>
          <p:cNvSpPr txBox="1"/>
          <p:nvPr/>
        </p:nvSpPr>
        <p:spPr>
          <a:xfrm>
            <a:off x="749362" y="-125591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B050"/>
                </a:solidFill>
              </a:rPr>
              <a:t>LIBRARY RULES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8AFC26-88B5-CB26-DFD6-AC12D25379E4}"/>
              </a:ext>
            </a:extLst>
          </p:cNvPr>
          <p:cNvSpPr txBox="1"/>
          <p:nvPr/>
        </p:nvSpPr>
        <p:spPr>
          <a:xfrm>
            <a:off x="1823717" y="382240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(Kütüphane Kuralları)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8AC2F3D-4364-F385-C86B-3613C298071B}"/>
              </a:ext>
            </a:extLst>
          </p:cNvPr>
          <p:cNvSpPr/>
          <p:nvPr/>
        </p:nvSpPr>
        <p:spPr>
          <a:xfrm>
            <a:off x="116543" y="3429000"/>
            <a:ext cx="3908610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We must keep quiet.</a:t>
            </a:r>
            <a:r>
              <a:rPr lang="tr-TR" sz="2400" b="1" dirty="0">
                <a:solidFill>
                  <a:schemeClr val="tx1"/>
                </a:solidFill>
              </a:rPr>
              <a:t> /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We have to be silent.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CCAC15F-C411-9E7B-D87D-BBD8EA4B04EB}"/>
              </a:ext>
            </a:extLst>
          </p:cNvPr>
          <p:cNvSpPr/>
          <p:nvPr/>
        </p:nvSpPr>
        <p:spPr>
          <a:xfrm>
            <a:off x="4518211" y="3429001"/>
            <a:ext cx="3424517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We mustn’t disturb others in the library.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0A1E720-CFB5-4F23-0A50-D96E56449DED}"/>
              </a:ext>
            </a:extLst>
          </p:cNvPr>
          <p:cNvSpPr/>
          <p:nvPr/>
        </p:nvSpPr>
        <p:spPr>
          <a:xfrm>
            <a:off x="8435786" y="3429001"/>
            <a:ext cx="3558988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We must return books on time.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F51C590-14B6-760C-995B-A920D33015AA}"/>
              </a:ext>
            </a:extLst>
          </p:cNvPr>
          <p:cNvSpPr/>
          <p:nvPr/>
        </p:nvSpPr>
        <p:spPr>
          <a:xfrm>
            <a:off x="116543" y="4706471"/>
            <a:ext cx="3908610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Sessiz olmalıyız.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09C94F8-0B07-ECC4-F593-BC17D55267F0}"/>
              </a:ext>
            </a:extLst>
          </p:cNvPr>
          <p:cNvSpPr/>
          <p:nvPr/>
        </p:nvSpPr>
        <p:spPr>
          <a:xfrm>
            <a:off x="4518211" y="4706471"/>
            <a:ext cx="3424516" cy="1362635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Kütüphanedeki diğer kişileri rahatsız etmemek zorundayız.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3883E2C-C7F2-AD27-895B-333CF8EA7CBA}"/>
              </a:ext>
            </a:extLst>
          </p:cNvPr>
          <p:cNvSpPr/>
          <p:nvPr/>
        </p:nvSpPr>
        <p:spPr>
          <a:xfrm>
            <a:off x="8435785" y="4706471"/>
            <a:ext cx="3558988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Kitapları zamanında geri teslim etmeliyiz.</a:t>
            </a:r>
          </a:p>
        </p:txBody>
      </p:sp>
    </p:spTree>
    <p:extLst>
      <p:ext uri="{BB962C8B-B14F-4D97-AF65-F5344CB8AC3E}">
        <p14:creationId xmlns:p14="http://schemas.microsoft.com/office/powerpoint/2010/main" val="37765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33AC2E0-4C9A-4973-93BB-7652C811E92D}"/>
              </a:ext>
            </a:extLst>
          </p:cNvPr>
          <p:cNvSpPr/>
          <p:nvPr/>
        </p:nvSpPr>
        <p:spPr>
          <a:xfrm>
            <a:off x="3873754" y="1131600"/>
            <a:ext cx="3994030" cy="1155940"/>
          </a:xfrm>
          <a:prstGeom prst="roundRect">
            <a:avLst/>
          </a:prstGeom>
          <a:solidFill>
            <a:srgbClr val="39514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CHORES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B1258B8-8519-4767-95D4-E421B346AD7E}"/>
              </a:ext>
            </a:extLst>
          </p:cNvPr>
          <p:cNvSpPr/>
          <p:nvPr/>
        </p:nvSpPr>
        <p:spPr>
          <a:xfrm>
            <a:off x="3873754" y="1955423"/>
            <a:ext cx="3994030" cy="66423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92D050"/>
                </a:solidFill>
              </a:rPr>
              <a:t>EV İŞLERİ</a:t>
            </a:r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C77BE3F5-4328-4D8F-909D-7CA6128D9DC1}"/>
              </a:ext>
            </a:extLst>
          </p:cNvPr>
          <p:cNvSpPr/>
          <p:nvPr/>
        </p:nvSpPr>
        <p:spPr>
          <a:xfrm rot="1493711">
            <a:off x="3506637" y="2371293"/>
            <a:ext cx="785004" cy="9359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Aşağı 4">
            <a:extLst>
              <a:ext uri="{FF2B5EF4-FFF2-40B4-BE49-F238E27FC236}">
                <a16:creationId xmlns:a16="http://schemas.microsoft.com/office/drawing/2014/main" id="{C45A3949-0AAE-446B-9788-5C2743BF6899}"/>
              </a:ext>
            </a:extLst>
          </p:cNvPr>
          <p:cNvSpPr/>
          <p:nvPr/>
        </p:nvSpPr>
        <p:spPr>
          <a:xfrm rot="20037961">
            <a:off x="7416339" y="2341820"/>
            <a:ext cx="785004" cy="9359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7E068FE-AD32-4930-A102-C52559760C84}"/>
              </a:ext>
            </a:extLst>
          </p:cNvPr>
          <p:cNvSpPr/>
          <p:nvPr/>
        </p:nvSpPr>
        <p:spPr>
          <a:xfrm>
            <a:off x="1349091" y="3292415"/>
            <a:ext cx="3994030" cy="1155940"/>
          </a:xfrm>
          <a:prstGeom prst="roundRect">
            <a:avLst/>
          </a:prstGeom>
          <a:solidFill>
            <a:srgbClr val="39514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/>
              <a:t>Indoor</a:t>
            </a:r>
            <a:r>
              <a:rPr lang="tr-TR" sz="3200" b="1" dirty="0"/>
              <a:t> </a:t>
            </a:r>
            <a:r>
              <a:rPr lang="tr-TR" sz="3200" b="1" dirty="0" err="1"/>
              <a:t>Chores</a:t>
            </a:r>
            <a:endParaRPr lang="tr-TR" sz="3200" b="1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9996EDF-0242-4A00-9060-F73979FB88B9}"/>
              </a:ext>
            </a:extLst>
          </p:cNvPr>
          <p:cNvSpPr/>
          <p:nvPr/>
        </p:nvSpPr>
        <p:spPr>
          <a:xfrm>
            <a:off x="7022397" y="3292415"/>
            <a:ext cx="3994030" cy="1155940"/>
          </a:xfrm>
          <a:prstGeom prst="roundRect">
            <a:avLst/>
          </a:prstGeom>
          <a:solidFill>
            <a:srgbClr val="39514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/>
              <a:t>Outdoor</a:t>
            </a:r>
            <a:r>
              <a:rPr lang="tr-TR" sz="3200" b="1" dirty="0"/>
              <a:t> </a:t>
            </a:r>
            <a:r>
              <a:rPr lang="tr-TR" sz="3200" b="1" dirty="0" err="1"/>
              <a:t>Chores</a:t>
            </a:r>
            <a:endParaRPr lang="tr-TR" sz="3200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E3B988B-C5BA-44BB-83BC-8BF40BABA6A6}"/>
              </a:ext>
            </a:extLst>
          </p:cNvPr>
          <p:cNvSpPr/>
          <p:nvPr/>
        </p:nvSpPr>
        <p:spPr>
          <a:xfrm>
            <a:off x="1349091" y="4167997"/>
            <a:ext cx="3994030" cy="66423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92D050"/>
                </a:solidFill>
              </a:rPr>
              <a:t>Ev içi işler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C296F85-9A88-40C4-939F-31C8D0A8DB52}"/>
              </a:ext>
            </a:extLst>
          </p:cNvPr>
          <p:cNvSpPr/>
          <p:nvPr/>
        </p:nvSpPr>
        <p:spPr>
          <a:xfrm>
            <a:off x="7022397" y="4167997"/>
            <a:ext cx="3994030" cy="66423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92D050"/>
                </a:solidFill>
              </a:rPr>
              <a:t>Ev dışı işler</a:t>
            </a:r>
          </a:p>
        </p:txBody>
      </p:sp>
      <p:sp>
        <p:nvSpPr>
          <p:cNvPr id="10" name="Ok: Aşağı 9">
            <a:extLst>
              <a:ext uri="{FF2B5EF4-FFF2-40B4-BE49-F238E27FC236}">
                <a16:creationId xmlns:a16="http://schemas.microsoft.com/office/drawing/2014/main" id="{73764280-58B5-450B-A501-6FFDB79AD49A}"/>
              </a:ext>
            </a:extLst>
          </p:cNvPr>
          <p:cNvSpPr/>
          <p:nvPr/>
        </p:nvSpPr>
        <p:spPr>
          <a:xfrm rot="1493711">
            <a:off x="1423045" y="4434310"/>
            <a:ext cx="466498" cy="9359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Aşağı 10">
            <a:extLst>
              <a:ext uri="{FF2B5EF4-FFF2-40B4-BE49-F238E27FC236}">
                <a16:creationId xmlns:a16="http://schemas.microsoft.com/office/drawing/2014/main" id="{6C180A3F-E5ED-4BD5-8126-0E751E94C8DC}"/>
              </a:ext>
            </a:extLst>
          </p:cNvPr>
          <p:cNvSpPr/>
          <p:nvPr/>
        </p:nvSpPr>
        <p:spPr>
          <a:xfrm rot="20037961">
            <a:off x="4917931" y="4413616"/>
            <a:ext cx="503344" cy="9359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A386309-1559-456C-B29A-FB529CDEEB3F}"/>
              </a:ext>
            </a:extLst>
          </p:cNvPr>
          <p:cNvSpPr/>
          <p:nvPr/>
        </p:nvSpPr>
        <p:spPr>
          <a:xfrm>
            <a:off x="82464" y="5412558"/>
            <a:ext cx="3319005" cy="772582"/>
          </a:xfrm>
          <a:prstGeom prst="roundRect">
            <a:avLst/>
          </a:prstGeom>
          <a:solidFill>
            <a:srgbClr val="39514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Kitchen </a:t>
            </a:r>
            <a:r>
              <a:rPr lang="tr-TR" sz="3200" b="1" dirty="0" err="1"/>
              <a:t>Chores</a:t>
            </a:r>
            <a:endParaRPr lang="tr-TR" sz="3200" b="1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B01C1AF-2A12-46CF-AD51-B32FA6D6892D}"/>
              </a:ext>
            </a:extLst>
          </p:cNvPr>
          <p:cNvSpPr/>
          <p:nvPr/>
        </p:nvSpPr>
        <p:spPr>
          <a:xfrm>
            <a:off x="3899139" y="5412558"/>
            <a:ext cx="3319005" cy="772582"/>
          </a:xfrm>
          <a:prstGeom prst="roundRect">
            <a:avLst/>
          </a:prstGeom>
          <a:solidFill>
            <a:srgbClr val="39514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/>
              <a:t>Cleaning</a:t>
            </a:r>
            <a:endParaRPr lang="tr-TR" sz="3200" b="1" dirty="0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52B4476-C3B5-466B-B836-0C87FF01531D}"/>
              </a:ext>
            </a:extLst>
          </p:cNvPr>
          <p:cNvSpPr/>
          <p:nvPr/>
        </p:nvSpPr>
        <p:spPr>
          <a:xfrm>
            <a:off x="82464" y="6005307"/>
            <a:ext cx="3319005" cy="4526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92D050"/>
                </a:solidFill>
              </a:rPr>
              <a:t>Mutfak İşleri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C59B88A-E6F1-4964-B0AE-5C3E263133E4}"/>
              </a:ext>
            </a:extLst>
          </p:cNvPr>
          <p:cNvSpPr/>
          <p:nvPr/>
        </p:nvSpPr>
        <p:spPr>
          <a:xfrm>
            <a:off x="3899138" y="6018158"/>
            <a:ext cx="3319005" cy="4526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92D050"/>
                </a:solidFill>
              </a:rPr>
              <a:t>Temizlik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1CF2F05-6F4E-45AA-AC14-ECA6EF36E4F9}"/>
              </a:ext>
            </a:extLst>
          </p:cNvPr>
          <p:cNvSpPr txBox="1"/>
          <p:nvPr/>
        </p:nvSpPr>
        <p:spPr>
          <a:xfrm>
            <a:off x="2653116" y="-141656"/>
            <a:ext cx="6435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CHORES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9429039-08E2-4F74-BBA6-142316DE7DBE}"/>
              </a:ext>
            </a:extLst>
          </p:cNvPr>
          <p:cNvSpPr txBox="1"/>
          <p:nvPr/>
        </p:nvSpPr>
        <p:spPr>
          <a:xfrm>
            <a:off x="2688117" y="620528"/>
            <a:ext cx="643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(EV İŞLERİ)</a:t>
            </a:r>
          </a:p>
        </p:txBody>
      </p:sp>
    </p:spTree>
    <p:extLst>
      <p:ext uri="{BB962C8B-B14F-4D97-AF65-F5344CB8AC3E}">
        <p14:creationId xmlns:p14="http://schemas.microsoft.com/office/powerpoint/2010/main" val="41458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https://www.egetolgayaltinay.com/lessons/399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ED7433-BC65-D13C-B276-CBC0AAE2C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852">
            <a:off x="8682037" y="3592545"/>
            <a:ext cx="3091952" cy="29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71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https://www.egetolgayaltinay.com/lessons/400</a:t>
            </a:r>
            <a:r>
              <a:rPr lang="tr-TR" sz="2800" b="1" i="1" dirty="0"/>
              <a:t> </a:t>
            </a:r>
          </a:p>
          <a:p>
            <a:endParaRPr lang="tr-TR" sz="2800" b="1" i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CD82467-EB16-0D5F-1E19-E52173539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747">
            <a:off x="8571003" y="3490817"/>
            <a:ext cx="3237820" cy="3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93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A36F2EF-E34F-61E0-C50A-4576273F4C2D}"/>
              </a:ext>
            </a:extLst>
          </p:cNvPr>
          <p:cNvSpPr txBox="1"/>
          <p:nvPr/>
        </p:nvSpPr>
        <p:spPr>
          <a:xfrm>
            <a:off x="733424" y="885825"/>
            <a:ext cx="99917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b="1" i="1" dirty="0"/>
              <a:t>SAMPLE</a:t>
            </a:r>
          </a:p>
          <a:p>
            <a:pPr algn="ctr"/>
            <a:r>
              <a:rPr lang="tr-TR" sz="13800" b="1" i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73724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693494A-18D4-4727-8CAB-4663F0265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78" y="516941"/>
            <a:ext cx="4628343" cy="6214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A611EE2-AFFD-4BFA-939B-9EC6699890E8}"/>
              </a:ext>
            </a:extLst>
          </p:cNvPr>
          <p:cNvSpPr/>
          <p:nvPr/>
        </p:nvSpPr>
        <p:spPr>
          <a:xfrm>
            <a:off x="1118444" y="516941"/>
            <a:ext cx="2096219" cy="793630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2019 LGS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BBDF1C-9045-486F-BDA0-793A5A93CC3F}"/>
              </a:ext>
            </a:extLst>
          </p:cNvPr>
          <p:cNvSpPr/>
          <p:nvPr/>
        </p:nvSpPr>
        <p:spPr>
          <a:xfrm>
            <a:off x="5878483" y="2607435"/>
            <a:ext cx="435034" cy="394558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3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E747524-3BF3-4B42-A83F-8123AA62C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6143" cy="66235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EAD6C56-CA72-409D-AFE9-5F2833DAD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74" y="4199511"/>
            <a:ext cx="5704358" cy="2424023"/>
          </a:xfrm>
          <a:prstGeom prst="rect">
            <a:avLst/>
          </a:prstGeo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0F8D6B7-84E3-420D-B387-C1C35670B421}"/>
              </a:ext>
            </a:extLst>
          </p:cNvPr>
          <p:cNvSpPr/>
          <p:nvPr/>
        </p:nvSpPr>
        <p:spPr>
          <a:xfrm>
            <a:off x="9675962" y="2536166"/>
            <a:ext cx="2096219" cy="79363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2019 MAYIS ÖRNEK SORU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84A769A-BA24-4034-BC8C-E60A7B652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7" t="68274" r="4815" b="5027"/>
          <a:stretch/>
        </p:blipFill>
        <p:spPr>
          <a:xfrm>
            <a:off x="3295291" y="496017"/>
            <a:ext cx="2234241" cy="176841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438DCF2-BA2C-4AD5-8BA1-DD5B62FB4C43}"/>
              </a:ext>
            </a:extLst>
          </p:cNvPr>
          <p:cNvSpPr/>
          <p:nvPr/>
        </p:nvSpPr>
        <p:spPr>
          <a:xfrm>
            <a:off x="6613874" y="5486401"/>
            <a:ext cx="362310" cy="379562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25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E747524-3BF3-4B42-A83F-8123AA62C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393502" cy="6006243"/>
          </a:xfrm>
          <a:prstGeom prst="rect">
            <a:avLst/>
          </a:prstGeo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0F8D6B7-84E3-420D-B387-C1C35670B421}"/>
              </a:ext>
            </a:extLst>
          </p:cNvPr>
          <p:cNvSpPr/>
          <p:nvPr/>
        </p:nvSpPr>
        <p:spPr>
          <a:xfrm>
            <a:off x="9244642" y="2733930"/>
            <a:ext cx="2096219" cy="79363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2019 MAYIS ÖRNEK SORU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84A769A-BA24-4034-BC8C-E60A7B652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7" t="68274" r="4815" b="5027"/>
          <a:stretch/>
        </p:blipFill>
        <p:spPr>
          <a:xfrm>
            <a:off x="3226281" y="707366"/>
            <a:ext cx="1836438" cy="145355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6072137-F992-4D8A-894D-3198EC18B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50" y="5291017"/>
            <a:ext cx="7463050" cy="16105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284EA3D2-BC77-471C-9F4C-452C42114FCD}"/>
              </a:ext>
            </a:extLst>
          </p:cNvPr>
          <p:cNvSpPr/>
          <p:nvPr/>
        </p:nvSpPr>
        <p:spPr>
          <a:xfrm>
            <a:off x="5873274" y="3838756"/>
            <a:ext cx="2380891" cy="1452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00F0BB-1346-421D-A1D9-AE76DC476357}"/>
              </a:ext>
            </a:extLst>
          </p:cNvPr>
          <p:cNvSpPr/>
          <p:nvPr/>
        </p:nvSpPr>
        <p:spPr>
          <a:xfrm>
            <a:off x="4779722" y="6532455"/>
            <a:ext cx="294973" cy="301924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78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2B5D5A5-1064-4F81-A9DE-AA1E89720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0" y="684935"/>
            <a:ext cx="5150240" cy="5488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4138E3D-E683-4E77-B6D4-619C673E8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53" y="3428999"/>
            <a:ext cx="4962101" cy="2407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95C18AA2-D8DE-45EC-8E1F-22A20E63E6CA}"/>
              </a:ext>
            </a:extLst>
          </p:cNvPr>
          <p:cNvSpPr/>
          <p:nvPr/>
        </p:nvSpPr>
        <p:spPr>
          <a:xfrm>
            <a:off x="7933312" y="818866"/>
            <a:ext cx="2096219" cy="79363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2019 MAYIS ÖRNEK SORU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D0022F-8850-4498-9FA8-F8DCAD7E0962}"/>
              </a:ext>
            </a:extLst>
          </p:cNvPr>
          <p:cNvSpPr/>
          <p:nvPr/>
        </p:nvSpPr>
        <p:spPr>
          <a:xfrm>
            <a:off x="6431740" y="5314323"/>
            <a:ext cx="294973" cy="301924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78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57FDC9C4-D9E4-49F3-B2D1-A502A725D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3" y="1075519"/>
            <a:ext cx="11133333" cy="4361905"/>
          </a:xfrm>
          <a:prstGeom prst="rect">
            <a:avLst/>
          </a:prstGeo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1624CEF-C85E-460D-B5F3-177F4FE17A4D}"/>
              </a:ext>
            </a:extLst>
          </p:cNvPr>
          <p:cNvSpPr/>
          <p:nvPr/>
        </p:nvSpPr>
        <p:spPr>
          <a:xfrm>
            <a:off x="5047889" y="129396"/>
            <a:ext cx="2096219" cy="79363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2021 MAYIS ÖRNEK SORU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D3034F-3994-4C19-BDA6-D5C8CD5BBC9C}"/>
              </a:ext>
            </a:extLst>
          </p:cNvPr>
          <p:cNvSpPr/>
          <p:nvPr/>
        </p:nvSpPr>
        <p:spPr>
          <a:xfrm>
            <a:off x="7927675" y="4856672"/>
            <a:ext cx="362310" cy="379562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00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436EACE-A66A-4E7B-941C-C44408CFD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59" y="425261"/>
            <a:ext cx="4614593" cy="6007477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A611EE2-AFFD-4BFA-939B-9EC6699890E8}"/>
              </a:ext>
            </a:extLst>
          </p:cNvPr>
          <p:cNvSpPr/>
          <p:nvPr/>
        </p:nvSpPr>
        <p:spPr>
          <a:xfrm>
            <a:off x="1118444" y="516941"/>
            <a:ext cx="2096219" cy="793630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2021 LGS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BBDF1C-9045-486F-BDA0-793A5A93CC3F}"/>
              </a:ext>
            </a:extLst>
          </p:cNvPr>
          <p:cNvSpPr/>
          <p:nvPr/>
        </p:nvSpPr>
        <p:spPr>
          <a:xfrm>
            <a:off x="3701274" y="5083216"/>
            <a:ext cx="294973" cy="301924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18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4F383A5-91FF-F91A-B4D1-1F7CDA170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5" t="10362" r="26516" b="25627"/>
          <a:stretch/>
        </p:blipFill>
        <p:spPr>
          <a:xfrm>
            <a:off x="0" y="174771"/>
            <a:ext cx="6761526" cy="5243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79752D9-3A30-A1CC-4F88-9D47B38EC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7" r="32338"/>
          <a:stretch/>
        </p:blipFill>
        <p:spPr>
          <a:xfrm>
            <a:off x="3433596" y="3967993"/>
            <a:ext cx="8626608" cy="23964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313CB5F-0E7C-7DC6-0409-AA4A17A0D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78"/>
          <a:stretch/>
        </p:blipFill>
        <p:spPr>
          <a:xfrm>
            <a:off x="0" y="8390"/>
            <a:ext cx="10477850" cy="444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02B7408-6A1D-EB7C-1FE3-2D359B1A579A}"/>
              </a:ext>
            </a:extLst>
          </p:cNvPr>
          <p:cNvSpPr/>
          <p:nvPr/>
        </p:nvSpPr>
        <p:spPr>
          <a:xfrm>
            <a:off x="7314645" y="1019965"/>
            <a:ext cx="2542419" cy="1018559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2022 MAYIS ÖRNEK SORU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27F67F-BCE4-CA1B-DDE4-483072517701}"/>
              </a:ext>
            </a:extLst>
          </p:cNvPr>
          <p:cNvSpPr/>
          <p:nvPr/>
        </p:nvSpPr>
        <p:spPr>
          <a:xfrm>
            <a:off x="3380763" y="5778233"/>
            <a:ext cx="375775" cy="394795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38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1055D10-F7BC-3201-91C8-2BD5A7A38931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50"/>
                </a:solidFill>
              </a:rPr>
              <a:t>Indoor</a:t>
            </a:r>
            <a:r>
              <a:rPr lang="tr-TR" sz="9600" b="1" dirty="0">
                <a:solidFill>
                  <a:srgbClr val="00B050"/>
                </a:solidFill>
              </a:rPr>
              <a:t> </a:t>
            </a:r>
            <a:r>
              <a:rPr lang="tr-TR" sz="9600" b="1" dirty="0" err="1">
                <a:solidFill>
                  <a:srgbClr val="00B050"/>
                </a:solidFill>
              </a:rPr>
              <a:t>Chores</a:t>
            </a:r>
            <a:endParaRPr lang="tr-TR" sz="96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6F8BFFD-CC39-81BF-DDF8-8EC8CC5721F0}"/>
              </a:ext>
            </a:extLst>
          </p:cNvPr>
          <p:cNvSpPr txBox="1"/>
          <p:nvPr/>
        </p:nvSpPr>
        <p:spPr>
          <a:xfrm>
            <a:off x="173253" y="3283228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(Ev İçi İşler)</a:t>
            </a:r>
          </a:p>
        </p:txBody>
      </p:sp>
    </p:spTree>
    <p:extLst>
      <p:ext uri="{BB962C8B-B14F-4D97-AF65-F5344CB8AC3E}">
        <p14:creationId xmlns:p14="http://schemas.microsoft.com/office/powerpoint/2010/main" val="14060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E0A957F-AB6C-35B5-E0D5-85289A213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6" y="977295"/>
            <a:ext cx="11092787" cy="4903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4297AC3-C9B0-A0DE-2EAD-F387C142DE5A}"/>
              </a:ext>
            </a:extLst>
          </p:cNvPr>
          <p:cNvSpPr/>
          <p:nvPr/>
        </p:nvSpPr>
        <p:spPr>
          <a:xfrm>
            <a:off x="9022904" y="264956"/>
            <a:ext cx="2542419" cy="1018559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2022 MAYIS ÖRNEK SORU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777EF5-1C9B-F694-64CB-63CF76C11136}"/>
              </a:ext>
            </a:extLst>
          </p:cNvPr>
          <p:cNvSpPr/>
          <p:nvPr/>
        </p:nvSpPr>
        <p:spPr>
          <a:xfrm>
            <a:off x="438789" y="4899188"/>
            <a:ext cx="375775" cy="394795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33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AFB05E5-0091-ACEB-BA18-D770D5CC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523875"/>
            <a:ext cx="6391275" cy="581025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D6881D4-57CB-3843-3F79-8835AAC3CFCE}"/>
              </a:ext>
            </a:extLst>
          </p:cNvPr>
          <p:cNvSpPr/>
          <p:nvPr/>
        </p:nvSpPr>
        <p:spPr>
          <a:xfrm>
            <a:off x="531215" y="827333"/>
            <a:ext cx="2096219" cy="793630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2022 LGS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AB304A-247B-FD10-8F9C-D7F305D73A40}"/>
              </a:ext>
            </a:extLst>
          </p:cNvPr>
          <p:cNvSpPr/>
          <p:nvPr/>
        </p:nvSpPr>
        <p:spPr>
          <a:xfrm>
            <a:off x="3046933" y="4680543"/>
            <a:ext cx="375775" cy="394795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44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274AB15-45A3-82DD-35FD-C3F1CAB096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t="49491" r="15844" b="28562"/>
          <a:stretch/>
        </p:blipFill>
        <p:spPr>
          <a:xfrm>
            <a:off x="5904111" y="1435215"/>
            <a:ext cx="5699059" cy="1681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1F7D636-5A35-4788-980F-959E3BE250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r="15844" b="49847"/>
          <a:stretch/>
        </p:blipFill>
        <p:spPr>
          <a:xfrm>
            <a:off x="-100667" y="-117445"/>
            <a:ext cx="6107185" cy="3439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CF7768F-0E03-36E0-C4D9-C305F14BCB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9"/>
          <a:stretch/>
        </p:blipFill>
        <p:spPr>
          <a:xfrm>
            <a:off x="691238" y="3322040"/>
            <a:ext cx="10809524" cy="2829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CA9952A-8038-0EBA-1C30-04A688698C00}"/>
              </a:ext>
            </a:extLst>
          </p:cNvPr>
          <p:cNvSpPr/>
          <p:nvPr/>
        </p:nvSpPr>
        <p:spPr>
          <a:xfrm>
            <a:off x="7420606" y="313890"/>
            <a:ext cx="2542419" cy="1018559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2024 II. DÖNEM</a:t>
            </a:r>
          </a:p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ÖRNEK SORU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4F9AFB-2B83-C2CD-41EB-F6F9CE98B3EE}"/>
              </a:ext>
            </a:extLst>
          </p:cNvPr>
          <p:cNvSpPr/>
          <p:nvPr/>
        </p:nvSpPr>
        <p:spPr>
          <a:xfrm>
            <a:off x="691238" y="5090777"/>
            <a:ext cx="375775" cy="394795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51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64BCF95-8BC2-6A49-A180-1FCEA9FA1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84" y="90954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C63F4A0-6F68-C248-9CDE-C095CBC9F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3F60258-4F7F-164A-7D73-A0A4C47C5469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17DF552-4495-4A7A-0719-4BF89A62690C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8550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5665233-C04F-5FEF-034C-487A8FBEA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6FDEBE09-32DE-7FB5-C6F6-2BDFAD6BC7F3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0D0A845-06AA-E0E2-32D0-1FC3AAED7FA9}"/>
              </a:ext>
            </a:extLst>
          </p:cNvPr>
          <p:cNvSpPr txBox="1"/>
          <p:nvPr/>
        </p:nvSpPr>
        <p:spPr>
          <a:xfrm>
            <a:off x="4340734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BA26206-2BFE-E595-A961-46A06E4E1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9C1FE1F-D5D6-A98D-CA88-CA3137DC0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894188C-5F45-922F-090C-03792C977875}"/>
              </a:ext>
            </a:extLst>
          </p:cNvPr>
          <p:cNvSpPr/>
          <p:nvPr/>
        </p:nvSpPr>
        <p:spPr>
          <a:xfrm>
            <a:off x="3226677" y="205799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Take care of brother/sister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4B4D78F-D48D-08EA-8FC8-91A4F55DFF8E}"/>
              </a:ext>
            </a:extLst>
          </p:cNvPr>
          <p:cNvSpPr/>
          <p:nvPr/>
        </p:nvSpPr>
        <p:spPr>
          <a:xfrm>
            <a:off x="3226676" y="259782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Kardeşiyle ilgilenmek</a:t>
            </a:r>
            <a:endParaRPr lang="en-US" sz="2000" b="1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67CA81B-04E9-44C6-5C60-0E1F3F4800EE}"/>
              </a:ext>
            </a:extLst>
          </p:cNvPr>
          <p:cNvSpPr/>
          <p:nvPr/>
        </p:nvSpPr>
        <p:spPr>
          <a:xfrm>
            <a:off x="133237" y="1907767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Do the laundry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31D48F5-E4BC-0EAE-BF84-919C770DC22C}"/>
              </a:ext>
            </a:extLst>
          </p:cNvPr>
          <p:cNvSpPr/>
          <p:nvPr/>
        </p:nvSpPr>
        <p:spPr>
          <a:xfrm>
            <a:off x="133237" y="2447591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Wash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clothes</a:t>
            </a:r>
            <a:endParaRPr lang="en-US" sz="2400" b="1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892996A-7BE4-E595-D978-2429418996F0}"/>
              </a:ext>
            </a:extLst>
          </p:cNvPr>
          <p:cNvSpPr/>
          <p:nvPr/>
        </p:nvSpPr>
        <p:spPr>
          <a:xfrm>
            <a:off x="133236" y="2987415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Çamaşırları Yıkamak</a:t>
            </a:r>
            <a:endParaRPr lang="en-US" sz="2000" b="1" dirty="0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44322C3-B613-781F-8EAF-54BA3FF2C5EF}"/>
              </a:ext>
            </a:extLst>
          </p:cNvPr>
          <p:cNvSpPr/>
          <p:nvPr/>
        </p:nvSpPr>
        <p:spPr>
          <a:xfrm>
            <a:off x="6337428" y="2029163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/>
              <a:t>Take</a:t>
            </a:r>
            <a:r>
              <a:rPr lang="tr-TR" sz="2000" b="1" dirty="0"/>
              <a:t> </a:t>
            </a:r>
            <a:r>
              <a:rPr lang="tr-TR" sz="2000" b="1" dirty="0" err="1"/>
              <a:t>out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garbage</a:t>
            </a:r>
            <a:endParaRPr lang="tr-TR" sz="2000" b="1" dirty="0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6B9F781-A58C-3C7F-1901-C9CFE66FD7D3}"/>
              </a:ext>
            </a:extLst>
          </p:cNvPr>
          <p:cNvSpPr/>
          <p:nvPr/>
        </p:nvSpPr>
        <p:spPr>
          <a:xfrm>
            <a:off x="6337427" y="2568987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Çöpü çıkarmak</a:t>
            </a:r>
            <a:endParaRPr lang="en-US" sz="2400" b="1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1949D93-F04C-B685-891E-F437A85F3586}"/>
              </a:ext>
            </a:extLst>
          </p:cNvPr>
          <p:cNvSpPr/>
          <p:nvPr/>
        </p:nvSpPr>
        <p:spPr>
          <a:xfrm>
            <a:off x="9278468" y="202527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Make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bed</a:t>
            </a:r>
            <a:endParaRPr lang="en-US" sz="2400" b="1" dirty="0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93B23B7-D2D2-0ACC-6117-FCE698A50C99}"/>
              </a:ext>
            </a:extLst>
          </p:cNvPr>
          <p:cNvSpPr/>
          <p:nvPr/>
        </p:nvSpPr>
        <p:spPr>
          <a:xfrm>
            <a:off x="9278467" y="256510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Yatağı toplamak</a:t>
            </a:r>
            <a:endParaRPr lang="en-US" sz="2400" b="1" dirty="0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CD1DC2B-615F-D503-C6A8-BEEDF45E9B00}"/>
              </a:ext>
            </a:extLst>
          </p:cNvPr>
          <p:cNvSpPr/>
          <p:nvPr/>
        </p:nvSpPr>
        <p:spPr>
          <a:xfrm>
            <a:off x="1425386" y="5620126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Do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ironing</a:t>
            </a:r>
            <a:endParaRPr lang="en-US" sz="2400" b="1" dirty="0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A3C6564E-67BC-27F6-ED03-A361FC3DC71F}"/>
              </a:ext>
            </a:extLst>
          </p:cNvPr>
          <p:cNvSpPr/>
          <p:nvPr/>
        </p:nvSpPr>
        <p:spPr>
          <a:xfrm>
            <a:off x="1425385" y="6159950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Ütü yapmak</a:t>
            </a:r>
            <a:endParaRPr lang="en-US" sz="2400" b="1" dirty="0"/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D39622B-459D-0EAC-2213-3D8694615BC6}"/>
              </a:ext>
            </a:extLst>
          </p:cNvPr>
          <p:cNvSpPr/>
          <p:nvPr/>
        </p:nvSpPr>
        <p:spPr>
          <a:xfrm>
            <a:off x="8104092" y="5621323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/>
              <a:t>Seperate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laundry</a:t>
            </a:r>
            <a:endParaRPr lang="en-US" sz="2000" b="1" dirty="0"/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A1EA590A-EDEE-922B-88F7-EEE894FE95CB}"/>
              </a:ext>
            </a:extLst>
          </p:cNvPr>
          <p:cNvSpPr/>
          <p:nvPr/>
        </p:nvSpPr>
        <p:spPr>
          <a:xfrm>
            <a:off x="8104091" y="6161147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Çamaşırları ayırmak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49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1055D10-F7BC-3201-91C8-2BD5A7A38931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50"/>
                </a:solidFill>
              </a:rPr>
              <a:t>Chores</a:t>
            </a:r>
            <a:r>
              <a:rPr lang="tr-TR" sz="9600" b="1" dirty="0">
                <a:solidFill>
                  <a:srgbClr val="00B050"/>
                </a:solidFill>
              </a:rPr>
              <a:t> in </a:t>
            </a:r>
            <a:r>
              <a:rPr lang="tr-TR" sz="9600" b="1" dirty="0" err="1">
                <a:solidFill>
                  <a:srgbClr val="00B050"/>
                </a:solidFill>
              </a:rPr>
              <a:t>the</a:t>
            </a:r>
            <a:r>
              <a:rPr lang="tr-TR" sz="9600" b="1" dirty="0">
                <a:solidFill>
                  <a:srgbClr val="00B050"/>
                </a:solidFill>
              </a:rPr>
              <a:t> Kitchen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6F8BFFD-CC39-81BF-DDF8-8EC8CC5721F0}"/>
              </a:ext>
            </a:extLst>
          </p:cNvPr>
          <p:cNvSpPr txBox="1"/>
          <p:nvPr/>
        </p:nvSpPr>
        <p:spPr>
          <a:xfrm>
            <a:off x="173253" y="3283228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(Mutfak İşleri)</a:t>
            </a:r>
          </a:p>
        </p:txBody>
      </p:sp>
    </p:spTree>
    <p:extLst>
      <p:ext uri="{BB962C8B-B14F-4D97-AF65-F5344CB8AC3E}">
        <p14:creationId xmlns:p14="http://schemas.microsoft.com/office/powerpoint/2010/main" val="38681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5F1D3A2-41B2-53B1-20DF-16EA4C3AEE46}"/>
              </a:ext>
            </a:extLst>
          </p:cNvPr>
          <p:cNvSpPr/>
          <p:nvPr/>
        </p:nvSpPr>
        <p:spPr>
          <a:xfrm>
            <a:off x="3423904" y="1898576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/>
              <a:t>Load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dishwasher</a:t>
            </a:r>
            <a:endParaRPr lang="en-US" sz="2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0CBF674-89A1-D1D2-91A1-FA1FC725377F}"/>
              </a:ext>
            </a:extLst>
          </p:cNvPr>
          <p:cNvSpPr/>
          <p:nvPr/>
        </p:nvSpPr>
        <p:spPr>
          <a:xfrm>
            <a:off x="3423903" y="2447591"/>
            <a:ext cx="2770711" cy="788668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Bulaşık makinesini doldurmak</a:t>
            </a:r>
            <a:endParaRPr lang="en-US" sz="20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FA99FCB-4155-6EBF-BE14-4A0ED2C848A3}"/>
              </a:ext>
            </a:extLst>
          </p:cNvPr>
          <p:cNvSpPr/>
          <p:nvPr/>
        </p:nvSpPr>
        <p:spPr>
          <a:xfrm>
            <a:off x="142822" y="1755367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Do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washing</a:t>
            </a:r>
            <a:r>
              <a:rPr lang="tr-TR" sz="2400" b="1" dirty="0"/>
              <a:t> </a:t>
            </a:r>
            <a:r>
              <a:rPr lang="tr-TR" sz="2400" b="1" dirty="0" err="1"/>
              <a:t>up</a:t>
            </a:r>
            <a:endParaRPr lang="en-US" sz="24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B86AA83-BCAB-6181-9922-E9819E2B1F43}"/>
              </a:ext>
            </a:extLst>
          </p:cNvPr>
          <p:cNvSpPr/>
          <p:nvPr/>
        </p:nvSpPr>
        <p:spPr>
          <a:xfrm>
            <a:off x="142822" y="2295191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Wash</a:t>
            </a:r>
            <a:r>
              <a:rPr lang="tr-TR" sz="2400" b="1" dirty="0"/>
              <a:t> </a:t>
            </a:r>
            <a:r>
              <a:rPr lang="tr-TR" sz="2400" b="1" dirty="0" err="1"/>
              <a:t>up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dishes</a:t>
            </a:r>
            <a:endParaRPr lang="en-US" sz="2400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94326B5-E388-4905-B6B6-4FCFC1F9D39C}"/>
              </a:ext>
            </a:extLst>
          </p:cNvPr>
          <p:cNvSpPr/>
          <p:nvPr/>
        </p:nvSpPr>
        <p:spPr>
          <a:xfrm>
            <a:off x="142821" y="2835015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Bulaşıkları Yıkamak</a:t>
            </a:r>
            <a:endParaRPr lang="en-US" sz="2000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247FB96-2C90-8B10-40BD-1565E3F9940C}"/>
              </a:ext>
            </a:extLst>
          </p:cNvPr>
          <p:cNvSpPr/>
          <p:nvPr/>
        </p:nvSpPr>
        <p:spPr>
          <a:xfrm>
            <a:off x="6194615" y="1907767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/>
              <a:t>Empty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dishwasher</a:t>
            </a:r>
            <a:endParaRPr lang="tr-TR" sz="2000" b="1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5EC6AF4-C0F8-EB98-08C9-21F8ECC9AED6}"/>
              </a:ext>
            </a:extLst>
          </p:cNvPr>
          <p:cNvSpPr/>
          <p:nvPr/>
        </p:nvSpPr>
        <p:spPr>
          <a:xfrm>
            <a:off x="6185027" y="2456781"/>
            <a:ext cx="2770711" cy="779477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Bulaşık makinesini boşaltmak</a:t>
            </a:r>
            <a:endParaRPr lang="en-US" sz="2000" dirty="0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6D254D6-612B-F9C7-3693-3860A927D6FA}"/>
              </a:ext>
            </a:extLst>
          </p:cNvPr>
          <p:cNvSpPr/>
          <p:nvPr/>
        </p:nvSpPr>
        <p:spPr>
          <a:xfrm>
            <a:off x="9278468" y="202527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Dry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dishes</a:t>
            </a:r>
            <a:endParaRPr lang="en-US" sz="2400" b="1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145C364-906F-8615-F95F-B8531A04C626}"/>
              </a:ext>
            </a:extLst>
          </p:cNvPr>
          <p:cNvSpPr/>
          <p:nvPr/>
        </p:nvSpPr>
        <p:spPr>
          <a:xfrm>
            <a:off x="9278467" y="256510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Tabakları kurulamak</a:t>
            </a:r>
            <a:endParaRPr lang="en-US" sz="2000" dirty="0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5865B7BF-2D18-40F5-82F0-C57712E8590B}"/>
              </a:ext>
            </a:extLst>
          </p:cNvPr>
          <p:cNvSpPr/>
          <p:nvPr/>
        </p:nvSpPr>
        <p:spPr>
          <a:xfrm>
            <a:off x="708213" y="5621323"/>
            <a:ext cx="3827928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Cook / </a:t>
            </a:r>
            <a:r>
              <a:rPr lang="tr-TR" sz="2400" b="1" dirty="0" err="1"/>
              <a:t>Prepare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meal</a:t>
            </a:r>
            <a:endParaRPr lang="en-US" sz="2400" b="1" dirty="0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A6EC24C-519D-AAB8-6E07-4AC71D9211B3}"/>
              </a:ext>
            </a:extLst>
          </p:cNvPr>
          <p:cNvSpPr/>
          <p:nvPr/>
        </p:nvSpPr>
        <p:spPr>
          <a:xfrm>
            <a:off x="708212" y="6161147"/>
            <a:ext cx="3827928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Yemek hazırlamak</a:t>
            </a:r>
            <a:endParaRPr lang="en-US" sz="2400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9016F7B-0D96-C1B1-288B-3F71399A0B49}"/>
              </a:ext>
            </a:extLst>
          </p:cNvPr>
          <p:cNvSpPr/>
          <p:nvPr/>
        </p:nvSpPr>
        <p:spPr>
          <a:xfrm>
            <a:off x="6965574" y="5495816"/>
            <a:ext cx="3325908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Set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table</a:t>
            </a:r>
            <a:endParaRPr lang="en-US" sz="2400" b="1" dirty="0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06F5E85-541C-5B45-1E84-974E83A501BE}"/>
              </a:ext>
            </a:extLst>
          </p:cNvPr>
          <p:cNvSpPr/>
          <p:nvPr/>
        </p:nvSpPr>
        <p:spPr>
          <a:xfrm>
            <a:off x="6965573" y="6035640"/>
            <a:ext cx="3325908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Masayı Hazırlamak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36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https://www.egetolgayaltinay.com/lessons/393</a:t>
            </a:r>
            <a:r>
              <a:rPr lang="tr-TR" sz="2800" b="1" i="1" dirty="0"/>
              <a:t> </a:t>
            </a:r>
          </a:p>
          <a:p>
            <a:endParaRPr lang="tr-TR" sz="2800" b="1" i="1" dirty="0"/>
          </a:p>
          <a:p>
            <a:endParaRPr lang="tr-TR" sz="2800" b="1" i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4A366F4-C642-D630-902E-097AE20BB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676">
            <a:off x="8803684" y="3544390"/>
            <a:ext cx="2977241" cy="28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1055D10-F7BC-3201-91C8-2BD5A7A38931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50"/>
                </a:solidFill>
              </a:rPr>
              <a:t>Cleaning</a:t>
            </a:r>
            <a:endParaRPr lang="tr-TR" sz="96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6F8BFFD-CC39-81BF-DDF8-8EC8CC5721F0}"/>
              </a:ext>
            </a:extLst>
          </p:cNvPr>
          <p:cNvSpPr txBox="1"/>
          <p:nvPr/>
        </p:nvSpPr>
        <p:spPr>
          <a:xfrm>
            <a:off x="173253" y="3283228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(Temizlik)</a:t>
            </a:r>
          </a:p>
        </p:txBody>
      </p:sp>
    </p:spTree>
    <p:extLst>
      <p:ext uri="{BB962C8B-B14F-4D97-AF65-F5344CB8AC3E}">
        <p14:creationId xmlns:p14="http://schemas.microsoft.com/office/powerpoint/2010/main" val="17237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1164</Words>
  <Application>Microsoft Office PowerPoint</Application>
  <PresentationFormat>Geniş ekran</PresentationFormat>
  <Paragraphs>246</Paragraphs>
  <Slides>44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39</cp:revision>
  <dcterms:created xsi:type="dcterms:W3CDTF">2022-03-02T15:32:28Z</dcterms:created>
  <dcterms:modified xsi:type="dcterms:W3CDTF">2024-09-06T04:13:55Z</dcterms:modified>
</cp:coreProperties>
</file>