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0" r:id="rId3"/>
    <p:sldId id="257" r:id="rId4"/>
    <p:sldId id="260" r:id="rId5"/>
    <p:sldId id="261" r:id="rId6"/>
    <p:sldId id="317" r:id="rId7"/>
    <p:sldId id="258" r:id="rId8"/>
    <p:sldId id="313" r:id="rId9"/>
    <p:sldId id="314" r:id="rId10"/>
    <p:sldId id="315" r:id="rId11"/>
    <p:sldId id="347" r:id="rId12"/>
    <p:sldId id="350" r:id="rId13"/>
    <p:sldId id="355" r:id="rId14"/>
    <p:sldId id="318" r:id="rId15"/>
    <p:sldId id="319" r:id="rId16"/>
    <p:sldId id="320" r:id="rId17"/>
    <p:sldId id="321" r:id="rId18"/>
    <p:sldId id="349" r:id="rId19"/>
    <p:sldId id="348" r:id="rId20"/>
    <p:sldId id="330" r:id="rId21"/>
    <p:sldId id="322" r:id="rId22"/>
    <p:sldId id="323" r:id="rId23"/>
    <p:sldId id="343" r:id="rId24"/>
    <p:sldId id="346" r:id="rId25"/>
    <p:sldId id="331" r:id="rId26"/>
    <p:sldId id="325" r:id="rId27"/>
    <p:sldId id="345" r:id="rId28"/>
    <p:sldId id="344" r:id="rId29"/>
    <p:sldId id="338" r:id="rId30"/>
    <p:sldId id="327" r:id="rId31"/>
    <p:sldId id="328" r:id="rId32"/>
    <p:sldId id="329" r:id="rId33"/>
    <p:sldId id="339" r:id="rId34"/>
    <p:sldId id="333" r:id="rId35"/>
    <p:sldId id="354" r:id="rId36"/>
    <p:sldId id="262" r:id="rId37"/>
    <p:sldId id="265" r:id="rId38"/>
    <p:sldId id="340" r:id="rId39"/>
    <p:sldId id="305" r:id="rId40"/>
    <p:sldId id="342" r:id="rId41"/>
    <p:sldId id="357" r:id="rId42"/>
    <p:sldId id="341" r:id="rId43"/>
    <p:sldId id="356" r:id="rId44"/>
    <p:sldId id="353" r:id="rId45"/>
    <p:sldId id="307" r:id="rId46"/>
    <p:sldId id="306" r:id="rId47"/>
    <p:sldId id="358" r:id="rId48"/>
    <p:sldId id="359" r:id="rId49"/>
    <p:sldId id="308" r:id="rId50"/>
    <p:sldId id="312" r:id="rId51"/>
    <p:sldId id="311" r:id="rId52"/>
    <p:sldId id="310" r:id="rId53"/>
    <p:sldId id="334" r:id="rId54"/>
    <p:sldId id="335" r:id="rId55"/>
    <p:sldId id="361" r:id="rId56"/>
    <p:sldId id="268" r:id="rId5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9: SCIENCE" id="{BB840120-C5DC-4988-B0AC-A1E2676FE355}">
          <p14:sldIdLst>
            <p14:sldId id="256"/>
            <p14:sldId id="360"/>
          </p14:sldIdLst>
        </p14:section>
        <p14:section name="Warm-up Question" id="{105FD505-EB36-4D16-BFCA-B30AF1CFB106}">
          <p14:sldIdLst>
            <p14:sldId id="257"/>
            <p14:sldId id="260"/>
            <p14:sldId id="261"/>
          </p14:sldIdLst>
        </p14:section>
        <p14:section name="Inventions &amp; Discoveries" id="{8BA4ABA2-6E21-4CCC-8A77-CACDFDB5837B}">
          <p14:sldIdLst>
            <p14:sldId id="317"/>
            <p14:sldId id="258"/>
            <p14:sldId id="313"/>
            <p14:sldId id="314"/>
            <p14:sldId id="315"/>
            <p14:sldId id="347"/>
            <p14:sldId id="350"/>
            <p14:sldId id="355"/>
          </p14:sldIdLst>
        </p14:section>
        <p14:section name="Scientific Fields" id="{6D7D99D4-32EB-4933-962B-94AE17877164}">
          <p14:sldIdLst>
            <p14:sldId id="318"/>
            <p14:sldId id="319"/>
            <p14:sldId id="320"/>
            <p14:sldId id="321"/>
            <p14:sldId id="349"/>
            <p14:sldId id="348"/>
          </p14:sldIdLst>
        </p14:section>
        <p14:section name="Professions in the field of Science" id="{7C2E7E74-1F8D-49A4-9B07-153575EE90F1}">
          <p14:sldIdLst>
            <p14:sldId id="330"/>
            <p14:sldId id="322"/>
            <p14:sldId id="323"/>
            <p14:sldId id="343"/>
            <p14:sldId id="346"/>
          </p14:sldIdLst>
        </p14:section>
        <p14:section name="Places about Science" id="{5D2DA3EA-3AAD-4FC8-880C-F968C9F5C58A}">
          <p14:sldIdLst>
            <p14:sldId id="331"/>
            <p14:sldId id="325"/>
            <p14:sldId id="345"/>
            <p14:sldId id="344"/>
          </p14:sldIdLst>
        </p14:section>
        <p14:section name="Verbs about Science" id="{8A1BB645-350B-4A13-AC13-900A23C9D894}">
          <p14:sldIdLst>
            <p14:sldId id="338"/>
            <p14:sldId id="327"/>
            <p14:sldId id="328"/>
            <p14:sldId id="329"/>
            <p14:sldId id="339"/>
          </p14:sldIdLst>
        </p14:section>
        <p14:section name="About a Scientist" id="{5117185C-3549-476F-97BD-42161570E166}">
          <p14:sldIdLst>
            <p14:sldId id="333"/>
            <p14:sldId id="354"/>
            <p14:sldId id="262"/>
            <p14:sldId id="265"/>
            <p14:sldId id="340"/>
          </p14:sldIdLst>
        </p14:section>
        <p14:section name="Wh- Questions" id="{EDB3E1BB-15F2-4368-A613-269A58EE77E0}">
          <p14:sldIdLst>
            <p14:sldId id="305"/>
            <p14:sldId id="342"/>
          </p14:sldIdLst>
        </p14:section>
        <p14:section name="Unit Revision Activities" id="{4142C621-7294-4D76-862F-1091AEEC5716}">
          <p14:sldIdLst>
            <p14:sldId id="357"/>
            <p14:sldId id="341"/>
            <p14:sldId id="356"/>
            <p14:sldId id="353"/>
          </p14:sldIdLst>
        </p14:section>
        <p14:section name="Question Types for Unit 9" id="{89ECC2BF-8998-4C58-A613-AAB8EBAF3D65}">
          <p14:sldIdLst>
            <p14:sldId id="307"/>
            <p14:sldId id="306"/>
          </p14:sldIdLst>
        </p14:section>
        <p14:section name="Simple Past Tense" id="{DB99767D-F6C8-47BF-B72C-7251054A008D}">
          <p14:sldIdLst>
            <p14:sldId id="358"/>
            <p14:sldId id="359"/>
          </p14:sldIdLst>
        </p14:section>
        <p14:section name="Sample Questions" id="{4802E2E5-E942-4072-BEBA-980766C51E98}">
          <p14:sldIdLst>
            <p14:sldId id="308"/>
            <p14:sldId id="312"/>
            <p14:sldId id="311"/>
            <p14:sldId id="310"/>
            <p14:sldId id="334"/>
            <p14:sldId id="335"/>
            <p14:sldId id="361"/>
          </p14:sldIdLst>
        </p14:section>
        <p14:section name="Thank you :)" id="{4C9E130F-FDB0-407C-B652-5C28FF958B8B}">
          <p14:sldIdLst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60AC"/>
    <a:srgbClr val="C9A6E4"/>
    <a:srgbClr val="E2CFF1"/>
    <a:srgbClr val="9C77B8"/>
    <a:srgbClr val="FFFFFF"/>
    <a:srgbClr val="FF33CC"/>
    <a:srgbClr val="F4F917"/>
    <a:srgbClr val="A2D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1EFB7CB-2BF9-45EC-BA3B-83A23B119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DD2091E-BC5B-49E4-9387-CC8C05227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E71474D-356C-40FF-AB5E-AB0F2C03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B6CCC3A-898A-46F3-A90B-D241C8365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2ADE13-DDF4-4925-B239-3CF4D710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036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A7B729-D36D-49A6-9A77-174CAEB0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81215F6-9818-4215-ACDB-4F6BF1AC9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BF84DF2-CF91-42C9-9D18-75F5D29B0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732F6D8-DA20-4125-8C07-DB68DA79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C0DD05E-5981-457F-8D75-C6FB5537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9450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42E7A1A-3648-46C5-B9D0-A6B87C8BB6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8CFF0A-58B0-4D07-AA33-2301CFC45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8BD9507-DACF-4FCD-9DFB-A24862195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753913A-A421-4873-B18D-66BA96C81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07CDA31-EDF2-4E62-A14A-D0360808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2483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C95F52-E92E-427C-B2BE-0D07E4546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DBE8624-B6C4-4F32-8E67-FFD0A4D83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781300-292A-499E-8000-874ABF1B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5568E03-1737-414B-8472-4A9E38FAD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1EA9FF3-323D-438F-A007-92EB674E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5883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84D6D3-06E5-41B8-9A37-3E3D6939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DD6BBDD-AB8A-4361-9C03-6689E2410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B506E4C-B171-4EAD-89FC-2DD5B4853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B37D792-71CC-4E2A-9CA9-1EA8FC1F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52529F-D6E5-4527-85BA-86AAB4E35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5897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FE099E-1256-44A8-ACF1-24AD3BEB4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31D68A-D510-4DD5-9CE1-7D5F4AFE7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9A84521-8F83-4379-8EB3-A213A67A8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2294B00-1F9E-40C7-B426-D1F6C974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57F5F63-16F1-4D02-B42B-31D4A974C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2F911F-FF99-4EC2-B5DC-96966A43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643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2A1849-0F13-47F9-92E4-A03F4C08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42A6650-F300-4423-9849-77D5BAC09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EE85AB7-4360-4C5F-AC17-26409CA73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62468CE-73DB-4DDF-9B91-DE4C776FE2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8AEA892-B542-4113-8867-57CF3B060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0D65A9-B36D-459F-928A-03EFFFB81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DDC328A3-D0E9-40B7-9183-1186AD29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29DC9EB-7394-4ABB-ACCC-7383C2B62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606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828E3D-4ED9-4913-835D-6FFBA195E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9BB35BB-3E6C-4C7C-BECC-BFC60F61C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6552762-BA20-4135-B69D-194A5BC2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AFA6796-B12F-4EB2-857A-3CA325D8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260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90F9AE5B-D4DE-49BE-9EF7-26CE8D46E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8A32ADD-3814-49DD-9EB7-D05145E8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96CCEA6-608B-4E47-B05B-BB96F332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013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4E6ED7-FA1F-49ED-A855-7A20DF0F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46291CB-57A6-40C8-A2D3-A4A6E6C69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29BFBE2-172B-4B52-A05A-062EEF588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A6CCF98-82DE-4AAC-85B9-E086BDD2A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D609E02-07FD-416B-A1BC-19D435F1B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DDF7B74-CDCA-4F2E-BA70-1DD64CE2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166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74F728-2C5D-4332-816E-9BC52DFD9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92848028-D981-4575-873A-949FDEED3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02D794C-C3A1-40EE-848A-7F5135995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CE799F3-2CB2-445D-8B46-820068D3E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3D91-D785-4CDA-A135-8A1AF8C87C90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ACD72F7-75AD-4EB0-81C8-9B86A3CE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B80E88C-CF8A-4A73-83E5-51513C026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128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BF4F6E0-08B6-429F-9ECB-94147E33B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13FAC38-F256-414B-BF78-4AB9D3B9F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E64C229-AE47-434C-9106-93C354360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93D91-D785-4CDA-A135-8A1AF8C87C90}" type="datetimeFigureOut">
              <a:rPr lang="tr-TR" smtClean="0"/>
              <a:t>6.09.2024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0F18C25-EA28-455F-A860-7B3930236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5B2710F-4340-48DD-8638-77831F2D4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C1FE1-FF50-497A-9A14-3E55A07DBD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44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lessons/40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lessons/40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0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04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05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contents/1/5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06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07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08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09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1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11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20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12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1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14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15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s://www.egetolgayaltinay.com/lessons/418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getolgayaltinay.com/lessons/417" TargetMode="External"/><Relationship Id="rId5" Type="http://schemas.openxmlformats.org/officeDocument/2006/relationships/hyperlink" Target="https://www.egetolgayaltinay.com/lessons/416" TargetMode="Externa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egetolgayaltinay.com/lessons/392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21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getolgayaltinay.com/contents/1/5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512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3688BC33-0A35-D9C8-D144-8E709C9C6D75}"/>
              </a:ext>
            </a:extLst>
          </p:cNvPr>
          <p:cNvSpPr/>
          <p:nvPr/>
        </p:nvSpPr>
        <p:spPr>
          <a:xfrm>
            <a:off x="210239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Barcode</a:t>
            </a:r>
            <a:endParaRPr lang="en-US" sz="28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0016E913-E03C-11A3-EDE0-87F3D987B336}"/>
              </a:ext>
            </a:extLst>
          </p:cNvPr>
          <p:cNvSpPr/>
          <p:nvPr/>
        </p:nvSpPr>
        <p:spPr>
          <a:xfrm>
            <a:off x="210238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Barkod</a:t>
            </a:r>
            <a:endParaRPr lang="en-US" sz="24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1683DFCF-D4C5-7F89-A829-B4CE10C4E5DA}"/>
              </a:ext>
            </a:extLst>
          </p:cNvPr>
          <p:cNvSpPr/>
          <p:nvPr/>
        </p:nvSpPr>
        <p:spPr>
          <a:xfrm>
            <a:off x="3250218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Aluminium</a:t>
            </a:r>
            <a:r>
              <a:rPr lang="tr-TR" sz="2400" b="1" dirty="0"/>
              <a:t> </a:t>
            </a:r>
            <a:r>
              <a:rPr lang="tr-TR" sz="2400" b="1" dirty="0" err="1"/>
              <a:t>Foil</a:t>
            </a:r>
            <a:endParaRPr lang="en-US" sz="24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0CD27C93-DD15-C917-6AB0-785DC175789A}"/>
              </a:ext>
            </a:extLst>
          </p:cNvPr>
          <p:cNvSpPr/>
          <p:nvPr/>
        </p:nvSpPr>
        <p:spPr>
          <a:xfrm>
            <a:off x="3250217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Alüminyum Folyo</a:t>
            </a:r>
            <a:endParaRPr lang="en-US" sz="20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97206FB-CF50-BD0E-981E-AE0DF1446AF7}"/>
              </a:ext>
            </a:extLst>
          </p:cNvPr>
          <p:cNvSpPr/>
          <p:nvPr/>
        </p:nvSpPr>
        <p:spPr>
          <a:xfrm>
            <a:off x="6177166" y="2158833"/>
            <a:ext cx="2918708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/>
              <a:t>Sliding</a:t>
            </a:r>
            <a:r>
              <a:rPr lang="tr-TR" sz="2000" b="1" dirty="0"/>
              <a:t> </a:t>
            </a:r>
            <a:r>
              <a:rPr lang="tr-TR" sz="2000" b="1" dirty="0" err="1"/>
              <a:t>Automatic</a:t>
            </a:r>
            <a:r>
              <a:rPr lang="tr-TR" sz="2000" b="1" dirty="0"/>
              <a:t> </a:t>
            </a:r>
            <a:r>
              <a:rPr lang="tr-TR" sz="2000" b="1" dirty="0" err="1"/>
              <a:t>Door</a:t>
            </a:r>
            <a:endParaRPr lang="en-US" sz="20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AE8FBC55-CC80-03C1-0BA6-426DAC468838}"/>
              </a:ext>
            </a:extLst>
          </p:cNvPr>
          <p:cNvSpPr/>
          <p:nvPr/>
        </p:nvSpPr>
        <p:spPr>
          <a:xfrm>
            <a:off x="6177165" y="2698657"/>
            <a:ext cx="2918708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Otomatik Kapı</a:t>
            </a:r>
            <a:endParaRPr lang="en-US" sz="20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CBBC7957-B892-4C6C-5EA1-2D9FD7189D82}"/>
              </a:ext>
            </a:extLst>
          </p:cNvPr>
          <p:cNvSpPr/>
          <p:nvPr/>
        </p:nvSpPr>
        <p:spPr>
          <a:xfrm>
            <a:off x="9350528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Hybrid</a:t>
            </a:r>
            <a:r>
              <a:rPr lang="tr-TR" sz="2800" b="1" dirty="0"/>
              <a:t> Car</a:t>
            </a:r>
            <a:endParaRPr lang="en-US" sz="28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8F8BC570-F4C2-9718-7851-81CA9738CCC8}"/>
              </a:ext>
            </a:extLst>
          </p:cNvPr>
          <p:cNvSpPr/>
          <p:nvPr/>
        </p:nvSpPr>
        <p:spPr>
          <a:xfrm>
            <a:off x="9350527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Hibrit Araba</a:t>
            </a:r>
            <a:endParaRPr lang="en-US" sz="2400" b="1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A2CB263-55CA-294B-BB6C-8246823A18FB}"/>
              </a:ext>
            </a:extLst>
          </p:cNvPr>
          <p:cNvSpPr/>
          <p:nvPr/>
        </p:nvSpPr>
        <p:spPr>
          <a:xfrm>
            <a:off x="204147" y="533356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Test </a:t>
            </a:r>
            <a:r>
              <a:rPr lang="tr-TR" sz="2400" b="1" dirty="0" err="1"/>
              <a:t>Tube</a:t>
            </a:r>
            <a:endParaRPr lang="en-US" sz="24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FB23B99F-CC1B-5B28-BADA-56BFD6AB3C41}"/>
              </a:ext>
            </a:extLst>
          </p:cNvPr>
          <p:cNvSpPr/>
          <p:nvPr/>
        </p:nvSpPr>
        <p:spPr>
          <a:xfrm>
            <a:off x="204146" y="587339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Deney Tüpü</a:t>
            </a:r>
            <a:endParaRPr lang="en-US" sz="2000" b="1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77916CB1-C2AB-16FA-B041-F7279F74BCCE}"/>
              </a:ext>
            </a:extLst>
          </p:cNvPr>
          <p:cNvSpPr/>
          <p:nvPr/>
        </p:nvSpPr>
        <p:spPr>
          <a:xfrm>
            <a:off x="3244126" y="533356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Binoculars</a:t>
            </a:r>
            <a:endParaRPr lang="en-US" sz="2400" b="1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527AF8FA-2F64-0ECD-FAB6-B8A949139EF3}"/>
              </a:ext>
            </a:extLst>
          </p:cNvPr>
          <p:cNvSpPr/>
          <p:nvPr/>
        </p:nvSpPr>
        <p:spPr>
          <a:xfrm>
            <a:off x="3244125" y="587339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Dürbün</a:t>
            </a:r>
            <a:endParaRPr lang="en-US" sz="2000" b="1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866BD14-FB67-882E-B024-A885558D03DA}"/>
              </a:ext>
            </a:extLst>
          </p:cNvPr>
          <p:cNvSpPr/>
          <p:nvPr/>
        </p:nvSpPr>
        <p:spPr>
          <a:xfrm>
            <a:off x="6171074" y="533356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Infrared</a:t>
            </a:r>
            <a:r>
              <a:rPr lang="tr-TR" sz="2400" b="1" dirty="0"/>
              <a:t> </a:t>
            </a:r>
            <a:r>
              <a:rPr lang="tr-TR" sz="2400" b="1" dirty="0" err="1"/>
              <a:t>Camera</a:t>
            </a:r>
            <a:endParaRPr lang="en-US" sz="2400" b="1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D4527DAC-9498-9328-4956-4923FCB812B9}"/>
              </a:ext>
            </a:extLst>
          </p:cNvPr>
          <p:cNvSpPr/>
          <p:nvPr/>
        </p:nvSpPr>
        <p:spPr>
          <a:xfrm>
            <a:off x="6171073" y="587339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Kızılötesi Kamera</a:t>
            </a:r>
            <a:endParaRPr lang="en-US" sz="2000" b="1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527971DE-3325-5B80-93D9-CAB9C093C6FB}"/>
              </a:ext>
            </a:extLst>
          </p:cNvPr>
          <p:cNvSpPr/>
          <p:nvPr/>
        </p:nvSpPr>
        <p:spPr>
          <a:xfrm>
            <a:off x="9371471" y="533356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Battery</a:t>
            </a:r>
            <a:endParaRPr lang="en-US" sz="2400" b="1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3644C788-7567-E319-A7B4-5AA24E02B5AD}"/>
              </a:ext>
            </a:extLst>
          </p:cNvPr>
          <p:cNvSpPr/>
          <p:nvPr/>
        </p:nvSpPr>
        <p:spPr>
          <a:xfrm>
            <a:off x="9371470" y="587339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Pil, Batarya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7439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1BC6DDF-AC41-DC68-5761-2D3EB1463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992">
            <a:off x="8354628" y="3000876"/>
            <a:ext cx="3028950" cy="27813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ADC72C1-B77D-D59D-65B4-125698D6A0C1}"/>
              </a:ext>
            </a:extLst>
          </p:cNvPr>
          <p:cNvSpPr txBox="1"/>
          <p:nvPr/>
        </p:nvSpPr>
        <p:spPr>
          <a:xfrm>
            <a:off x="314325" y="3422748"/>
            <a:ext cx="9810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4"/>
              </a:rPr>
              <a:t>https://www.egetolgayaltinay.com/lessons/401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</p:spTree>
    <p:extLst>
      <p:ext uri="{BB962C8B-B14F-4D97-AF65-F5344CB8AC3E}">
        <p14:creationId xmlns:p14="http://schemas.microsoft.com/office/powerpoint/2010/main" val="2164939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467FC99-1CE6-F58F-D367-2BF57BEEE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871">
            <a:off x="8816341" y="3092466"/>
            <a:ext cx="2971800" cy="28098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A173B88F-104A-9A89-4B72-B9D9E89CF611}"/>
              </a:ext>
            </a:extLst>
          </p:cNvPr>
          <p:cNvSpPr txBox="1"/>
          <p:nvPr/>
        </p:nvSpPr>
        <p:spPr>
          <a:xfrm>
            <a:off x="314325" y="3422748"/>
            <a:ext cx="9810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4"/>
              </a:rPr>
              <a:t>https://www.egetolgayaltinay.com/lessons/402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</p:spTree>
    <p:extLst>
      <p:ext uri="{BB962C8B-B14F-4D97-AF65-F5344CB8AC3E}">
        <p14:creationId xmlns:p14="http://schemas.microsoft.com/office/powerpoint/2010/main" val="3359192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173B88F-104A-9A89-4B72-B9D9E89CF611}"/>
              </a:ext>
            </a:extLst>
          </p:cNvPr>
          <p:cNvSpPr txBox="1"/>
          <p:nvPr/>
        </p:nvSpPr>
        <p:spPr>
          <a:xfrm>
            <a:off x="314325" y="3422748"/>
            <a:ext cx="9810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https://www.egetolgayaltinay.com/lessons/403</a:t>
            </a:r>
            <a:r>
              <a:rPr lang="tr-TR" sz="2800" b="1" i="1" dirty="0"/>
              <a:t>   </a:t>
            </a:r>
          </a:p>
          <a:p>
            <a:endParaRPr lang="tr-TR" sz="2800" b="1" i="1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CEE7682-FE41-78C8-4475-F395BC156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252">
            <a:off x="8662987" y="3299159"/>
            <a:ext cx="292417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31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36631C7-5C4D-454D-3605-49849E3F4BB1}"/>
              </a:ext>
            </a:extLst>
          </p:cNvPr>
          <p:cNvSpPr txBox="1"/>
          <p:nvPr/>
        </p:nvSpPr>
        <p:spPr>
          <a:xfrm>
            <a:off x="173250" y="1978413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8B60AC"/>
                </a:solidFill>
              </a:rPr>
              <a:t>Scientific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  <a:r>
              <a:rPr lang="tr-TR" sz="9600" b="1" dirty="0" err="1">
                <a:solidFill>
                  <a:srgbClr val="8B60AC"/>
                </a:solidFill>
              </a:rPr>
              <a:t>Fields</a:t>
            </a:r>
            <a:endParaRPr lang="tr-TR" sz="9600" b="1" dirty="0">
              <a:solidFill>
                <a:srgbClr val="8B60AC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092F72-5BC7-07CE-76E9-28E6AE786EBF}"/>
              </a:ext>
            </a:extLst>
          </p:cNvPr>
          <p:cNvSpPr txBox="1"/>
          <p:nvPr/>
        </p:nvSpPr>
        <p:spPr>
          <a:xfrm>
            <a:off x="173249" y="333135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(Bilim Dalları)</a:t>
            </a:r>
          </a:p>
        </p:txBody>
      </p:sp>
    </p:spTree>
    <p:extLst>
      <p:ext uri="{BB962C8B-B14F-4D97-AF65-F5344CB8AC3E}">
        <p14:creationId xmlns:p14="http://schemas.microsoft.com/office/powerpoint/2010/main" val="411329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3BED2BF9-ADC4-A5FA-419F-674519DF28A3}"/>
              </a:ext>
            </a:extLst>
          </p:cNvPr>
          <p:cNvSpPr/>
          <p:nvPr/>
        </p:nvSpPr>
        <p:spPr>
          <a:xfrm>
            <a:off x="3463578" y="936425"/>
            <a:ext cx="2513709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Anatomy</a:t>
            </a:r>
            <a:endParaRPr lang="en-US" sz="32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5A9F60FF-DA58-9DD9-8CFF-72629F1E116C}"/>
              </a:ext>
            </a:extLst>
          </p:cNvPr>
          <p:cNvSpPr/>
          <p:nvPr/>
        </p:nvSpPr>
        <p:spPr>
          <a:xfrm>
            <a:off x="3463577" y="1742173"/>
            <a:ext cx="2513709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Anatomi</a:t>
            </a:r>
            <a:endParaRPr lang="en-US" sz="28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63E28DF-51D9-84F2-B375-D4A379D2B2AD}"/>
              </a:ext>
            </a:extLst>
          </p:cNvPr>
          <p:cNvSpPr/>
          <p:nvPr/>
        </p:nvSpPr>
        <p:spPr>
          <a:xfrm>
            <a:off x="8996500" y="936425"/>
            <a:ext cx="2513709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Alchemy</a:t>
            </a:r>
            <a:endParaRPr lang="en-US" sz="32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FD57C208-F3CF-7185-4006-A28E93AAD100}"/>
              </a:ext>
            </a:extLst>
          </p:cNvPr>
          <p:cNvSpPr/>
          <p:nvPr/>
        </p:nvSpPr>
        <p:spPr>
          <a:xfrm>
            <a:off x="8996499" y="1742173"/>
            <a:ext cx="2513709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Simya</a:t>
            </a:r>
            <a:endParaRPr lang="en-US" sz="28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FCB306DC-590B-DE3E-EC5D-E18D9AE8B14F}"/>
              </a:ext>
            </a:extLst>
          </p:cNvPr>
          <p:cNvSpPr/>
          <p:nvPr/>
        </p:nvSpPr>
        <p:spPr>
          <a:xfrm>
            <a:off x="3463577" y="4111158"/>
            <a:ext cx="2513709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Astronomy</a:t>
            </a:r>
            <a:endParaRPr lang="en-US" sz="32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F6FB2611-16AC-49D3-E5E8-87DD1287789B}"/>
              </a:ext>
            </a:extLst>
          </p:cNvPr>
          <p:cNvSpPr/>
          <p:nvPr/>
        </p:nvSpPr>
        <p:spPr>
          <a:xfrm>
            <a:off x="3463576" y="4916906"/>
            <a:ext cx="2513709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Gök Bilimi</a:t>
            </a:r>
            <a:endParaRPr lang="en-US" sz="28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7522A4E-2988-6349-AB57-A0E313A5C1ED}"/>
              </a:ext>
            </a:extLst>
          </p:cNvPr>
          <p:cNvSpPr/>
          <p:nvPr/>
        </p:nvSpPr>
        <p:spPr>
          <a:xfrm>
            <a:off x="8996500" y="4196181"/>
            <a:ext cx="2513709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Biology</a:t>
            </a:r>
            <a:endParaRPr lang="en-US" sz="32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571B3E50-A6CA-4033-AE81-6DB93C157E54}"/>
              </a:ext>
            </a:extLst>
          </p:cNvPr>
          <p:cNvSpPr/>
          <p:nvPr/>
        </p:nvSpPr>
        <p:spPr>
          <a:xfrm>
            <a:off x="8996499" y="5001929"/>
            <a:ext cx="2513709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Biyoloji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984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DCF1C3E-B587-3841-7B85-37E0A781D282}"/>
              </a:ext>
            </a:extLst>
          </p:cNvPr>
          <p:cNvSpPr/>
          <p:nvPr/>
        </p:nvSpPr>
        <p:spPr>
          <a:xfrm>
            <a:off x="3195503" y="936425"/>
            <a:ext cx="2801036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Chemistry</a:t>
            </a:r>
            <a:endParaRPr lang="en-US" sz="32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84ACB985-F1A5-E23D-FD45-150260385925}"/>
              </a:ext>
            </a:extLst>
          </p:cNvPr>
          <p:cNvSpPr/>
          <p:nvPr/>
        </p:nvSpPr>
        <p:spPr>
          <a:xfrm>
            <a:off x="3195502" y="1742173"/>
            <a:ext cx="2801036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Kimya</a:t>
            </a:r>
            <a:endParaRPr lang="en-US" sz="28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AEFAFAF2-2990-133E-DE9F-1639E64C168E}"/>
              </a:ext>
            </a:extLst>
          </p:cNvPr>
          <p:cNvSpPr/>
          <p:nvPr/>
        </p:nvSpPr>
        <p:spPr>
          <a:xfrm>
            <a:off x="8996500" y="936425"/>
            <a:ext cx="2727071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Cosmology</a:t>
            </a:r>
            <a:endParaRPr lang="en-US" sz="32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EF2F5DE-5CD0-F06D-780D-CE9F54FDB10F}"/>
              </a:ext>
            </a:extLst>
          </p:cNvPr>
          <p:cNvSpPr/>
          <p:nvPr/>
        </p:nvSpPr>
        <p:spPr>
          <a:xfrm>
            <a:off x="8996499" y="1742173"/>
            <a:ext cx="2727071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Uzay Bilimi</a:t>
            </a:r>
            <a:endParaRPr lang="en-US" sz="28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5DED9875-D87D-93D3-7F60-7E3F908E3EC6}"/>
              </a:ext>
            </a:extLst>
          </p:cNvPr>
          <p:cNvSpPr/>
          <p:nvPr/>
        </p:nvSpPr>
        <p:spPr>
          <a:xfrm>
            <a:off x="3195502" y="4111158"/>
            <a:ext cx="2801036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Engineering</a:t>
            </a:r>
            <a:endParaRPr lang="en-US" sz="32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9E87603-13A6-B414-2F6F-52836A4B6F83}"/>
              </a:ext>
            </a:extLst>
          </p:cNvPr>
          <p:cNvSpPr/>
          <p:nvPr/>
        </p:nvSpPr>
        <p:spPr>
          <a:xfrm>
            <a:off x="3195501" y="4916906"/>
            <a:ext cx="2801036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Mühendislik</a:t>
            </a:r>
            <a:endParaRPr lang="en-US" sz="28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C7FB4BE7-78DE-29F2-88CD-8CD1641472E7}"/>
              </a:ext>
            </a:extLst>
          </p:cNvPr>
          <p:cNvSpPr/>
          <p:nvPr/>
        </p:nvSpPr>
        <p:spPr>
          <a:xfrm>
            <a:off x="8996500" y="4196181"/>
            <a:ext cx="2727071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Geography</a:t>
            </a:r>
            <a:endParaRPr lang="en-US" sz="32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8B490D95-DA28-9BEB-A2D1-B0266AF981B6}"/>
              </a:ext>
            </a:extLst>
          </p:cNvPr>
          <p:cNvSpPr/>
          <p:nvPr/>
        </p:nvSpPr>
        <p:spPr>
          <a:xfrm>
            <a:off x="8996499" y="5001929"/>
            <a:ext cx="2727071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Coğrafya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69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2D2664D1-CD61-9B99-0B45-9E1BDA8D5080}"/>
              </a:ext>
            </a:extLst>
          </p:cNvPr>
          <p:cNvSpPr/>
          <p:nvPr/>
        </p:nvSpPr>
        <p:spPr>
          <a:xfrm>
            <a:off x="3195503" y="936425"/>
            <a:ext cx="2801036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Geometry</a:t>
            </a:r>
            <a:endParaRPr lang="en-US" sz="32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80CF6C31-0038-D1C8-0EAC-271450031200}"/>
              </a:ext>
            </a:extLst>
          </p:cNvPr>
          <p:cNvSpPr/>
          <p:nvPr/>
        </p:nvSpPr>
        <p:spPr>
          <a:xfrm>
            <a:off x="3195502" y="1742173"/>
            <a:ext cx="2801036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Geometri</a:t>
            </a:r>
            <a:endParaRPr lang="en-US" sz="28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60AF8B0-C8A0-A6DB-7A37-30CF38221FD6}"/>
              </a:ext>
            </a:extLst>
          </p:cNvPr>
          <p:cNvSpPr/>
          <p:nvPr/>
        </p:nvSpPr>
        <p:spPr>
          <a:xfrm>
            <a:off x="8996500" y="936425"/>
            <a:ext cx="2727071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600" b="1" dirty="0" err="1"/>
              <a:t>Medicine</a:t>
            </a:r>
            <a:endParaRPr lang="en-US" sz="36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130F7102-35E2-AC58-B5CE-0E9FCD0FA9E9}"/>
              </a:ext>
            </a:extLst>
          </p:cNvPr>
          <p:cNvSpPr/>
          <p:nvPr/>
        </p:nvSpPr>
        <p:spPr>
          <a:xfrm>
            <a:off x="8996499" y="1742173"/>
            <a:ext cx="2727071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/>
              <a:t>Tıp</a:t>
            </a:r>
            <a:endParaRPr lang="en-US" sz="32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8AB995B-6B0F-48FD-0E83-C2970C3A55A3}"/>
              </a:ext>
            </a:extLst>
          </p:cNvPr>
          <p:cNvSpPr/>
          <p:nvPr/>
        </p:nvSpPr>
        <p:spPr>
          <a:xfrm>
            <a:off x="3195502" y="4111158"/>
            <a:ext cx="2801036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Philosophy</a:t>
            </a:r>
            <a:endParaRPr lang="en-US" sz="32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7D86332-C441-97D4-7F20-8642F85F99BE}"/>
              </a:ext>
            </a:extLst>
          </p:cNvPr>
          <p:cNvSpPr/>
          <p:nvPr/>
        </p:nvSpPr>
        <p:spPr>
          <a:xfrm>
            <a:off x="3195501" y="4916906"/>
            <a:ext cx="2801036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Felsefe</a:t>
            </a:r>
            <a:endParaRPr lang="en-US" sz="28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1E0DD5FB-F60C-EE6F-B9F9-CC55B074ED2E}"/>
              </a:ext>
            </a:extLst>
          </p:cNvPr>
          <p:cNvSpPr/>
          <p:nvPr/>
        </p:nvSpPr>
        <p:spPr>
          <a:xfrm>
            <a:off x="8996500" y="4196181"/>
            <a:ext cx="2727071" cy="805748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Physics</a:t>
            </a:r>
            <a:endParaRPr lang="en-US" sz="32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F01ED210-224D-96C2-C101-918B14353910}"/>
              </a:ext>
            </a:extLst>
          </p:cNvPr>
          <p:cNvSpPr/>
          <p:nvPr/>
        </p:nvSpPr>
        <p:spPr>
          <a:xfrm>
            <a:off x="8996499" y="5001929"/>
            <a:ext cx="2727071" cy="805748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Fizik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5911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9B4E857-BDE0-7FFF-F16B-E219AA603054}"/>
              </a:ext>
            </a:extLst>
          </p:cNvPr>
          <p:cNvSpPr txBox="1"/>
          <p:nvPr/>
        </p:nvSpPr>
        <p:spPr>
          <a:xfrm>
            <a:off x="314325" y="3422748"/>
            <a:ext cx="9810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https://www.egetolgayaltinay.com/lessons/404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4803105-7991-EC8E-1AF5-111C2156A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197">
            <a:off x="8800529" y="3282651"/>
            <a:ext cx="29051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15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4FC42DB-820E-A12C-E8C1-577C34383573}"/>
              </a:ext>
            </a:extLst>
          </p:cNvPr>
          <p:cNvSpPr txBox="1"/>
          <p:nvPr/>
        </p:nvSpPr>
        <p:spPr>
          <a:xfrm>
            <a:off x="314325" y="3422748"/>
            <a:ext cx="9810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https://www.egetolgayaltinay.com/lessons/405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23C27A0-7EBE-DB12-B76D-FE184F1E7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186">
            <a:off x="8905574" y="3434014"/>
            <a:ext cx="29432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87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3EA4DB0-DA3F-CA44-75A8-CE2857863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907" y="1105739"/>
            <a:ext cx="2719979" cy="419896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664F7E5-06A3-14EB-022D-59FB08E3E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8F82A795-1B03-F8E5-5C11-290CA59D52F3}"/>
              </a:ext>
            </a:extLst>
          </p:cNvPr>
          <p:cNvSpPr txBox="1"/>
          <p:nvPr/>
        </p:nvSpPr>
        <p:spPr>
          <a:xfrm>
            <a:off x="863066" y="1747490"/>
            <a:ext cx="7226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Bu sunum </a:t>
            </a:r>
            <a:r>
              <a:rPr lang="tr-TR" sz="2800" b="1" i="1" dirty="0"/>
              <a:t>İşleyen </a:t>
            </a:r>
            <a:r>
              <a:rPr lang="tr-TR" sz="2800" b="1" i="1" dirty="0" err="1"/>
              <a:t>Zeka’</a:t>
            </a:r>
            <a:r>
              <a:rPr lang="tr-TR" sz="2800" b="1" dirty="0" err="1"/>
              <a:t>nın</a:t>
            </a:r>
            <a:r>
              <a:rPr lang="tr-TR" sz="2800" b="1" dirty="0"/>
              <a:t> katkılarıyla hazırlanmıştır.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ABC35F6-9BC4-A43B-0009-83BC25CF2E79}"/>
              </a:ext>
            </a:extLst>
          </p:cNvPr>
          <p:cNvSpPr txBox="1"/>
          <p:nvPr/>
        </p:nvSpPr>
        <p:spPr>
          <a:xfrm>
            <a:off x="863066" y="3011916"/>
            <a:ext cx="537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örnek içeriklerine aşağıdaki linkten ulaşabilirsiniz:</a:t>
            </a:r>
          </a:p>
          <a:p>
            <a:br>
              <a:rPr lang="tr-TR" sz="1800" dirty="0"/>
            </a:br>
            <a:r>
              <a:rPr lang="tr-TR" sz="1800" dirty="0">
                <a:hlinkClick r:id="rId4"/>
              </a:rPr>
              <a:t>https://www.egetolgayaltinay.com/contents/1/5</a:t>
            </a:r>
            <a:r>
              <a:rPr lang="tr-T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078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36631C7-5C4D-454D-3605-49849E3F4BB1}"/>
              </a:ext>
            </a:extLst>
          </p:cNvPr>
          <p:cNvSpPr txBox="1"/>
          <p:nvPr/>
        </p:nvSpPr>
        <p:spPr>
          <a:xfrm>
            <a:off x="173248" y="1207697"/>
            <a:ext cx="118454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8B60AC"/>
                </a:solidFill>
              </a:rPr>
              <a:t>Professions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</a:p>
          <a:p>
            <a:pPr algn="ctr"/>
            <a:r>
              <a:rPr lang="tr-TR" sz="9600" b="1" dirty="0">
                <a:solidFill>
                  <a:srgbClr val="8B60AC"/>
                </a:solidFill>
              </a:rPr>
              <a:t>in </a:t>
            </a:r>
            <a:r>
              <a:rPr lang="tr-TR" sz="9600" b="1" dirty="0" err="1">
                <a:solidFill>
                  <a:srgbClr val="8B60AC"/>
                </a:solidFill>
              </a:rPr>
              <a:t>the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  <a:r>
              <a:rPr lang="tr-TR" sz="9600" b="1" dirty="0" err="1">
                <a:solidFill>
                  <a:srgbClr val="8B60AC"/>
                </a:solidFill>
              </a:rPr>
              <a:t>field</a:t>
            </a:r>
            <a:r>
              <a:rPr lang="tr-TR" sz="9600" b="1" dirty="0">
                <a:solidFill>
                  <a:srgbClr val="8B60AC"/>
                </a:solidFill>
              </a:rPr>
              <a:t> of </a:t>
            </a:r>
            <a:r>
              <a:rPr lang="tr-TR" sz="9600" b="1" dirty="0" err="1">
                <a:solidFill>
                  <a:srgbClr val="8B60AC"/>
                </a:solidFill>
              </a:rPr>
              <a:t>Science</a:t>
            </a:r>
            <a:endParaRPr lang="tr-TR" sz="9600" b="1" dirty="0">
              <a:solidFill>
                <a:srgbClr val="8B60AC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092F72-5BC7-07CE-76E9-28E6AE786EBF}"/>
              </a:ext>
            </a:extLst>
          </p:cNvPr>
          <p:cNvSpPr txBox="1"/>
          <p:nvPr/>
        </p:nvSpPr>
        <p:spPr>
          <a:xfrm>
            <a:off x="173247" y="4159128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(Bilim Alanındaki Meslekler)</a:t>
            </a:r>
          </a:p>
        </p:txBody>
      </p:sp>
    </p:spTree>
    <p:extLst>
      <p:ext uri="{BB962C8B-B14F-4D97-AF65-F5344CB8AC3E}">
        <p14:creationId xmlns:p14="http://schemas.microsoft.com/office/powerpoint/2010/main" val="1631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5CFF94EC-B386-086C-4030-AC05C4B49DCD}"/>
              </a:ext>
            </a:extLst>
          </p:cNvPr>
          <p:cNvSpPr/>
          <p:nvPr/>
        </p:nvSpPr>
        <p:spPr>
          <a:xfrm>
            <a:off x="344992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Academician</a:t>
            </a:r>
            <a:endParaRPr lang="en-US" sz="24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678FE292-6770-1D01-517F-DE19D3B490D2}"/>
              </a:ext>
            </a:extLst>
          </p:cNvPr>
          <p:cNvSpPr/>
          <p:nvPr/>
        </p:nvSpPr>
        <p:spPr>
          <a:xfrm>
            <a:off x="344991" y="2698657"/>
            <a:ext cx="2770711" cy="891566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Üniversite Öğretim Görevlisi</a:t>
            </a:r>
            <a:endParaRPr lang="en-US" sz="24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6C3C288-444F-8ED5-F12E-CC4FC1544148}"/>
              </a:ext>
            </a:extLst>
          </p:cNvPr>
          <p:cNvSpPr/>
          <p:nvPr/>
        </p:nvSpPr>
        <p:spPr>
          <a:xfrm>
            <a:off x="4828762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Astronaut</a:t>
            </a:r>
            <a:endParaRPr lang="en-US" sz="28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453EA7F3-956F-862A-5B33-6F06BBA1894F}"/>
              </a:ext>
            </a:extLst>
          </p:cNvPr>
          <p:cNvSpPr/>
          <p:nvPr/>
        </p:nvSpPr>
        <p:spPr>
          <a:xfrm>
            <a:off x="4828761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Atronot</a:t>
            </a:r>
            <a:endParaRPr lang="en-US" sz="24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622BCFE3-32AF-49AE-F271-C65473C0672E}"/>
              </a:ext>
            </a:extLst>
          </p:cNvPr>
          <p:cNvSpPr/>
          <p:nvPr/>
        </p:nvSpPr>
        <p:spPr>
          <a:xfrm>
            <a:off x="9076301" y="2253482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Biologist</a:t>
            </a:r>
            <a:endParaRPr lang="en-US" sz="28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F5D4E2D0-1DB9-8CD9-EC85-0E41447B064B}"/>
              </a:ext>
            </a:extLst>
          </p:cNvPr>
          <p:cNvSpPr/>
          <p:nvPr/>
        </p:nvSpPr>
        <p:spPr>
          <a:xfrm>
            <a:off x="9076300" y="2793306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Biyolog</a:t>
            </a:r>
            <a:endParaRPr lang="en-US" sz="2400" b="1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1A4472EB-A5BF-7360-2829-85B03CCCDFE3}"/>
              </a:ext>
            </a:extLst>
          </p:cNvPr>
          <p:cNvSpPr/>
          <p:nvPr/>
        </p:nvSpPr>
        <p:spPr>
          <a:xfrm>
            <a:off x="912474" y="579076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Chemist</a:t>
            </a:r>
            <a:endParaRPr lang="en-US" sz="28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C577F95E-1634-8EDF-03B2-37F6FC051B87}"/>
              </a:ext>
            </a:extLst>
          </p:cNvPr>
          <p:cNvSpPr/>
          <p:nvPr/>
        </p:nvSpPr>
        <p:spPr>
          <a:xfrm>
            <a:off x="912473" y="633059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Kimyager</a:t>
            </a:r>
            <a:endParaRPr lang="en-US" sz="2400" b="1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07FD3535-DEF2-2893-68D4-55091D60DEAC}"/>
              </a:ext>
            </a:extLst>
          </p:cNvPr>
          <p:cNvSpPr/>
          <p:nvPr/>
        </p:nvSpPr>
        <p:spPr>
          <a:xfrm>
            <a:off x="4710644" y="5356025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Cosmologist</a:t>
            </a:r>
            <a:endParaRPr lang="en-US" sz="2800" b="1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46540B98-CC39-513E-ACEC-A1BCAD7D9D47}"/>
              </a:ext>
            </a:extLst>
          </p:cNvPr>
          <p:cNvSpPr/>
          <p:nvPr/>
        </p:nvSpPr>
        <p:spPr>
          <a:xfrm>
            <a:off x="4710643" y="5895849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Uzay Bilimci</a:t>
            </a:r>
            <a:endParaRPr lang="en-US" sz="2400" b="1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54595707-42F1-70FD-E36F-60A18CAFCF26}"/>
              </a:ext>
            </a:extLst>
          </p:cNvPr>
          <p:cNvSpPr/>
          <p:nvPr/>
        </p:nvSpPr>
        <p:spPr>
          <a:xfrm>
            <a:off x="8366640" y="5778352"/>
            <a:ext cx="1856994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Director</a:t>
            </a:r>
            <a:endParaRPr lang="en-US" sz="2400" b="1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82CB4EB7-91F2-6BC3-CA5F-6911E8C4DAB2}"/>
              </a:ext>
            </a:extLst>
          </p:cNvPr>
          <p:cNvSpPr/>
          <p:nvPr/>
        </p:nvSpPr>
        <p:spPr>
          <a:xfrm>
            <a:off x="8366639" y="6318176"/>
            <a:ext cx="1856994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Yönetici</a:t>
            </a:r>
            <a:endParaRPr lang="en-US" sz="2000" b="1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115C65C0-D8EC-F8BF-176D-BC2FDA10CBCA}"/>
              </a:ext>
            </a:extLst>
          </p:cNvPr>
          <p:cNvSpPr/>
          <p:nvPr/>
        </p:nvSpPr>
        <p:spPr>
          <a:xfrm>
            <a:off x="10223634" y="5778352"/>
            <a:ext cx="1856994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Founder</a:t>
            </a:r>
            <a:endParaRPr lang="en-US" sz="2400" b="1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FB056B77-3965-4044-965D-D4808031C403}"/>
              </a:ext>
            </a:extLst>
          </p:cNvPr>
          <p:cNvSpPr/>
          <p:nvPr/>
        </p:nvSpPr>
        <p:spPr>
          <a:xfrm>
            <a:off x="10223633" y="6318176"/>
            <a:ext cx="1856994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Kurucu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0019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7E2CC84-8D9F-EC6F-85E6-9D211A242600}"/>
              </a:ext>
            </a:extLst>
          </p:cNvPr>
          <p:cNvSpPr/>
          <p:nvPr/>
        </p:nvSpPr>
        <p:spPr>
          <a:xfrm>
            <a:off x="581406" y="2349352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Discoverer</a:t>
            </a:r>
            <a:endParaRPr lang="en-US" sz="32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86B9BCB-1D41-AFA1-7198-59214D53EAA2}"/>
              </a:ext>
            </a:extLst>
          </p:cNvPr>
          <p:cNvSpPr/>
          <p:nvPr/>
        </p:nvSpPr>
        <p:spPr>
          <a:xfrm>
            <a:off x="581405" y="2889176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Kâşif</a:t>
            </a:r>
            <a:endParaRPr lang="en-US" sz="28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40241DB-B11C-887A-E36C-0F08385973D9}"/>
              </a:ext>
            </a:extLst>
          </p:cNvPr>
          <p:cNvSpPr/>
          <p:nvPr/>
        </p:nvSpPr>
        <p:spPr>
          <a:xfrm>
            <a:off x="4710645" y="2000429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Inventor</a:t>
            </a:r>
            <a:endParaRPr lang="en-US" sz="32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C3A7AB99-4E66-849C-5F5F-B58EC453121F}"/>
              </a:ext>
            </a:extLst>
          </p:cNvPr>
          <p:cNvSpPr/>
          <p:nvPr/>
        </p:nvSpPr>
        <p:spPr>
          <a:xfrm>
            <a:off x="4710644" y="2540253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Mucit</a:t>
            </a:r>
            <a:endParaRPr lang="en-US" sz="28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027D877-2580-34AE-DB16-A7AD9CA2C0EA}"/>
              </a:ext>
            </a:extLst>
          </p:cNvPr>
          <p:cNvSpPr/>
          <p:nvPr/>
        </p:nvSpPr>
        <p:spPr>
          <a:xfrm>
            <a:off x="8722776" y="2270341"/>
            <a:ext cx="2981544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Physicist</a:t>
            </a:r>
            <a:endParaRPr lang="en-US" sz="32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A58D895E-4E4D-E642-3DAA-0E0A7537D8E4}"/>
              </a:ext>
            </a:extLst>
          </p:cNvPr>
          <p:cNvSpPr/>
          <p:nvPr/>
        </p:nvSpPr>
        <p:spPr>
          <a:xfrm>
            <a:off x="8722775" y="2810165"/>
            <a:ext cx="2981544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Fizikçi</a:t>
            </a:r>
            <a:endParaRPr lang="en-US" sz="28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C14A1C2-6E7B-874B-BD9D-B6DA29EB8B4E}"/>
              </a:ext>
            </a:extLst>
          </p:cNvPr>
          <p:cNvSpPr/>
          <p:nvPr/>
        </p:nvSpPr>
        <p:spPr>
          <a:xfrm>
            <a:off x="581406" y="5580232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Engineer</a:t>
            </a:r>
            <a:endParaRPr lang="en-US" sz="28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BF62EA13-072E-8891-CA15-0CFA0B4FFC79}"/>
              </a:ext>
            </a:extLst>
          </p:cNvPr>
          <p:cNvSpPr/>
          <p:nvPr/>
        </p:nvSpPr>
        <p:spPr>
          <a:xfrm>
            <a:off x="581405" y="6120056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Mühendis</a:t>
            </a:r>
            <a:endParaRPr lang="en-US" sz="2400" b="1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33B25500-4ADD-231D-7C96-4AAA4196FA06}"/>
              </a:ext>
            </a:extLst>
          </p:cNvPr>
          <p:cNvSpPr/>
          <p:nvPr/>
        </p:nvSpPr>
        <p:spPr>
          <a:xfrm>
            <a:off x="4710645" y="5386918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Researcher</a:t>
            </a:r>
            <a:endParaRPr lang="en-US" sz="28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CC6D798-8D79-A6F6-F533-94A05D0D48DB}"/>
              </a:ext>
            </a:extLst>
          </p:cNvPr>
          <p:cNvSpPr/>
          <p:nvPr/>
        </p:nvSpPr>
        <p:spPr>
          <a:xfrm>
            <a:off x="4710644" y="5926742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Araştırmacı</a:t>
            </a:r>
            <a:endParaRPr lang="en-US" sz="2400" b="1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845A1592-D350-75CF-903F-EF8BECF54989}"/>
              </a:ext>
            </a:extLst>
          </p:cNvPr>
          <p:cNvSpPr/>
          <p:nvPr/>
        </p:nvSpPr>
        <p:spPr>
          <a:xfrm>
            <a:off x="8722776" y="5580232"/>
            <a:ext cx="2981544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 err="1"/>
              <a:t>Scientist</a:t>
            </a:r>
            <a:endParaRPr lang="en-US" sz="3200" b="1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61EA3A46-665D-D43B-3366-FBE5321B2BE8}"/>
              </a:ext>
            </a:extLst>
          </p:cNvPr>
          <p:cNvSpPr/>
          <p:nvPr/>
        </p:nvSpPr>
        <p:spPr>
          <a:xfrm>
            <a:off x="8722775" y="6120056"/>
            <a:ext cx="2981544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Bilim İnsanı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613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C89B70C-1F3E-4243-1B67-D28591877618}"/>
              </a:ext>
            </a:extLst>
          </p:cNvPr>
          <p:cNvSpPr txBox="1"/>
          <p:nvPr/>
        </p:nvSpPr>
        <p:spPr>
          <a:xfrm>
            <a:off x="314325" y="3422748"/>
            <a:ext cx="9810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https://www.egetolgayaltinay.com/lessons/406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D8A4BCB-E280-C516-AA56-2ED3DA398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6954">
            <a:off x="8927833" y="3422748"/>
            <a:ext cx="29241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59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DEAAF4D-D895-DEE4-5984-E9A2755496CE}"/>
              </a:ext>
            </a:extLst>
          </p:cNvPr>
          <p:cNvSpPr txBox="1"/>
          <p:nvPr/>
        </p:nvSpPr>
        <p:spPr>
          <a:xfrm>
            <a:off x="314325" y="3422748"/>
            <a:ext cx="9810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https://www.egetolgayaltinay.com/lessons/407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51D2F17-908C-0DD3-0EE0-8D3E2E29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565">
            <a:off x="8869028" y="3588017"/>
            <a:ext cx="29241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2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36631C7-5C4D-454D-3605-49849E3F4BB1}"/>
              </a:ext>
            </a:extLst>
          </p:cNvPr>
          <p:cNvSpPr txBox="1"/>
          <p:nvPr/>
        </p:nvSpPr>
        <p:spPr>
          <a:xfrm>
            <a:off x="173247" y="2150973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8B60AC"/>
                </a:solidFill>
              </a:rPr>
              <a:t>Places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  <a:r>
              <a:rPr lang="tr-TR" sz="9600" b="1" dirty="0" err="1">
                <a:solidFill>
                  <a:srgbClr val="8B60AC"/>
                </a:solidFill>
              </a:rPr>
              <a:t>about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  <a:r>
              <a:rPr lang="tr-TR" sz="9600" b="1" dirty="0" err="1">
                <a:solidFill>
                  <a:srgbClr val="8B60AC"/>
                </a:solidFill>
              </a:rPr>
              <a:t>Science</a:t>
            </a:r>
            <a:endParaRPr lang="tr-TR" sz="9600" b="1" dirty="0">
              <a:solidFill>
                <a:srgbClr val="8B60AC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092F72-5BC7-07CE-76E9-28E6AE786EBF}"/>
              </a:ext>
            </a:extLst>
          </p:cNvPr>
          <p:cNvSpPr txBox="1"/>
          <p:nvPr/>
        </p:nvSpPr>
        <p:spPr>
          <a:xfrm>
            <a:off x="173247" y="3543111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(Bilim ile İlgili Mekanlar)</a:t>
            </a:r>
          </a:p>
        </p:txBody>
      </p:sp>
    </p:spTree>
    <p:extLst>
      <p:ext uri="{BB962C8B-B14F-4D97-AF65-F5344CB8AC3E}">
        <p14:creationId xmlns:p14="http://schemas.microsoft.com/office/powerpoint/2010/main" val="43133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89D7D501-65D1-451E-C7A0-5290C20C13ED}"/>
              </a:ext>
            </a:extLst>
          </p:cNvPr>
          <p:cNvSpPr/>
          <p:nvPr/>
        </p:nvSpPr>
        <p:spPr>
          <a:xfrm>
            <a:off x="244936" y="234529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Laboratory</a:t>
            </a:r>
            <a:endParaRPr lang="en-US" sz="28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14E233F1-9D56-3402-A138-47DA7A7245E9}"/>
              </a:ext>
            </a:extLst>
          </p:cNvPr>
          <p:cNvSpPr/>
          <p:nvPr/>
        </p:nvSpPr>
        <p:spPr>
          <a:xfrm>
            <a:off x="244935" y="288512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Laboratuvar</a:t>
            </a:r>
            <a:endParaRPr lang="en-US" sz="24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AC4147F-F66F-FCBE-333A-DA75187F8C35}"/>
              </a:ext>
            </a:extLst>
          </p:cNvPr>
          <p:cNvSpPr/>
          <p:nvPr/>
        </p:nvSpPr>
        <p:spPr>
          <a:xfrm>
            <a:off x="3240593" y="2303212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Science</a:t>
            </a:r>
            <a:r>
              <a:rPr lang="tr-TR" sz="2800" b="1" dirty="0"/>
              <a:t> Class</a:t>
            </a:r>
            <a:endParaRPr lang="en-US" sz="28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779D1A1E-599E-7FB6-6679-8287599C08A8}"/>
              </a:ext>
            </a:extLst>
          </p:cNvPr>
          <p:cNvSpPr/>
          <p:nvPr/>
        </p:nvSpPr>
        <p:spPr>
          <a:xfrm>
            <a:off x="3240592" y="2843036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Fen Bilimleri Sınıfı</a:t>
            </a:r>
            <a:endParaRPr lang="en-US" sz="24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55B30E65-55DB-0F0B-A584-C097B54570B1}"/>
              </a:ext>
            </a:extLst>
          </p:cNvPr>
          <p:cNvSpPr/>
          <p:nvPr/>
        </p:nvSpPr>
        <p:spPr>
          <a:xfrm>
            <a:off x="6295336" y="234529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Exhibition</a:t>
            </a:r>
            <a:endParaRPr lang="en-US" sz="28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78F854CE-28E3-8162-8CA1-753859FF0AEC}"/>
              </a:ext>
            </a:extLst>
          </p:cNvPr>
          <p:cNvSpPr/>
          <p:nvPr/>
        </p:nvSpPr>
        <p:spPr>
          <a:xfrm>
            <a:off x="6295335" y="288512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Sergi</a:t>
            </a:r>
            <a:endParaRPr lang="en-US" sz="24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FE09F34B-71BC-E9E1-7C05-E27C97C6C1B0}"/>
              </a:ext>
            </a:extLst>
          </p:cNvPr>
          <p:cNvSpPr/>
          <p:nvPr/>
        </p:nvSpPr>
        <p:spPr>
          <a:xfrm>
            <a:off x="9231906" y="2303212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Excavation</a:t>
            </a:r>
            <a:r>
              <a:rPr lang="tr-TR" sz="2800" b="1" dirty="0"/>
              <a:t> </a:t>
            </a:r>
            <a:r>
              <a:rPr lang="tr-TR" sz="2800" b="1" dirty="0" err="1"/>
              <a:t>Area</a:t>
            </a:r>
            <a:endParaRPr lang="en-US" sz="28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FDC2023D-0278-997D-4042-818B30BB0DB6}"/>
              </a:ext>
            </a:extLst>
          </p:cNvPr>
          <p:cNvSpPr/>
          <p:nvPr/>
        </p:nvSpPr>
        <p:spPr>
          <a:xfrm>
            <a:off x="9231905" y="2843036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Kazı Alanı</a:t>
            </a:r>
            <a:endParaRPr lang="en-US" sz="2400" b="1" dirty="0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DB35D7A2-A74D-56E7-BCF6-75C7FE11ED19}"/>
              </a:ext>
            </a:extLst>
          </p:cNvPr>
          <p:cNvSpPr/>
          <p:nvPr/>
        </p:nvSpPr>
        <p:spPr>
          <a:xfrm>
            <a:off x="189386" y="5593852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Faculty</a:t>
            </a:r>
            <a:endParaRPr lang="en-US" sz="2800" b="1" dirty="0"/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0830727F-3A40-5225-1A88-A2E9AF1363C7}"/>
              </a:ext>
            </a:extLst>
          </p:cNvPr>
          <p:cNvSpPr/>
          <p:nvPr/>
        </p:nvSpPr>
        <p:spPr>
          <a:xfrm>
            <a:off x="189385" y="6133676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Fakülte</a:t>
            </a:r>
            <a:endParaRPr lang="en-US" sz="2400" b="1" dirty="0"/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88410D89-CF79-CC96-D0DD-3DEAA341FDFB}"/>
              </a:ext>
            </a:extLst>
          </p:cNvPr>
          <p:cNvSpPr/>
          <p:nvPr/>
        </p:nvSpPr>
        <p:spPr>
          <a:xfrm>
            <a:off x="3171612" y="5323940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Space Station</a:t>
            </a:r>
            <a:endParaRPr lang="en-US" sz="2800" b="1" dirty="0"/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42BA6675-C05E-0B64-4D40-83119DE36290}"/>
              </a:ext>
            </a:extLst>
          </p:cNvPr>
          <p:cNvSpPr/>
          <p:nvPr/>
        </p:nvSpPr>
        <p:spPr>
          <a:xfrm>
            <a:off x="3171611" y="5863764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Uzay İstasyonu</a:t>
            </a:r>
            <a:endParaRPr lang="en-US" sz="2400" b="1" dirty="0"/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451D30FB-1225-3DE1-7A57-EF9C7CA95C35}"/>
              </a:ext>
            </a:extLst>
          </p:cNvPr>
          <p:cNvSpPr/>
          <p:nvPr/>
        </p:nvSpPr>
        <p:spPr>
          <a:xfrm>
            <a:off x="6249680" y="5394900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Institution</a:t>
            </a:r>
            <a:endParaRPr lang="en-US" sz="2800" b="1" dirty="0"/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C35F59EF-5B19-B3AF-980E-35D3E085B2AC}"/>
              </a:ext>
            </a:extLst>
          </p:cNvPr>
          <p:cNvSpPr/>
          <p:nvPr/>
        </p:nvSpPr>
        <p:spPr>
          <a:xfrm>
            <a:off x="6249679" y="5934724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Enstitü</a:t>
            </a:r>
            <a:endParaRPr lang="en-US" sz="2400" b="1" dirty="0"/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50E1B831-B426-762C-7A23-7E0D39EEE282}"/>
              </a:ext>
            </a:extLst>
          </p:cNvPr>
          <p:cNvSpPr/>
          <p:nvPr/>
        </p:nvSpPr>
        <p:spPr>
          <a:xfrm>
            <a:off x="9231906" y="5394900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Foundation</a:t>
            </a:r>
            <a:endParaRPr lang="en-US" sz="2800" b="1" dirty="0"/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BBC50EFF-7C2A-679C-A400-40627A8E4B24}"/>
              </a:ext>
            </a:extLst>
          </p:cNvPr>
          <p:cNvSpPr/>
          <p:nvPr/>
        </p:nvSpPr>
        <p:spPr>
          <a:xfrm>
            <a:off x="9231905" y="5934724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Kuruluş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8840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F16D4B0-BE47-D1AA-444D-213ADF7DFEF1}"/>
              </a:ext>
            </a:extLst>
          </p:cNvPr>
          <p:cNvSpPr txBox="1"/>
          <p:nvPr/>
        </p:nvSpPr>
        <p:spPr>
          <a:xfrm>
            <a:off x="314325" y="3422748"/>
            <a:ext cx="9810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https://www.egetolgayaltinay.com/lessons/408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B1CE4DE-B5DD-E17D-260F-B3CFE3D4E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956">
            <a:off x="8744194" y="3441999"/>
            <a:ext cx="29527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43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46ED033-2517-DF47-8431-16CBEEF04382}"/>
              </a:ext>
            </a:extLst>
          </p:cNvPr>
          <p:cNvSpPr txBox="1"/>
          <p:nvPr/>
        </p:nvSpPr>
        <p:spPr>
          <a:xfrm>
            <a:off x="314325" y="3422748"/>
            <a:ext cx="9810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https://www.egetolgayaltinay.com/lessons/409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C8B5F2A-FDA4-B55E-26E8-BAE414D5B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18">
            <a:off x="8773829" y="3502410"/>
            <a:ext cx="29527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09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36631C7-5C4D-454D-3605-49849E3F4BB1}"/>
              </a:ext>
            </a:extLst>
          </p:cNvPr>
          <p:cNvSpPr txBox="1"/>
          <p:nvPr/>
        </p:nvSpPr>
        <p:spPr>
          <a:xfrm>
            <a:off x="173247" y="2150973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8B60AC"/>
                </a:solidFill>
              </a:rPr>
              <a:t>Verbs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  <a:r>
              <a:rPr lang="tr-TR" sz="9600" b="1" dirty="0" err="1">
                <a:solidFill>
                  <a:srgbClr val="8B60AC"/>
                </a:solidFill>
              </a:rPr>
              <a:t>about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  <a:r>
              <a:rPr lang="tr-TR" sz="9600" b="1" dirty="0" err="1">
                <a:solidFill>
                  <a:srgbClr val="8B60AC"/>
                </a:solidFill>
              </a:rPr>
              <a:t>Science</a:t>
            </a:r>
            <a:endParaRPr lang="tr-TR" sz="9600" b="1" dirty="0">
              <a:solidFill>
                <a:srgbClr val="8B60AC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092F72-5BC7-07CE-76E9-28E6AE786EBF}"/>
              </a:ext>
            </a:extLst>
          </p:cNvPr>
          <p:cNvSpPr txBox="1"/>
          <p:nvPr/>
        </p:nvSpPr>
        <p:spPr>
          <a:xfrm>
            <a:off x="173247" y="3543111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(Bilim ile İlgili Fiiller)</a:t>
            </a:r>
          </a:p>
        </p:txBody>
      </p:sp>
    </p:spTree>
    <p:extLst>
      <p:ext uri="{BB962C8B-B14F-4D97-AF65-F5344CB8AC3E}">
        <p14:creationId xmlns:p14="http://schemas.microsoft.com/office/powerpoint/2010/main" val="14822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1B5CA1B9-39C9-345F-6F32-4141B8B47070}"/>
              </a:ext>
            </a:extLst>
          </p:cNvPr>
          <p:cNvSpPr/>
          <p:nvPr/>
        </p:nvSpPr>
        <p:spPr>
          <a:xfrm>
            <a:off x="322446" y="426815"/>
            <a:ext cx="115471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What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is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the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difference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between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inventor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and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discoverer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7785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88E34376-2FEB-106A-BDFB-FF71A0C3024D}"/>
              </a:ext>
            </a:extLst>
          </p:cNvPr>
          <p:cNvSpPr/>
          <p:nvPr/>
        </p:nvSpPr>
        <p:spPr>
          <a:xfrm>
            <a:off x="2266241" y="266238"/>
            <a:ext cx="373992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Create</a:t>
            </a:r>
            <a:endParaRPr lang="en-US" sz="28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8BAE4FB2-ACA1-B9CD-CED0-7753FC22AE9E}"/>
              </a:ext>
            </a:extLst>
          </p:cNvPr>
          <p:cNvSpPr/>
          <p:nvPr/>
        </p:nvSpPr>
        <p:spPr>
          <a:xfrm>
            <a:off x="2266240" y="806062"/>
            <a:ext cx="373992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Oluşturmak</a:t>
            </a:r>
            <a:endParaRPr lang="en-US" sz="24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CAC22AF-63EB-2267-22AC-B37A195C7ED4}"/>
              </a:ext>
            </a:extLst>
          </p:cNvPr>
          <p:cNvSpPr/>
          <p:nvPr/>
        </p:nvSpPr>
        <p:spPr>
          <a:xfrm>
            <a:off x="2266241" y="1467791"/>
            <a:ext cx="373992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Design</a:t>
            </a:r>
            <a:endParaRPr lang="en-US" sz="28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9883C8DA-33F9-EACD-27D0-F300CC0DA782}"/>
              </a:ext>
            </a:extLst>
          </p:cNvPr>
          <p:cNvSpPr/>
          <p:nvPr/>
        </p:nvSpPr>
        <p:spPr>
          <a:xfrm>
            <a:off x="2266240" y="2007615"/>
            <a:ext cx="373992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Tasarlamak</a:t>
            </a:r>
            <a:endParaRPr lang="en-US" sz="24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A2403C-1374-BA4C-3166-74446BDFD89C}"/>
              </a:ext>
            </a:extLst>
          </p:cNvPr>
          <p:cNvSpPr/>
          <p:nvPr/>
        </p:nvSpPr>
        <p:spPr>
          <a:xfrm>
            <a:off x="2266236" y="2669344"/>
            <a:ext cx="188666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Improve</a:t>
            </a:r>
            <a:endParaRPr lang="en-US" sz="28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E405840-1957-1789-F7E6-71D723A34080}"/>
              </a:ext>
            </a:extLst>
          </p:cNvPr>
          <p:cNvSpPr/>
          <p:nvPr/>
        </p:nvSpPr>
        <p:spPr>
          <a:xfrm>
            <a:off x="2266239" y="3209168"/>
            <a:ext cx="373992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Geliştirmek</a:t>
            </a:r>
            <a:endParaRPr lang="en-US" sz="24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63EBB1ED-9B95-9CE7-2FAE-EA356F7A03B2}"/>
              </a:ext>
            </a:extLst>
          </p:cNvPr>
          <p:cNvSpPr/>
          <p:nvPr/>
        </p:nvSpPr>
        <p:spPr>
          <a:xfrm>
            <a:off x="2266239" y="3870897"/>
            <a:ext cx="373992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Diagnose</a:t>
            </a:r>
            <a:endParaRPr lang="en-US" sz="28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87D7AF0A-CFC4-D1DA-FFB6-33C79A51093D}"/>
              </a:ext>
            </a:extLst>
          </p:cNvPr>
          <p:cNvSpPr/>
          <p:nvPr/>
        </p:nvSpPr>
        <p:spPr>
          <a:xfrm>
            <a:off x="2266238" y="4410721"/>
            <a:ext cx="373992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Teşhis Koymak</a:t>
            </a:r>
            <a:endParaRPr lang="en-US" sz="2400" b="1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68677B48-2CD8-AA96-E032-664947BD25D9}"/>
              </a:ext>
            </a:extLst>
          </p:cNvPr>
          <p:cNvSpPr/>
          <p:nvPr/>
        </p:nvSpPr>
        <p:spPr>
          <a:xfrm>
            <a:off x="2266238" y="5194355"/>
            <a:ext cx="373992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Discuss</a:t>
            </a:r>
            <a:endParaRPr lang="en-US" sz="28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B6BB4F7-5A6E-E37F-BE85-4CBC020ACEF8}"/>
              </a:ext>
            </a:extLst>
          </p:cNvPr>
          <p:cNvSpPr/>
          <p:nvPr/>
        </p:nvSpPr>
        <p:spPr>
          <a:xfrm>
            <a:off x="2266237" y="5734179"/>
            <a:ext cx="373992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Tartışmak</a:t>
            </a:r>
            <a:endParaRPr lang="en-US" sz="2400" b="1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5A6EA9B6-F8A9-E0C8-945D-D94354D79525}"/>
              </a:ext>
            </a:extLst>
          </p:cNvPr>
          <p:cNvSpPr/>
          <p:nvPr/>
        </p:nvSpPr>
        <p:spPr>
          <a:xfrm>
            <a:off x="7520030" y="341636"/>
            <a:ext cx="4328669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Do an </a:t>
            </a:r>
            <a:r>
              <a:rPr lang="tr-TR" sz="2800" b="1" dirty="0" err="1"/>
              <a:t>experiment</a:t>
            </a:r>
            <a:endParaRPr lang="en-US" sz="2800" b="1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2D2C589C-A5D8-5D24-E02B-FA1FC04A4F47}"/>
              </a:ext>
            </a:extLst>
          </p:cNvPr>
          <p:cNvSpPr/>
          <p:nvPr/>
        </p:nvSpPr>
        <p:spPr>
          <a:xfrm>
            <a:off x="7520029" y="881460"/>
            <a:ext cx="4328669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Deney yapmak</a:t>
            </a:r>
            <a:endParaRPr lang="en-US" sz="2400" b="1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50B9792B-1833-1316-8576-D6124C0846AB}"/>
              </a:ext>
            </a:extLst>
          </p:cNvPr>
          <p:cNvSpPr/>
          <p:nvPr/>
        </p:nvSpPr>
        <p:spPr>
          <a:xfrm>
            <a:off x="7520030" y="1543189"/>
            <a:ext cx="4328669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Examine</a:t>
            </a:r>
            <a:endParaRPr lang="en-US" sz="2800" b="1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EFA96E07-D675-6D2D-A0A3-C404436C0C73}"/>
              </a:ext>
            </a:extLst>
          </p:cNvPr>
          <p:cNvSpPr/>
          <p:nvPr/>
        </p:nvSpPr>
        <p:spPr>
          <a:xfrm>
            <a:off x="7520029" y="2083013"/>
            <a:ext cx="4328669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İncelemek</a:t>
            </a:r>
            <a:endParaRPr lang="en-US" sz="2400" b="1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A71ABC35-C858-CF54-1235-2AE7E635B08E}"/>
              </a:ext>
            </a:extLst>
          </p:cNvPr>
          <p:cNvSpPr/>
          <p:nvPr/>
        </p:nvSpPr>
        <p:spPr>
          <a:xfrm>
            <a:off x="7520028" y="3284566"/>
            <a:ext cx="4328669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Keşfetmek</a:t>
            </a:r>
            <a:endParaRPr lang="en-US" sz="2400" b="1" dirty="0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7BFA0816-DE3A-9DFD-C07F-79BDE18346B8}"/>
              </a:ext>
            </a:extLst>
          </p:cNvPr>
          <p:cNvSpPr/>
          <p:nvPr/>
        </p:nvSpPr>
        <p:spPr>
          <a:xfrm>
            <a:off x="7520028" y="3946295"/>
            <a:ext cx="4328669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Cure</a:t>
            </a:r>
            <a:endParaRPr lang="en-US" sz="2800" b="1" dirty="0"/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02BF4DC6-4CE4-0E4F-092D-95A177878A9B}"/>
              </a:ext>
            </a:extLst>
          </p:cNvPr>
          <p:cNvSpPr/>
          <p:nvPr/>
        </p:nvSpPr>
        <p:spPr>
          <a:xfrm>
            <a:off x="7520027" y="4486119"/>
            <a:ext cx="4328669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İyileştirmek</a:t>
            </a:r>
            <a:endParaRPr lang="en-US" sz="2400" b="1" dirty="0"/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E48E8BD4-7AEB-D2DD-681A-9968D880FF06}"/>
              </a:ext>
            </a:extLst>
          </p:cNvPr>
          <p:cNvSpPr/>
          <p:nvPr/>
        </p:nvSpPr>
        <p:spPr>
          <a:xfrm>
            <a:off x="7520026" y="5809577"/>
            <a:ext cx="4328669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Tamir etmek</a:t>
            </a:r>
            <a:endParaRPr lang="en-US" sz="2400" b="1" dirty="0"/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3AA1C028-CCA4-D41B-7F35-0F9AFB5871E7}"/>
              </a:ext>
            </a:extLst>
          </p:cNvPr>
          <p:cNvSpPr/>
          <p:nvPr/>
        </p:nvSpPr>
        <p:spPr>
          <a:xfrm>
            <a:off x="4152900" y="2669344"/>
            <a:ext cx="1853260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Develop</a:t>
            </a:r>
            <a:endParaRPr lang="en-US" sz="2800" b="1" dirty="0"/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66530AB1-74F3-E11C-EC67-160754071A6A}"/>
              </a:ext>
            </a:extLst>
          </p:cNvPr>
          <p:cNvSpPr/>
          <p:nvPr/>
        </p:nvSpPr>
        <p:spPr>
          <a:xfrm>
            <a:off x="7520026" y="2744742"/>
            <a:ext cx="2185832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Discover</a:t>
            </a:r>
            <a:endParaRPr lang="en-US" sz="2800" b="1" dirty="0"/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7D3472F4-04FE-C55D-248A-C59C0E6F11AE}"/>
              </a:ext>
            </a:extLst>
          </p:cNvPr>
          <p:cNvSpPr/>
          <p:nvPr/>
        </p:nvSpPr>
        <p:spPr>
          <a:xfrm>
            <a:off x="9703710" y="2744742"/>
            <a:ext cx="2147135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Explore</a:t>
            </a:r>
            <a:endParaRPr lang="en-US" sz="2800" b="1" dirty="0"/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60A21DD7-22FE-2F1A-B738-F86C60C2FDF2}"/>
              </a:ext>
            </a:extLst>
          </p:cNvPr>
          <p:cNvSpPr/>
          <p:nvPr/>
        </p:nvSpPr>
        <p:spPr>
          <a:xfrm>
            <a:off x="7520026" y="5269753"/>
            <a:ext cx="2185832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Repair</a:t>
            </a:r>
            <a:endParaRPr lang="en-US" sz="2800" b="1" dirty="0"/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94929DF9-8FAF-80E2-8E58-74D3E3935774}"/>
              </a:ext>
            </a:extLst>
          </p:cNvPr>
          <p:cNvSpPr/>
          <p:nvPr/>
        </p:nvSpPr>
        <p:spPr>
          <a:xfrm>
            <a:off x="9703710" y="5269753"/>
            <a:ext cx="2147135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Fix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3872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0CF3B289-190A-5449-612A-7482492D32E3}"/>
              </a:ext>
            </a:extLst>
          </p:cNvPr>
          <p:cNvSpPr/>
          <p:nvPr/>
        </p:nvSpPr>
        <p:spPr>
          <a:xfrm>
            <a:off x="2473693" y="266238"/>
            <a:ext cx="353247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Operate</a:t>
            </a:r>
            <a:endParaRPr lang="en-US" sz="28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19C1F80E-F8B1-C8FE-E4EB-6D2B028F6938}"/>
              </a:ext>
            </a:extLst>
          </p:cNvPr>
          <p:cNvSpPr/>
          <p:nvPr/>
        </p:nvSpPr>
        <p:spPr>
          <a:xfrm>
            <a:off x="2473692" y="806062"/>
            <a:ext cx="353247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Ameliyat etmek</a:t>
            </a:r>
            <a:endParaRPr lang="en-US" sz="24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6ED44305-DB5B-362B-1173-060A3849F38F}"/>
              </a:ext>
            </a:extLst>
          </p:cNvPr>
          <p:cNvSpPr/>
          <p:nvPr/>
        </p:nvSpPr>
        <p:spPr>
          <a:xfrm>
            <a:off x="2473693" y="1467791"/>
            <a:ext cx="353247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Produce</a:t>
            </a:r>
            <a:endParaRPr lang="en-US" sz="28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528640D-1ED3-2F66-DB7B-A71F1479A1EB}"/>
              </a:ext>
            </a:extLst>
          </p:cNvPr>
          <p:cNvSpPr/>
          <p:nvPr/>
        </p:nvSpPr>
        <p:spPr>
          <a:xfrm>
            <a:off x="2473692" y="2007615"/>
            <a:ext cx="353247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Üretmek</a:t>
            </a:r>
            <a:endParaRPr lang="en-US" sz="24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AC03911-F655-9AC9-CED2-A77C6CA0D29C}"/>
              </a:ext>
            </a:extLst>
          </p:cNvPr>
          <p:cNvSpPr/>
          <p:nvPr/>
        </p:nvSpPr>
        <p:spPr>
          <a:xfrm>
            <a:off x="2473692" y="2669344"/>
            <a:ext cx="353247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Publish</a:t>
            </a:r>
            <a:endParaRPr lang="en-US" sz="28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779E30AC-5BAD-3A58-B99C-6C11DC6C1E91}"/>
              </a:ext>
            </a:extLst>
          </p:cNvPr>
          <p:cNvSpPr/>
          <p:nvPr/>
        </p:nvSpPr>
        <p:spPr>
          <a:xfrm>
            <a:off x="2473691" y="3209168"/>
            <a:ext cx="353247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Yayımlamak</a:t>
            </a:r>
            <a:endParaRPr lang="en-US" sz="24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90B7E30-A7E4-B3E4-6646-150A55AAA2F9}"/>
              </a:ext>
            </a:extLst>
          </p:cNvPr>
          <p:cNvSpPr/>
          <p:nvPr/>
        </p:nvSpPr>
        <p:spPr>
          <a:xfrm>
            <a:off x="2473690" y="4595038"/>
            <a:ext cx="353247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Araştırmak</a:t>
            </a:r>
            <a:endParaRPr lang="en-US" sz="2400" b="1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96BF982-755D-0580-F58A-1FB5892F71A5}"/>
              </a:ext>
            </a:extLst>
          </p:cNvPr>
          <p:cNvSpPr/>
          <p:nvPr/>
        </p:nvSpPr>
        <p:spPr>
          <a:xfrm>
            <a:off x="2473690" y="5393154"/>
            <a:ext cx="353247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Work</a:t>
            </a:r>
            <a:r>
              <a:rPr lang="tr-TR" sz="2800" b="1" dirty="0"/>
              <a:t> on</a:t>
            </a:r>
            <a:endParaRPr lang="en-US" sz="28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471B05C2-38CF-75B1-7A7F-37B6F8F4544E}"/>
              </a:ext>
            </a:extLst>
          </p:cNvPr>
          <p:cNvSpPr/>
          <p:nvPr/>
        </p:nvSpPr>
        <p:spPr>
          <a:xfrm>
            <a:off x="2473689" y="5932978"/>
            <a:ext cx="353247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Üzerinde çalışmak</a:t>
            </a:r>
            <a:endParaRPr lang="en-US" sz="2400" b="1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E3E22555-C337-1598-815F-C0FCDE2D63B7}"/>
              </a:ext>
            </a:extLst>
          </p:cNvPr>
          <p:cNvSpPr/>
          <p:nvPr/>
        </p:nvSpPr>
        <p:spPr>
          <a:xfrm>
            <a:off x="7709836" y="341636"/>
            <a:ext cx="413886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Formulate</a:t>
            </a:r>
            <a:endParaRPr lang="en-US" sz="2800" b="1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362563BA-980E-BB2C-C927-4E7A50691F5F}"/>
              </a:ext>
            </a:extLst>
          </p:cNvPr>
          <p:cNvSpPr/>
          <p:nvPr/>
        </p:nvSpPr>
        <p:spPr>
          <a:xfrm>
            <a:off x="7709835" y="881460"/>
            <a:ext cx="413886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Formülleştirmek</a:t>
            </a:r>
            <a:endParaRPr lang="en-US" sz="2400" b="1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12847E61-01BD-EC29-AE4E-E3B0CB8C180A}"/>
              </a:ext>
            </a:extLst>
          </p:cNvPr>
          <p:cNvSpPr/>
          <p:nvPr/>
        </p:nvSpPr>
        <p:spPr>
          <a:xfrm>
            <a:off x="7709836" y="1543189"/>
            <a:ext cx="2472389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Give</a:t>
            </a:r>
            <a:r>
              <a:rPr lang="tr-TR" sz="2800" b="1" dirty="0"/>
              <a:t> a </a:t>
            </a:r>
            <a:r>
              <a:rPr lang="tr-TR" sz="2800" b="1" dirty="0" err="1"/>
              <a:t>lecture</a:t>
            </a:r>
            <a:endParaRPr lang="en-US" sz="2800" b="1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CADA16A2-BB76-2CC4-57AA-71815320C88A}"/>
              </a:ext>
            </a:extLst>
          </p:cNvPr>
          <p:cNvSpPr/>
          <p:nvPr/>
        </p:nvSpPr>
        <p:spPr>
          <a:xfrm>
            <a:off x="7709835" y="2083013"/>
            <a:ext cx="2472389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Ders vermek</a:t>
            </a:r>
            <a:endParaRPr lang="en-US" sz="2400" b="1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97DCD258-8476-8DC0-524C-4E18E5B4B97C}"/>
              </a:ext>
            </a:extLst>
          </p:cNvPr>
          <p:cNvSpPr/>
          <p:nvPr/>
        </p:nvSpPr>
        <p:spPr>
          <a:xfrm>
            <a:off x="7709835" y="2744742"/>
            <a:ext cx="413886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Make</a:t>
            </a:r>
            <a:r>
              <a:rPr lang="tr-TR" sz="2800" b="1" dirty="0"/>
              <a:t> a </a:t>
            </a:r>
            <a:r>
              <a:rPr lang="tr-TR" sz="2800" b="1" dirty="0" err="1"/>
              <a:t>contribution</a:t>
            </a:r>
            <a:endParaRPr lang="en-US" sz="2800" b="1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75BD74A-F546-247D-450B-D459F15215A5}"/>
              </a:ext>
            </a:extLst>
          </p:cNvPr>
          <p:cNvSpPr/>
          <p:nvPr/>
        </p:nvSpPr>
        <p:spPr>
          <a:xfrm>
            <a:off x="7709834" y="3284566"/>
            <a:ext cx="413886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Katkıda bulunmak</a:t>
            </a:r>
            <a:endParaRPr lang="en-US" sz="2400" b="1" dirty="0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DD960083-0394-64C4-CB52-D1A0B5F8F088}"/>
              </a:ext>
            </a:extLst>
          </p:cNvPr>
          <p:cNvSpPr/>
          <p:nvPr/>
        </p:nvSpPr>
        <p:spPr>
          <a:xfrm>
            <a:off x="7709831" y="4055214"/>
            <a:ext cx="413886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Observe</a:t>
            </a:r>
            <a:endParaRPr lang="en-US" sz="2800" b="1" dirty="0"/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C3F8C52A-6496-3EC7-5735-51CE0287C411}"/>
              </a:ext>
            </a:extLst>
          </p:cNvPr>
          <p:cNvSpPr/>
          <p:nvPr/>
        </p:nvSpPr>
        <p:spPr>
          <a:xfrm>
            <a:off x="7709830" y="4595038"/>
            <a:ext cx="413886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Gözlemlemek</a:t>
            </a:r>
            <a:endParaRPr lang="en-US" sz="2400" b="1" dirty="0"/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D0C69969-0DD6-B278-0569-088046AC2890}"/>
              </a:ext>
            </a:extLst>
          </p:cNvPr>
          <p:cNvSpPr/>
          <p:nvPr/>
        </p:nvSpPr>
        <p:spPr>
          <a:xfrm>
            <a:off x="7709831" y="5417760"/>
            <a:ext cx="4138863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Invent</a:t>
            </a:r>
            <a:endParaRPr lang="en-US" sz="2800" b="1" dirty="0"/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5F8EE43C-DA30-8442-7D4D-5573D2D5C5EC}"/>
              </a:ext>
            </a:extLst>
          </p:cNvPr>
          <p:cNvSpPr/>
          <p:nvPr/>
        </p:nvSpPr>
        <p:spPr>
          <a:xfrm>
            <a:off x="7709830" y="5957584"/>
            <a:ext cx="4138863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İcat etmek</a:t>
            </a:r>
            <a:endParaRPr lang="en-US" sz="2400" b="1" dirty="0"/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CBCB69C1-E13C-3076-87BF-FCD639327A70}"/>
              </a:ext>
            </a:extLst>
          </p:cNvPr>
          <p:cNvSpPr/>
          <p:nvPr/>
        </p:nvSpPr>
        <p:spPr>
          <a:xfrm>
            <a:off x="2473689" y="4055214"/>
            <a:ext cx="1769048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Search</a:t>
            </a:r>
            <a:endParaRPr lang="en-US" sz="2800" b="1" dirty="0"/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298A1118-2DBA-B9B0-4498-A9F686A015A1}"/>
              </a:ext>
            </a:extLst>
          </p:cNvPr>
          <p:cNvSpPr/>
          <p:nvPr/>
        </p:nvSpPr>
        <p:spPr>
          <a:xfrm>
            <a:off x="4242738" y="4055214"/>
            <a:ext cx="1778426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700" b="1" dirty="0" err="1"/>
              <a:t>Research</a:t>
            </a:r>
            <a:endParaRPr lang="en-US" sz="2700" b="1" dirty="0"/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FA6AF8E5-B064-142D-45C7-B7EC8262392C}"/>
              </a:ext>
            </a:extLst>
          </p:cNvPr>
          <p:cNvSpPr/>
          <p:nvPr/>
        </p:nvSpPr>
        <p:spPr>
          <a:xfrm>
            <a:off x="10191345" y="1543189"/>
            <a:ext cx="1657350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Inform</a:t>
            </a:r>
            <a:endParaRPr lang="en-US" sz="2800" b="1" dirty="0"/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60995B58-53AD-1703-EAC2-B3774E93FCFB}"/>
              </a:ext>
            </a:extLst>
          </p:cNvPr>
          <p:cNvSpPr/>
          <p:nvPr/>
        </p:nvSpPr>
        <p:spPr>
          <a:xfrm>
            <a:off x="10191344" y="2083013"/>
            <a:ext cx="1657350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/>
              <a:t>Bilgi vermek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4046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ABA0A0F-7230-F1E0-645F-99775CCBD09F}"/>
              </a:ext>
            </a:extLst>
          </p:cNvPr>
          <p:cNvSpPr txBox="1"/>
          <p:nvPr/>
        </p:nvSpPr>
        <p:spPr>
          <a:xfrm>
            <a:off x="314325" y="3422748"/>
            <a:ext cx="98107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https://www.egetolgayaltinay.com/lessons/410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4B5ED89-CDD3-1DB0-8A09-4F64C2B04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172">
            <a:off x="8763250" y="3422748"/>
            <a:ext cx="29432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15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9AC96A2-FBC7-EB03-161F-DCD34C99BB09}"/>
              </a:ext>
            </a:extLst>
          </p:cNvPr>
          <p:cNvSpPr txBox="1"/>
          <p:nvPr/>
        </p:nvSpPr>
        <p:spPr>
          <a:xfrm>
            <a:off x="314325" y="3422748"/>
            <a:ext cx="9810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https://www.egetolgayaltinay.com/lessons/411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6066ECF-280D-CFAB-E8AC-B1EE02FCE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322">
            <a:off x="8880007" y="3583355"/>
            <a:ext cx="29527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26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36631C7-5C4D-454D-3605-49849E3F4BB1}"/>
              </a:ext>
            </a:extLst>
          </p:cNvPr>
          <p:cNvSpPr txBox="1"/>
          <p:nvPr/>
        </p:nvSpPr>
        <p:spPr>
          <a:xfrm>
            <a:off x="173247" y="2150973"/>
            <a:ext cx="118454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800" b="1" dirty="0" err="1">
                <a:solidFill>
                  <a:srgbClr val="8B60AC"/>
                </a:solidFill>
              </a:rPr>
              <a:t>Biography</a:t>
            </a:r>
            <a:r>
              <a:rPr lang="tr-TR" sz="8800" b="1" dirty="0">
                <a:solidFill>
                  <a:srgbClr val="8B60AC"/>
                </a:solidFill>
              </a:rPr>
              <a:t> of a </a:t>
            </a:r>
            <a:r>
              <a:rPr lang="tr-TR" sz="8800" b="1" dirty="0" err="1">
                <a:solidFill>
                  <a:srgbClr val="8B60AC"/>
                </a:solidFill>
              </a:rPr>
              <a:t>Scientist</a:t>
            </a:r>
            <a:endParaRPr lang="tr-TR" sz="8800" b="1" dirty="0">
              <a:solidFill>
                <a:srgbClr val="8B60AC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092F72-5BC7-07CE-76E9-28E6AE786EBF}"/>
              </a:ext>
            </a:extLst>
          </p:cNvPr>
          <p:cNvSpPr txBox="1"/>
          <p:nvPr/>
        </p:nvSpPr>
        <p:spPr>
          <a:xfrm>
            <a:off x="173247" y="3543111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(Bilim İnsanlarının Biyografisi)</a:t>
            </a:r>
          </a:p>
        </p:txBody>
      </p:sp>
    </p:spTree>
    <p:extLst>
      <p:ext uri="{BB962C8B-B14F-4D97-AF65-F5344CB8AC3E}">
        <p14:creationId xmlns:p14="http://schemas.microsoft.com/office/powerpoint/2010/main" val="417000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DDA5893F-33E4-D4EF-1740-B12C484588F1}"/>
              </a:ext>
            </a:extLst>
          </p:cNvPr>
          <p:cNvSpPr txBox="1"/>
          <p:nvPr/>
        </p:nvSpPr>
        <p:spPr>
          <a:xfrm>
            <a:off x="173254" y="-130215"/>
            <a:ext cx="118454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800" b="1" dirty="0">
                <a:solidFill>
                  <a:srgbClr val="8B60AC"/>
                </a:solidFill>
              </a:rPr>
              <a:t>Video Time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979BC34-2995-FC37-4388-4C58E80AEEEC}"/>
              </a:ext>
            </a:extLst>
          </p:cNvPr>
          <p:cNvSpPr txBox="1"/>
          <p:nvPr/>
        </p:nvSpPr>
        <p:spPr>
          <a:xfrm>
            <a:off x="625634" y="1675809"/>
            <a:ext cx="11845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i="1" dirty="0" err="1"/>
              <a:t>Who</a:t>
            </a:r>
            <a:r>
              <a:rPr lang="tr-TR" sz="4000" b="1" i="1" dirty="0"/>
              <a:t> is </a:t>
            </a:r>
            <a:r>
              <a:rPr lang="tr-TR" sz="4000" b="1" i="1" dirty="0" err="1"/>
              <a:t>the</a:t>
            </a:r>
            <a:r>
              <a:rPr lang="tr-TR" sz="4000" b="1" i="1" dirty="0"/>
              <a:t> </a:t>
            </a:r>
            <a:r>
              <a:rPr lang="tr-TR" sz="4000" b="1" i="1" dirty="0" err="1"/>
              <a:t>scientist</a:t>
            </a:r>
            <a:r>
              <a:rPr lang="tr-TR" sz="4000" b="1" i="1" dirty="0"/>
              <a:t> in </a:t>
            </a:r>
            <a:r>
              <a:rPr lang="tr-TR" sz="4000" b="1" i="1" dirty="0" err="1"/>
              <a:t>the</a:t>
            </a:r>
            <a:r>
              <a:rPr lang="tr-TR" sz="4000" b="1" i="1" dirty="0"/>
              <a:t> Picture?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D98992-505F-D5BB-BF01-BF832B84F289}"/>
              </a:ext>
            </a:extLst>
          </p:cNvPr>
          <p:cNvSpPr txBox="1"/>
          <p:nvPr/>
        </p:nvSpPr>
        <p:spPr>
          <a:xfrm>
            <a:off x="625633" y="2620058"/>
            <a:ext cx="11845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err="1"/>
              <a:t>Let’s</a:t>
            </a:r>
            <a:r>
              <a:rPr lang="tr-TR" sz="3200" dirty="0"/>
              <a:t> </a:t>
            </a:r>
            <a:r>
              <a:rPr lang="tr-TR" sz="3200" dirty="0" err="1"/>
              <a:t>watch</a:t>
            </a:r>
            <a:r>
              <a:rPr lang="tr-TR" sz="3200" dirty="0"/>
              <a:t> a video </a:t>
            </a:r>
            <a:r>
              <a:rPr lang="tr-TR" sz="3200" dirty="0" err="1"/>
              <a:t>about</a:t>
            </a:r>
            <a:r>
              <a:rPr lang="tr-TR" sz="3200" dirty="0"/>
              <a:t> </a:t>
            </a:r>
            <a:r>
              <a:rPr lang="tr-TR" sz="3200" dirty="0" err="1"/>
              <a:t>him</a:t>
            </a:r>
            <a:r>
              <a:rPr lang="tr-TR" sz="3200" dirty="0"/>
              <a:t>:</a:t>
            </a:r>
            <a:br>
              <a:rPr lang="tr-TR" sz="3200" dirty="0"/>
            </a:br>
            <a:r>
              <a:rPr lang="tr-TR" sz="3200" dirty="0">
                <a:hlinkClick r:id="rId3"/>
              </a:rPr>
              <a:t>https://www.egetolgayaltinay.com/lessons/420</a:t>
            </a:r>
            <a:r>
              <a:rPr lang="tr-TR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332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388ED3AD-4489-46A0-9D4E-16939918FE74}"/>
              </a:ext>
            </a:extLst>
          </p:cNvPr>
          <p:cNvSpPr txBox="1"/>
          <p:nvPr/>
        </p:nvSpPr>
        <p:spPr>
          <a:xfrm>
            <a:off x="656277" y="1480672"/>
            <a:ext cx="2518912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Place</a:t>
            </a:r>
            <a:r>
              <a:rPr lang="tr-TR" b="1" dirty="0">
                <a:solidFill>
                  <a:schemeClr val="bg1"/>
                </a:solidFill>
              </a:rPr>
              <a:t> of </a:t>
            </a:r>
            <a:r>
              <a:rPr lang="tr-TR" b="1" dirty="0" err="1">
                <a:solidFill>
                  <a:schemeClr val="bg1"/>
                </a:solidFill>
              </a:rPr>
              <a:t>Death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(Ölüm Yeri)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34859C6-E56A-4870-AB4C-12E5EF549B5B}"/>
              </a:ext>
            </a:extLst>
          </p:cNvPr>
          <p:cNvSpPr txBox="1"/>
          <p:nvPr/>
        </p:nvSpPr>
        <p:spPr>
          <a:xfrm rot="1380243">
            <a:off x="3296710" y="1197935"/>
            <a:ext cx="217673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Date</a:t>
            </a:r>
            <a:r>
              <a:rPr lang="tr-TR" b="1" dirty="0">
                <a:solidFill>
                  <a:schemeClr val="bg1"/>
                </a:solidFill>
              </a:rPr>
              <a:t> of </a:t>
            </a:r>
            <a:r>
              <a:rPr lang="tr-TR" b="1" dirty="0" err="1">
                <a:solidFill>
                  <a:schemeClr val="bg1"/>
                </a:solidFill>
              </a:rPr>
              <a:t>Death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(Ölüm Tarihi)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D719F69-7514-4D10-A36D-861836F1DD99}"/>
              </a:ext>
            </a:extLst>
          </p:cNvPr>
          <p:cNvSpPr txBox="1"/>
          <p:nvPr/>
        </p:nvSpPr>
        <p:spPr>
          <a:xfrm rot="20342732">
            <a:off x="5855879" y="1229249"/>
            <a:ext cx="217673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Date</a:t>
            </a:r>
            <a:r>
              <a:rPr lang="tr-TR" b="1" dirty="0">
                <a:solidFill>
                  <a:schemeClr val="bg1"/>
                </a:solidFill>
              </a:rPr>
              <a:t> of </a:t>
            </a:r>
            <a:r>
              <a:rPr lang="tr-TR" b="1" dirty="0" err="1">
                <a:solidFill>
                  <a:schemeClr val="bg1"/>
                </a:solidFill>
              </a:rPr>
              <a:t>Birth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(Doğum Tarihi)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6124C5B-BD10-49CF-8870-2E4AE9B3F5D8}"/>
              </a:ext>
            </a:extLst>
          </p:cNvPr>
          <p:cNvSpPr txBox="1"/>
          <p:nvPr/>
        </p:nvSpPr>
        <p:spPr>
          <a:xfrm rot="20342732">
            <a:off x="8673841" y="1398902"/>
            <a:ext cx="217673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Birthplace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(Doğum Yeri)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3465E06-2ABC-412C-9A95-28359C7AEA4D}"/>
              </a:ext>
            </a:extLst>
          </p:cNvPr>
          <p:cNvSpPr txBox="1"/>
          <p:nvPr/>
        </p:nvSpPr>
        <p:spPr>
          <a:xfrm rot="20915462">
            <a:off x="8872860" y="2634304"/>
            <a:ext cx="2717596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Family</a:t>
            </a:r>
            <a:r>
              <a:rPr lang="tr-TR" b="1" dirty="0">
                <a:solidFill>
                  <a:schemeClr val="bg1"/>
                </a:solidFill>
              </a:rPr>
              <a:t>/</a:t>
            </a:r>
            <a:r>
              <a:rPr lang="tr-TR" b="1" dirty="0" err="1">
                <a:solidFill>
                  <a:schemeClr val="bg1"/>
                </a:solidFill>
              </a:rPr>
              <a:t>Relatives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(Ailesi/Akrabaları)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77C568D-A012-4687-A8D6-60CAC2B5EDC5}"/>
              </a:ext>
            </a:extLst>
          </p:cNvPr>
          <p:cNvSpPr txBox="1"/>
          <p:nvPr/>
        </p:nvSpPr>
        <p:spPr>
          <a:xfrm rot="218698">
            <a:off x="9504535" y="4467338"/>
            <a:ext cx="2690701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Early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Ages</a:t>
            </a:r>
            <a:r>
              <a:rPr lang="tr-TR" b="1" dirty="0">
                <a:solidFill>
                  <a:schemeClr val="bg1"/>
                </a:solidFill>
              </a:rPr>
              <a:t> / </a:t>
            </a:r>
            <a:r>
              <a:rPr lang="tr-TR" b="1" dirty="0" err="1">
                <a:solidFill>
                  <a:schemeClr val="bg1"/>
                </a:solidFill>
              </a:rPr>
              <a:t>Childhood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(Çocukluğu)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E5E8C29A-BF8A-4D8B-BF91-254A11625241}"/>
              </a:ext>
            </a:extLst>
          </p:cNvPr>
          <p:cNvSpPr txBox="1"/>
          <p:nvPr/>
        </p:nvSpPr>
        <p:spPr>
          <a:xfrm rot="385051">
            <a:off x="8282989" y="5784287"/>
            <a:ext cx="3091918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Education</a:t>
            </a:r>
            <a:r>
              <a:rPr lang="tr-TR" b="1" dirty="0">
                <a:solidFill>
                  <a:schemeClr val="bg1"/>
                </a:solidFill>
              </a:rPr>
              <a:t> / </a:t>
            </a:r>
            <a:r>
              <a:rPr lang="tr-TR" b="1" dirty="0" err="1">
                <a:solidFill>
                  <a:schemeClr val="bg1"/>
                </a:solidFill>
              </a:rPr>
              <a:t>Graduate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(Eğitimi / Mezuniyeti)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24A06C7-6F43-4B8C-B572-B2C14641E71D}"/>
              </a:ext>
            </a:extLst>
          </p:cNvPr>
          <p:cNvSpPr txBox="1"/>
          <p:nvPr/>
        </p:nvSpPr>
        <p:spPr>
          <a:xfrm rot="21407582">
            <a:off x="4660714" y="5875109"/>
            <a:ext cx="287057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Occupation</a:t>
            </a:r>
            <a:r>
              <a:rPr lang="tr-TR" b="1" dirty="0">
                <a:solidFill>
                  <a:schemeClr val="bg1"/>
                </a:solidFill>
              </a:rPr>
              <a:t>/</a:t>
            </a:r>
            <a:r>
              <a:rPr lang="tr-TR" b="1" dirty="0" err="1">
                <a:solidFill>
                  <a:schemeClr val="bg1"/>
                </a:solidFill>
              </a:rPr>
              <a:t>Job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(Mesleği)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A1BEC8D8-DFA6-4285-865A-884F86A0DC9B}"/>
              </a:ext>
            </a:extLst>
          </p:cNvPr>
          <p:cNvSpPr txBox="1"/>
          <p:nvPr/>
        </p:nvSpPr>
        <p:spPr>
          <a:xfrm rot="21067154">
            <a:off x="1174802" y="6003361"/>
            <a:ext cx="2490039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Marriage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(Evliliği)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409C10D-9E96-469A-A0E8-D7B7CCB364D5}"/>
              </a:ext>
            </a:extLst>
          </p:cNvPr>
          <p:cNvSpPr txBox="1"/>
          <p:nvPr/>
        </p:nvSpPr>
        <p:spPr>
          <a:xfrm rot="21351183">
            <a:off x="175593" y="4583705"/>
            <a:ext cx="2176730" cy="1021556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Achievement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 err="1">
                <a:solidFill>
                  <a:schemeClr val="bg1"/>
                </a:solidFill>
              </a:rPr>
              <a:t>Success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(Başarıları)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7CB9ED68-7983-4584-B822-00256E344726}"/>
              </a:ext>
            </a:extLst>
          </p:cNvPr>
          <p:cNvSpPr txBox="1"/>
          <p:nvPr/>
        </p:nvSpPr>
        <p:spPr>
          <a:xfrm>
            <a:off x="138558" y="3071456"/>
            <a:ext cx="2518912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Award</a:t>
            </a:r>
            <a:r>
              <a:rPr lang="tr-TR" b="1" dirty="0">
                <a:solidFill>
                  <a:schemeClr val="bg1"/>
                </a:solidFill>
              </a:rPr>
              <a:t> / Prize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(Ödülleri)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F1E8DA92-DC18-418B-A258-AA497A7A5CB9}"/>
              </a:ext>
            </a:extLst>
          </p:cNvPr>
          <p:cNvSpPr txBox="1"/>
          <p:nvPr/>
        </p:nvSpPr>
        <p:spPr>
          <a:xfrm rot="20342732">
            <a:off x="5855879" y="1229248"/>
            <a:ext cx="2176730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14 </a:t>
            </a:r>
            <a:r>
              <a:rPr lang="tr-TR" b="1" dirty="0" err="1">
                <a:solidFill>
                  <a:schemeClr val="bg1"/>
                </a:solidFill>
              </a:rPr>
              <a:t>March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1879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69F072E5-2485-4F34-99A7-F3D55F37698C}"/>
              </a:ext>
            </a:extLst>
          </p:cNvPr>
          <p:cNvSpPr txBox="1"/>
          <p:nvPr/>
        </p:nvSpPr>
        <p:spPr>
          <a:xfrm rot="20342732">
            <a:off x="8673841" y="1398180"/>
            <a:ext cx="2176730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Ulm</a:t>
            </a:r>
            <a:r>
              <a:rPr lang="tr-TR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Germany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973364A8-0D46-4090-B6A4-B5B3C74BD481}"/>
              </a:ext>
            </a:extLst>
          </p:cNvPr>
          <p:cNvSpPr txBox="1"/>
          <p:nvPr/>
        </p:nvSpPr>
        <p:spPr>
          <a:xfrm rot="20915462">
            <a:off x="8872859" y="2630198"/>
            <a:ext cx="2717596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He </a:t>
            </a:r>
            <a:r>
              <a:rPr lang="tr-TR" b="1" dirty="0" err="1">
                <a:solidFill>
                  <a:schemeClr val="bg1"/>
                </a:solidFill>
              </a:rPr>
              <a:t>lived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with</a:t>
            </a:r>
            <a:r>
              <a:rPr lang="tr-TR" b="1" dirty="0">
                <a:solidFill>
                  <a:schemeClr val="bg1"/>
                </a:solidFill>
              </a:rPr>
              <a:t> his </a:t>
            </a:r>
            <a:r>
              <a:rPr lang="tr-TR" b="1" dirty="0" err="1">
                <a:solidFill>
                  <a:schemeClr val="bg1"/>
                </a:solidFill>
              </a:rPr>
              <a:t>parents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and</a:t>
            </a:r>
            <a:r>
              <a:rPr lang="tr-TR" b="1" dirty="0">
                <a:solidFill>
                  <a:schemeClr val="bg1"/>
                </a:solidFill>
              </a:rPr>
              <a:t> his </a:t>
            </a:r>
            <a:r>
              <a:rPr lang="tr-TR" b="1" dirty="0" err="1">
                <a:solidFill>
                  <a:schemeClr val="bg1"/>
                </a:solidFill>
              </a:rPr>
              <a:t>sister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B184A898-A9B4-4F5E-894E-961CCE7BAC8D}"/>
              </a:ext>
            </a:extLst>
          </p:cNvPr>
          <p:cNvSpPr txBox="1"/>
          <p:nvPr/>
        </p:nvSpPr>
        <p:spPr>
          <a:xfrm rot="218698">
            <a:off x="9504534" y="4483407"/>
            <a:ext cx="2690701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rgbClr val="9C77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When</a:t>
            </a:r>
            <a:r>
              <a:rPr lang="tr-TR" b="1" dirty="0">
                <a:solidFill>
                  <a:schemeClr val="bg1"/>
                </a:solidFill>
              </a:rPr>
              <a:t> he </a:t>
            </a:r>
            <a:r>
              <a:rPr lang="tr-TR" b="1" dirty="0" err="1">
                <a:solidFill>
                  <a:schemeClr val="bg1"/>
                </a:solidFill>
              </a:rPr>
              <a:t>was</a:t>
            </a:r>
            <a:r>
              <a:rPr lang="tr-TR" b="1" dirty="0">
                <a:solidFill>
                  <a:schemeClr val="bg1"/>
                </a:solidFill>
              </a:rPr>
              <a:t> a </a:t>
            </a:r>
            <a:r>
              <a:rPr lang="tr-TR" b="1" dirty="0" err="1">
                <a:solidFill>
                  <a:schemeClr val="bg1"/>
                </a:solidFill>
              </a:rPr>
              <a:t>child</a:t>
            </a:r>
            <a:r>
              <a:rPr lang="tr-TR" b="1" dirty="0">
                <a:solidFill>
                  <a:schemeClr val="bg1"/>
                </a:solidFill>
              </a:rPr>
              <a:t> he </a:t>
            </a:r>
            <a:r>
              <a:rPr lang="tr-TR" b="1" dirty="0" err="1">
                <a:solidFill>
                  <a:schemeClr val="bg1"/>
                </a:solidFill>
              </a:rPr>
              <a:t>lived</a:t>
            </a:r>
            <a:r>
              <a:rPr lang="tr-TR" b="1" dirty="0">
                <a:solidFill>
                  <a:schemeClr val="bg1"/>
                </a:solidFill>
              </a:rPr>
              <a:t> in </a:t>
            </a:r>
            <a:r>
              <a:rPr lang="tr-TR" b="1" dirty="0" err="1">
                <a:solidFill>
                  <a:schemeClr val="bg1"/>
                </a:solidFill>
              </a:rPr>
              <a:t>Munich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22641A06-97CD-48FD-B69A-2B991B1E0897}"/>
              </a:ext>
            </a:extLst>
          </p:cNvPr>
          <p:cNvSpPr txBox="1"/>
          <p:nvPr/>
        </p:nvSpPr>
        <p:spPr>
          <a:xfrm rot="385051">
            <a:off x="8282990" y="5784287"/>
            <a:ext cx="3091918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He</a:t>
            </a:r>
            <a:r>
              <a:rPr lang="en-US" b="1" dirty="0">
                <a:solidFill>
                  <a:schemeClr val="bg1"/>
                </a:solidFill>
              </a:rPr>
              <a:t> attended a Catholic </a:t>
            </a:r>
            <a:r>
              <a:rPr lang="tr-TR" b="1" dirty="0">
                <a:solidFill>
                  <a:schemeClr val="bg1"/>
                </a:solidFill>
              </a:rPr>
              <a:t>E</a:t>
            </a:r>
            <a:r>
              <a:rPr lang="en-US" b="1" dirty="0" err="1">
                <a:solidFill>
                  <a:schemeClr val="bg1"/>
                </a:solidFill>
              </a:rPr>
              <a:t>lementary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tr-TR" b="1" dirty="0">
                <a:solidFill>
                  <a:schemeClr val="bg1"/>
                </a:solidFill>
              </a:rPr>
              <a:t>S</a:t>
            </a:r>
            <a:r>
              <a:rPr lang="en-US" b="1" dirty="0" err="1">
                <a:solidFill>
                  <a:schemeClr val="bg1"/>
                </a:solidFill>
              </a:rPr>
              <a:t>chool</a:t>
            </a:r>
            <a:r>
              <a:rPr lang="en-US" b="1" dirty="0">
                <a:solidFill>
                  <a:schemeClr val="bg1"/>
                </a:solidFill>
              </a:rPr>
              <a:t> in Munich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2C832AA3-8CAA-4365-B3AF-27B102F0641C}"/>
              </a:ext>
            </a:extLst>
          </p:cNvPr>
          <p:cNvSpPr txBox="1"/>
          <p:nvPr/>
        </p:nvSpPr>
        <p:spPr>
          <a:xfrm rot="21407582">
            <a:off x="4668063" y="5875521"/>
            <a:ext cx="2855873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He </a:t>
            </a:r>
            <a:r>
              <a:rPr lang="tr-TR" b="1" dirty="0" err="1">
                <a:solidFill>
                  <a:schemeClr val="bg1"/>
                </a:solidFill>
              </a:rPr>
              <a:t>was</a:t>
            </a:r>
            <a:r>
              <a:rPr lang="tr-TR" b="1" dirty="0">
                <a:solidFill>
                  <a:schemeClr val="bg1"/>
                </a:solidFill>
              </a:rPr>
              <a:t> a </a:t>
            </a:r>
            <a:r>
              <a:rPr lang="tr-TR" b="1" dirty="0" err="1">
                <a:solidFill>
                  <a:schemeClr val="bg1"/>
                </a:solidFill>
              </a:rPr>
              <a:t>mathematician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and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physicist</a:t>
            </a:r>
            <a:r>
              <a:rPr lang="tr-TR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D9F7BFF7-0AD8-487E-BEDA-E70909E6C08B}"/>
              </a:ext>
            </a:extLst>
          </p:cNvPr>
          <p:cNvSpPr txBox="1"/>
          <p:nvPr/>
        </p:nvSpPr>
        <p:spPr>
          <a:xfrm rot="21067154">
            <a:off x="1156315" y="6017702"/>
            <a:ext cx="2490039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He </a:t>
            </a:r>
            <a:r>
              <a:rPr lang="tr-TR" b="1" dirty="0" err="1">
                <a:solidFill>
                  <a:schemeClr val="bg1"/>
                </a:solidFill>
              </a:rPr>
              <a:t>married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twice</a:t>
            </a:r>
            <a:r>
              <a:rPr lang="tr-TR" b="1" dirty="0">
                <a:solidFill>
                  <a:schemeClr val="bg1"/>
                </a:solidFill>
              </a:rPr>
              <a:t>, in 1903 </a:t>
            </a:r>
            <a:r>
              <a:rPr lang="tr-TR" b="1" dirty="0" err="1">
                <a:solidFill>
                  <a:schemeClr val="bg1"/>
                </a:solidFill>
              </a:rPr>
              <a:t>and</a:t>
            </a:r>
            <a:r>
              <a:rPr lang="tr-TR" b="1" dirty="0">
                <a:solidFill>
                  <a:schemeClr val="bg1"/>
                </a:solidFill>
              </a:rPr>
              <a:t> 1919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374494AF-4000-4BC4-A8A1-E68F0BCF9F4B}"/>
              </a:ext>
            </a:extLst>
          </p:cNvPr>
          <p:cNvSpPr txBox="1"/>
          <p:nvPr/>
        </p:nvSpPr>
        <p:spPr>
          <a:xfrm rot="21351183">
            <a:off x="175590" y="4582319"/>
            <a:ext cx="2176730" cy="1021556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He </a:t>
            </a:r>
            <a:r>
              <a:rPr lang="tr-TR" b="1" dirty="0" err="1">
                <a:solidFill>
                  <a:schemeClr val="bg1"/>
                </a:solidFill>
              </a:rPr>
              <a:t>discovered</a:t>
            </a:r>
            <a:r>
              <a:rPr lang="tr-TR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tr-TR" b="1" dirty="0" err="1">
                <a:solidFill>
                  <a:schemeClr val="bg1"/>
                </a:solidFill>
              </a:rPr>
              <a:t>the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theory</a:t>
            </a:r>
            <a:r>
              <a:rPr lang="tr-TR" b="1" dirty="0">
                <a:solidFill>
                  <a:schemeClr val="bg1"/>
                </a:solidFill>
              </a:rPr>
              <a:t> of </a:t>
            </a:r>
            <a:r>
              <a:rPr lang="tr-TR" b="1" dirty="0" err="1">
                <a:solidFill>
                  <a:schemeClr val="bg1"/>
                </a:solidFill>
              </a:rPr>
              <a:t>relativity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70CA9FD5-8E3C-414D-80D3-C68260FBB449}"/>
              </a:ext>
            </a:extLst>
          </p:cNvPr>
          <p:cNvSpPr txBox="1"/>
          <p:nvPr/>
        </p:nvSpPr>
        <p:spPr>
          <a:xfrm>
            <a:off x="157208" y="3071455"/>
            <a:ext cx="2500261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He </a:t>
            </a:r>
            <a:r>
              <a:rPr lang="tr-TR" b="1" dirty="0" err="1">
                <a:solidFill>
                  <a:schemeClr val="bg1"/>
                </a:solidFill>
              </a:rPr>
              <a:t>won</a:t>
            </a:r>
            <a:r>
              <a:rPr lang="tr-TR" b="1" dirty="0">
                <a:solidFill>
                  <a:schemeClr val="bg1"/>
                </a:solidFill>
              </a:rPr>
              <a:t> Nobel Prize in </a:t>
            </a:r>
            <a:r>
              <a:rPr lang="tr-TR" b="1" dirty="0" err="1">
                <a:solidFill>
                  <a:schemeClr val="bg1"/>
                </a:solidFill>
              </a:rPr>
              <a:t>Physics</a:t>
            </a:r>
            <a:r>
              <a:rPr lang="tr-TR" b="1" dirty="0">
                <a:solidFill>
                  <a:schemeClr val="bg1"/>
                </a:solidFill>
              </a:rPr>
              <a:t> in 1921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18B13031-31C7-4779-886A-C1A02012E884}"/>
              </a:ext>
            </a:extLst>
          </p:cNvPr>
          <p:cNvSpPr txBox="1"/>
          <p:nvPr/>
        </p:nvSpPr>
        <p:spPr>
          <a:xfrm>
            <a:off x="641134" y="1480672"/>
            <a:ext cx="2518912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New Jersey,</a:t>
            </a:r>
            <a:br>
              <a:rPr lang="tr-TR" b="1" dirty="0">
                <a:solidFill>
                  <a:schemeClr val="bg1"/>
                </a:solidFill>
              </a:rPr>
            </a:br>
            <a:r>
              <a:rPr lang="tr-TR" b="1" dirty="0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326F9EAC-CED5-4CBA-8BFE-D617F3AA7FE1}"/>
              </a:ext>
            </a:extLst>
          </p:cNvPr>
          <p:cNvSpPr txBox="1"/>
          <p:nvPr/>
        </p:nvSpPr>
        <p:spPr>
          <a:xfrm rot="1380243">
            <a:off x="3311853" y="1196549"/>
            <a:ext cx="2176730" cy="715089"/>
          </a:xfrm>
          <a:prstGeom prst="flowChartAlternateProcess">
            <a:avLst/>
          </a:prstGeom>
          <a:solidFill>
            <a:schemeClr val="tx1"/>
          </a:solidFill>
          <a:ln w="571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18 April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1955</a:t>
            </a:r>
          </a:p>
        </p:txBody>
      </p:sp>
    </p:spTree>
    <p:extLst>
      <p:ext uri="{BB962C8B-B14F-4D97-AF65-F5344CB8AC3E}">
        <p14:creationId xmlns:p14="http://schemas.microsoft.com/office/powerpoint/2010/main" val="42485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388ED3AD-4489-46A0-9D4E-16939918FE74}"/>
              </a:ext>
            </a:extLst>
          </p:cNvPr>
          <p:cNvSpPr txBox="1"/>
          <p:nvPr/>
        </p:nvSpPr>
        <p:spPr>
          <a:xfrm>
            <a:off x="656277" y="1480672"/>
            <a:ext cx="2518912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Place</a:t>
            </a:r>
            <a:r>
              <a:rPr lang="tr-TR" b="1" dirty="0">
                <a:solidFill>
                  <a:schemeClr val="bg1"/>
                </a:solidFill>
              </a:rPr>
              <a:t> of </a:t>
            </a:r>
            <a:r>
              <a:rPr lang="tr-TR" b="1" dirty="0" err="1">
                <a:solidFill>
                  <a:schemeClr val="bg1"/>
                </a:solidFill>
              </a:rPr>
              <a:t>Death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(Ölüm Yeri)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34859C6-E56A-4870-AB4C-12E5EF549B5B}"/>
              </a:ext>
            </a:extLst>
          </p:cNvPr>
          <p:cNvSpPr txBox="1"/>
          <p:nvPr/>
        </p:nvSpPr>
        <p:spPr>
          <a:xfrm rot="1380243">
            <a:off x="3296710" y="1197935"/>
            <a:ext cx="217673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Date</a:t>
            </a:r>
            <a:r>
              <a:rPr lang="tr-TR" b="1" dirty="0">
                <a:solidFill>
                  <a:schemeClr val="bg1"/>
                </a:solidFill>
              </a:rPr>
              <a:t> of </a:t>
            </a:r>
            <a:r>
              <a:rPr lang="tr-TR" b="1" dirty="0" err="1">
                <a:solidFill>
                  <a:schemeClr val="bg1"/>
                </a:solidFill>
              </a:rPr>
              <a:t>Death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(Ölüm Tarihi)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D719F69-7514-4D10-A36D-861836F1DD99}"/>
              </a:ext>
            </a:extLst>
          </p:cNvPr>
          <p:cNvSpPr txBox="1"/>
          <p:nvPr/>
        </p:nvSpPr>
        <p:spPr>
          <a:xfrm rot="20342732">
            <a:off x="5855879" y="1229249"/>
            <a:ext cx="217673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Date</a:t>
            </a:r>
            <a:r>
              <a:rPr lang="tr-TR" b="1" dirty="0">
                <a:solidFill>
                  <a:schemeClr val="bg1"/>
                </a:solidFill>
              </a:rPr>
              <a:t> of </a:t>
            </a:r>
            <a:r>
              <a:rPr lang="tr-TR" b="1" dirty="0" err="1">
                <a:solidFill>
                  <a:schemeClr val="bg1"/>
                </a:solidFill>
              </a:rPr>
              <a:t>Birth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(Doğum Tarihi)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6124C5B-BD10-49CF-8870-2E4AE9B3F5D8}"/>
              </a:ext>
            </a:extLst>
          </p:cNvPr>
          <p:cNvSpPr txBox="1"/>
          <p:nvPr/>
        </p:nvSpPr>
        <p:spPr>
          <a:xfrm rot="20342732">
            <a:off x="8673841" y="1398902"/>
            <a:ext cx="217673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Birthplace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(Doğum Yeri)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3465E06-2ABC-412C-9A95-28359C7AEA4D}"/>
              </a:ext>
            </a:extLst>
          </p:cNvPr>
          <p:cNvSpPr txBox="1"/>
          <p:nvPr/>
        </p:nvSpPr>
        <p:spPr>
          <a:xfrm rot="20915462">
            <a:off x="8872860" y="2634304"/>
            <a:ext cx="2717596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Family</a:t>
            </a:r>
            <a:r>
              <a:rPr lang="tr-TR" b="1" dirty="0">
                <a:solidFill>
                  <a:schemeClr val="bg1"/>
                </a:solidFill>
              </a:rPr>
              <a:t>/</a:t>
            </a:r>
            <a:r>
              <a:rPr lang="tr-TR" b="1" dirty="0" err="1">
                <a:solidFill>
                  <a:schemeClr val="bg1"/>
                </a:solidFill>
              </a:rPr>
              <a:t>Relatives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(Ailesi/Akrabaları)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77C568D-A012-4687-A8D6-60CAC2B5EDC5}"/>
              </a:ext>
            </a:extLst>
          </p:cNvPr>
          <p:cNvSpPr txBox="1"/>
          <p:nvPr/>
        </p:nvSpPr>
        <p:spPr>
          <a:xfrm rot="218698">
            <a:off x="9504535" y="4467338"/>
            <a:ext cx="2690701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Early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Ages</a:t>
            </a:r>
            <a:r>
              <a:rPr lang="tr-TR" b="1" dirty="0">
                <a:solidFill>
                  <a:schemeClr val="bg1"/>
                </a:solidFill>
              </a:rPr>
              <a:t> / </a:t>
            </a:r>
            <a:r>
              <a:rPr lang="tr-TR" b="1" dirty="0" err="1">
                <a:solidFill>
                  <a:schemeClr val="bg1"/>
                </a:solidFill>
              </a:rPr>
              <a:t>Childhood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(Çocukluğu)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E5E8C29A-BF8A-4D8B-BF91-254A11625241}"/>
              </a:ext>
            </a:extLst>
          </p:cNvPr>
          <p:cNvSpPr txBox="1"/>
          <p:nvPr/>
        </p:nvSpPr>
        <p:spPr>
          <a:xfrm rot="385051">
            <a:off x="8282989" y="5784287"/>
            <a:ext cx="3091918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Education</a:t>
            </a:r>
            <a:r>
              <a:rPr lang="tr-TR" b="1" dirty="0">
                <a:solidFill>
                  <a:schemeClr val="bg1"/>
                </a:solidFill>
              </a:rPr>
              <a:t> / </a:t>
            </a:r>
            <a:r>
              <a:rPr lang="tr-TR" b="1" dirty="0" err="1">
                <a:solidFill>
                  <a:schemeClr val="bg1"/>
                </a:solidFill>
              </a:rPr>
              <a:t>Graduate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(Eğitimi / Mezuniyeti)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24A06C7-6F43-4B8C-B572-B2C14641E71D}"/>
              </a:ext>
            </a:extLst>
          </p:cNvPr>
          <p:cNvSpPr txBox="1"/>
          <p:nvPr/>
        </p:nvSpPr>
        <p:spPr>
          <a:xfrm rot="21407582">
            <a:off x="4660714" y="5875109"/>
            <a:ext cx="2870570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Occupation</a:t>
            </a:r>
            <a:r>
              <a:rPr lang="tr-TR" b="1" dirty="0">
                <a:solidFill>
                  <a:schemeClr val="bg1"/>
                </a:solidFill>
              </a:rPr>
              <a:t>/</a:t>
            </a:r>
            <a:r>
              <a:rPr lang="tr-TR" b="1" dirty="0" err="1">
                <a:solidFill>
                  <a:schemeClr val="bg1"/>
                </a:solidFill>
              </a:rPr>
              <a:t>Job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(Mesleği)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A1BEC8D8-DFA6-4285-865A-884F86A0DC9B}"/>
              </a:ext>
            </a:extLst>
          </p:cNvPr>
          <p:cNvSpPr txBox="1"/>
          <p:nvPr/>
        </p:nvSpPr>
        <p:spPr>
          <a:xfrm rot="21067154">
            <a:off x="1174802" y="6003361"/>
            <a:ext cx="2490039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Marriage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(Evliliği)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409C10D-9E96-469A-A0E8-D7B7CCB364D5}"/>
              </a:ext>
            </a:extLst>
          </p:cNvPr>
          <p:cNvSpPr txBox="1"/>
          <p:nvPr/>
        </p:nvSpPr>
        <p:spPr>
          <a:xfrm rot="21351183">
            <a:off x="175593" y="4583705"/>
            <a:ext cx="2176730" cy="1021556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Achievement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 err="1">
                <a:solidFill>
                  <a:schemeClr val="bg1"/>
                </a:solidFill>
              </a:rPr>
              <a:t>Success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(Başarıları)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7CB9ED68-7983-4584-B822-00256E344726}"/>
              </a:ext>
            </a:extLst>
          </p:cNvPr>
          <p:cNvSpPr txBox="1"/>
          <p:nvPr/>
        </p:nvSpPr>
        <p:spPr>
          <a:xfrm>
            <a:off x="138558" y="3071456"/>
            <a:ext cx="2518912" cy="715089"/>
          </a:xfrm>
          <a:prstGeom prst="flowChartAlternateProcess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Award</a:t>
            </a:r>
            <a:r>
              <a:rPr lang="tr-TR" b="1" dirty="0">
                <a:solidFill>
                  <a:schemeClr val="bg1"/>
                </a:solidFill>
              </a:rPr>
              <a:t> / Prize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(Ödülleri)</a:t>
            </a:r>
          </a:p>
        </p:txBody>
      </p:sp>
    </p:spTree>
    <p:extLst>
      <p:ext uri="{BB962C8B-B14F-4D97-AF65-F5344CB8AC3E}">
        <p14:creationId xmlns:p14="http://schemas.microsoft.com/office/powerpoint/2010/main" val="4171325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B058AAF-35C2-3A01-3C1B-352843ACF41A}"/>
              </a:ext>
            </a:extLst>
          </p:cNvPr>
          <p:cNvSpPr txBox="1"/>
          <p:nvPr/>
        </p:nvSpPr>
        <p:spPr>
          <a:xfrm>
            <a:off x="314325" y="3422748"/>
            <a:ext cx="9810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https://www.egetolgayaltinay.com/lessons/412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E4EA311-954C-941A-B09B-E8E3DBBB1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690">
            <a:off x="8068432" y="4160846"/>
            <a:ext cx="4113286" cy="2313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7767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BD71EE6D-16B0-4964-849D-4034F624FB04}"/>
              </a:ext>
            </a:extLst>
          </p:cNvPr>
          <p:cNvSpPr txBox="1"/>
          <p:nvPr/>
        </p:nvSpPr>
        <p:spPr>
          <a:xfrm>
            <a:off x="6528669" y="2335435"/>
            <a:ext cx="92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(Ne?)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F8DC555-9929-4095-9928-CF8F98C8C80D}"/>
              </a:ext>
            </a:extLst>
          </p:cNvPr>
          <p:cNvSpPr txBox="1"/>
          <p:nvPr/>
        </p:nvSpPr>
        <p:spPr>
          <a:xfrm>
            <a:off x="6402723" y="3258765"/>
            <a:ext cx="163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(Nerede?)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77E76364-1D4F-4DD8-A03E-0D8304EA8E62}"/>
              </a:ext>
            </a:extLst>
          </p:cNvPr>
          <p:cNvSpPr txBox="1"/>
          <p:nvPr/>
        </p:nvSpPr>
        <p:spPr>
          <a:xfrm>
            <a:off x="6195002" y="4177053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(Ne zaman?)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84E7E5DB-EABB-4940-B354-A7DB88E66A36}"/>
              </a:ext>
            </a:extLst>
          </p:cNvPr>
          <p:cNvSpPr txBox="1"/>
          <p:nvPr/>
        </p:nvSpPr>
        <p:spPr>
          <a:xfrm>
            <a:off x="6195002" y="6146692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(Neden?)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406B518-B2DA-4D7F-B30E-3C3EEBBEDBE7}"/>
              </a:ext>
            </a:extLst>
          </p:cNvPr>
          <p:cNvSpPr txBox="1"/>
          <p:nvPr/>
        </p:nvSpPr>
        <p:spPr>
          <a:xfrm>
            <a:off x="9089599" y="2318590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(Kim?)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8879FC4A-D6A7-4DE9-B188-A420C582DCE8}"/>
              </a:ext>
            </a:extLst>
          </p:cNvPr>
          <p:cNvSpPr txBox="1"/>
          <p:nvPr/>
        </p:nvSpPr>
        <p:spPr>
          <a:xfrm>
            <a:off x="9089600" y="3198167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(Hangi?)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50399122-E437-48D6-82ED-0EC2A0CD4FEE}"/>
              </a:ext>
            </a:extLst>
          </p:cNvPr>
          <p:cNvSpPr txBox="1"/>
          <p:nvPr/>
        </p:nvSpPr>
        <p:spPr>
          <a:xfrm>
            <a:off x="6195001" y="5161872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(Saat kaçta?)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6A331DF5-D94A-40FC-9E5C-8AA466D45EE3}"/>
              </a:ext>
            </a:extLst>
          </p:cNvPr>
          <p:cNvSpPr txBox="1"/>
          <p:nvPr/>
        </p:nvSpPr>
        <p:spPr>
          <a:xfrm>
            <a:off x="9089599" y="4215941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(Nasıl?)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3D47C868-6749-4346-A292-7F5C52A6246B}"/>
              </a:ext>
            </a:extLst>
          </p:cNvPr>
          <p:cNvSpPr txBox="1"/>
          <p:nvPr/>
        </p:nvSpPr>
        <p:spPr>
          <a:xfrm>
            <a:off x="9089600" y="5167301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(Ne sıklıkla?)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A85BD724-5F5E-4051-A050-0E33D39B3168}"/>
              </a:ext>
            </a:extLst>
          </p:cNvPr>
          <p:cNvSpPr txBox="1"/>
          <p:nvPr/>
        </p:nvSpPr>
        <p:spPr>
          <a:xfrm>
            <a:off x="9089600" y="6146692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(Kimin?)</a:t>
            </a:r>
          </a:p>
        </p:txBody>
      </p:sp>
    </p:spTree>
    <p:extLst>
      <p:ext uri="{BB962C8B-B14F-4D97-AF65-F5344CB8AC3E}">
        <p14:creationId xmlns:p14="http://schemas.microsoft.com/office/powerpoint/2010/main" val="366458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8713920F-A0B0-4859-A0EC-825AE041740E}"/>
              </a:ext>
            </a:extLst>
          </p:cNvPr>
          <p:cNvSpPr/>
          <p:nvPr/>
        </p:nvSpPr>
        <p:spPr>
          <a:xfrm>
            <a:off x="5153919" y="2448120"/>
            <a:ext cx="58106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Inventors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p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roduces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something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54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new</a:t>
            </a:r>
            <a:r>
              <a:rPr lang="tr-TR" sz="54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. </a:t>
            </a:r>
          </a:p>
          <a:p>
            <a:endParaRPr lang="tr-TR" sz="5400" b="1" cap="none" spc="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7D187FD5-EB34-4A0A-9FB0-612931B343E6}"/>
              </a:ext>
            </a:extLst>
          </p:cNvPr>
          <p:cNvSpPr/>
          <p:nvPr/>
        </p:nvSpPr>
        <p:spPr>
          <a:xfrm>
            <a:off x="5153919" y="4533238"/>
            <a:ext cx="79017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r-TR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(Mucitler yeni şeyler üretirler.)</a:t>
            </a:r>
            <a:endParaRPr lang="tr-TR" sz="3600" b="1" cap="none" spc="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22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E053CF0-8BEB-39D0-E4A9-FA8E0CAAE393}"/>
              </a:ext>
            </a:extLst>
          </p:cNvPr>
          <p:cNvSpPr txBox="1"/>
          <p:nvPr/>
        </p:nvSpPr>
        <p:spPr>
          <a:xfrm>
            <a:off x="314325" y="3422748"/>
            <a:ext cx="9810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https://www.egetolgayaltinay.com/lessons/413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043A369-BCD4-3CEA-5384-7803531D4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349">
            <a:off x="8878954" y="3703621"/>
            <a:ext cx="29813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29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36631C7-5C4D-454D-3605-49849E3F4BB1}"/>
              </a:ext>
            </a:extLst>
          </p:cNvPr>
          <p:cNvSpPr txBox="1"/>
          <p:nvPr/>
        </p:nvSpPr>
        <p:spPr>
          <a:xfrm>
            <a:off x="173247" y="2150973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8B60AC"/>
                </a:solidFill>
              </a:rPr>
              <a:t>Revision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  <a:r>
              <a:rPr lang="tr-TR" sz="9600" b="1" dirty="0" err="1">
                <a:solidFill>
                  <a:srgbClr val="8B60AC"/>
                </a:solidFill>
              </a:rPr>
              <a:t>Activities</a:t>
            </a:r>
            <a:endParaRPr lang="tr-TR" sz="9600" b="1" dirty="0">
              <a:solidFill>
                <a:srgbClr val="8B60AC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092F72-5BC7-07CE-76E9-28E6AE786EBF}"/>
              </a:ext>
            </a:extLst>
          </p:cNvPr>
          <p:cNvSpPr txBox="1"/>
          <p:nvPr/>
        </p:nvSpPr>
        <p:spPr>
          <a:xfrm>
            <a:off x="173247" y="3543111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(Ünite Sonu Tekrar Etkinlikleri)</a:t>
            </a:r>
          </a:p>
        </p:txBody>
      </p:sp>
    </p:spTree>
    <p:extLst>
      <p:ext uri="{BB962C8B-B14F-4D97-AF65-F5344CB8AC3E}">
        <p14:creationId xmlns:p14="http://schemas.microsoft.com/office/powerpoint/2010/main" val="107252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921DBF1-EA0F-3F24-3637-F3EE85AAC7BC}"/>
              </a:ext>
            </a:extLst>
          </p:cNvPr>
          <p:cNvSpPr txBox="1"/>
          <p:nvPr/>
        </p:nvSpPr>
        <p:spPr>
          <a:xfrm>
            <a:off x="141070" y="2700853"/>
            <a:ext cx="9810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Ünite sonu tekrar etkinliğine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https://www.egetolgayaltinay.com/lessons/414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A382944-3359-9755-A853-5678402EA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121">
            <a:off x="8984433" y="3588117"/>
            <a:ext cx="2971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291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921DBF1-EA0F-3F24-3637-F3EE85AAC7BC}"/>
              </a:ext>
            </a:extLst>
          </p:cNvPr>
          <p:cNvSpPr txBox="1"/>
          <p:nvPr/>
        </p:nvSpPr>
        <p:spPr>
          <a:xfrm>
            <a:off x="102569" y="2633477"/>
            <a:ext cx="9810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Ünite sonu tekrar etkinliğine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https://www.egetolgayaltinay.com/lessons/415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8E845E9-598E-E879-471D-9BE444D75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077">
            <a:off x="8908553" y="3726967"/>
            <a:ext cx="29718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707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28B566DE-C1FB-726D-DA6A-8DDAF7E5B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9" y="1182189"/>
            <a:ext cx="2919548" cy="291954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48AAF62-65C9-2DFE-5499-2D9B59D34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1" y="1182189"/>
            <a:ext cx="2919548" cy="2919548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8F65DD07-BBC1-99C5-768F-39FF9BC33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75" y="1182189"/>
            <a:ext cx="2919548" cy="2919548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3C692082-4FFE-CDAF-7F2F-18997995B1FB}"/>
              </a:ext>
            </a:extLst>
          </p:cNvPr>
          <p:cNvSpPr txBox="1"/>
          <p:nvPr/>
        </p:nvSpPr>
        <p:spPr>
          <a:xfrm>
            <a:off x="870314" y="4267200"/>
            <a:ext cx="2674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linkClick r:id="rId5"/>
              </a:rPr>
              <a:t>https://www.egetolgayaltinay.com/lessons/416</a:t>
            </a:r>
            <a:r>
              <a:rPr lang="tr-TR" dirty="0"/>
              <a:t> 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F93BA3C-34AF-23EA-A3F3-029371313471}"/>
              </a:ext>
            </a:extLst>
          </p:cNvPr>
          <p:cNvSpPr txBox="1"/>
          <p:nvPr/>
        </p:nvSpPr>
        <p:spPr>
          <a:xfrm>
            <a:off x="4558938" y="4267199"/>
            <a:ext cx="2674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linkClick r:id="rId6"/>
              </a:rPr>
              <a:t>https://www.egetolgayaltinay.com/lessons/417</a:t>
            </a:r>
            <a:r>
              <a:rPr lang="tr-TR" dirty="0"/>
              <a:t>  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DD3FFA85-EC7B-F5B3-A512-3FAE953426F9}"/>
              </a:ext>
            </a:extLst>
          </p:cNvPr>
          <p:cNvSpPr txBox="1"/>
          <p:nvPr/>
        </p:nvSpPr>
        <p:spPr>
          <a:xfrm>
            <a:off x="8247562" y="4267199"/>
            <a:ext cx="2674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linkClick r:id="rId7"/>
              </a:rPr>
              <a:t>https://www.egetolgayaltinay.com/lessons/418</a:t>
            </a:r>
            <a:r>
              <a:rPr lang="tr-TR" dirty="0"/>
              <a:t>    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C92F36A9-0A44-15D3-05F1-7558C83CCB9F}"/>
              </a:ext>
            </a:extLst>
          </p:cNvPr>
          <p:cNvSpPr txBox="1"/>
          <p:nvPr/>
        </p:nvSpPr>
        <p:spPr>
          <a:xfrm>
            <a:off x="870314" y="4991907"/>
            <a:ext cx="2674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Time: 2 </a:t>
            </a:r>
            <a:r>
              <a:rPr lang="tr-TR" sz="2000" i="1" dirty="0" err="1"/>
              <a:t>minutes</a:t>
            </a:r>
            <a:endParaRPr lang="tr-TR" sz="2000" i="1" dirty="0"/>
          </a:p>
          <a:p>
            <a:r>
              <a:rPr lang="tr-TR" sz="2000" i="1" dirty="0" err="1"/>
              <a:t>Speed</a:t>
            </a:r>
            <a:r>
              <a:rPr lang="tr-TR" sz="2000" i="1" dirty="0"/>
              <a:t> Level: 2</a:t>
            </a:r>
          </a:p>
          <a:p>
            <a:r>
              <a:rPr lang="tr-TR" sz="2000" i="1" dirty="0"/>
              <a:t>Total </a:t>
            </a:r>
            <a:r>
              <a:rPr lang="tr-TR" sz="2000" i="1" dirty="0" err="1"/>
              <a:t>Words</a:t>
            </a:r>
            <a:r>
              <a:rPr lang="tr-TR" sz="2000" i="1" dirty="0"/>
              <a:t>: 38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301608A-8C5C-5D7F-91A0-9E0178B5D30B}"/>
              </a:ext>
            </a:extLst>
          </p:cNvPr>
          <p:cNvSpPr txBox="1"/>
          <p:nvPr/>
        </p:nvSpPr>
        <p:spPr>
          <a:xfrm>
            <a:off x="4443549" y="5078992"/>
            <a:ext cx="3304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Time: 1 </a:t>
            </a:r>
            <a:r>
              <a:rPr lang="tr-TR" sz="2000" i="1" dirty="0" err="1"/>
              <a:t>minute</a:t>
            </a:r>
            <a:r>
              <a:rPr lang="tr-TR" sz="2000" i="1" dirty="0"/>
              <a:t> 30 </a:t>
            </a:r>
            <a:r>
              <a:rPr lang="tr-TR" sz="2000" i="1" dirty="0" err="1"/>
              <a:t>seconds</a:t>
            </a:r>
            <a:endParaRPr lang="tr-TR" sz="2000" i="1" dirty="0"/>
          </a:p>
          <a:p>
            <a:r>
              <a:rPr lang="tr-TR" sz="2000" i="1" dirty="0" err="1"/>
              <a:t>Speed</a:t>
            </a:r>
            <a:r>
              <a:rPr lang="tr-TR" sz="2000" i="1" dirty="0"/>
              <a:t> Level: 5</a:t>
            </a:r>
          </a:p>
          <a:p>
            <a:r>
              <a:rPr lang="tr-TR" sz="2000" i="1" dirty="0"/>
              <a:t>Total </a:t>
            </a:r>
            <a:r>
              <a:rPr lang="tr-TR" sz="2000" i="1" dirty="0" err="1"/>
              <a:t>Words</a:t>
            </a:r>
            <a:r>
              <a:rPr lang="tr-TR" sz="2000" i="1" dirty="0"/>
              <a:t>: 46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DE895CBB-D275-3983-A549-98D699ACA1E1}"/>
              </a:ext>
            </a:extLst>
          </p:cNvPr>
          <p:cNvSpPr txBox="1"/>
          <p:nvPr/>
        </p:nvSpPr>
        <p:spPr>
          <a:xfrm>
            <a:off x="8247562" y="5078992"/>
            <a:ext cx="3304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Time: 1 </a:t>
            </a:r>
            <a:r>
              <a:rPr lang="tr-TR" sz="2000" i="1" dirty="0" err="1"/>
              <a:t>minute</a:t>
            </a:r>
            <a:r>
              <a:rPr lang="tr-TR" sz="2000" i="1" dirty="0"/>
              <a:t> 10 </a:t>
            </a:r>
            <a:r>
              <a:rPr lang="tr-TR" sz="2000" i="1" dirty="0" err="1"/>
              <a:t>seconds</a:t>
            </a:r>
            <a:endParaRPr lang="tr-TR" sz="2000" i="1" dirty="0"/>
          </a:p>
          <a:p>
            <a:r>
              <a:rPr lang="tr-TR" sz="2000" i="1" dirty="0" err="1"/>
              <a:t>Speed</a:t>
            </a:r>
            <a:r>
              <a:rPr lang="tr-TR" sz="2000" i="1" dirty="0"/>
              <a:t> Level: 10</a:t>
            </a:r>
          </a:p>
          <a:p>
            <a:r>
              <a:rPr lang="tr-TR" sz="2000" i="1" dirty="0"/>
              <a:t>Total </a:t>
            </a:r>
            <a:r>
              <a:rPr lang="tr-TR" sz="2000" i="1" dirty="0" err="1"/>
              <a:t>Words</a:t>
            </a:r>
            <a:r>
              <a:rPr lang="tr-TR" sz="2000" i="1" dirty="0"/>
              <a:t>: 54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D78CFCD9-12CD-BFCB-27D8-18552E75F6E4}"/>
              </a:ext>
            </a:extLst>
          </p:cNvPr>
          <p:cNvSpPr txBox="1"/>
          <p:nvPr/>
        </p:nvSpPr>
        <p:spPr>
          <a:xfrm>
            <a:off x="173254" y="-72900"/>
            <a:ext cx="118454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b="1" dirty="0"/>
              <a:t>Test Yourself!</a:t>
            </a:r>
          </a:p>
        </p:txBody>
      </p:sp>
    </p:spTree>
    <p:extLst>
      <p:ext uri="{BB962C8B-B14F-4D97-AF65-F5344CB8AC3E}">
        <p14:creationId xmlns:p14="http://schemas.microsoft.com/office/powerpoint/2010/main" val="207928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F5AE47D-A47C-4D2A-941D-F5E04401ED62}"/>
              </a:ext>
            </a:extLst>
          </p:cNvPr>
          <p:cNvSpPr txBox="1"/>
          <p:nvPr/>
        </p:nvSpPr>
        <p:spPr>
          <a:xfrm>
            <a:off x="5055078" y="1555875"/>
            <a:ext cx="1547004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Amaç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45AF26EC-4D40-4235-A298-8EF1B3D4D6D9}"/>
              </a:ext>
            </a:extLst>
          </p:cNvPr>
          <p:cNvSpPr txBox="1"/>
          <p:nvPr/>
        </p:nvSpPr>
        <p:spPr>
          <a:xfrm>
            <a:off x="1539099" y="65981"/>
            <a:ext cx="9123150" cy="646986"/>
          </a:xfrm>
          <a:prstGeom prst="roundRect">
            <a:avLst/>
          </a:prstGeom>
          <a:solidFill>
            <a:srgbClr val="9C77B8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tx1"/>
                </a:solidFill>
              </a:rPr>
              <a:t>QUESTIONS TYPES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B6DA9CF-2D5D-4858-A999-85D6DA875691}"/>
              </a:ext>
            </a:extLst>
          </p:cNvPr>
          <p:cNvSpPr txBox="1"/>
          <p:nvPr/>
        </p:nvSpPr>
        <p:spPr>
          <a:xfrm>
            <a:off x="4258573" y="1032655"/>
            <a:ext cx="3260785" cy="523220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 err="1">
                <a:solidFill>
                  <a:schemeClr val="bg1"/>
                </a:solidFill>
              </a:rPr>
              <a:t>Aim</a:t>
            </a:r>
            <a:r>
              <a:rPr lang="tr-TR" sz="2800" b="1" dirty="0">
                <a:solidFill>
                  <a:schemeClr val="bg1"/>
                </a:solidFill>
              </a:rPr>
              <a:t> = </a:t>
            </a:r>
            <a:r>
              <a:rPr lang="tr-TR" sz="2800" b="1" dirty="0" err="1">
                <a:solidFill>
                  <a:schemeClr val="bg1"/>
                </a:solidFill>
              </a:rPr>
              <a:t>Purpose</a:t>
            </a:r>
            <a:endParaRPr lang="tr-TR" sz="2800" b="1" dirty="0">
              <a:solidFill>
                <a:schemeClr val="bg1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1376344-8FA3-4E5B-A562-0E34A9444551}"/>
              </a:ext>
            </a:extLst>
          </p:cNvPr>
          <p:cNvSpPr txBox="1"/>
          <p:nvPr/>
        </p:nvSpPr>
        <p:spPr>
          <a:xfrm>
            <a:off x="583721" y="2795088"/>
            <a:ext cx="339305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………’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nın</a:t>
            </a:r>
            <a:r>
              <a:rPr lang="tr-TR" sz="2000" b="1" dirty="0">
                <a:solidFill>
                  <a:sysClr val="windowText" lastClr="000000"/>
                </a:solidFill>
              </a:rPr>
              <a:t> amacı nedir?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602DDB-DAEB-45F9-860C-182774E761A4}"/>
              </a:ext>
            </a:extLst>
          </p:cNvPr>
          <p:cNvSpPr txBox="1"/>
          <p:nvPr/>
        </p:nvSpPr>
        <p:spPr>
          <a:xfrm>
            <a:off x="583721" y="2271868"/>
            <a:ext cx="4643887" cy="523220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chemeClr val="bg1"/>
                </a:solidFill>
              </a:rPr>
              <a:t>What’s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the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aim</a:t>
            </a:r>
            <a:r>
              <a:rPr lang="tr-TR" sz="2800" b="1" dirty="0">
                <a:solidFill>
                  <a:schemeClr val="bg1"/>
                </a:solidFill>
              </a:rPr>
              <a:t> of …. ?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57E1D6A-7400-48CA-B36A-E7A1698DBD72}"/>
              </a:ext>
            </a:extLst>
          </p:cNvPr>
          <p:cNvSpPr txBox="1"/>
          <p:nvPr/>
        </p:nvSpPr>
        <p:spPr>
          <a:xfrm>
            <a:off x="6550324" y="2795218"/>
            <a:ext cx="339305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………..’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nın</a:t>
            </a:r>
            <a:r>
              <a:rPr lang="tr-TR" sz="2000" b="1" dirty="0">
                <a:solidFill>
                  <a:sysClr val="windowText" lastClr="000000"/>
                </a:solidFill>
              </a:rPr>
              <a:t> amacı nedir?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0EC3D28-B489-4C10-9859-4254C7D63B32}"/>
              </a:ext>
            </a:extLst>
          </p:cNvPr>
          <p:cNvSpPr txBox="1"/>
          <p:nvPr/>
        </p:nvSpPr>
        <p:spPr>
          <a:xfrm>
            <a:off x="6550324" y="2271998"/>
            <a:ext cx="4643887" cy="523220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chemeClr val="bg1"/>
                </a:solidFill>
              </a:rPr>
              <a:t>What’s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the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purpose</a:t>
            </a:r>
            <a:r>
              <a:rPr lang="tr-TR" sz="2800" b="1" dirty="0">
                <a:solidFill>
                  <a:schemeClr val="bg1"/>
                </a:solidFill>
              </a:rPr>
              <a:t> of …. ?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92AF647F-FF50-4924-AE3B-E0B3B82DEAA3}"/>
              </a:ext>
            </a:extLst>
          </p:cNvPr>
          <p:cNvSpPr/>
          <p:nvPr/>
        </p:nvSpPr>
        <p:spPr>
          <a:xfrm>
            <a:off x="5540954" y="2010258"/>
            <a:ext cx="6960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8000" b="1" cap="none" spc="0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=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6B01CAA-302D-49F5-8A94-4EDE3B79FE71}"/>
              </a:ext>
            </a:extLst>
          </p:cNvPr>
          <p:cNvSpPr txBox="1"/>
          <p:nvPr/>
        </p:nvSpPr>
        <p:spPr>
          <a:xfrm>
            <a:off x="4258573" y="3857523"/>
            <a:ext cx="3260785" cy="523220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 err="1">
                <a:solidFill>
                  <a:schemeClr val="bg1"/>
                </a:solidFill>
              </a:rPr>
              <a:t>Reason</a:t>
            </a:r>
            <a:r>
              <a:rPr lang="tr-TR" sz="2800" b="1" dirty="0">
                <a:solidFill>
                  <a:schemeClr val="bg1"/>
                </a:solidFill>
              </a:rPr>
              <a:t>: Sebep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F9A2FB8-27ED-402B-AAE4-1173C82D169D}"/>
              </a:ext>
            </a:extLst>
          </p:cNvPr>
          <p:cNvSpPr txBox="1"/>
          <p:nvPr/>
        </p:nvSpPr>
        <p:spPr>
          <a:xfrm>
            <a:off x="583721" y="5443048"/>
            <a:ext cx="339305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……….’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nın</a:t>
            </a:r>
            <a:r>
              <a:rPr lang="tr-TR" sz="2000" b="1" dirty="0">
                <a:solidFill>
                  <a:sysClr val="windowText" lastClr="000000"/>
                </a:solidFill>
              </a:rPr>
              <a:t> sebebi nedir?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1A22B2D-E30A-424E-8F07-96B9D2063CF9}"/>
              </a:ext>
            </a:extLst>
          </p:cNvPr>
          <p:cNvSpPr txBox="1"/>
          <p:nvPr/>
        </p:nvSpPr>
        <p:spPr>
          <a:xfrm>
            <a:off x="583721" y="4919828"/>
            <a:ext cx="4643887" cy="523220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chemeClr val="bg1"/>
                </a:solidFill>
              </a:rPr>
              <a:t>What’s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the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reason</a:t>
            </a:r>
            <a:r>
              <a:rPr lang="tr-TR" sz="2800" b="1" dirty="0">
                <a:solidFill>
                  <a:schemeClr val="bg1"/>
                </a:solidFill>
              </a:rPr>
              <a:t> of …. ?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44921B8D-BCA2-4D5F-828B-16E948CD2523}"/>
              </a:ext>
            </a:extLst>
          </p:cNvPr>
          <p:cNvSpPr/>
          <p:nvPr/>
        </p:nvSpPr>
        <p:spPr>
          <a:xfrm>
            <a:off x="5480568" y="4716077"/>
            <a:ext cx="6960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8000" b="1" cap="none" spc="0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=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223964C1-4B21-4E5B-8451-C17041F0B672}"/>
              </a:ext>
            </a:extLst>
          </p:cNvPr>
          <p:cNvSpPr txBox="1"/>
          <p:nvPr/>
        </p:nvSpPr>
        <p:spPr>
          <a:xfrm>
            <a:off x="6429552" y="5474822"/>
            <a:ext cx="1250831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Neden?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EBDC6503-295B-4615-B95A-15CC0006A0BE}"/>
              </a:ext>
            </a:extLst>
          </p:cNvPr>
          <p:cNvSpPr txBox="1"/>
          <p:nvPr/>
        </p:nvSpPr>
        <p:spPr>
          <a:xfrm>
            <a:off x="6429553" y="4951602"/>
            <a:ext cx="2015708" cy="523220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800" b="1" dirty="0" err="1">
                <a:solidFill>
                  <a:schemeClr val="bg1"/>
                </a:solidFill>
              </a:rPr>
              <a:t>Why</a:t>
            </a:r>
            <a:r>
              <a:rPr lang="tr-TR" sz="2800" b="1" dirty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17" name="Düz Bağlayıcı 16">
            <a:extLst>
              <a:ext uri="{FF2B5EF4-FFF2-40B4-BE49-F238E27FC236}">
                <a16:creationId xmlns:a16="http://schemas.microsoft.com/office/drawing/2014/main" id="{4BF59571-DFAB-47BA-B276-DC27DE66F4B5}"/>
              </a:ext>
            </a:extLst>
          </p:cNvPr>
          <p:cNvCxnSpPr/>
          <p:nvPr/>
        </p:nvCxnSpPr>
        <p:spPr>
          <a:xfrm>
            <a:off x="0" y="3631721"/>
            <a:ext cx="12192000" cy="0"/>
          </a:xfrm>
          <a:prstGeom prst="line">
            <a:avLst/>
          </a:prstGeom>
          <a:ln w="76200">
            <a:solidFill>
              <a:srgbClr val="7030A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61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5" grpId="0" animBg="1"/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/>
      <p:bldP spid="14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FC9CE2E-FD8B-4319-938B-03B8356F4C2C}"/>
              </a:ext>
            </a:extLst>
          </p:cNvPr>
          <p:cNvSpPr txBox="1"/>
          <p:nvPr/>
        </p:nvSpPr>
        <p:spPr>
          <a:xfrm>
            <a:off x="1539099" y="65981"/>
            <a:ext cx="9123150" cy="646986"/>
          </a:xfrm>
          <a:prstGeom prst="roundRect">
            <a:avLst/>
          </a:prstGeom>
          <a:solidFill>
            <a:srgbClr val="9C77B8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tx1"/>
                </a:solidFill>
              </a:rPr>
              <a:t>QUESTIONS TYPES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E8C2D47-D20E-4038-A485-3076683F6C14}"/>
              </a:ext>
            </a:extLst>
          </p:cNvPr>
          <p:cNvSpPr txBox="1"/>
          <p:nvPr/>
        </p:nvSpPr>
        <p:spPr>
          <a:xfrm>
            <a:off x="1109932" y="1777171"/>
            <a:ext cx="569513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Senin için en önemli bilimsel başarı nedir?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7A4712F-C7AB-44B6-9C24-1E6C87F331B9}"/>
              </a:ext>
            </a:extLst>
          </p:cNvPr>
          <p:cNvSpPr txBox="1"/>
          <p:nvPr/>
        </p:nvSpPr>
        <p:spPr>
          <a:xfrm>
            <a:off x="1109931" y="1253951"/>
            <a:ext cx="9552317" cy="523220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chemeClr val="bg1"/>
                </a:solidFill>
              </a:rPr>
              <a:t>What</a:t>
            </a:r>
            <a:r>
              <a:rPr lang="tr-TR" sz="2800" b="1" dirty="0">
                <a:solidFill>
                  <a:schemeClr val="bg1"/>
                </a:solidFill>
              </a:rPr>
              <a:t> is </a:t>
            </a:r>
            <a:r>
              <a:rPr lang="tr-TR" sz="2800" b="1" dirty="0" err="1">
                <a:solidFill>
                  <a:schemeClr val="bg1"/>
                </a:solidFill>
              </a:rPr>
              <a:t>the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most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important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scientific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achievement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for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you</a:t>
            </a:r>
            <a:r>
              <a:rPr lang="tr-TR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Ok: Aşağı 4">
            <a:extLst>
              <a:ext uri="{FF2B5EF4-FFF2-40B4-BE49-F238E27FC236}">
                <a16:creationId xmlns:a16="http://schemas.microsoft.com/office/drawing/2014/main" id="{C5EAD5C6-F1D2-4897-AB3A-83AA0E2F22D8}"/>
              </a:ext>
            </a:extLst>
          </p:cNvPr>
          <p:cNvSpPr/>
          <p:nvPr/>
        </p:nvSpPr>
        <p:spPr>
          <a:xfrm>
            <a:off x="5390069" y="3934077"/>
            <a:ext cx="612476" cy="543464"/>
          </a:xfrm>
          <a:prstGeom prst="downArrow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D1A70D0-C7A3-44F7-ACB8-1F1B4FD83543}"/>
              </a:ext>
            </a:extLst>
          </p:cNvPr>
          <p:cNvSpPr txBox="1"/>
          <p:nvPr/>
        </p:nvSpPr>
        <p:spPr>
          <a:xfrm>
            <a:off x="1605949" y="4502987"/>
            <a:ext cx="8180717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I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think</a:t>
            </a:r>
            <a:r>
              <a:rPr lang="tr-TR" sz="2000" b="1" dirty="0">
                <a:solidFill>
                  <a:sysClr val="windowText" lastClr="000000"/>
                </a:solidFill>
              </a:rPr>
              <a:t>, it is </a:t>
            </a:r>
            <a:r>
              <a:rPr lang="tr-TR" sz="2000" b="1" u="sng" dirty="0" err="1">
                <a:solidFill>
                  <a:srgbClr val="FF0000"/>
                </a:solidFill>
              </a:rPr>
              <a:t>microscope</a:t>
            </a:r>
            <a:r>
              <a:rPr lang="tr-TR" sz="2000" b="1" dirty="0">
                <a:solidFill>
                  <a:sysClr val="windowText" lastClr="000000"/>
                </a:solidFill>
              </a:rPr>
              <a:t>.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Thanks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000" b="1" dirty="0">
                <a:solidFill>
                  <a:sysClr val="windowText" lastClr="000000"/>
                </a:solidFill>
              </a:rPr>
              <a:t> it,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scientists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found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out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reasons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for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many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serious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ilnesses</a:t>
            </a:r>
            <a:r>
              <a:rPr lang="tr-TR" sz="2000" b="1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5686FB0-6D37-4F6A-B613-C410BF1B6E91}"/>
              </a:ext>
            </a:extLst>
          </p:cNvPr>
          <p:cNvSpPr txBox="1"/>
          <p:nvPr/>
        </p:nvSpPr>
        <p:spPr>
          <a:xfrm>
            <a:off x="1109931" y="3259634"/>
            <a:ext cx="6436275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Hayatımızı en çok değiştiren bilimsel başarı nedir?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2AE24A7-1891-4E56-9A4D-A0BE15202E89}"/>
              </a:ext>
            </a:extLst>
          </p:cNvPr>
          <p:cNvSpPr txBox="1"/>
          <p:nvPr/>
        </p:nvSpPr>
        <p:spPr>
          <a:xfrm>
            <a:off x="1109931" y="2736414"/>
            <a:ext cx="9552317" cy="523220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chemeClr val="bg1"/>
                </a:solidFill>
              </a:rPr>
              <a:t>What</a:t>
            </a:r>
            <a:r>
              <a:rPr lang="tr-TR" sz="2800" b="1" dirty="0">
                <a:solidFill>
                  <a:schemeClr val="bg1"/>
                </a:solidFill>
              </a:rPr>
              <a:t> is </a:t>
            </a:r>
            <a:r>
              <a:rPr lang="tr-TR" sz="2800" b="1" dirty="0" err="1">
                <a:solidFill>
                  <a:schemeClr val="bg1"/>
                </a:solidFill>
              </a:rPr>
              <a:t>the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most</a:t>
            </a:r>
            <a:r>
              <a:rPr lang="tr-TR" sz="2800" b="1" dirty="0">
                <a:solidFill>
                  <a:schemeClr val="bg1"/>
                </a:solidFill>
              </a:rPr>
              <a:t> life-</a:t>
            </a:r>
            <a:r>
              <a:rPr lang="tr-TR" sz="2800" b="1" dirty="0" err="1">
                <a:solidFill>
                  <a:schemeClr val="bg1"/>
                </a:solidFill>
              </a:rPr>
              <a:t>changing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scientific</a:t>
            </a:r>
            <a:r>
              <a:rPr lang="tr-TR" sz="2800" b="1" dirty="0">
                <a:solidFill>
                  <a:schemeClr val="bg1"/>
                </a:solidFill>
              </a:rPr>
              <a:t> </a:t>
            </a:r>
            <a:r>
              <a:rPr lang="tr-TR" sz="2800" b="1" dirty="0" err="1">
                <a:solidFill>
                  <a:schemeClr val="bg1"/>
                </a:solidFill>
              </a:rPr>
              <a:t>achievement</a:t>
            </a:r>
            <a:r>
              <a:rPr lang="tr-TR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3A1D3CF1-7615-48A2-9F78-AFF912C5193A}"/>
              </a:ext>
            </a:extLst>
          </p:cNvPr>
          <p:cNvSpPr/>
          <p:nvPr/>
        </p:nvSpPr>
        <p:spPr>
          <a:xfrm>
            <a:off x="5538077" y="1754671"/>
            <a:ext cx="6960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8000" b="1" cap="none" spc="0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=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39C7DBA-612C-49BE-A609-5C392163D994}"/>
              </a:ext>
            </a:extLst>
          </p:cNvPr>
          <p:cNvSpPr txBox="1"/>
          <p:nvPr/>
        </p:nvSpPr>
        <p:spPr>
          <a:xfrm>
            <a:off x="1605948" y="5553936"/>
            <a:ext cx="8180717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000" b="1" dirty="0">
                <a:solidFill>
                  <a:sysClr val="windowText" lastClr="000000"/>
                </a:solidFill>
              </a:rPr>
              <a:t> me,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u="sng" dirty="0">
                <a:solidFill>
                  <a:srgbClr val="FF0000"/>
                </a:solidFill>
              </a:rPr>
              <a:t>Internet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changed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everything</a:t>
            </a:r>
            <a:r>
              <a:rPr lang="tr-TR" sz="2000" b="1" dirty="0">
                <a:solidFill>
                  <a:sysClr val="windowText" lastClr="000000"/>
                </a:solidFill>
              </a:rPr>
              <a:t>.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It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makes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many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things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easier</a:t>
            </a:r>
            <a:r>
              <a:rPr lang="tr-TR" sz="2000" b="1" dirty="0">
                <a:solidFill>
                  <a:sysClr val="windowText" lastClr="000000"/>
                </a:solidFill>
              </a:rPr>
              <a:t>.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We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use</a:t>
            </a:r>
            <a:r>
              <a:rPr lang="tr-TR" sz="2000" b="1" dirty="0">
                <a:solidFill>
                  <a:sysClr val="windowText" lastClr="000000"/>
                </a:solidFill>
              </a:rPr>
              <a:t> it in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every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parts</a:t>
            </a:r>
            <a:r>
              <a:rPr lang="tr-TR" sz="2000" b="1" dirty="0">
                <a:solidFill>
                  <a:sysClr val="windowText" lastClr="000000"/>
                </a:solidFill>
              </a:rPr>
              <a:t> of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our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lives</a:t>
            </a:r>
            <a:r>
              <a:rPr lang="tr-TR" sz="2000" b="1" dirty="0">
                <a:solidFill>
                  <a:sysClr val="windowText" lastClr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307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5EE8EE4-7388-4F5F-19B7-46ECFA8253D0}"/>
              </a:ext>
            </a:extLst>
          </p:cNvPr>
          <p:cNvSpPr txBox="1"/>
          <p:nvPr/>
        </p:nvSpPr>
        <p:spPr>
          <a:xfrm>
            <a:off x="265611" y="95794"/>
            <a:ext cx="1119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Geçmişte yaşanmış olayları ifade etmek için «Simple </a:t>
            </a:r>
            <a:r>
              <a:rPr lang="tr-TR" sz="2400" i="1" dirty="0" err="1"/>
              <a:t>Past</a:t>
            </a:r>
            <a:r>
              <a:rPr lang="tr-TR" sz="2400" i="1" dirty="0"/>
              <a:t> Tense» kullanılır.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20472A6-C342-FA46-D868-633A30E0B6D9}"/>
              </a:ext>
            </a:extLst>
          </p:cNvPr>
          <p:cNvSpPr txBox="1"/>
          <p:nvPr/>
        </p:nvSpPr>
        <p:spPr>
          <a:xfrm>
            <a:off x="265611" y="557459"/>
            <a:ext cx="1119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Fiilleri geçmiş zamana çekimlerken «düzenli fiil» ise sonuna «</a:t>
            </a:r>
            <a:r>
              <a:rPr lang="tr-TR" sz="2400" i="1" dirty="0">
                <a:solidFill>
                  <a:srgbClr val="FF0000"/>
                </a:solidFill>
              </a:rPr>
              <a:t>-</a:t>
            </a:r>
            <a:r>
              <a:rPr lang="tr-TR" sz="2400" i="1" dirty="0" err="1">
                <a:solidFill>
                  <a:srgbClr val="FF0000"/>
                </a:solidFill>
              </a:rPr>
              <a:t>ed</a:t>
            </a:r>
            <a:r>
              <a:rPr lang="tr-TR" sz="2400" i="1" dirty="0"/>
              <a:t>» eki, «düzensiz fiil» ise düzensiz fiil listesinden «</a:t>
            </a:r>
            <a:r>
              <a:rPr lang="tr-TR" sz="2400" i="1" dirty="0">
                <a:solidFill>
                  <a:srgbClr val="FF0000"/>
                </a:solidFill>
              </a:rPr>
              <a:t>V2</a:t>
            </a:r>
            <a:r>
              <a:rPr lang="tr-TR" sz="2400" i="1" dirty="0"/>
              <a:t>»  karşılığı getirilir.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35021ED-A35E-4856-8E42-58EC5E892636}"/>
              </a:ext>
            </a:extLst>
          </p:cNvPr>
          <p:cNvSpPr txBox="1"/>
          <p:nvPr/>
        </p:nvSpPr>
        <p:spPr>
          <a:xfrm>
            <a:off x="265611" y="1595787"/>
            <a:ext cx="8790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u="sng" dirty="0"/>
              <a:t>«</a:t>
            </a:r>
            <a:r>
              <a:rPr lang="tr-TR" u="sng" dirty="0" err="1"/>
              <a:t>Science</a:t>
            </a:r>
            <a:r>
              <a:rPr lang="tr-TR" u="sng" dirty="0"/>
              <a:t>» ünitesinde sıkça kullanılan bazı fiillerin geçmiş zaman </a:t>
            </a:r>
            <a:r>
              <a:rPr lang="tr-TR" u="sng" dirty="0" err="1"/>
              <a:t>çekimlemeleri</a:t>
            </a:r>
            <a:r>
              <a:rPr lang="tr-TR" u="sng" dirty="0"/>
              <a:t> şu şekildedir:</a:t>
            </a:r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A2D56626-8F29-E18E-4476-6F6AD6E87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210978"/>
              </p:ext>
            </p:extLst>
          </p:nvPr>
        </p:nvGraphicFramePr>
        <p:xfrm>
          <a:off x="492034" y="2172450"/>
          <a:ext cx="4960982" cy="4216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0435">
                  <a:extLst>
                    <a:ext uri="{9D8B030D-6E8A-4147-A177-3AD203B41FA5}">
                      <a16:colId xmlns:a16="http://schemas.microsoft.com/office/drawing/2014/main" val="1433960760"/>
                    </a:ext>
                  </a:extLst>
                </a:gridCol>
                <a:gridCol w="2030547">
                  <a:extLst>
                    <a:ext uri="{9D8B030D-6E8A-4147-A177-3AD203B41FA5}">
                      <a16:colId xmlns:a16="http://schemas.microsoft.com/office/drawing/2014/main" val="3088757137"/>
                    </a:ext>
                  </a:extLst>
                </a:gridCol>
              </a:tblGrid>
              <a:tr h="468479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err="1"/>
                        <a:t>Regular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Verbs</a:t>
                      </a:r>
                      <a:r>
                        <a:rPr lang="tr-TR" dirty="0"/>
                        <a:t> (Düzenli Fiiller)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962480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V1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V2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036047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Change</a:t>
                      </a:r>
                      <a:r>
                        <a:rPr lang="tr-TR" sz="2000" i="1" dirty="0"/>
                        <a:t> (değiştirmek)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dirty="0" err="1"/>
                        <a:t>Chang</a:t>
                      </a:r>
                      <a:r>
                        <a:rPr lang="tr-TR" sz="2000" i="1" u="sng" dirty="0" err="1"/>
                        <a:t>ed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20327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Develop</a:t>
                      </a:r>
                      <a:r>
                        <a:rPr lang="tr-TR" sz="2000" i="1" dirty="0"/>
                        <a:t> (geliştirmek)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dirty="0" err="1"/>
                        <a:t>Develop</a:t>
                      </a:r>
                      <a:r>
                        <a:rPr lang="tr-TR" sz="2000" i="1" u="sng" dirty="0" err="1"/>
                        <a:t>ed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939119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Die</a:t>
                      </a:r>
                      <a:r>
                        <a:rPr lang="tr-TR" sz="2000" i="1" dirty="0"/>
                        <a:t> (ölmek)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dirty="0" err="1"/>
                        <a:t>Di</a:t>
                      </a:r>
                      <a:r>
                        <a:rPr lang="tr-TR" sz="2000" i="1" u="sng" dirty="0" err="1"/>
                        <a:t>ed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21819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Discover</a:t>
                      </a:r>
                      <a:r>
                        <a:rPr lang="tr-TR" sz="2000" i="1" dirty="0"/>
                        <a:t> (keşfetmek)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dirty="0" err="1"/>
                        <a:t>Discover</a:t>
                      </a:r>
                      <a:r>
                        <a:rPr lang="tr-TR" sz="2000" i="1" u="sng" dirty="0" err="1"/>
                        <a:t>ed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322157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Improve</a:t>
                      </a:r>
                      <a:r>
                        <a:rPr lang="tr-TR" sz="2000" i="1" dirty="0"/>
                        <a:t> (geliştirmek)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dirty="0" err="1"/>
                        <a:t>Improv</a:t>
                      </a:r>
                      <a:r>
                        <a:rPr lang="tr-TR" sz="2000" i="1" u="sng" dirty="0" err="1"/>
                        <a:t>ed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335924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Invent</a:t>
                      </a:r>
                      <a:r>
                        <a:rPr lang="tr-TR" sz="2000" i="1" dirty="0"/>
                        <a:t> (icat etmek)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dirty="0" err="1"/>
                        <a:t>Invent</a:t>
                      </a:r>
                      <a:r>
                        <a:rPr lang="tr-TR" sz="2000" i="1" u="sng" dirty="0" err="1"/>
                        <a:t>ed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345206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Study</a:t>
                      </a:r>
                      <a:r>
                        <a:rPr lang="tr-TR" sz="2000" i="1" dirty="0"/>
                        <a:t> (öğrenim görmek)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dirty="0" err="1"/>
                        <a:t>Studi</a:t>
                      </a:r>
                      <a:r>
                        <a:rPr lang="tr-TR" sz="2000" i="1" u="sng" dirty="0" err="1"/>
                        <a:t>ed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824460"/>
                  </a:ext>
                </a:extLst>
              </a:tr>
            </a:tbl>
          </a:graphicData>
        </a:graphic>
      </p:graphicFrame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268197BF-A5D9-1233-2B76-A24EFF4DBAE6}"/>
              </a:ext>
            </a:extLst>
          </p:cNvPr>
          <p:cNvCxnSpPr/>
          <p:nvPr/>
        </p:nvCxnSpPr>
        <p:spPr>
          <a:xfrm>
            <a:off x="5643154" y="2172450"/>
            <a:ext cx="0" cy="4216311"/>
          </a:xfrm>
          <a:prstGeom prst="line">
            <a:avLst/>
          </a:prstGeom>
          <a:ln w="57150">
            <a:solidFill>
              <a:srgbClr val="8B60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D0734A5C-E83F-B385-A452-A9DA053C9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02805"/>
              </p:ext>
            </p:extLst>
          </p:nvPr>
        </p:nvGraphicFramePr>
        <p:xfrm>
          <a:off x="6096000" y="2172450"/>
          <a:ext cx="4960982" cy="4216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0435">
                  <a:extLst>
                    <a:ext uri="{9D8B030D-6E8A-4147-A177-3AD203B41FA5}">
                      <a16:colId xmlns:a16="http://schemas.microsoft.com/office/drawing/2014/main" val="1433960760"/>
                    </a:ext>
                  </a:extLst>
                </a:gridCol>
                <a:gridCol w="2030547">
                  <a:extLst>
                    <a:ext uri="{9D8B030D-6E8A-4147-A177-3AD203B41FA5}">
                      <a16:colId xmlns:a16="http://schemas.microsoft.com/office/drawing/2014/main" val="3088757137"/>
                    </a:ext>
                  </a:extLst>
                </a:gridCol>
              </a:tblGrid>
              <a:tr h="468479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err="1"/>
                        <a:t>Irregular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Verbs</a:t>
                      </a:r>
                      <a:r>
                        <a:rPr lang="tr-TR" dirty="0"/>
                        <a:t> (Düzensiz Fiiller)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962480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V1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V2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036047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/>
                        <a:t>Do (yapmak)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u="sng" dirty="0" err="1"/>
                        <a:t>Did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20327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Grow</a:t>
                      </a:r>
                      <a:r>
                        <a:rPr lang="tr-TR" sz="2000" i="1" dirty="0"/>
                        <a:t> </a:t>
                      </a:r>
                      <a:r>
                        <a:rPr lang="tr-TR" sz="2000" i="1" dirty="0" err="1"/>
                        <a:t>up</a:t>
                      </a:r>
                      <a:r>
                        <a:rPr lang="tr-TR" sz="2000" i="1" dirty="0"/>
                        <a:t> (büyümek)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u="sng" dirty="0" err="1"/>
                        <a:t>Grew</a:t>
                      </a:r>
                      <a:r>
                        <a:rPr lang="tr-TR" sz="2000" i="1" u="sng" dirty="0"/>
                        <a:t> </a:t>
                      </a:r>
                      <a:r>
                        <a:rPr lang="tr-TR" sz="2000" i="1" u="sng" dirty="0" err="1"/>
                        <a:t>up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939119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 err="1"/>
                        <a:t>Give</a:t>
                      </a:r>
                      <a:r>
                        <a:rPr lang="tr-TR" sz="2000" i="1" dirty="0"/>
                        <a:t> (vermek)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u="sng" dirty="0" err="1"/>
                        <a:t>Gave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21819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/>
                        <a:t>Read (okumak)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u="sng" dirty="0"/>
                        <a:t>Read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322157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i="1" dirty="0" err="1"/>
                        <a:t>Make</a:t>
                      </a:r>
                      <a:r>
                        <a:rPr lang="tr-TR" sz="2000" i="1" dirty="0"/>
                        <a:t> (yapmak)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u="sng" dirty="0" err="1"/>
                        <a:t>Made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335924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/>
                        <a:t>Win (kazanmak)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u="sng" dirty="0" err="1"/>
                        <a:t>Won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345206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r"/>
                      <a:r>
                        <a:rPr lang="tr-TR" sz="2000" i="1" dirty="0"/>
                        <a:t>Write (yazmak)</a:t>
                      </a:r>
                    </a:p>
                  </a:txBody>
                  <a:tcPr>
                    <a:solidFill>
                      <a:srgbClr val="C9A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i="1" u="sng" dirty="0" err="1"/>
                        <a:t>Wrote</a:t>
                      </a:r>
                      <a:endParaRPr lang="tr-TR" sz="2000" i="1" u="sng" dirty="0"/>
                    </a:p>
                  </a:txBody>
                  <a:tcPr>
                    <a:solidFill>
                      <a:srgbClr val="C9A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824460"/>
                  </a:ext>
                </a:extLst>
              </a:tr>
            </a:tbl>
          </a:graphicData>
        </a:graphic>
      </p:graphicFrame>
      <p:sp>
        <p:nvSpPr>
          <p:cNvPr id="9" name="Metin kutusu 8">
            <a:extLst>
              <a:ext uri="{FF2B5EF4-FFF2-40B4-BE49-F238E27FC236}">
                <a16:creationId xmlns:a16="http://schemas.microsoft.com/office/drawing/2014/main" id="{B289EE03-3F23-D3EB-69C1-82EED814FC92}"/>
              </a:ext>
            </a:extLst>
          </p:cNvPr>
          <p:cNvSpPr txBox="1"/>
          <p:nvPr/>
        </p:nvSpPr>
        <p:spPr>
          <a:xfrm>
            <a:off x="8767019" y="1062961"/>
            <a:ext cx="24282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dirty="0">
                <a:hlinkClick r:id="rId2"/>
              </a:rPr>
              <a:t>https://www.egetolgayaltinay.com/lessons/392</a:t>
            </a:r>
            <a:r>
              <a:rPr lang="tr-TR" sz="1600" dirty="0"/>
              <a:t>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F41E4B36-DA9B-2DB1-2B35-1A07C837A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546" y="972957"/>
            <a:ext cx="970675" cy="97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921DBF1-EA0F-3F24-3637-F3EE85AAC7BC}"/>
              </a:ext>
            </a:extLst>
          </p:cNvPr>
          <p:cNvSpPr txBox="1"/>
          <p:nvPr/>
        </p:nvSpPr>
        <p:spPr>
          <a:xfrm>
            <a:off x="102569" y="2633477"/>
            <a:ext cx="98107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Ünite sonu tekrar etkinliğine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https://www.egetolgayaltinay.com/lessons/421</a:t>
            </a:r>
            <a:r>
              <a:rPr lang="tr-TR" sz="2800" b="1" i="1" dirty="0"/>
              <a:t>   </a:t>
            </a:r>
          </a:p>
          <a:p>
            <a:endParaRPr lang="tr-TR" sz="2800" b="1" i="1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1F0B985-4F00-B70F-768C-58D3C7564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264">
            <a:off x="8696752" y="3560465"/>
            <a:ext cx="3076830" cy="29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772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D23A8AF-56BE-E5D8-DAE3-650D2347EE82}"/>
              </a:ext>
            </a:extLst>
          </p:cNvPr>
          <p:cNvSpPr txBox="1"/>
          <p:nvPr/>
        </p:nvSpPr>
        <p:spPr>
          <a:xfrm>
            <a:off x="733424" y="885825"/>
            <a:ext cx="99917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800" b="1" i="1" dirty="0"/>
              <a:t>SAMPLE</a:t>
            </a:r>
          </a:p>
          <a:p>
            <a:pPr algn="ctr"/>
            <a:r>
              <a:rPr lang="tr-TR" sz="13800" b="1" i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427367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17BCDED3-BE84-4B82-B203-80156FF5C89A}"/>
              </a:ext>
            </a:extLst>
          </p:cNvPr>
          <p:cNvSpPr/>
          <p:nvPr/>
        </p:nvSpPr>
        <p:spPr>
          <a:xfrm>
            <a:off x="236862" y="2444040"/>
            <a:ext cx="903226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r-TR" sz="48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Discoverers</a:t>
            </a:r>
            <a:r>
              <a:rPr lang="tr-TR" sz="48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48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finds</a:t>
            </a:r>
            <a:r>
              <a:rPr lang="tr-TR" sz="48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48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out</a:t>
            </a:r>
            <a:endParaRPr lang="tr-TR" sz="4800" b="1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  <a:p>
            <a:r>
              <a:rPr lang="tr-TR" sz="48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something</a:t>
            </a:r>
            <a:r>
              <a:rPr lang="tr-TR" sz="48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48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that</a:t>
            </a:r>
            <a:r>
              <a:rPr lang="tr-TR" sz="48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48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already</a:t>
            </a:r>
            <a:r>
              <a:rPr lang="tr-TR" sz="48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tr-TR" sz="4800" b="1" cap="none" spc="0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exists</a:t>
            </a:r>
            <a:r>
              <a:rPr lang="tr-TR" sz="4800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FF5D5DEC-AAEE-4E38-8939-696E4FB6A950}"/>
              </a:ext>
            </a:extLst>
          </p:cNvPr>
          <p:cNvSpPr/>
          <p:nvPr/>
        </p:nvSpPr>
        <p:spPr>
          <a:xfrm>
            <a:off x="225896" y="3981147"/>
            <a:ext cx="693168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r-TR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(Kaşifler çoktan </a:t>
            </a:r>
            <a:r>
              <a:rPr lang="tr-TR" sz="3600" b="1" dirty="0" err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varolan</a:t>
            </a:r>
            <a:r>
              <a:rPr lang="tr-TR" sz="36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 şeyleri ortaya çıkarırlar.)</a:t>
            </a:r>
            <a:endParaRPr lang="tr-TR" sz="3600" b="1" cap="none" spc="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012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FB7BAEB-F509-42FD-B970-BCE6984EE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92"/>
          <a:stretch/>
        </p:blipFill>
        <p:spPr>
          <a:xfrm>
            <a:off x="1556033" y="192893"/>
            <a:ext cx="4652261" cy="647221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BC6E516-FF5A-438F-9283-DDCEF4F78E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" t="80428" r="352"/>
          <a:stretch/>
        </p:blipFill>
        <p:spPr>
          <a:xfrm>
            <a:off x="6517857" y="2791325"/>
            <a:ext cx="4993148" cy="172292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73B84C7-DF65-4C1E-BEC1-D71C7B9AAF09}"/>
              </a:ext>
            </a:extLst>
          </p:cNvPr>
          <p:cNvSpPr/>
          <p:nvPr/>
        </p:nvSpPr>
        <p:spPr>
          <a:xfrm>
            <a:off x="6629500" y="3782728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686147A-80B8-1422-13F4-164D70C1137A}"/>
              </a:ext>
            </a:extLst>
          </p:cNvPr>
          <p:cNvSpPr txBox="1"/>
          <p:nvPr/>
        </p:nvSpPr>
        <p:spPr>
          <a:xfrm>
            <a:off x="7834023" y="622449"/>
            <a:ext cx="2561263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2019 </a:t>
            </a:r>
          </a:p>
          <a:p>
            <a:pPr algn="ctr"/>
            <a:r>
              <a:rPr lang="tr-TR" sz="2400" b="1" dirty="0">
                <a:solidFill>
                  <a:schemeClr val="tx1"/>
                </a:solidFill>
              </a:rPr>
              <a:t>LGS SORUSU</a:t>
            </a:r>
          </a:p>
        </p:txBody>
      </p:sp>
    </p:spTree>
    <p:extLst>
      <p:ext uri="{BB962C8B-B14F-4D97-AF65-F5344CB8AC3E}">
        <p14:creationId xmlns:p14="http://schemas.microsoft.com/office/powerpoint/2010/main" val="145390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63B48AC-DC86-4D56-A5F8-DDDF059184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67"/>
          <a:stretch/>
        </p:blipFill>
        <p:spPr>
          <a:xfrm>
            <a:off x="1302267" y="716054"/>
            <a:ext cx="4880360" cy="542589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1B9D91A-6AA9-4A8B-B4CD-3DDA599D0F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3"/>
          <a:stretch/>
        </p:blipFill>
        <p:spPr>
          <a:xfrm>
            <a:off x="6292691" y="1979495"/>
            <a:ext cx="5052010" cy="3336655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D9D3A17A-64E2-4BD5-88A6-96992FF64251}"/>
              </a:ext>
            </a:extLst>
          </p:cNvPr>
          <p:cNvSpPr txBox="1"/>
          <p:nvPr/>
        </p:nvSpPr>
        <p:spPr>
          <a:xfrm>
            <a:off x="7834023" y="622449"/>
            <a:ext cx="2561263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2021 </a:t>
            </a:r>
          </a:p>
          <a:p>
            <a:pPr algn="ctr"/>
            <a:r>
              <a:rPr lang="tr-TR" sz="2400" b="1" dirty="0">
                <a:solidFill>
                  <a:schemeClr val="tx1"/>
                </a:solidFill>
              </a:rPr>
              <a:t>LGS SORUSU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E3FE778-C668-44DD-B932-0EB70FB4B9B8}"/>
              </a:ext>
            </a:extLst>
          </p:cNvPr>
          <p:cNvSpPr/>
          <p:nvPr/>
        </p:nvSpPr>
        <p:spPr>
          <a:xfrm>
            <a:off x="6388869" y="4735629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242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28D1ED1-872C-4BD1-9728-499B8E386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12" y="644039"/>
            <a:ext cx="9367686" cy="59081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8BBE495-25B9-43EC-8F7F-1293A2806BC7}"/>
              </a:ext>
            </a:extLst>
          </p:cNvPr>
          <p:cNvSpPr/>
          <p:nvPr/>
        </p:nvSpPr>
        <p:spPr>
          <a:xfrm>
            <a:off x="1528112" y="5804034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6AAA4D1-C62F-B7E3-D2A5-FA780BEEED85}"/>
              </a:ext>
            </a:extLst>
          </p:cNvPr>
          <p:cNvSpPr txBox="1"/>
          <p:nvPr/>
        </p:nvSpPr>
        <p:spPr>
          <a:xfrm>
            <a:off x="7218006" y="4973068"/>
            <a:ext cx="2561263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2022 KAZANIM TESTİ SORUSU</a:t>
            </a:r>
          </a:p>
        </p:txBody>
      </p:sp>
    </p:spTree>
    <p:extLst>
      <p:ext uri="{BB962C8B-B14F-4D97-AF65-F5344CB8AC3E}">
        <p14:creationId xmlns:p14="http://schemas.microsoft.com/office/powerpoint/2010/main" val="427591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4F7F9F7-FF21-FB7F-AD5E-876AFE79F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13" y="956363"/>
            <a:ext cx="10651974" cy="4945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30DC303-201E-B024-EE70-B565C7BFF559}"/>
              </a:ext>
            </a:extLst>
          </p:cNvPr>
          <p:cNvSpPr/>
          <p:nvPr/>
        </p:nvSpPr>
        <p:spPr>
          <a:xfrm>
            <a:off x="770013" y="5303521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025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8F0ADCF-FC60-CC56-D77B-A69B50AB1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80" y="445168"/>
            <a:ext cx="9726439" cy="5736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6280062-81AD-E1F0-DE88-1B6B97442934}"/>
              </a:ext>
            </a:extLst>
          </p:cNvPr>
          <p:cNvSpPr/>
          <p:nvPr/>
        </p:nvSpPr>
        <p:spPr>
          <a:xfrm>
            <a:off x="1318661" y="5043639"/>
            <a:ext cx="366514" cy="36575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53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7DDCD0E-C7E1-CF9C-1E81-46FF431D8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184" y="909549"/>
            <a:ext cx="2719979" cy="419896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4625588-DEDB-F113-43CD-87572C9CB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876CE40-5587-8AE3-1848-5A812B7CD073}"/>
              </a:ext>
            </a:extLst>
          </p:cNvPr>
          <p:cNvSpPr txBox="1"/>
          <p:nvPr/>
        </p:nvSpPr>
        <p:spPr>
          <a:xfrm>
            <a:off x="5310683" y="1921830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Sunuma katkılarından dolayı</a:t>
            </a:r>
          </a:p>
          <a:p>
            <a:r>
              <a:rPr lang="tr-TR" sz="2800" b="1" dirty="0"/>
              <a:t>İşleyen Zeka ailesine teşekkürler.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C1DDCCE-0B3D-5DCA-9DBA-E6B28E31AE36}"/>
              </a:ext>
            </a:extLst>
          </p:cNvPr>
          <p:cNvSpPr txBox="1"/>
          <p:nvPr/>
        </p:nvSpPr>
        <p:spPr>
          <a:xfrm>
            <a:off x="5310683" y="3294076"/>
            <a:ext cx="5372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içeriklerine aşağıdaki linkten ulaşabilirsiniz:</a:t>
            </a:r>
          </a:p>
          <a:p>
            <a:br>
              <a:rPr lang="tr-TR" sz="1800" dirty="0"/>
            </a:br>
            <a:r>
              <a:rPr lang="tr-TR" sz="1800" dirty="0">
                <a:hlinkClick r:id="rId4"/>
              </a:rPr>
              <a:t>https://www.egetolgayaltinay.com/contents/1/5</a:t>
            </a:r>
            <a:r>
              <a:rPr lang="tr-T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50870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2982CAB-3614-10F3-5A16-BDAE27FCF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6" y="700606"/>
            <a:ext cx="4951320" cy="495132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04F4B353-B7EC-918D-1699-32CC7CF2458B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71F57A0-11A2-F4AF-737F-3081C22529E9}"/>
              </a:ext>
            </a:extLst>
          </p:cNvPr>
          <p:cNvSpPr txBox="1"/>
          <p:nvPr/>
        </p:nvSpPr>
        <p:spPr>
          <a:xfrm>
            <a:off x="4340734" y="580345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8450198-4CF2-DBD8-02FE-FDBF00B79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AC37A34-987E-641C-EDF2-F3BC37924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34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36631C7-5C4D-454D-3605-49849E3F4BB1}"/>
              </a:ext>
            </a:extLst>
          </p:cNvPr>
          <p:cNvSpPr txBox="1"/>
          <p:nvPr/>
        </p:nvSpPr>
        <p:spPr>
          <a:xfrm>
            <a:off x="173250" y="1246893"/>
            <a:ext cx="118454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8B60AC"/>
                </a:solidFill>
              </a:rPr>
              <a:t>Inventions</a:t>
            </a:r>
            <a:r>
              <a:rPr lang="tr-TR" sz="9600" b="1" dirty="0">
                <a:solidFill>
                  <a:srgbClr val="8B60AC"/>
                </a:solidFill>
              </a:rPr>
              <a:t> </a:t>
            </a:r>
          </a:p>
          <a:p>
            <a:pPr algn="ctr"/>
            <a:r>
              <a:rPr lang="tr-TR" sz="9600" b="1" dirty="0">
                <a:solidFill>
                  <a:srgbClr val="8B60AC"/>
                </a:solidFill>
              </a:rPr>
              <a:t>&amp; </a:t>
            </a:r>
            <a:r>
              <a:rPr lang="tr-TR" sz="9600" b="1" dirty="0" err="1">
                <a:solidFill>
                  <a:srgbClr val="8B60AC"/>
                </a:solidFill>
              </a:rPr>
              <a:t>Discoveries</a:t>
            </a:r>
            <a:endParaRPr lang="tr-TR" sz="9600" b="1" dirty="0">
              <a:solidFill>
                <a:srgbClr val="8B60AC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1092F72-5BC7-07CE-76E9-28E6AE786EBF}"/>
              </a:ext>
            </a:extLst>
          </p:cNvPr>
          <p:cNvSpPr txBox="1"/>
          <p:nvPr/>
        </p:nvSpPr>
        <p:spPr>
          <a:xfrm>
            <a:off x="173251" y="4293881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(İcatlar ve Keşifler)</a:t>
            </a:r>
          </a:p>
        </p:txBody>
      </p:sp>
    </p:spTree>
    <p:extLst>
      <p:ext uri="{BB962C8B-B14F-4D97-AF65-F5344CB8AC3E}">
        <p14:creationId xmlns:p14="http://schemas.microsoft.com/office/powerpoint/2010/main" val="12553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Düz Bağlayıcı 4">
            <a:extLst>
              <a:ext uri="{FF2B5EF4-FFF2-40B4-BE49-F238E27FC236}">
                <a16:creationId xmlns:a16="http://schemas.microsoft.com/office/drawing/2014/main" id="{ABFE3D1C-6948-4359-A083-4AC266593711}"/>
              </a:ext>
            </a:extLst>
          </p:cNvPr>
          <p:cNvCxnSpPr>
            <a:cxnSpLocks/>
          </p:cNvCxnSpPr>
          <p:nvPr/>
        </p:nvCxnSpPr>
        <p:spPr>
          <a:xfrm>
            <a:off x="5986915" y="636382"/>
            <a:ext cx="8626" cy="5475660"/>
          </a:xfrm>
          <a:prstGeom prst="line">
            <a:avLst/>
          </a:prstGeom>
          <a:ln w="76200">
            <a:solidFill>
              <a:srgbClr val="9C77B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>
            <a:extLst>
              <a:ext uri="{FF2B5EF4-FFF2-40B4-BE49-F238E27FC236}">
                <a16:creationId xmlns:a16="http://schemas.microsoft.com/office/drawing/2014/main" id="{F29C6125-0FF8-4D60-8662-0E8DF9CC4F30}"/>
              </a:ext>
            </a:extLst>
          </p:cNvPr>
          <p:cNvSpPr txBox="1"/>
          <p:nvPr/>
        </p:nvSpPr>
        <p:spPr>
          <a:xfrm>
            <a:off x="897454" y="65980"/>
            <a:ext cx="4032985" cy="646986"/>
          </a:xfrm>
          <a:prstGeom prst="roundRect">
            <a:avLst/>
          </a:prstGeom>
          <a:solidFill>
            <a:srgbClr val="9C77B8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tx1"/>
                </a:solidFill>
              </a:rPr>
              <a:t>INVENTIONS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1DE90F5-3BF1-4115-B05C-BE39A8359B0B}"/>
              </a:ext>
            </a:extLst>
          </p:cNvPr>
          <p:cNvSpPr txBox="1"/>
          <p:nvPr/>
        </p:nvSpPr>
        <p:spPr>
          <a:xfrm>
            <a:off x="6991092" y="84126"/>
            <a:ext cx="4032985" cy="646986"/>
          </a:xfrm>
          <a:prstGeom prst="roundRect">
            <a:avLst/>
          </a:prstGeom>
          <a:solidFill>
            <a:srgbClr val="9C77B8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tx1"/>
                </a:solidFill>
              </a:rPr>
              <a:t>DISCOVERIES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6140CD8-7D26-4AF4-8170-D2C1BAF3F423}"/>
              </a:ext>
            </a:extLst>
          </p:cNvPr>
          <p:cNvSpPr txBox="1"/>
          <p:nvPr/>
        </p:nvSpPr>
        <p:spPr>
          <a:xfrm>
            <a:off x="2514444" y="133575"/>
            <a:ext cx="2839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(İCATLAR)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E29B190-8827-488C-8400-CC27C80D3AE1}"/>
              </a:ext>
            </a:extLst>
          </p:cNvPr>
          <p:cNvSpPr txBox="1"/>
          <p:nvPr/>
        </p:nvSpPr>
        <p:spPr>
          <a:xfrm>
            <a:off x="8680586" y="176786"/>
            <a:ext cx="2839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(KEŞİFLER)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24045101-30F9-44E1-B00C-1394A2E40594}"/>
              </a:ext>
            </a:extLst>
          </p:cNvPr>
          <p:cNvSpPr txBox="1"/>
          <p:nvPr/>
        </p:nvSpPr>
        <p:spPr>
          <a:xfrm>
            <a:off x="473995" y="787841"/>
            <a:ext cx="4854339" cy="1328023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/>
            <a:r>
              <a:rPr lang="tr-TR" sz="2400" b="1" dirty="0" err="1">
                <a:solidFill>
                  <a:schemeClr val="tx1"/>
                </a:solidFill>
              </a:rPr>
              <a:t>Invent</a:t>
            </a:r>
            <a:r>
              <a:rPr lang="tr-TR" sz="2400" b="1" dirty="0">
                <a:solidFill>
                  <a:schemeClr val="tx1"/>
                </a:solidFill>
              </a:rPr>
              <a:t>: </a:t>
            </a:r>
            <a:r>
              <a:rPr lang="tr-TR" sz="2400" dirty="0">
                <a:solidFill>
                  <a:schemeClr val="tx1"/>
                </a:solidFill>
              </a:rPr>
              <a:t>İcat etmek</a:t>
            </a:r>
          </a:p>
          <a:p>
            <a:pPr algn="ctr" eaLnBrk="1" hangingPunct="1"/>
            <a:r>
              <a:rPr lang="tr-TR" sz="2400" b="1" dirty="0" err="1">
                <a:solidFill>
                  <a:schemeClr val="tx1"/>
                </a:solidFill>
              </a:rPr>
              <a:t>Invention</a:t>
            </a:r>
            <a:r>
              <a:rPr lang="tr-TR" sz="2400" b="1" dirty="0">
                <a:solidFill>
                  <a:schemeClr val="tx1"/>
                </a:solidFill>
              </a:rPr>
              <a:t>: </a:t>
            </a:r>
            <a:r>
              <a:rPr lang="tr-TR" sz="2400" dirty="0">
                <a:solidFill>
                  <a:schemeClr val="tx1"/>
                </a:solidFill>
              </a:rPr>
              <a:t>İcat</a:t>
            </a:r>
          </a:p>
          <a:p>
            <a:pPr algn="ctr" eaLnBrk="1" hangingPunct="1"/>
            <a:r>
              <a:rPr lang="tr-TR" sz="2400" b="1" dirty="0" err="1">
                <a:solidFill>
                  <a:schemeClr val="tx1"/>
                </a:solidFill>
              </a:rPr>
              <a:t>Inventor</a:t>
            </a:r>
            <a:r>
              <a:rPr lang="tr-TR" sz="2400" b="1" dirty="0">
                <a:solidFill>
                  <a:schemeClr val="tx1"/>
                </a:solidFill>
              </a:rPr>
              <a:t>: </a:t>
            </a:r>
            <a:r>
              <a:rPr lang="tr-TR" sz="2400" dirty="0">
                <a:solidFill>
                  <a:schemeClr val="tx1"/>
                </a:solidFill>
              </a:rPr>
              <a:t>Mucit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FE65EBA-4A0E-476A-81B7-1C807BFC0373}"/>
              </a:ext>
            </a:extLst>
          </p:cNvPr>
          <p:cNvSpPr txBox="1"/>
          <p:nvPr/>
        </p:nvSpPr>
        <p:spPr>
          <a:xfrm>
            <a:off x="6558908" y="787841"/>
            <a:ext cx="4860750" cy="1328023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/>
            <a:r>
              <a:rPr lang="tr-TR" sz="2400" b="1" dirty="0" err="1">
                <a:solidFill>
                  <a:schemeClr val="tx1"/>
                </a:solidFill>
              </a:rPr>
              <a:t>Discover</a:t>
            </a:r>
            <a:r>
              <a:rPr lang="tr-TR" sz="2400" b="1" dirty="0">
                <a:solidFill>
                  <a:schemeClr val="tx1"/>
                </a:solidFill>
              </a:rPr>
              <a:t>: </a:t>
            </a:r>
            <a:r>
              <a:rPr lang="tr-TR" sz="2400" dirty="0">
                <a:solidFill>
                  <a:schemeClr val="tx1"/>
                </a:solidFill>
              </a:rPr>
              <a:t>Keşfetmek</a:t>
            </a:r>
          </a:p>
          <a:p>
            <a:pPr algn="ctr" eaLnBrk="1" hangingPunct="1"/>
            <a:r>
              <a:rPr lang="tr-TR" sz="2400" b="1" dirty="0" err="1">
                <a:solidFill>
                  <a:schemeClr val="tx1"/>
                </a:solidFill>
              </a:rPr>
              <a:t>Discovery</a:t>
            </a:r>
            <a:r>
              <a:rPr lang="tr-TR" sz="2400" b="1" dirty="0">
                <a:solidFill>
                  <a:schemeClr val="tx1"/>
                </a:solidFill>
              </a:rPr>
              <a:t>: </a:t>
            </a:r>
            <a:r>
              <a:rPr lang="tr-TR" sz="2400" dirty="0">
                <a:solidFill>
                  <a:schemeClr val="tx1"/>
                </a:solidFill>
              </a:rPr>
              <a:t>Keşif</a:t>
            </a:r>
          </a:p>
          <a:p>
            <a:pPr algn="ctr" eaLnBrk="1" hangingPunct="1"/>
            <a:r>
              <a:rPr lang="tr-TR" sz="2400" b="1" dirty="0" err="1">
                <a:solidFill>
                  <a:schemeClr val="tx1"/>
                </a:solidFill>
              </a:rPr>
              <a:t>Discoverer</a:t>
            </a:r>
            <a:r>
              <a:rPr lang="tr-TR" sz="2400" b="1" dirty="0">
                <a:solidFill>
                  <a:schemeClr val="tx1"/>
                </a:solidFill>
              </a:rPr>
              <a:t>: </a:t>
            </a:r>
            <a:r>
              <a:rPr lang="tr-TR" sz="2400" dirty="0">
                <a:solidFill>
                  <a:schemeClr val="tx1"/>
                </a:solidFill>
              </a:rPr>
              <a:t>Kâşif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276D31D-9107-4B1E-8236-A32B69BD9DB2}"/>
              </a:ext>
            </a:extLst>
          </p:cNvPr>
          <p:cNvSpPr txBox="1"/>
          <p:nvPr/>
        </p:nvSpPr>
        <p:spPr>
          <a:xfrm>
            <a:off x="148572" y="2190738"/>
            <a:ext cx="5386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ysClr val="windowText" lastClr="000000"/>
                </a:solidFill>
              </a:rPr>
              <a:t>Some</a:t>
            </a:r>
            <a:r>
              <a:rPr lang="tr-TR" sz="2800" b="1" dirty="0">
                <a:solidFill>
                  <a:sysClr val="windowText" lastClr="000000"/>
                </a:solidFill>
              </a:rPr>
              <a:t> </a:t>
            </a:r>
            <a:r>
              <a:rPr lang="tr-TR" sz="2800" b="1" dirty="0" err="1">
                <a:solidFill>
                  <a:sysClr val="windowText" lastClr="000000"/>
                </a:solidFill>
              </a:rPr>
              <a:t>inventions</a:t>
            </a:r>
            <a:r>
              <a:rPr lang="tr-TR" sz="2800" b="1" dirty="0">
                <a:solidFill>
                  <a:sysClr val="windowText" lastClr="000000"/>
                </a:solidFill>
              </a:rPr>
              <a:t> </a:t>
            </a:r>
            <a:r>
              <a:rPr lang="tr-TR" sz="2800" b="1" dirty="0" err="1">
                <a:solidFill>
                  <a:sysClr val="windowText" lastClr="000000"/>
                </a:solidFill>
              </a:rPr>
              <a:t>are</a:t>
            </a:r>
            <a:r>
              <a:rPr lang="tr-TR" sz="2800" b="1" dirty="0">
                <a:solidFill>
                  <a:sysClr val="windowText" lastClr="000000"/>
                </a:solidFill>
              </a:rPr>
              <a:t>…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7090F8C-C638-4963-BCDC-E3AFFCCA7279}"/>
              </a:ext>
            </a:extLst>
          </p:cNvPr>
          <p:cNvSpPr txBox="1"/>
          <p:nvPr/>
        </p:nvSpPr>
        <p:spPr>
          <a:xfrm>
            <a:off x="6240483" y="2265531"/>
            <a:ext cx="5386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ysClr val="windowText" lastClr="000000"/>
                </a:solidFill>
              </a:rPr>
              <a:t>Some</a:t>
            </a:r>
            <a:r>
              <a:rPr lang="tr-TR" sz="2800" b="1" dirty="0">
                <a:solidFill>
                  <a:sysClr val="windowText" lastClr="000000"/>
                </a:solidFill>
              </a:rPr>
              <a:t> </a:t>
            </a:r>
            <a:r>
              <a:rPr lang="tr-TR" sz="2800" b="1" dirty="0" err="1">
                <a:solidFill>
                  <a:sysClr val="windowText" lastClr="000000"/>
                </a:solidFill>
              </a:rPr>
              <a:t>discoveries</a:t>
            </a:r>
            <a:r>
              <a:rPr lang="tr-TR" sz="2800" b="1" dirty="0">
                <a:solidFill>
                  <a:sysClr val="windowText" lastClr="000000"/>
                </a:solidFill>
              </a:rPr>
              <a:t> </a:t>
            </a:r>
            <a:r>
              <a:rPr lang="tr-TR" sz="2800" b="1" dirty="0" err="1">
                <a:solidFill>
                  <a:sysClr val="windowText" lastClr="000000"/>
                </a:solidFill>
              </a:rPr>
              <a:t>are</a:t>
            </a:r>
            <a:r>
              <a:rPr lang="tr-TR" sz="2800" b="1" dirty="0">
                <a:solidFill>
                  <a:sysClr val="windowText" lastClr="000000"/>
                </a:solidFill>
              </a:rPr>
              <a:t>…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B80A775-81D5-4601-A21D-B602788CB2D6}"/>
              </a:ext>
            </a:extLst>
          </p:cNvPr>
          <p:cNvSpPr/>
          <p:nvPr/>
        </p:nvSpPr>
        <p:spPr>
          <a:xfrm>
            <a:off x="468084" y="2981399"/>
            <a:ext cx="4747582" cy="954182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DE0E710-2323-487D-A8AF-A651E3EE87D4}"/>
              </a:ext>
            </a:extLst>
          </p:cNvPr>
          <p:cNvSpPr/>
          <p:nvPr/>
        </p:nvSpPr>
        <p:spPr>
          <a:xfrm>
            <a:off x="468084" y="4191730"/>
            <a:ext cx="4747582" cy="954182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09200CE7-08AA-4C45-A818-1A8D9278B046}"/>
              </a:ext>
            </a:extLst>
          </p:cNvPr>
          <p:cNvSpPr/>
          <p:nvPr/>
        </p:nvSpPr>
        <p:spPr>
          <a:xfrm>
            <a:off x="468084" y="5402062"/>
            <a:ext cx="4747582" cy="954182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5751BE2-149D-447A-8CFD-802630650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836">
            <a:off x="775933" y="5439627"/>
            <a:ext cx="1314067" cy="879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B791F4BF-FA27-4200-B55A-2D87786D4CB0}"/>
              </a:ext>
            </a:extLst>
          </p:cNvPr>
          <p:cNvSpPr/>
          <p:nvPr/>
        </p:nvSpPr>
        <p:spPr>
          <a:xfrm>
            <a:off x="6558908" y="3019974"/>
            <a:ext cx="4747582" cy="954182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DF9DEF12-5CD0-4F0E-AB6A-DE80ED661110}"/>
              </a:ext>
            </a:extLst>
          </p:cNvPr>
          <p:cNvSpPr/>
          <p:nvPr/>
        </p:nvSpPr>
        <p:spPr>
          <a:xfrm>
            <a:off x="6558908" y="4191144"/>
            <a:ext cx="4747582" cy="954182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5C5CD827-3797-4CBD-BCE2-525D5A3E7BB8}"/>
              </a:ext>
            </a:extLst>
          </p:cNvPr>
          <p:cNvSpPr/>
          <p:nvPr/>
        </p:nvSpPr>
        <p:spPr>
          <a:xfrm>
            <a:off x="6558908" y="5440637"/>
            <a:ext cx="4747582" cy="954182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5" name="Resim 24">
            <a:extLst>
              <a:ext uri="{FF2B5EF4-FFF2-40B4-BE49-F238E27FC236}">
                <a16:creationId xmlns:a16="http://schemas.microsoft.com/office/drawing/2014/main" id="{AEF346EE-46DA-4478-8BFE-7DA1A19DC4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7691" r="3950" b="13488"/>
          <a:stretch/>
        </p:blipFill>
        <p:spPr>
          <a:xfrm rot="337643">
            <a:off x="773698" y="4210189"/>
            <a:ext cx="950350" cy="936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79DB4430-B8F0-4681-9492-551CB3E08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030">
            <a:off x="830028" y="2905879"/>
            <a:ext cx="1029113" cy="1029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Metin kutusu 27">
            <a:extLst>
              <a:ext uri="{FF2B5EF4-FFF2-40B4-BE49-F238E27FC236}">
                <a16:creationId xmlns:a16="http://schemas.microsoft.com/office/drawing/2014/main" id="{6E67BFD2-4076-4AFD-A548-9EC4C9CEE1F7}"/>
              </a:ext>
            </a:extLst>
          </p:cNvPr>
          <p:cNvSpPr txBox="1"/>
          <p:nvPr/>
        </p:nvSpPr>
        <p:spPr>
          <a:xfrm>
            <a:off x="2083432" y="3004936"/>
            <a:ext cx="304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Remote Controller</a:t>
            </a:r>
          </a:p>
          <a:p>
            <a:pPr algn="ctr"/>
            <a:r>
              <a:rPr lang="tr-TR" sz="2000" b="1">
                <a:solidFill>
                  <a:schemeClr val="bg1"/>
                </a:solidFill>
              </a:rPr>
              <a:t>(Uzaktan Kumanda)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73FB09CE-7478-452F-AFF7-E5C81BFF394F}"/>
              </a:ext>
            </a:extLst>
          </p:cNvPr>
          <p:cNvSpPr txBox="1"/>
          <p:nvPr/>
        </p:nvSpPr>
        <p:spPr>
          <a:xfrm>
            <a:off x="1855750" y="4214161"/>
            <a:ext cx="3271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Home </a:t>
            </a:r>
            <a:r>
              <a:rPr lang="tr-TR" sz="2800" b="1" dirty="0" err="1">
                <a:solidFill>
                  <a:schemeClr val="bg1"/>
                </a:solidFill>
              </a:rPr>
              <a:t>Computer</a:t>
            </a:r>
            <a:endParaRPr lang="tr-TR" sz="2800" b="1" dirty="0">
              <a:solidFill>
                <a:schemeClr val="bg1"/>
              </a:solidFill>
            </a:endParaRPr>
          </a:p>
          <a:p>
            <a:pPr algn="ctr"/>
            <a:r>
              <a:rPr lang="tr-TR" sz="2000" b="1" dirty="0">
                <a:solidFill>
                  <a:schemeClr val="bg1"/>
                </a:solidFill>
              </a:rPr>
              <a:t>(Ev Bilgisayarı)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04828632-6FFB-4237-BD4E-D6CA2384C655}"/>
              </a:ext>
            </a:extLst>
          </p:cNvPr>
          <p:cNvSpPr txBox="1"/>
          <p:nvPr/>
        </p:nvSpPr>
        <p:spPr>
          <a:xfrm>
            <a:off x="1943813" y="5419369"/>
            <a:ext cx="3271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bg1"/>
                </a:solidFill>
              </a:rPr>
              <a:t>3D Printer</a:t>
            </a:r>
          </a:p>
          <a:p>
            <a:pPr algn="ctr"/>
            <a:r>
              <a:rPr lang="tr-TR" sz="2000" b="1" dirty="0">
                <a:solidFill>
                  <a:schemeClr val="bg1"/>
                </a:solidFill>
              </a:rPr>
              <a:t>(3 Boyutlu Yazıcı)</a:t>
            </a:r>
          </a:p>
        </p:txBody>
      </p:sp>
      <p:pic>
        <p:nvPicPr>
          <p:cNvPr id="32" name="Resim 31">
            <a:extLst>
              <a:ext uri="{FF2B5EF4-FFF2-40B4-BE49-F238E27FC236}">
                <a16:creationId xmlns:a16="http://schemas.microsoft.com/office/drawing/2014/main" id="{B7345811-FB0E-460F-9AD6-ED832B3BA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986">
            <a:off x="6885699" y="2925011"/>
            <a:ext cx="796004" cy="10746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5863FD3D-4E18-4E5D-A938-475BAC5E0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8638">
            <a:off x="6902553" y="4206898"/>
            <a:ext cx="1005546" cy="1015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Resim 35">
            <a:extLst>
              <a:ext uri="{FF2B5EF4-FFF2-40B4-BE49-F238E27FC236}">
                <a16:creationId xmlns:a16="http://schemas.microsoft.com/office/drawing/2014/main" id="{0C709176-C63C-4675-A7CF-807BDB99B3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t="8429" r="2748" b="8679"/>
          <a:stretch/>
        </p:blipFill>
        <p:spPr>
          <a:xfrm rot="20766196">
            <a:off x="6892264" y="5442875"/>
            <a:ext cx="850335" cy="979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Metin kutusu 36">
            <a:extLst>
              <a:ext uri="{FF2B5EF4-FFF2-40B4-BE49-F238E27FC236}">
                <a16:creationId xmlns:a16="http://schemas.microsoft.com/office/drawing/2014/main" id="{58AB85E7-6054-4120-968E-426D9E55318E}"/>
              </a:ext>
            </a:extLst>
          </p:cNvPr>
          <p:cNvSpPr txBox="1"/>
          <p:nvPr/>
        </p:nvSpPr>
        <p:spPr>
          <a:xfrm>
            <a:off x="8008494" y="3076468"/>
            <a:ext cx="304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/>
              <a:t>America</a:t>
            </a:r>
            <a:endParaRPr lang="tr-TR" sz="2800" b="1" dirty="0"/>
          </a:p>
          <a:p>
            <a:pPr algn="ctr"/>
            <a:r>
              <a:rPr lang="tr-TR" sz="2000" b="1" dirty="0"/>
              <a:t>(Amerika Kıtası)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EF8F9A7A-4252-465B-B946-5F3962D933B3}"/>
              </a:ext>
            </a:extLst>
          </p:cNvPr>
          <p:cNvSpPr txBox="1"/>
          <p:nvPr/>
        </p:nvSpPr>
        <p:spPr>
          <a:xfrm>
            <a:off x="8008494" y="4252736"/>
            <a:ext cx="304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/>
              <a:t>Gravity</a:t>
            </a:r>
            <a:endParaRPr lang="tr-TR" sz="2800" b="1" dirty="0"/>
          </a:p>
          <a:p>
            <a:pPr algn="ctr"/>
            <a:r>
              <a:rPr lang="tr-TR" sz="2000" b="1" dirty="0"/>
              <a:t>(Yerçekimi)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7271CB6B-17E3-40B3-822F-BBBE186ECD24}"/>
              </a:ext>
            </a:extLst>
          </p:cNvPr>
          <p:cNvSpPr txBox="1"/>
          <p:nvPr/>
        </p:nvSpPr>
        <p:spPr>
          <a:xfrm>
            <a:off x="7979905" y="5502228"/>
            <a:ext cx="304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/>
              <a:t>Radium</a:t>
            </a:r>
            <a:endParaRPr lang="tr-TR" sz="2800" b="1" dirty="0"/>
          </a:p>
          <a:p>
            <a:pPr algn="ctr"/>
            <a:r>
              <a:rPr lang="tr-TR" sz="2000" b="1" dirty="0"/>
              <a:t>(Radyum Elementi)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E30CA819-E3A6-0374-7B31-93609AE636D2}"/>
              </a:ext>
            </a:extLst>
          </p:cNvPr>
          <p:cNvSpPr txBox="1"/>
          <p:nvPr/>
        </p:nvSpPr>
        <p:spPr>
          <a:xfrm rot="16200000">
            <a:off x="-315995" y="3191233"/>
            <a:ext cx="11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1956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B5C131EC-15AE-F037-B9C1-333DA6D91283}"/>
              </a:ext>
            </a:extLst>
          </p:cNvPr>
          <p:cNvSpPr txBox="1"/>
          <p:nvPr/>
        </p:nvSpPr>
        <p:spPr>
          <a:xfrm rot="16200000">
            <a:off x="-315995" y="4413150"/>
            <a:ext cx="11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1975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244B899E-AA65-732D-C945-63009D1ED993}"/>
              </a:ext>
            </a:extLst>
          </p:cNvPr>
          <p:cNvSpPr txBox="1"/>
          <p:nvPr/>
        </p:nvSpPr>
        <p:spPr>
          <a:xfrm rot="16200000">
            <a:off x="-295921" y="5601590"/>
            <a:ext cx="11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1985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179400B-A515-F9C2-E479-1FEBE0490729}"/>
              </a:ext>
            </a:extLst>
          </p:cNvPr>
          <p:cNvSpPr txBox="1"/>
          <p:nvPr/>
        </p:nvSpPr>
        <p:spPr>
          <a:xfrm rot="16200000">
            <a:off x="5790029" y="3251578"/>
            <a:ext cx="11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1492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928DDA30-4F65-585D-C14B-44D89949CA52}"/>
              </a:ext>
            </a:extLst>
          </p:cNvPr>
          <p:cNvSpPr txBox="1"/>
          <p:nvPr/>
        </p:nvSpPr>
        <p:spPr>
          <a:xfrm rot="16200000">
            <a:off x="5790029" y="4473495"/>
            <a:ext cx="11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1687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2F8DAD5C-8C9A-56F9-616B-DF346BE96A6D}"/>
              </a:ext>
            </a:extLst>
          </p:cNvPr>
          <p:cNvSpPr txBox="1"/>
          <p:nvPr/>
        </p:nvSpPr>
        <p:spPr>
          <a:xfrm rot="16200000">
            <a:off x="5810103" y="5661935"/>
            <a:ext cx="11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1902</a:t>
            </a:r>
          </a:p>
        </p:txBody>
      </p:sp>
    </p:spTree>
    <p:extLst>
      <p:ext uri="{BB962C8B-B14F-4D97-AF65-F5344CB8AC3E}">
        <p14:creationId xmlns:p14="http://schemas.microsoft.com/office/powerpoint/2010/main" val="424555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3" grpId="0" animBg="1"/>
      <p:bldP spid="14" grpId="0" animBg="1"/>
      <p:bldP spid="2" grpId="0"/>
      <p:bldP spid="12" grpId="0"/>
      <p:bldP spid="3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8" grpId="0"/>
      <p:bldP spid="29" grpId="0"/>
      <p:bldP spid="30" grpId="0"/>
      <p:bldP spid="37" grpId="0"/>
      <p:bldP spid="38" grpId="0"/>
      <p:bldP spid="40" grpId="0"/>
      <p:bldP spid="15" grpId="0"/>
      <p:bldP spid="16" grpId="0"/>
      <p:bldP spid="17" grpId="0"/>
      <p:bldP spid="20" grpId="0"/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144563DE-4457-35FC-BEFC-DA643D31BA05}"/>
              </a:ext>
            </a:extLst>
          </p:cNvPr>
          <p:cNvSpPr/>
          <p:nvPr/>
        </p:nvSpPr>
        <p:spPr>
          <a:xfrm>
            <a:off x="210239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Remote Controller</a:t>
            </a:r>
            <a:endParaRPr lang="en-US" sz="24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059E323B-230F-0B70-F04B-E708DC939605}"/>
              </a:ext>
            </a:extLst>
          </p:cNvPr>
          <p:cNvSpPr/>
          <p:nvPr/>
        </p:nvSpPr>
        <p:spPr>
          <a:xfrm>
            <a:off x="210238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Uzaktan Kumanda</a:t>
            </a:r>
            <a:endParaRPr lang="en-US" sz="24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9B47B92-3189-0667-0B5F-7D59A1F3E054}"/>
              </a:ext>
            </a:extLst>
          </p:cNvPr>
          <p:cNvSpPr/>
          <p:nvPr/>
        </p:nvSpPr>
        <p:spPr>
          <a:xfrm>
            <a:off x="3250218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Computer</a:t>
            </a:r>
            <a:endParaRPr lang="en-US" sz="28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A707468B-02C0-ECAA-6C48-974B3C9A5B1A}"/>
              </a:ext>
            </a:extLst>
          </p:cNvPr>
          <p:cNvSpPr/>
          <p:nvPr/>
        </p:nvSpPr>
        <p:spPr>
          <a:xfrm>
            <a:off x="3250217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Bilgisayar</a:t>
            </a:r>
            <a:endParaRPr lang="en-US" sz="24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19B4F603-5F37-A66E-C64B-9449B7130487}"/>
              </a:ext>
            </a:extLst>
          </p:cNvPr>
          <p:cNvSpPr/>
          <p:nvPr/>
        </p:nvSpPr>
        <p:spPr>
          <a:xfrm>
            <a:off x="6396075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3D Printer</a:t>
            </a:r>
            <a:endParaRPr lang="en-US" sz="28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E22EFFB1-814A-7E6C-F007-2F2287250D96}"/>
              </a:ext>
            </a:extLst>
          </p:cNvPr>
          <p:cNvSpPr/>
          <p:nvPr/>
        </p:nvSpPr>
        <p:spPr>
          <a:xfrm>
            <a:off x="6396074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3 Boyutlu Yazıcı</a:t>
            </a:r>
            <a:endParaRPr lang="en-US" sz="2400" b="1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6EA4A21-BC35-887C-1146-622BD2463F64}"/>
              </a:ext>
            </a:extLst>
          </p:cNvPr>
          <p:cNvSpPr/>
          <p:nvPr/>
        </p:nvSpPr>
        <p:spPr>
          <a:xfrm>
            <a:off x="9386322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Compass</a:t>
            </a:r>
            <a:endParaRPr lang="en-US" sz="28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145EE00B-175E-7EC7-F21B-EF5C2BBF946B}"/>
              </a:ext>
            </a:extLst>
          </p:cNvPr>
          <p:cNvSpPr/>
          <p:nvPr/>
        </p:nvSpPr>
        <p:spPr>
          <a:xfrm>
            <a:off x="9386321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Pusula</a:t>
            </a:r>
            <a:endParaRPr lang="en-US" sz="2400" b="1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0A66379A-CF82-E170-5E38-DD254C87FEBB}"/>
              </a:ext>
            </a:extLst>
          </p:cNvPr>
          <p:cNvSpPr/>
          <p:nvPr/>
        </p:nvSpPr>
        <p:spPr>
          <a:xfrm>
            <a:off x="204147" y="533356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Printing Machine</a:t>
            </a:r>
            <a:endParaRPr lang="en-US" sz="2400" b="1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4C2A86A-7B62-7CD5-6EE3-B0D4DACD77FB}"/>
              </a:ext>
            </a:extLst>
          </p:cNvPr>
          <p:cNvSpPr/>
          <p:nvPr/>
        </p:nvSpPr>
        <p:spPr>
          <a:xfrm>
            <a:off x="204146" y="587339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Matbaa</a:t>
            </a:r>
            <a:endParaRPr lang="en-US" sz="2000" b="1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964AA3DF-AB3D-0BA0-80AA-3BDA4D394CD1}"/>
              </a:ext>
            </a:extLst>
          </p:cNvPr>
          <p:cNvSpPr/>
          <p:nvPr/>
        </p:nvSpPr>
        <p:spPr>
          <a:xfrm>
            <a:off x="3244126" y="533356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Windshield</a:t>
            </a:r>
            <a:r>
              <a:rPr lang="tr-TR" sz="2400" b="1" dirty="0"/>
              <a:t> </a:t>
            </a:r>
            <a:r>
              <a:rPr lang="tr-TR" sz="2400" b="1" dirty="0" err="1"/>
              <a:t>Wipers</a:t>
            </a:r>
            <a:endParaRPr lang="en-US" sz="2400" b="1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C984CA70-B725-4D8C-5475-51E502BA9EF4}"/>
              </a:ext>
            </a:extLst>
          </p:cNvPr>
          <p:cNvSpPr/>
          <p:nvPr/>
        </p:nvSpPr>
        <p:spPr>
          <a:xfrm>
            <a:off x="3244125" y="587339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Araba Sileceği</a:t>
            </a:r>
            <a:endParaRPr lang="en-US" sz="2000" b="1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08E0FB08-C0A9-5BA8-A5BD-DD18AB5EB3E1}"/>
              </a:ext>
            </a:extLst>
          </p:cNvPr>
          <p:cNvSpPr/>
          <p:nvPr/>
        </p:nvSpPr>
        <p:spPr>
          <a:xfrm>
            <a:off x="6389983" y="533356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/>
              <a:t>Cell Phone</a:t>
            </a:r>
            <a:endParaRPr lang="en-US" sz="2800" b="1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85A6ABB6-EA4B-3E52-14C7-D48D3A43CE37}"/>
              </a:ext>
            </a:extLst>
          </p:cNvPr>
          <p:cNvSpPr/>
          <p:nvPr/>
        </p:nvSpPr>
        <p:spPr>
          <a:xfrm>
            <a:off x="6389982" y="587339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Cep Telefonu</a:t>
            </a:r>
            <a:endParaRPr lang="en-US" sz="2400" b="1" dirty="0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820EB9DD-F1F9-0385-32EF-B488BF863D4C}"/>
              </a:ext>
            </a:extLst>
          </p:cNvPr>
          <p:cNvSpPr/>
          <p:nvPr/>
        </p:nvSpPr>
        <p:spPr>
          <a:xfrm>
            <a:off x="9380230" y="5333566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Home </a:t>
            </a:r>
            <a:r>
              <a:rPr lang="tr-TR" sz="2000" b="1" dirty="0" err="1"/>
              <a:t>Kidney</a:t>
            </a:r>
            <a:r>
              <a:rPr lang="tr-TR" sz="2000" b="1" dirty="0"/>
              <a:t> </a:t>
            </a:r>
            <a:r>
              <a:rPr lang="tr-TR" sz="2000" b="1" dirty="0" err="1"/>
              <a:t>Dialysis</a:t>
            </a:r>
            <a:endParaRPr lang="en-US" sz="2000" b="1" dirty="0"/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153216B1-9834-3280-66C1-3155CCF57205}"/>
              </a:ext>
            </a:extLst>
          </p:cNvPr>
          <p:cNvSpPr/>
          <p:nvPr/>
        </p:nvSpPr>
        <p:spPr>
          <a:xfrm>
            <a:off x="9380229" y="5873390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Ev Böbrek Diyalizi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241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2DEE9A1-961B-DCE2-825F-8320ADD76140}"/>
              </a:ext>
            </a:extLst>
          </p:cNvPr>
          <p:cNvSpPr/>
          <p:nvPr/>
        </p:nvSpPr>
        <p:spPr>
          <a:xfrm>
            <a:off x="210239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Microscope</a:t>
            </a:r>
            <a:endParaRPr lang="en-US" sz="28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1A253D7-6FE5-5174-BE27-9F1B2CB30AD1}"/>
              </a:ext>
            </a:extLst>
          </p:cNvPr>
          <p:cNvSpPr/>
          <p:nvPr/>
        </p:nvSpPr>
        <p:spPr>
          <a:xfrm>
            <a:off x="210238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Mikroskop</a:t>
            </a:r>
            <a:endParaRPr lang="en-US" sz="2400" b="1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736B7C66-77DC-3263-B7F4-7345450156BD}"/>
              </a:ext>
            </a:extLst>
          </p:cNvPr>
          <p:cNvSpPr/>
          <p:nvPr/>
        </p:nvSpPr>
        <p:spPr>
          <a:xfrm>
            <a:off x="3176748" y="2158833"/>
            <a:ext cx="2926320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/>
              <a:t>Transportation</a:t>
            </a:r>
            <a:r>
              <a:rPr lang="tr-TR" sz="2000" b="1" dirty="0"/>
              <a:t> </a:t>
            </a:r>
            <a:r>
              <a:rPr lang="tr-TR" sz="2000" b="1" dirty="0" err="1"/>
              <a:t>Vehicles</a:t>
            </a:r>
            <a:endParaRPr lang="en-US" sz="20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E07636B7-905F-57C3-31D7-4ECEFD97FA2A}"/>
              </a:ext>
            </a:extLst>
          </p:cNvPr>
          <p:cNvSpPr/>
          <p:nvPr/>
        </p:nvSpPr>
        <p:spPr>
          <a:xfrm>
            <a:off x="3176747" y="2698657"/>
            <a:ext cx="2926320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Ulaşım Araçları</a:t>
            </a:r>
            <a:endParaRPr lang="en-US" sz="20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7AF9A8FC-9D25-FB03-A9FC-CE5FBA8B1FE5}"/>
              </a:ext>
            </a:extLst>
          </p:cNvPr>
          <p:cNvSpPr/>
          <p:nvPr/>
        </p:nvSpPr>
        <p:spPr>
          <a:xfrm>
            <a:off x="6396075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Ultrasonic</a:t>
            </a:r>
            <a:r>
              <a:rPr lang="tr-TR" sz="2400" b="1" dirty="0"/>
              <a:t> Image</a:t>
            </a:r>
            <a:endParaRPr lang="en-US" sz="2400" b="1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4261931-E863-3B81-F0AC-F3E244184DC5}"/>
              </a:ext>
            </a:extLst>
          </p:cNvPr>
          <p:cNvSpPr/>
          <p:nvPr/>
        </p:nvSpPr>
        <p:spPr>
          <a:xfrm>
            <a:off x="6396074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Ultrason Resmi</a:t>
            </a:r>
            <a:endParaRPr lang="en-US" sz="2000" b="1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729471CF-D293-51B0-4F5F-A34937F80C49}"/>
              </a:ext>
            </a:extLst>
          </p:cNvPr>
          <p:cNvSpPr/>
          <p:nvPr/>
        </p:nvSpPr>
        <p:spPr>
          <a:xfrm>
            <a:off x="9386322" y="215883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Wheelchair</a:t>
            </a:r>
            <a:endParaRPr lang="en-US" sz="2400" b="1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53D504F0-7B45-F5A0-96C7-656D29C69194}"/>
              </a:ext>
            </a:extLst>
          </p:cNvPr>
          <p:cNvSpPr/>
          <p:nvPr/>
        </p:nvSpPr>
        <p:spPr>
          <a:xfrm>
            <a:off x="9386321" y="269865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/>
              <a:t>Tekerlekli Sandalye</a:t>
            </a:r>
            <a:endParaRPr lang="en-US" sz="2000" b="1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2AB23245-5278-F0DD-4304-8C66BE6A0170}"/>
              </a:ext>
            </a:extLst>
          </p:cNvPr>
          <p:cNvSpPr/>
          <p:nvPr/>
        </p:nvSpPr>
        <p:spPr>
          <a:xfrm>
            <a:off x="136770" y="540094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Tyre</a:t>
            </a:r>
            <a:endParaRPr lang="en-US" sz="28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381BE16B-386B-4FB0-65E1-9C78425AD63B}"/>
              </a:ext>
            </a:extLst>
          </p:cNvPr>
          <p:cNvSpPr/>
          <p:nvPr/>
        </p:nvSpPr>
        <p:spPr>
          <a:xfrm>
            <a:off x="136769" y="594076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Araba Lastiği</a:t>
            </a:r>
            <a:endParaRPr lang="en-US" sz="2400" b="1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E4E4E01-568A-57E9-1835-D658B9E39028}"/>
              </a:ext>
            </a:extLst>
          </p:cNvPr>
          <p:cNvSpPr/>
          <p:nvPr/>
        </p:nvSpPr>
        <p:spPr>
          <a:xfrm>
            <a:off x="3176749" y="540094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Light</a:t>
            </a:r>
            <a:r>
              <a:rPr lang="tr-TR" sz="2800" b="1" dirty="0"/>
              <a:t> </a:t>
            </a:r>
            <a:r>
              <a:rPr lang="tr-TR" sz="2800" b="1" dirty="0" err="1"/>
              <a:t>bulb</a:t>
            </a:r>
            <a:endParaRPr lang="en-US" sz="2800" b="1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95611ED1-36F2-A48E-F4BD-AE47A2612D54}"/>
              </a:ext>
            </a:extLst>
          </p:cNvPr>
          <p:cNvSpPr/>
          <p:nvPr/>
        </p:nvSpPr>
        <p:spPr>
          <a:xfrm>
            <a:off x="3176748" y="594076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Ampul</a:t>
            </a:r>
            <a:endParaRPr lang="en-US" sz="2400" b="1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16346FD7-8BC6-5B32-1349-94143B504671}"/>
              </a:ext>
            </a:extLst>
          </p:cNvPr>
          <p:cNvSpPr/>
          <p:nvPr/>
        </p:nvSpPr>
        <p:spPr>
          <a:xfrm>
            <a:off x="6272873" y="5304691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/>
              <a:t>Airbag</a:t>
            </a:r>
            <a:endParaRPr lang="en-US" sz="2800" b="1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019E3D35-5567-448B-6E00-66015CF5B26B}"/>
              </a:ext>
            </a:extLst>
          </p:cNvPr>
          <p:cNvSpPr/>
          <p:nvPr/>
        </p:nvSpPr>
        <p:spPr>
          <a:xfrm>
            <a:off x="6272872" y="5844515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Hava Yastığı</a:t>
            </a:r>
            <a:endParaRPr lang="en-US" sz="2400" b="1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86B1AB56-80FB-C3DA-E288-B56568AF076A}"/>
              </a:ext>
            </a:extLst>
          </p:cNvPr>
          <p:cNvSpPr/>
          <p:nvPr/>
        </p:nvSpPr>
        <p:spPr>
          <a:xfrm>
            <a:off x="9312853" y="5400943"/>
            <a:ext cx="2770711" cy="539824"/>
          </a:xfrm>
          <a:prstGeom prst="roundRect">
            <a:avLst/>
          </a:prstGeom>
          <a:solidFill>
            <a:srgbClr val="C9A6E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/>
              <a:t>Air</a:t>
            </a:r>
            <a:r>
              <a:rPr lang="tr-TR" sz="2400" b="1" dirty="0"/>
              <a:t> </a:t>
            </a:r>
            <a:r>
              <a:rPr lang="tr-TR" sz="2400" b="1" dirty="0" err="1"/>
              <a:t>Conditioner</a:t>
            </a:r>
            <a:endParaRPr lang="en-US" sz="2400" b="1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0799047C-DDB4-F72B-AFF4-E0881FE3A76E}"/>
              </a:ext>
            </a:extLst>
          </p:cNvPr>
          <p:cNvSpPr/>
          <p:nvPr/>
        </p:nvSpPr>
        <p:spPr>
          <a:xfrm>
            <a:off x="9312852" y="5940767"/>
            <a:ext cx="2770711" cy="539824"/>
          </a:xfrm>
          <a:prstGeom prst="roundRect">
            <a:avLst/>
          </a:prstGeom>
          <a:solidFill>
            <a:srgbClr val="E2CFF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/>
              <a:t>Klima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2112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1428</Words>
  <Application>Microsoft Office PowerPoint</Application>
  <PresentationFormat>Geniş ekran</PresentationFormat>
  <Paragraphs>425</Paragraphs>
  <Slides>56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 Altınay</cp:lastModifiedBy>
  <cp:revision>42</cp:revision>
  <dcterms:created xsi:type="dcterms:W3CDTF">2022-03-25T14:53:28Z</dcterms:created>
  <dcterms:modified xsi:type="dcterms:W3CDTF">2024-09-06T04:18:22Z</dcterms:modified>
</cp:coreProperties>
</file>