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317" r:id="rId6"/>
    <p:sldId id="258" r:id="rId7"/>
    <p:sldId id="313" r:id="rId8"/>
    <p:sldId id="314" r:id="rId9"/>
    <p:sldId id="315" r:id="rId10"/>
    <p:sldId id="350" r:id="rId11"/>
    <p:sldId id="347" r:id="rId12"/>
    <p:sldId id="355" r:id="rId13"/>
    <p:sldId id="318" r:id="rId14"/>
    <p:sldId id="319" r:id="rId15"/>
    <p:sldId id="320" r:id="rId16"/>
    <p:sldId id="349" r:id="rId17"/>
    <p:sldId id="348" r:id="rId18"/>
    <p:sldId id="330" r:id="rId19"/>
    <p:sldId id="322" r:id="rId20"/>
    <p:sldId id="343" r:id="rId21"/>
    <p:sldId id="346" r:id="rId22"/>
    <p:sldId id="338" r:id="rId23"/>
    <p:sldId id="327" r:id="rId24"/>
    <p:sldId id="328" r:id="rId25"/>
    <p:sldId id="329" r:id="rId26"/>
    <p:sldId id="339" r:id="rId27"/>
    <p:sldId id="331" r:id="rId28"/>
    <p:sldId id="363" r:id="rId29"/>
    <p:sldId id="364" r:id="rId30"/>
    <p:sldId id="333" r:id="rId31"/>
    <p:sldId id="354" r:id="rId32"/>
    <p:sldId id="262" r:id="rId33"/>
    <p:sldId id="265" r:id="rId34"/>
    <p:sldId id="340" r:id="rId35"/>
    <p:sldId id="305" r:id="rId36"/>
    <p:sldId id="342" r:id="rId37"/>
    <p:sldId id="357" r:id="rId38"/>
    <p:sldId id="341" r:id="rId39"/>
    <p:sldId id="356" r:id="rId40"/>
    <p:sldId id="306" r:id="rId41"/>
    <p:sldId id="358" r:id="rId42"/>
    <p:sldId id="359" r:id="rId43"/>
    <p:sldId id="308" r:id="rId44"/>
    <p:sldId id="312" r:id="rId45"/>
    <p:sldId id="311" r:id="rId46"/>
    <p:sldId id="310" r:id="rId47"/>
    <p:sldId id="334" r:id="rId48"/>
    <p:sldId id="335" r:id="rId49"/>
    <p:sldId id="362" r:id="rId50"/>
    <p:sldId id="365" r:id="rId51"/>
    <p:sldId id="366" r:id="rId52"/>
    <p:sldId id="268" r:id="rId5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9: SCIENCE" id="{BB840120-C5DC-4988-B0AC-A1E2676FE355}">
          <p14:sldIdLst>
            <p14:sldId id="256"/>
          </p14:sldIdLst>
        </p14:section>
        <p14:section name="Warm-up Question" id="{105FD505-EB36-4D16-BFCA-B30AF1CFB106}">
          <p14:sldIdLst>
            <p14:sldId id="257"/>
            <p14:sldId id="260"/>
            <p14:sldId id="261"/>
          </p14:sldIdLst>
        </p14:section>
        <p14:section name="Inventions &amp; Discoveries" id="{8BA4ABA2-6E21-4CCC-8A77-CACDFDB5837B}">
          <p14:sldIdLst>
            <p14:sldId id="317"/>
            <p14:sldId id="258"/>
            <p14:sldId id="313"/>
            <p14:sldId id="314"/>
            <p14:sldId id="315"/>
            <p14:sldId id="350"/>
            <p14:sldId id="347"/>
            <p14:sldId id="355"/>
          </p14:sldIdLst>
        </p14:section>
        <p14:section name="Scientific Fields" id="{6D7D99D4-32EB-4933-962B-94AE17877164}">
          <p14:sldIdLst>
            <p14:sldId id="318"/>
            <p14:sldId id="319"/>
            <p14:sldId id="320"/>
            <p14:sldId id="349"/>
            <p14:sldId id="348"/>
          </p14:sldIdLst>
        </p14:section>
        <p14:section name="Professions in the field of Science" id="{7C2E7E74-1F8D-49A4-9B07-153575EE90F1}">
          <p14:sldIdLst>
            <p14:sldId id="330"/>
            <p14:sldId id="322"/>
            <p14:sldId id="343"/>
            <p14:sldId id="346"/>
          </p14:sldIdLst>
        </p14:section>
        <p14:section name="Verbs about Science" id="{8A1BB645-350B-4A13-AC13-900A23C9D894}">
          <p14:sldIdLst>
            <p14:sldId id="338"/>
            <p14:sldId id="327"/>
            <p14:sldId id="328"/>
            <p14:sldId id="329"/>
            <p14:sldId id="339"/>
          </p14:sldIdLst>
        </p14:section>
        <p14:section name="Other Important Words" id="{5D2DA3EA-3AAD-4FC8-880C-F968C9F5C58A}">
          <p14:sldIdLst>
            <p14:sldId id="331"/>
            <p14:sldId id="363"/>
            <p14:sldId id="364"/>
          </p14:sldIdLst>
        </p14:section>
        <p14:section name="About a Scientist" id="{5117185C-3549-476F-97BD-42161570E166}">
          <p14:sldIdLst>
            <p14:sldId id="333"/>
            <p14:sldId id="354"/>
            <p14:sldId id="262"/>
            <p14:sldId id="265"/>
            <p14:sldId id="340"/>
          </p14:sldIdLst>
        </p14:section>
        <p14:section name="Wh- Questions" id="{EDB3E1BB-15F2-4368-A613-269A58EE77E0}">
          <p14:sldIdLst>
            <p14:sldId id="305"/>
            <p14:sldId id="342"/>
          </p14:sldIdLst>
        </p14:section>
        <p14:section name="Unit Revision Activities" id="{4142C621-7294-4D76-862F-1091AEEC5716}">
          <p14:sldIdLst>
            <p14:sldId id="357"/>
            <p14:sldId id="341"/>
            <p14:sldId id="356"/>
          </p14:sldIdLst>
        </p14:section>
        <p14:section name="Question Types for Unit 9" id="{89ECC2BF-8998-4C58-A613-AAB8EBAF3D65}">
          <p14:sldIdLst>
            <p14:sldId id="306"/>
          </p14:sldIdLst>
        </p14:section>
        <p14:section name="Simple Past Tense" id="{DB99767D-F6C8-47BF-B72C-7251054A008D}">
          <p14:sldIdLst>
            <p14:sldId id="358"/>
            <p14:sldId id="359"/>
          </p14:sldIdLst>
        </p14:section>
        <p14:section name="Sample Questions" id="{4802E2E5-E942-4072-BEBA-980766C51E98}">
          <p14:sldIdLst>
            <p14:sldId id="308"/>
            <p14:sldId id="312"/>
            <p14:sldId id="311"/>
            <p14:sldId id="310"/>
            <p14:sldId id="334"/>
            <p14:sldId id="335"/>
            <p14:sldId id="362"/>
            <p14:sldId id="365"/>
            <p14:sldId id="366"/>
          </p14:sldIdLst>
        </p14:section>
        <p14:section name="Thank you :)" id="{4C9E130F-FDB0-407C-B652-5C28FF958B8B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60AC"/>
    <a:srgbClr val="C9A6E4"/>
    <a:srgbClr val="E2CFF1"/>
    <a:srgbClr val="9C77B8"/>
    <a:srgbClr val="FFFFFF"/>
    <a:srgbClr val="FF33CC"/>
    <a:srgbClr val="F4F917"/>
    <a:srgbClr val="A2D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EFB7CB-2BF9-45EC-BA3B-83A23B119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DD2091E-BC5B-49E4-9387-CC8C05227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71474D-356C-40FF-AB5E-AB0F2C03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B6CCC3A-898A-46F3-A90B-D241C836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ADE13-DDF4-4925-B239-3CF4D710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036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A7B729-D36D-49A6-9A77-174CAEB0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81215F6-9818-4215-ACDB-4F6BF1AC9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BF84DF2-CF91-42C9-9D18-75F5D29B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732F6D8-DA20-4125-8C07-DB68DA79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0DD05E-5981-457F-8D75-C6FB5537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945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42E7A1A-3648-46C5-B9D0-A6B87C8BB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8CFF0A-58B0-4D07-AA33-2301CFC45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8BD9507-DACF-4FCD-9DFB-A2486219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53913A-A421-4873-B18D-66BA96C8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7CDA31-EDF2-4E62-A14A-D0360808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48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C95F52-E92E-427C-B2BE-0D07E454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BE8624-B6C4-4F32-8E67-FFD0A4D83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781300-292A-499E-8000-874ABF1B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5568E03-1737-414B-8472-4A9E38FA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1EA9FF3-323D-438F-A007-92EB674E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588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84D6D3-06E5-41B8-9A37-3E3D6939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D6BBDD-AB8A-4361-9C03-6689E2410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B506E4C-B171-4EAD-89FC-2DD5B485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37D792-71CC-4E2A-9CA9-1EA8FC1F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52529F-D6E5-4527-85BA-86AAB4E3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589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FE099E-1256-44A8-ACF1-24AD3BEB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31D68A-D510-4DD5-9CE1-7D5F4AFE7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9A84521-8F83-4379-8EB3-A213A67A8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294B00-1F9E-40C7-B426-D1F6C974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57F5F63-16F1-4D02-B42B-31D4A974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2F911F-FF99-4EC2-B5DC-96966A43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64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2A1849-0F13-47F9-92E4-A03F4C08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42A6650-F300-4423-9849-77D5BAC09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EE85AB7-4360-4C5F-AC17-26409CA73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62468CE-73DB-4DDF-9B91-DE4C776FE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8AEA892-B542-4113-8867-57CF3B060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0D65A9-B36D-459F-928A-03EFFFB8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DC328A3-D0E9-40B7-9183-1186AD29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29DC9EB-7394-4ABB-ACCC-7383C2B6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606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828E3D-4ED9-4913-835D-6FFBA195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9BB35BB-3E6C-4C7C-BECC-BFC60F61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6552762-BA20-4135-B69D-194A5BC2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AFA6796-B12F-4EB2-857A-3CA325D8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260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0F9AE5B-D4DE-49BE-9EF7-26CE8D46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8A32ADD-3814-49DD-9EB7-D05145E8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6CCEA6-608B-4E47-B05B-BB96F332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1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4E6ED7-FA1F-49ED-A855-7A20DF0F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6291CB-57A6-40C8-A2D3-A4A6E6C69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29BFBE2-172B-4B52-A05A-062EEF588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A6CCF98-82DE-4AAC-85B9-E086BDD2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D609E02-07FD-416B-A1BC-19D435F1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DDF7B74-CDCA-4F2E-BA70-1DD64CE2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16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74F728-2C5D-4332-816E-9BC52DFD9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2848028-D981-4575-873A-949FDEED3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02D794C-C3A1-40EE-848A-7F5135995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CE799F3-2CB2-445D-8B46-820068D3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ACD72F7-75AD-4EB0-81C8-9B86A3CE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80E88C-CF8A-4A73-83E5-51513C02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128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BF4F6E0-08B6-429F-9ECB-94147E33B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3FAC38-F256-414B-BF78-4AB9D3B9F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64C229-AE47-434C-9106-93C354360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3D91-D785-4CDA-A135-8A1AF8C87C90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0F18C25-EA28-455F-A860-7B3930236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B2710F-4340-48DD-8638-77831F2D4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44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40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4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5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6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7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0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2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5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egetolgayaltinay.com/lessons/392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2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512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67FC99-1CE6-F58F-D367-2BF57BEEE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871">
            <a:off x="8816341" y="3092466"/>
            <a:ext cx="2971800" cy="28098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173B88F-104A-9A89-4B72-B9D9E89CF611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https://www.egetolgayaltinay.com/lessons/402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</p:spTree>
    <p:extLst>
      <p:ext uri="{BB962C8B-B14F-4D97-AF65-F5344CB8AC3E}">
        <p14:creationId xmlns:p14="http://schemas.microsoft.com/office/powerpoint/2010/main" val="3359192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1BC6DDF-AC41-DC68-5761-2D3EB1463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992">
            <a:off x="8354628" y="3000876"/>
            <a:ext cx="3028950" cy="27813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ADC72C1-B77D-D59D-65B4-125698D6A0C1}"/>
              </a:ext>
            </a:extLst>
          </p:cNvPr>
          <p:cNvSpPr txBox="1"/>
          <p:nvPr/>
        </p:nvSpPr>
        <p:spPr>
          <a:xfrm>
            <a:off x="215851" y="3429000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https://www.egetolgayaltinay.com/lessons/401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</p:spTree>
    <p:extLst>
      <p:ext uri="{BB962C8B-B14F-4D97-AF65-F5344CB8AC3E}">
        <p14:creationId xmlns:p14="http://schemas.microsoft.com/office/powerpoint/2010/main" val="2164939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173B88F-104A-9A89-4B72-B9D9E89CF611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https://www.egetolgayaltinay.com/lessons/403</a:t>
            </a:r>
            <a:r>
              <a:rPr lang="tr-TR" sz="2800" b="1" i="1" dirty="0"/>
              <a:t>   </a:t>
            </a:r>
          </a:p>
          <a:p>
            <a:endParaRPr lang="tr-TR" sz="2800" b="1" i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EE7682-FE41-78C8-4475-F395BC156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252">
            <a:off x="8662987" y="3299159"/>
            <a:ext cx="29241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31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50" y="197841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Scientific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Fields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9" y="333135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Dalları)</a:t>
            </a:r>
          </a:p>
        </p:txBody>
      </p:sp>
    </p:spTree>
    <p:extLst>
      <p:ext uri="{BB962C8B-B14F-4D97-AF65-F5344CB8AC3E}">
        <p14:creationId xmlns:p14="http://schemas.microsoft.com/office/powerpoint/2010/main" val="41132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BED2BF9-ADC4-A5FA-419F-674519DF28A3}"/>
              </a:ext>
            </a:extLst>
          </p:cNvPr>
          <p:cNvSpPr/>
          <p:nvPr/>
        </p:nvSpPr>
        <p:spPr>
          <a:xfrm>
            <a:off x="3176338" y="936425"/>
            <a:ext cx="2800950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/>
              <a:t>Art</a:t>
            </a:r>
            <a:endParaRPr lang="en-US" sz="32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A9F60FF-DA58-9DD9-8CFF-72629F1E116C}"/>
              </a:ext>
            </a:extLst>
          </p:cNvPr>
          <p:cNvSpPr/>
          <p:nvPr/>
        </p:nvSpPr>
        <p:spPr>
          <a:xfrm>
            <a:off x="3176337" y="1742173"/>
            <a:ext cx="2800950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Sanat</a:t>
            </a:r>
            <a:endParaRPr lang="en-US" sz="28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63E28DF-51D9-84F2-B375-D4A379D2B2AD}"/>
              </a:ext>
            </a:extLst>
          </p:cNvPr>
          <p:cNvSpPr/>
          <p:nvPr/>
        </p:nvSpPr>
        <p:spPr>
          <a:xfrm>
            <a:off x="8709260" y="936425"/>
            <a:ext cx="2800950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Astronomy</a:t>
            </a:r>
            <a:endParaRPr lang="en-US" sz="32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D57C208-F3CF-7185-4006-A28E93AAD100}"/>
              </a:ext>
            </a:extLst>
          </p:cNvPr>
          <p:cNvSpPr/>
          <p:nvPr/>
        </p:nvSpPr>
        <p:spPr>
          <a:xfrm>
            <a:off x="8709259" y="1742173"/>
            <a:ext cx="2800950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/>
              <a:t>Gök Bilimi</a:t>
            </a:r>
            <a:endParaRPr lang="en-US" sz="28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CB306DC-590B-DE3E-EC5D-E18D9AE8B14F}"/>
              </a:ext>
            </a:extLst>
          </p:cNvPr>
          <p:cNvSpPr/>
          <p:nvPr/>
        </p:nvSpPr>
        <p:spPr>
          <a:xfrm>
            <a:off x="3176337" y="4111158"/>
            <a:ext cx="2800950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Biology</a:t>
            </a:r>
            <a:endParaRPr lang="en-US" sz="32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6FB2611-16AC-49D3-E5E8-87DD1287789B}"/>
              </a:ext>
            </a:extLst>
          </p:cNvPr>
          <p:cNvSpPr/>
          <p:nvPr/>
        </p:nvSpPr>
        <p:spPr>
          <a:xfrm>
            <a:off x="3176336" y="4916906"/>
            <a:ext cx="2800950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/>
              <a:t>Biyoloji</a:t>
            </a:r>
            <a:endParaRPr lang="en-US" sz="28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7522A4E-2988-6349-AB57-A0E313A5C1ED}"/>
              </a:ext>
            </a:extLst>
          </p:cNvPr>
          <p:cNvSpPr/>
          <p:nvPr/>
        </p:nvSpPr>
        <p:spPr>
          <a:xfrm>
            <a:off x="8709260" y="4196181"/>
            <a:ext cx="2800950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Engineering</a:t>
            </a:r>
            <a:endParaRPr lang="en-US" sz="32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71B3E50-A6CA-4033-AE81-6DB93C157E54}"/>
              </a:ext>
            </a:extLst>
          </p:cNvPr>
          <p:cNvSpPr/>
          <p:nvPr/>
        </p:nvSpPr>
        <p:spPr>
          <a:xfrm>
            <a:off x="8709259" y="5001929"/>
            <a:ext cx="2800950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/>
              <a:t>Mühendislik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984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DCF1C3E-B587-3841-7B85-37E0A781D282}"/>
              </a:ext>
            </a:extLst>
          </p:cNvPr>
          <p:cNvSpPr/>
          <p:nvPr/>
        </p:nvSpPr>
        <p:spPr>
          <a:xfrm>
            <a:off x="3195503" y="936425"/>
            <a:ext cx="2801036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Physics</a:t>
            </a:r>
            <a:endParaRPr lang="en-US" sz="32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4ACB985-F1A5-E23D-FD45-150260385925}"/>
              </a:ext>
            </a:extLst>
          </p:cNvPr>
          <p:cNvSpPr/>
          <p:nvPr/>
        </p:nvSpPr>
        <p:spPr>
          <a:xfrm>
            <a:off x="3195502" y="1742173"/>
            <a:ext cx="2801036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Fizik</a:t>
            </a:r>
            <a:endParaRPr lang="en-US" sz="28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EFAFAF2-2990-133E-DE9F-1639E64C168E}"/>
              </a:ext>
            </a:extLst>
          </p:cNvPr>
          <p:cNvSpPr/>
          <p:nvPr/>
        </p:nvSpPr>
        <p:spPr>
          <a:xfrm>
            <a:off x="8996500" y="936425"/>
            <a:ext cx="2727071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Geology</a:t>
            </a:r>
            <a:endParaRPr lang="en-US" sz="32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EF2F5DE-5CD0-F06D-780D-CE9F54FDB10F}"/>
              </a:ext>
            </a:extLst>
          </p:cNvPr>
          <p:cNvSpPr/>
          <p:nvPr/>
        </p:nvSpPr>
        <p:spPr>
          <a:xfrm>
            <a:off x="8996499" y="1742173"/>
            <a:ext cx="2727071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Jeoloji (Yer Bilimi)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DED9875-D87D-93D3-7F60-7E3F908E3EC6}"/>
              </a:ext>
            </a:extLst>
          </p:cNvPr>
          <p:cNvSpPr/>
          <p:nvPr/>
        </p:nvSpPr>
        <p:spPr>
          <a:xfrm>
            <a:off x="3195502" y="4111158"/>
            <a:ext cx="2801036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Law</a:t>
            </a:r>
            <a:endParaRPr lang="en-US" sz="32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9E87603-13A6-B414-2F6F-52836A4B6F83}"/>
              </a:ext>
            </a:extLst>
          </p:cNvPr>
          <p:cNvSpPr/>
          <p:nvPr/>
        </p:nvSpPr>
        <p:spPr>
          <a:xfrm>
            <a:off x="3195501" y="4916906"/>
            <a:ext cx="2801036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Hukuk</a:t>
            </a:r>
            <a:endParaRPr lang="en-US" sz="28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7FB4BE7-78DE-29F2-88CD-8CD1641472E7}"/>
              </a:ext>
            </a:extLst>
          </p:cNvPr>
          <p:cNvSpPr/>
          <p:nvPr/>
        </p:nvSpPr>
        <p:spPr>
          <a:xfrm>
            <a:off x="8996500" y="4196181"/>
            <a:ext cx="2727071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Medicine</a:t>
            </a:r>
            <a:endParaRPr lang="en-US" sz="32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B490D95-DA28-9BEB-A2D1-B0266AF981B6}"/>
              </a:ext>
            </a:extLst>
          </p:cNvPr>
          <p:cNvSpPr/>
          <p:nvPr/>
        </p:nvSpPr>
        <p:spPr>
          <a:xfrm>
            <a:off x="8996499" y="5001929"/>
            <a:ext cx="2727071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Tıp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69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B4E857-BDE0-7FFF-F16B-E219AA603054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https://www.egetolgayaltinay.com/lessons/404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4803105-7991-EC8E-1AF5-111C2156A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197">
            <a:off x="8800529" y="3282651"/>
            <a:ext cx="2905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5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4FC42DB-820E-A12C-E8C1-577C34383573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https://www.egetolgayaltinay.com/lessons/405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23C27A0-7EBE-DB12-B76D-FE184F1E7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186">
            <a:off x="8905574" y="3434014"/>
            <a:ext cx="29432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7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8" y="1207697"/>
            <a:ext cx="11845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Professions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</a:p>
          <a:p>
            <a:pPr algn="ctr"/>
            <a:r>
              <a:rPr lang="tr-TR" sz="9600" b="1" dirty="0">
                <a:solidFill>
                  <a:srgbClr val="8B60AC"/>
                </a:solidFill>
              </a:rPr>
              <a:t>in </a:t>
            </a:r>
            <a:r>
              <a:rPr lang="tr-TR" sz="9600" b="1" dirty="0" err="1">
                <a:solidFill>
                  <a:srgbClr val="8B60AC"/>
                </a:solidFill>
              </a:rPr>
              <a:t>the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field</a:t>
            </a:r>
            <a:r>
              <a:rPr lang="tr-TR" sz="9600" b="1" dirty="0">
                <a:solidFill>
                  <a:srgbClr val="8B60AC"/>
                </a:solidFill>
              </a:rPr>
              <a:t> of </a:t>
            </a:r>
            <a:r>
              <a:rPr lang="tr-TR" sz="9600" b="1" dirty="0" err="1">
                <a:solidFill>
                  <a:srgbClr val="8B60AC"/>
                </a:solidFill>
              </a:rPr>
              <a:t>Science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4159128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Alanındaki Meslekler)</a:t>
            </a:r>
          </a:p>
        </p:txBody>
      </p:sp>
    </p:spTree>
    <p:extLst>
      <p:ext uri="{BB962C8B-B14F-4D97-AF65-F5344CB8AC3E}">
        <p14:creationId xmlns:p14="http://schemas.microsoft.com/office/powerpoint/2010/main" val="1631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6C3C288-444F-8ED5-F12E-CC4FC1544148}"/>
              </a:ext>
            </a:extLst>
          </p:cNvPr>
          <p:cNvSpPr/>
          <p:nvPr/>
        </p:nvSpPr>
        <p:spPr>
          <a:xfrm>
            <a:off x="67378" y="2129957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Discoverer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53EA7F3-956F-862A-5B33-6F06BBA1894F}"/>
              </a:ext>
            </a:extLst>
          </p:cNvPr>
          <p:cNvSpPr/>
          <p:nvPr/>
        </p:nvSpPr>
        <p:spPr>
          <a:xfrm>
            <a:off x="67378" y="3209605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Kâşif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52E0B77-D6EA-C497-2FF7-F8349C17D9B6}"/>
              </a:ext>
            </a:extLst>
          </p:cNvPr>
          <p:cNvSpPr/>
          <p:nvPr/>
        </p:nvSpPr>
        <p:spPr>
          <a:xfrm>
            <a:off x="67378" y="2669781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Explorer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C32131F-3499-3A65-DB66-BE738686BE45}"/>
              </a:ext>
            </a:extLst>
          </p:cNvPr>
          <p:cNvSpPr/>
          <p:nvPr/>
        </p:nvSpPr>
        <p:spPr>
          <a:xfrm>
            <a:off x="3126607" y="2514982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Mucit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14826BB7-BF57-B0A5-CF62-A3780D88B27A}"/>
              </a:ext>
            </a:extLst>
          </p:cNvPr>
          <p:cNvSpPr/>
          <p:nvPr/>
        </p:nvSpPr>
        <p:spPr>
          <a:xfrm>
            <a:off x="3126607" y="1975158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Inventor</a:t>
            </a:r>
            <a:endParaRPr lang="en-US" sz="28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53AE6207-FB5A-27DF-374E-F12ECEAF229D}"/>
              </a:ext>
            </a:extLst>
          </p:cNvPr>
          <p:cNvSpPr/>
          <p:nvPr/>
        </p:nvSpPr>
        <p:spPr>
          <a:xfrm>
            <a:off x="6294684" y="2514982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Bilim insanı</a:t>
            </a:r>
            <a:endParaRPr lang="en-US" sz="2400" b="1" dirty="0"/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A0B3747-D75F-690A-B64E-47D19DD07DF3}"/>
              </a:ext>
            </a:extLst>
          </p:cNvPr>
          <p:cNvSpPr/>
          <p:nvPr/>
        </p:nvSpPr>
        <p:spPr>
          <a:xfrm>
            <a:off x="6294684" y="1975158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Scientist</a:t>
            </a:r>
            <a:endParaRPr lang="en-US" sz="2800" b="1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1BA392FC-DDD1-DBA1-8030-8EEE1E0D0377}"/>
              </a:ext>
            </a:extLst>
          </p:cNvPr>
          <p:cNvSpPr/>
          <p:nvPr/>
        </p:nvSpPr>
        <p:spPr>
          <a:xfrm>
            <a:off x="9248035" y="2784894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Doktor</a:t>
            </a:r>
            <a:endParaRPr lang="en-US" sz="2400" b="1" dirty="0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B7E6A3A9-911B-C0FF-3029-D347D84D89AB}"/>
              </a:ext>
            </a:extLst>
          </p:cNvPr>
          <p:cNvSpPr/>
          <p:nvPr/>
        </p:nvSpPr>
        <p:spPr>
          <a:xfrm>
            <a:off x="9248035" y="2245070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Physician</a:t>
            </a:r>
            <a:endParaRPr lang="en-US" sz="2800" b="1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002DB10C-F873-CAB1-EA14-3A93FFD1595C}"/>
              </a:ext>
            </a:extLst>
          </p:cNvPr>
          <p:cNvSpPr/>
          <p:nvPr/>
        </p:nvSpPr>
        <p:spPr>
          <a:xfrm>
            <a:off x="1267087" y="6321369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Dâhi</a:t>
            </a:r>
            <a:endParaRPr lang="en-US" sz="2400" b="1" dirty="0"/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E9B34C1-3342-AFAC-AFF8-7431AF7C05F3}"/>
              </a:ext>
            </a:extLst>
          </p:cNvPr>
          <p:cNvSpPr/>
          <p:nvPr/>
        </p:nvSpPr>
        <p:spPr>
          <a:xfrm>
            <a:off x="1267087" y="5781545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Genius</a:t>
            </a:r>
            <a:endParaRPr lang="en-US" sz="2800" b="1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4A0AD1C8-20C4-B6B3-DF65-B8171A58A5EE}"/>
              </a:ext>
            </a:extLst>
          </p:cNvPr>
          <p:cNvSpPr/>
          <p:nvPr/>
        </p:nvSpPr>
        <p:spPr>
          <a:xfrm>
            <a:off x="4634325" y="5781545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Araştırmacı</a:t>
            </a:r>
            <a:endParaRPr lang="en-US" sz="2400" b="1" dirty="0"/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FE7A0927-7329-BB79-F4E2-FD13E0BF1165}"/>
              </a:ext>
            </a:extLst>
          </p:cNvPr>
          <p:cNvSpPr/>
          <p:nvPr/>
        </p:nvSpPr>
        <p:spPr>
          <a:xfrm>
            <a:off x="4634325" y="5241721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Researcher</a:t>
            </a:r>
            <a:endParaRPr lang="en-US" sz="2800" b="1" dirty="0"/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AAA138FA-B14F-6599-337B-B9476F236C5E}"/>
              </a:ext>
            </a:extLst>
          </p:cNvPr>
          <p:cNvSpPr/>
          <p:nvPr/>
        </p:nvSpPr>
        <p:spPr>
          <a:xfrm>
            <a:off x="7862679" y="6321369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Yazar</a:t>
            </a:r>
            <a:endParaRPr lang="en-US" sz="2400" b="1" dirty="0"/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98D0F1AE-0BBB-65B1-769A-725EE28A3A42}"/>
              </a:ext>
            </a:extLst>
          </p:cNvPr>
          <p:cNvSpPr/>
          <p:nvPr/>
        </p:nvSpPr>
        <p:spPr>
          <a:xfrm>
            <a:off x="7862679" y="5781545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Writer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01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B5CA1B9-39C9-345F-6F32-4141B8B47070}"/>
              </a:ext>
            </a:extLst>
          </p:cNvPr>
          <p:cNvSpPr/>
          <p:nvPr/>
        </p:nvSpPr>
        <p:spPr>
          <a:xfrm>
            <a:off x="322446" y="426815"/>
            <a:ext cx="115471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What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is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the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difference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between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inventor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and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discoverer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7785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C89B70C-1F3E-4243-1B67-D28591877618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https://www.egetolgayaltinay.com/lessons/406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8A4BCB-E280-C516-AA56-2ED3DA398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954">
            <a:off x="8927833" y="3422748"/>
            <a:ext cx="29241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DEAAF4D-D895-DEE4-5984-E9A2755496CE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51D2F17-908C-0DD3-0EE0-8D3E2E29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65">
            <a:off x="8869028" y="3588017"/>
            <a:ext cx="29241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2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Verbs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about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Science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ile İlgili Fiiller)</a:t>
            </a:r>
          </a:p>
        </p:txBody>
      </p:sp>
    </p:spTree>
    <p:extLst>
      <p:ext uri="{BB962C8B-B14F-4D97-AF65-F5344CB8AC3E}">
        <p14:creationId xmlns:p14="http://schemas.microsoft.com/office/powerpoint/2010/main" val="1482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8E34376-2FEB-106A-BDFB-FF71A0C3024D}"/>
              </a:ext>
            </a:extLst>
          </p:cNvPr>
          <p:cNvSpPr/>
          <p:nvPr/>
        </p:nvSpPr>
        <p:spPr>
          <a:xfrm>
            <a:off x="2266241" y="266238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Create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BAE4FB2-ACA1-B9CD-CED0-7753FC22AE9E}"/>
              </a:ext>
            </a:extLst>
          </p:cNvPr>
          <p:cNvSpPr/>
          <p:nvPr/>
        </p:nvSpPr>
        <p:spPr>
          <a:xfrm>
            <a:off x="2266240" y="806062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Oluşturmak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CAC22AF-63EB-2267-22AC-B37A195C7ED4}"/>
              </a:ext>
            </a:extLst>
          </p:cNvPr>
          <p:cNvSpPr/>
          <p:nvPr/>
        </p:nvSpPr>
        <p:spPr>
          <a:xfrm>
            <a:off x="2266241" y="1467791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Design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883C8DA-33F9-EACD-27D0-F300CC0DA782}"/>
              </a:ext>
            </a:extLst>
          </p:cNvPr>
          <p:cNvSpPr/>
          <p:nvPr/>
        </p:nvSpPr>
        <p:spPr>
          <a:xfrm>
            <a:off x="2266240" y="2007615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Tasarlamak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A2403C-1374-BA4C-3166-74446BDFD89C}"/>
              </a:ext>
            </a:extLst>
          </p:cNvPr>
          <p:cNvSpPr/>
          <p:nvPr/>
        </p:nvSpPr>
        <p:spPr>
          <a:xfrm>
            <a:off x="2266236" y="2669344"/>
            <a:ext cx="188666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Improve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E405840-1957-1789-F7E6-71D723A34080}"/>
              </a:ext>
            </a:extLst>
          </p:cNvPr>
          <p:cNvSpPr/>
          <p:nvPr/>
        </p:nvSpPr>
        <p:spPr>
          <a:xfrm>
            <a:off x="2266239" y="3209168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Geliştirmek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63EBB1ED-9B95-9CE7-2FAE-EA356F7A03B2}"/>
              </a:ext>
            </a:extLst>
          </p:cNvPr>
          <p:cNvSpPr/>
          <p:nvPr/>
        </p:nvSpPr>
        <p:spPr>
          <a:xfrm>
            <a:off x="2266239" y="3870897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Diagnose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7D7AF0A-CFC4-D1DA-FFB6-33C79A51093D}"/>
              </a:ext>
            </a:extLst>
          </p:cNvPr>
          <p:cNvSpPr/>
          <p:nvPr/>
        </p:nvSpPr>
        <p:spPr>
          <a:xfrm>
            <a:off x="2266238" y="4410721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Teşhis Koymak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8677B48-2CD8-AA96-E032-664947BD25D9}"/>
              </a:ext>
            </a:extLst>
          </p:cNvPr>
          <p:cNvSpPr/>
          <p:nvPr/>
        </p:nvSpPr>
        <p:spPr>
          <a:xfrm>
            <a:off x="2266238" y="5194355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Accept</a:t>
            </a:r>
            <a:r>
              <a:rPr lang="tr-TR" sz="2800" b="1" dirty="0"/>
              <a:t> a </a:t>
            </a:r>
            <a:r>
              <a:rPr lang="tr-TR" sz="2800" b="1" dirty="0" err="1"/>
              <a:t>theory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B6BB4F7-5A6E-E37F-BE85-4CBC020ACEF8}"/>
              </a:ext>
            </a:extLst>
          </p:cNvPr>
          <p:cNvSpPr/>
          <p:nvPr/>
        </p:nvSpPr>
        <p:spPr>
          <a:xfrm>
            <a:off x="2266237" y="5734179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Bir teoriyi kabul etmek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A6EA9B6-F8A9-E0C8-945D-D94354D79525}"/>
              </a:ext>
            </a:extLst>
          </p:cNvPr>
          <p:cNvSpPr/>
          <p:nvPr/>
        </p:nvSpPr>
        <p:spPr>
          <a:xfrm>
            <a:off x="7520030" y="341636"/>
            <a:ext cx="432866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Do an </a:t>
            </a:r>
            <a:r>
              <a:rPr lang="tr-TR" sz="2800" b="1" dirty="0" err="1"/>
              <a:t>experiment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D2C589C-A5D8-5D24-E02B-FA1FC04A4F47}"/>
              </a:ext>
            </a:extLst>
          </p:cNvPr>
          <p:cNvSpPr/>
          <p:nvPr/>
        </p:nvSpPr>
        <p:spPr>
          <a:xfrm>
            <a:off x="7520029" y="881460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Deney yapmak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0B9792B-1833-1316-8576-D6124C0846AB}"/>
              </a:ext>
            </a:extLst>
          </p:cNvPr>
          <p:cNvSpPr/>
          <p:nvPr/>
        </p:nvSpPr>
        <p:spPr>
          <a:xfrm>
            <a:off x="7520030" y="1543189"/>
            <a:ext cx="432866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Examine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EFA96E07-D675-6D2D-A0A3-C404436C0C73}"/>
              </a:ext>
            </a:extLst>
          </p:cNvPr>
          <p:cNvSpPr/>
          <p:nvPr/>
        </p:nvSpPr>
        <p:spPr>
          <a:xfrm>
            <a:off x="7520029" y="2083013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İncelemek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A71ABC35-C858-CF54-1235-2AE7E635B08E}"/>
              </a:ext>
            </a:extLst>
          </p:cNvPr>
          <p:cNvSpPr/>
          <p:nvPr/>
        </p:nvSpPr>
        <p:spPr>
          <a:xfrm>
            <a:off x="7520028" y="3284566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Keşfetmek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BFA0816-DE3A-9DFD-C07F-79BDE18346B8}"/>
              </a:ext>
            </a:extLst>
          </p:cNvPr>
          <p:cNvSpPr/>
          <p:nvPr/>
        </p:nvSpPr>
        <p:spPr>
          <a:xfrm>
            <a:off x="7520028" y="3946295"/>
            <a:ext cx="432866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Develop</a:t>
            </a:r>
            <a:r>
              <a:rPr lang="tr-TR" sz="2400" b="1" dirty="0"/>
              <a:t> </a:t>
            </a:r>
            <a:r>
              <a:rPr lang="tr-TR" sz="2400" b="1" dirty="0" err="1"/>
              <a:t>cures</a:t>
            </a:r>
            <a:r>
              <a:rPr lang="tr-TR" sz="2400" b="1" dirty="0"/>
              <a:t> </a:t>
            </a:r>
            <a:r>
              <a:rPr lang="tr-TR" sz="2400" b="1" dirty="0" err="1"/>
              <a:t>for</a:t>
            </a:r>
            <a:r>
              <a:rPr lang="tr-TR" sz="2400" b="1" dirty="0"/>
              <a:t> </a:t>
            </a:r>
            <a:r>
              <a:rPr lang="tr-TR" sz="2400" b="1" dirty="0" err="1"/>
              <a:t>diseases</a:t>
            </a:r>
            <a:endParaRPr lang="en-US" sz="24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2BF4DC6-4CE4-0E4F-092D-95A177878A9B}"/>
              </a:ext>
            </a:extLst>
          </p:cNvPr>
          <p:cNvSpPr/>
          <p:nvPr/>
        </p:nvSpPr>
        <p:spPr>
          <a:xfrm>
            <a:off x="7520027" y="4486119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Hastalıklara çare geliştirmek</a:t>
            </a:r>
            <a:endParaRPr lang="en-US" sz="2400" b="1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E48E8BD4-7AEB-D2DD-681A-9968D880FF06}"/>
              </a:ext>
            </a:extLst>
          </p:cNvPr>
          <p:cNvSpPr/>
          <p:nvPr/>
        </p:nvSpPr>
        <p:spPr>
          <a:xfrm>
            <a:off x="7520026" y="5809577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Bilgi edinmek</a:t>
            </a:r>
            <a:endParaRPr lang="en-US" sz="2400" b="1" dirty="0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3AA1C028-CCA4-D41B-7F35-0F9AFB5871E7}"/>
              </a:ext>
            </a:extLst>
          </p:cNvPr>
          <p:cNvSpPr/>
          <p:nvPr/>
        </p:nvSpPr>
        <p:spPr>
          <a:xfrm>
            <a:off x="4152900" y="2669344"/>
            <a:ext cx="1853260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Develop</a:t>
            </a:r>
            <a:endParaRPr lang="en-US" sz="2800" b="1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66530AB1-74F3-E11C-EC67-160754071A6A}"/>
              </a:ext>
            </a:extLst>
          </p:cNvPr>
          <p:cNvSpPr/>
          <p:nvPr/>
        </p:nvSpPr>
        <p:spPr>
          <a:xfrm>
            <a:off x="7520027" y="2744742"/>
            <a:ext cx="1336826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Discover</a:t>
            </a:r>
            <a:endParaRPr lang="en-US" sz="2400" b="1" dirty="0"/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D3472F4-04FE-C55D-248A-C59C0E6F11AE}"/>
              </a:ext>
            </a:extLst>
          </p:cNvPr>
          <p:cNvSpPr/>
          <p:nvPr/>
        </p:nvSpPr>
        <p:spPr>
          <a:xfrm>
            <a:off x="8856852" y="2744742"/>
            <a:ext cx="1336826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Explore</a:t>
            </a:r>
            <a:endParaRPr lang="en-US" sz="2400" b="1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0A21DD7-22FE-2F1A-B738-F86C60C2FDF2}"/>
              </a:ext>
            </a:extLst>
          </p:cNvPr>
          <p:cNvSpPr/>
          <p:nvPr/>
        </p:nvSpPr>
        <p:spPr>
          <a:xfrm>
            <a:off x="7520026" y="5269753"/>
            <a:ext cx="4328668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Gain</a:t>
            </a:r>
            <a:r>
              <a:rPr lang="tr-TR" sz="2800" b="1" dirty="0"/>
              <a:t> </a:t>
            </a:r>
            <a:r>
              <a:rPr lang="tr-TR" sz="2800" b="1" dirty="0" err="1"/>
              <a:t>knowledge</a:t>
            </a:r>
            <a:endParaRPr lang="en-US" sz="2800" b="1" dirty="0"/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AAFBB134-77B8-22E4-250E-8C7214CC3F09}"/>
              </a:ext>
            </a:extLst>
          </p:cNvPr>
          <p:cNvSpPr/>
          <p:nvPr/>
        </p:nvSpPr>
        <p:spPr>
          <a:xfrm>
            <a:off x="10193678" y="2746230"/>
            <a:ext cx="1655017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Find</a:t>
            </a:r>
            <a:r>
              <a:rPr lang="tr-TR" sz="2400" b="1" dirty="0"/>
              <a:t> </a:t>
            </a:r>
            <a:r>
              <a:rPr lang="tr-TR" sz="2400" b="1" dirty="0" err="1"/>
              <a:t>out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87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CF3B289-190A-5449-612A-7482492D32E3}"/>
              </a:ext>
            </a:extLst>
          </p:cNvPr>
          <p:cNvSpPr/>
          <p:nvPr/>
        </p:nvSpPr>
        <p:spPr>
          <a:xfrm>
            <a:off x="2473693" y="266238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Operate</a:t>
            </a:r>
            <a:r>
              <a:rPr lang="tr-TR" sz="2800" b="1" dirty="0"/>
              <a:t> a </a:t>
            </a:r>
            <a:r>
              <a:rPr lang="tr-TR" sz="2800" b="1" dirty="0" err="1"/>
              <a:t>machine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9C1F80E-F8B1-C8FE-E4EB-6D2B028F6938}"/>
              </a:ext>
            </a:extLst>
          </p:cNvPr>
          <p:cNvSpPr/>
          <p:nvPr/>
        </p:nvSpPr>
        <p:spPr>
          <a:xfrm>
            <a:off x="2473692" y="806062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Bir makineyi yönetmek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6ED44305-DB5B-362B-1173-060A3849F38F}"/>
              </a:ext>
            </a:extLst>
          </p:cNvPr>
          <p:cNvSpPr/>
          <p:nvPr/>
        </p:nvSpPr>
        <p:spPr>
          <a:xfrm>
            <a:off x="2473693" y="1467791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Produce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528640D-1ED3-2F66-DB7B-A71F1479A1EB}"/>
              </a:ext>
            </a:extLst>
          </p:cNvPr>
          <p:cNvSpPr/>
          <p:nvPr/>
        </p:nvSpPr>
        <p:spPr>
          <a:xfrm>
            <a:off x="2473692" y="2007615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Üretmek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AC03911-F655-9AC9-CED2-A77C6CA0D29C}"/>
              </a:ext>
            </a:extLst>
          </p:cNvPr>
          <p:cNvSpPr/>
          <p:nvPr/>
        </p:nvSpPr>
        <p:spPr>
          <a:xfrm>
            <a:off x="2473692" y="2669344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Publish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79E30AC-5BAD-3A58-B99C-6C11DC6C1E91}"/>
              </a:ext>
            </a:extLst>
          </p:cNvPr>
          <p:cNvSpPr/>
          <p:nvPr/>
        </p:nvSpPr>
        <p:spPr>
          <a:xfrm>
            <a:off x="2473691" y="3209168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Yayımlamak</a:t>
            </a:r>
            <a:endParaRPr lang="en-US" sz="24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90B7E30-A7E4-B3E4-6646-150A55AAA2F9}"/>
              </a:ext>
            </a:extLst>
          </p:cNvPr>
          <p:cNvSpPr/>
          <p:nvPr/>
        </p:nvSpPr>
        <p:spPr>
          <a:xfrm>
            <a:off x="2473690" y="4595038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Aramak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96BF982-755D-0580-F58A-1FB5892F71A5}"/>
              </a:ext>
            </a:extLst>
          </p:cNvPr>
          <p:cNvSpPr/>
          <p:nvPr/>
        </p:nvSpPr>
        <p:spPr>
          <a:xfrm>
            <a:off x="2473690" y="5393154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Work</a:t>
            </a:r>
            <a:r>
              <a:rPr lang="tr-TR" sz="2800" b="1" dirty="0"/>
              <a:t> on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71B05C2-38CF-75B1-7A7F-37B6F8F4544E}"/>
              </a:ext>
            </a:extLst>
          </p:cNvPr>
          <p:cNvSpPr/>
          <p:nvPr/>
        </p:nvSpPr>
        <p:spPr>
          <a:xfrm>
            <a:off x="2473689" y="5932978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Üzerinde çalışmak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3E22555-C337-1598-815F-C0FCDE2D63B7}"/>
              </a:ext>
            </a:extLst>
          </p:cNvPr>
          <p:cNvSpPr/>
          <p:nvPr/>
        </p:nvSpPr>
        <p:spPr>
          <a:xfrm>
            <a:off x="7709836" y="341636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Give</a:t>
            </a:r>
            <a:r>
              <a:rPr lang="tr-TR" sz="2800" b="1" dirty="0"/>
              <a:t> a </a:t>
            </a:r>
            <a:r>
              <a:rPr lang="tr-TR" sz="2800" b="1" dirty="0" err="1"/>
              <a:t>vaccination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62563BA-980E-BB2C-C927-4E7A50691F5F}"/>
              </a:ext>
            </a:extLst>
          </p:cNvPr>
          <p:cNvSpPr/>
          <p:nvPr/>
        </p:nvSpPr>
        <p:spPr>
          <a:xfrm>
            <a:off x="7709835" y="881460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Aşı yapmak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2847E61-01BD-EC29-AE4E-E3B0CB8C180A}"/>
              </a:ext>
            </a:extLst>
          </p:cNvPr>
          <p:cNvSpPr/>
          <p:nvPr/>
        </p:nvSpPr>
        <p:spPr>
          <a:xfrm>
            <a:off x="7709836" y="1543189"/>
            <a:ext cx="4138857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Wonder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ADA16A2-BB76-2CC4-57AA-71815320C88A}"/>
              </a:ext>
            </a:extLst>
          </p:cNvPr>
          <p:cNvSpPr/>
          <p:nvPr/>
        </p:nvSpPr>
        <p:spPr>
          <a:xfrm>
            <a:off x="7709835" y="2083013"/>
            <a:ext cx="4138857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Merak etmek</a:t>
            </a:r>
            <a:endParaRPr lang="en-US" sz="24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97DCD258-8476-8DC0-524C-4E18E5B4B97C}"/>
              </a:ext>
            </a:extLst>
          </p:cNvPr>
          <p:cNvSpPr/>
          <p:nvPr/>
        </p:nvSpPr>
        <p:spPr>
          <a:xfrm>
            <a:off x="7709835" y="2744742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Work</a:t>
            </a:r>
            <a:r>
              <a:rPr lang="tr-TR" sz="2800" b="1" dirty="0"/>
              <a:t> hard</a:t>
            </a:r>
            <a:endParaRPr lang="en-US" sz="28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75BD74A-F546-247D-450B-D459F15215A5}"/>
              </a:ext>
            </a:extLst>
          </p:cNvPr>
          <p:cNvSpPr/>
          <p:nvPr/>
        </p:nvSpPr>
        <p:spPr>
          <a:xfrm>
            <a:off x="7709834" y="3284566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Sıkı bir şekilde çalışmak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D960083-0394-64C4-CB52-D1A0B5F8F088}"/>
              </a:ext>
            </a:extLst>
          </p:cNvPr>
          <p:cNvSpPr/>
          <p:nvPr/>
        </p:nvSpPr>
        <p:spPr>
          <a:xfrm>
            <a:off x="7709831" y="4055214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Observe</a:t>
            </a:r>
            <a:endParaRPr lang="en-US" sz="28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C3F8C52A-6496-3EC7-5735-51CE0287C411}"/>
              </a:ext>
            </a:extLst>
          </p:cNvPr>
          <p:cNvSpPr/>
          <p:nvPr/>
        </p:nvSpPr>
        <p:spPr>
          <a:xfrm>
            <a:off x="7709830" y="4595038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Gözlemlemek</a:t>
            </a:r>
            <a:endParaRPr lang="en-US" sz="2400" b="1" dirty="0"/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D0C69969-0DD6-B278-0569-088046AC2890}"/>
              </a:ext>
            </a:extLst>
          </p:cNvPr>
          <p:cNvSpPr/>
          <p:nvPr/>
        </p:nvSpPr>
        <p:spPr>
          <a:xfrm>
            <a:off x="7709831" y="5417760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Invent</a:t>
            </a:r>
            <a:endParaRPr lang="en-US" sz="2800" b="1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5F8EE43C-DA30-8442-7D4D-5573D2D5C5EC}"/>
              </a:ext>
            </a:extLst>
          </p:cNvPr>
          <p:cNvSpPr/>
          <p:nvPr/>
        </p:nvSpPr>
        <p:spPr>
          <a:xfrm>
            <a:off x="7709830" y="5957584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İcat etmek</a:t>
            </a:r>
            <a:endParaRPr lang="en-US" sz="2400" b="1" dirty="0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CBCB69C1-E13C-3076-87BF-FCD639327A70}"/>
              </a:ext>
            </a:extLst>
          </p:cNvPr>
          <p:cNvSpPr/>
          <p:nvPr/>
        </p:nvSpPr>
        <p:spPr>
          <a:xfrm>
            <a:off x="2473689" y="4055214"/>
            <a:ext cx="1769048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Search</a:t>
            </a:r>
            <a:endParaRPr lang="en-US" sz="2800" b="1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298A1118-2DBA-B9B0-4498-A9F686A015A1}"/>
              </a:ext>
            </a:extLst>
          </p:cNvPr>
          <p:cNvSpPr/>
          <p:nvPr/>
        </p:nvSpPr>
        <p:spPr>
          <a:xfrm>
            <a:off x="4242738" y="4055214"/>
            <a:ext cx="1778426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700" b="1" dirty="0" err="1"/>
              <a:t>Look</a:t>
            </a:r>
            <a:r>
              <a:rPr lang="tr-TR" sz="2700" b="1" dirty="0"/>
              <a:t> </a:t>
            </a:r>
            <a:r>
              <a:rPr lang="tr-TR" sz="2700" b="1" dirty="0" err="1"/>
              <a:t>for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1404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ABA0A0F-7230-F1E0-645F-99775CCBD09F}"/>
              </a:ext>
            </a:extLst>
          </p:cNvPr>
          <p:cNvSpPr txBox="1"/>
          <p:nvPr/>
        </p:nvSpPr>
        <p:spPr>
          <a:xfrm>
            <a:off x="314325" y="3422748"/>
            <a:ext cx="98107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https://www.egetolgayaltinay.com/lessons/410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B5ED89-CDD3-1DB0-8A09-4F64C2B04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172">
            <a:off x="8763250" y="3422748"/>
            <a:ext cx="29432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5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9AC96A2-FBC7-EB03-161F-DCD34C99BB09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https://www.egetolgayaltinay.com/lessons/411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066ECF-280D-CFAB-E8AC-B1EE02FCE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322">
            <a:off x="8880007" y="3583355"/>
            <a:ext cx="29527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26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B60AC"/>
                </a:solidFill>
              </a:rPr>
              <a:t>Other</a:t>
            </a:r>
            <a:r>
              <a:rPr lang="tr-TR" sz="8000" b="1" dirty="0">
                <a:solidFill>
                  <a:srgbClr val="8B60AC"/>
                </a:solidFill>
              </a:rPr>
              <a:t> </a:t>
            </a:r>
            <a:r>
              <a:rPr lang="tr-TR" sz="8000" b="1" dirty="0" err="1">
                <a:solidFill>
                  <a:srgbClr val="8B60AC"/>
                </a:solidFill>
              </a:rPr>
              <a:t>Important</a:t>
            </a:r>
            <a:r>
              <a:rPr lang="tr-TR" sz="8000" b="1" dirty="0">
                <a:solidFill>
                  <a:srgbClr val="8B60AC"/>
                </a:solidFill>
              </a:rPr>
              <a:t> </a:t>
            </a:r>
            <a:r>
              <a:rPr lang="tr-TR" sz="8000" b="1" dirty="0" err="1">
                <a:solidFill>
                  <a:srgbClr val="8B60AC"/>
                </a:solidFill>
              </a:rPr>
              <a:t>Words</a:t>
            </a:r>
            <a:endParaRPr lang="tr-TR" sz="80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31210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(Diğer Önemli Kelimeler)</a:t>
            </a:r>
          </a:p>
        </p:txBody>
      </p:sp>
    </p:spTree>
    <p:extLst>
      <p:ext uri="{BB962C8B-B14F-4D97-AF65-F5344CB8AC3E}">
        <p14:creationId xmlns:p14="http://schemas.microsoft.com/office/powerpoint/2010/main" val="4313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55198AC-F323-76B4-C2FC-51A538F5F226}"/>
              </a:ext>
            </a:extLst>
          </p:cNvPr>
          <p:cNvSpPr/>
          <p:nvPr/>
        </p:nvSpPr>
        <p:spPr>
          <a:xfrm>
            <a:off x="1271271" y="1408050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Admire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2E7BE12-6998-636A-6799-754FC0098452}"/>
              </a:ext>
            </a:extLst>
          </p:cNvPr>
          <p:cNvSpPr/>
          <p:nvPr/>
        </p:nvSpPr>
        <p:spPr>
          <a:xfrm>
            <a:off x="1271271" y="959246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Absent-minded</a:t>
            </a:r>
            <a:r>
              <a:rPr lang="tr-TR" sz="2000" b="1" dirty="0"/>
              <a:t>:</a:t>
            </a:r>
            <a:endParaRPr lang="en-US" sz="20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FD9D4BD-B7BE-B014-C70C-61494C882BD9}"/>
              </a:ext>
            </a:extLst>
          </p:cNvPr>
          <p:cNvSpPr/>
          <p:nvPr/>
        </p:nvSpPr>
        <p:spPr>
          <a:xfrm>
            <a:off x="3350004" y="1408050"/>
            <a:ext cx="2494742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Hayran olmak</a:t>
            </a:r>
            <a:endParaRPr lang="en-US" sz="24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D8F30CF-29A5-A6F3-E731-B236C1CF2401}"/>
              </a:ext>
            </a:extLst>
          </p:cNvPr>
          <p:cNvSpPr/>
          <p:nvPr/>
        </p:nvSpPr>
        <p:spPr>
          <a:xfrm>
            <a:off x="3350004" y="959246"/>
            <a:ext cx="2494742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Dalgın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9C5B1D3F-5AD1-DB77-CE68-97E8FA6B7602}"/>
              </a:ext>
            </a:extLst>
          </p:cNvPr>
          <p:cNvSpPr/>
          <p:nvPr/>
        </p:nvSpPr>
        <p:spPr>
          <a:xfrm>
            <a:off x="1271271" y="2305658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Borrow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483E79C-2777-4F05-EF68-93CE25D7C97B}"/>
              </a:ext>
            </a:extLst>
          </p:cNvPr>
          <p:cNvSpPr/>
          <p:nvPr/>
        </p:nvSpPr>
        <p:spPr>
          <a:xfrm>
            <a:off x="1271271" y="1856854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Believe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8F475D6-4940-0989-4006-ED5EF1060AD3}"/>
              </a:ext>
            </a:extLst>
          </p:cNvPr>
          <p:cNvSpPr/>
          <p:nvPr/>
        </p:nvSpPr>
        <p:spPr>
          <a:xfrm>
            <a:off x="3350004" y="2305658"/>
            <a:ext cx="2494742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Ödünç almak</a:t>
            </a:r>
            <a:endParaRPr lang="en-US" sz="24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1F9E293-303B-CB6D-549D-E9F76881DDAD}"/>
              </a:ext>
            </a:extLst>
          </p:cNvPr>
          <p:cNvSpPr/>
          <p:nvPr/>
        </p:nvSpPr>
        <p:spPr>
          <a:xfrm>
            <a:off x="3350004" y="1856854"/>
            <a:ext cx="2494742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İnanmak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6576C0E-E5ED-9546-47E6-6E34F17C60AA}"/>
              </a:ext>
            </a:extLst>
          </p:cNvPr>
          <p:cNvSpPr/>
          <p:nvPr/>
        </p:nvSpPr>
        <p:spPr>
          <a:xfrm>
            <a:off x="1271271" y="3237261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Currently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121A6FE-28A3-0231-E831-4CFF4E470CC9}"/>
              </a:ext>
            </a:extLst>
          </p:cNvPr>
          <p:cNvSpPr/>
          <p:nvPr/>
        </p:nvSpPr>
        <p:spPr>
          <a:xfrm>
            <a:off x="1271271" y="2788457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Brilliant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F96C8E2-E76E-7472-75E3-382DF7E3930D}"/>
              </a:ext>
            </a:extLst>
          </p:cNvPr>
          <p:cNvSpPr/>
          <p:nvPr/>
        </p:nvSpPr>
        <p:spPr>
          <a:xfrm>
            <a:off x="3350004" y="3237261"/>
            <a:ext cx="2494742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Şu anda</a:t>
            </a:r>
            <a:endParaRPr lang="en-US" sz="24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E31A67CA-2475-488C-2333-CC1A37618285}"/>
              </a:ext>
            </a:extLst>
          </p:cNvPr>
          <p:cNvSpPr/>
          <p:nvPr/>
        </p:nvSpPr>
        <p:spPr>
          <a:xfrm>
            <a:off x="3350004" y="2788457"/>
            <a:ext cx="2494742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Zeki, parlak</a:t>
            </a:r>
            <a:endParaRPr lang="en-US" sz="24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017FBF7-5894-1406-C5A3-D4D257E64C3B}"/>
              </a:ext>
            </a:extLst>
          </p:cNvPr>
          <p:cNvSpPr/>
          <p:nvPr/>
        </p:nvSpPr>
        <p:spPr>
          <a:xfrm>
            <a:off x="1271271" y="4134869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Explosion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A969A654-43B8-C026-4598-C3DCB8689622}"/>
              </a:ext>
            </a:extLst>
          </p:cNvPr>
          <p:cNvSpPr/>
          <p:nvPr/>
        </p:nvSpPr>
        <p:spPr>
          <a:xfrm>
            <a:off x="1271271" y="3686065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Deserve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F4430D7-273B-4A5B-58A6-29F09E425CA9}"/>
              </a:ext>
            </a:extLst>
          </p:cNvPr>
          <p:cNvSpPr/>
          <p:nvPr/>
        </p:nvSpPr>
        <p:spPr>
          <a:xfrm>
            <a:off x="3350004" y="4134869"/>
            <a:ext cx="2494742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Patlama</a:t>
            </a:r>
            <a:endParaRPr lang="en-US" sz="24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5DDE55D-6317-CF12-0433-A900854200F7}"/>
              </a:ext>
            </a:extLst>
          </p:cNvPr>
          <p:cNvSpPr/>
          <p:nvPr/>
        </p:nvSpPr>
        <p:spPr>
          <a:xfrm>
            <a:off x="3350004" y="3686065"/>
            <a:ext cx="2494742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Hak etmek</a:t>
            </a:r>
            <a:endParaRPr lang="en-US" sz="2400" b="1" dirty="0"/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59D7A8EE-2318-CBB4-E385-28026A89E515}"/>
              </a:ext>
            </a:extLst>
          </p:cNvPr>
          <p:cNvSpPr/>
          <p:nvPr/>
        </p:nvSpPr>
        <p:spPr>
          <a:xfrm>
            <a:off x="1271271" y="5032477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Goldsmith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D8A991EA-41B4-B809-C0ED-C348ED9FB3F4}"/>
              </a:ext>
            </a:extLst>
          </p:cNvPr>
          <p:cNvSpPr/>
          <p:nvPr/>
        </p:nvSpPr>
        <p:spPr>
          <a:xfrm>
            <a:off x="1271271" y="4583673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Human:</a:t>
            </a:r>
            <a:endParaRPr lang="en-US" sz="2400" b="1" dirty="0"/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3860BE0C-1777-20A6-BD0D-7D8AF20F70D1}"/>
              </a:ext>
            </a:extLst>
          </p:cNvPr>
          <p:cNvSpPr/>
          <p:nvPr/>
        </p:nvSpPr>
        <p:spPr>
          <a:xfrm>
            <a:off x="3350004" y="5032477"/>
            <a:ext cx="2494742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Kuyumcu</a:t>
            </a:r>
            <a:endParaRPr lang="en-US" sz="2400" b="1" dirty="0"/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E71A1BB6-6704-DDA5-25F6-FFD3399E40D3}"/>
              </a:ext>
            </a:extLst>
          </p:cNvPr>
          <p:cNvSpPr/>
          <p:nvPr/>
        </p:nvSpPr>
        <p:spPr>
          <a:xfrm>
            <a:off x="3350004" y="4583673"/>
            <a:ext cx="2494742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İnsan</a:t>
            </a:r>
            <a:endParaRPr lang="en-US" sz="2400" b="1" dirty="0"/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5D0640B-0367-B3F1-4FFE-00346EF75C14}"/>
              </a:ext>
            </a:extLst>
          </p:cNvPr>
          <p:cNvSpPr/>
          <p:nvPr/>
        </p:nvSpPr>
        <p:spPr>
          <a:xfrm>
            <a:off x="1271271" y="5930085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Merchant:</a:t>
            </a:r>
            <a:endParaRPr lang="en-US" sz="2400" b="1" dirty="0"/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84EB4782-B3B6-8F62-E180-108C40628D40}"/>
              </a:ext>
            </a:extLst>
          </p:cNvPr>
          <p:cNvSpPr/>
          <p:nvPr/>
        </p:nvSpPr>
        <p:spPr>
          <a:xfrm>
            <a:off x="1271271" y="5481281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Lend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969FF1FF-6F8C-F217-8AF3-D149585F6027}"/>
              </a:ext>
            </a:extLst>
          </p:cNvPr>
          <p:cNvSpPr/>
          <p:nvPr/>
        </p:nvSpPr>
        <p:spPr>
          <a:xfrm>
            <a:off x="3350004" y="5930085"/>
            <a:ext cx="2494742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Tüccar</a:t>
            </a:r>
            <a:endParaRPr lang="en-US" sz="2400" b="1" dirty="0"/>
          </a:p>
        </p:txBody>
      </p: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9C347448-1954-9000-FE97-5A7CF7B20E4A}"/>
              </a:ext>
            </a:extLst>
          </p:cNvPr>
          <p:cNvSpPr/>
          <p:nvPr/>
        </p:nvSpPr>
        <p:spPr>
          <a:xfrm>
            <a:off x="3350004" y="5481281"/>
            <a:ext cx="2494742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Ödünç vermek</a:t>
            </a:r>
            <a:endParaRPr lang="en-US" sz="2400" b="1" dirty="0"/>
          </a:p>
        </p:txBody>
      </p:sp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D6F676CD-34AD-F3F4-A56F-167E6701D8DF}"/>
              </a:ext>
            </a:extLst>
          </p:cNvPr>
          <p:cNvSpPr/>
          <p:nvPr/>
        </p:nvSpPr>
        <p:spPr>
          <a:xfrm>
            <a:off x="6347256" y="1408050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Orbit </a:t>
            </a:r>
            <a:r>
              <a:rPr lang="tr-TR" sz="2400" b="1" dirty="0" err="1"/>
              <a:t>the</a:t>
            </a:r>
            <a:r>
              <a:rPr lang="tr-TR" sz="2400" b="1" dirty="0"/>
              <a:t> Sun:</a:t>
            </a:r>
            <a:endParaRPr lang="en-US" sz="2400" b="1" dirty="0"/>
          </a:p>
        </p:txBody>
      </p: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82480FC9-F157-EAB3-18B7-FC0995989544}"/>
              </a:ext>
            </a:extLst>
          </p:cNvPr>
          <p:cNvSpPr/>
          <p:nvPr/>
        </p:nvSpPr>
        <p:spPr>
          <a:xfrm>
            <a:off x="6347256" y="959246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Milestone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46" name="Dikdörtgen: Köşeleri Yuvarlatılmış 45">
            <a:extLst>
              <a:ext uri="{FF2B5EF4-FFF2-40B4-BE49-F238E27FC236}">
                <a16:creationId xmlns:a16="http://schemas.microsoft.com/office/drawing/2014/main" id="{04EF983C-309C-A3FC-BBC4-430FD1D42DBC}"/>
              </a:ext>
            </a:extLst>
          </p:cNvPr>
          <p:cNvSpPr/>
          <p:nvPr/>
        </p:nvSpPr>
        <p:spPr>
          <a:xfrm>
            <a:off x="8425989" y="1408050"/>
            <a:ext cx="2822781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Güneşin etrafında dönmek</a:t>
            </a:r>
            <a:endParaRPr lang="en-US" b="1" dirty="0"/>
          </a:p>
        </p:txBody>
      </p:sp>
      <p:sp>
        <p:nvSpPr>
          <p:cNvPr id="47" name="Dikdörtgen: Köşeleri Yuvarlatılmış 46">
            <a:extLst>
              <a:ext uri="{FF2B5EF4-FFF2-40B4-BE49-F238E27FC236}">
                <a16:creationId xmlns:a16="http://schemas.microsoft.com/office/drawing/2014/main" id="{66DC609F-7A72-2DDA-8FE8-2E7DDD2F6DB0}"/>
              </a:ext>
            </a:extLst>
          </p:cNvPr>
          <p:cNvSpPr/>
          <p:nvPr/>
        </p:nvSpPr>
        <p:spPr>
          <a:xfrm>
            <a:off x="8425989" y="959246"/>
            <a:ext cx="2822781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Dönüm noktası</a:t>
            </a:r>
            <a:endParaRPr lang="en-US" sz="2400" b="1" dirty="0"/>
          </a:p>
        </p:txBody>
      </p:sp>
      <p:sp>
        <p:nvSpPr>
          <p:cNvPr id="48" name="Dikdörtgen: Köşeleri Yuvarlatılmış 47">
            <a:extLst>
              <a:ext uri="{FF2B5EF4-FFF2-40B4-BE49-F238E27FC236}">
                <a16:creationId xmlns:a16="http://schemas.microsoft.com/office/drawing/2014/main" id="{F9CDC814-9552-8FDB-4899-079CEA215C16}"/>
              </a:ext>
            </a:extLst>
          </p:cNvPr>
          <p:cNvSpPr/>
          <p:nvPr/>
        </p:nvSpPr>
        <p:spPr>
          <a:xfrm>
            <a:off x="6347256" y="2305658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Patient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49" name="Dikdörtgen: Köşeleri Yuvarlatılmış 48">
            <a:extLst>
              <a:ext uri="{FF2B5EF4-FFF2-40B4-BE49-F238E27FC236}">
                <a16:creationId xmlns:a16="http://schemas.microsoft.com/office/drawing/2014/main" id="{AB6DB079-A5CB-D9F0-3FA4-AA1DFC0D9B89}"/>
              </a:ext>
            </a:extLst>
          </p:cNvPr>
          <p:cNvSpPr/>
          <p:nvPr/>
        </p:nvSpPr>
        <p:spPr>
          <a:xfrm>
            <a:off x="6347256" y="1856854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Patience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50" name="Dikdörtgen: Köşeleri Yuvarlatılmış 49">
            <a:extLst>
              <a:ext uri="{FF2B5EF4-FFF2-40B4-BE49-F238E27FC236}">
                <a16:creationId xmlns:a16="http://schemas.microsoft.com/office/drawing/2014/main" id="{A6846983-A06E-A6FD-89C7-FAC6BA0D6E73}"/>
              </a:ext>
            </a:extLst>
          </p:cNvPr>
          <p:cNvSpPr/>
          <p:nvPr/>
        </p:nvSpPr>
        <p:spPr>
          <a:xfrm>
            <a:off x="8425989" y="2305658"/>
            <a:ext cx="2822781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Hasta</a:t>
            </a:r>
            <a:endParaRPr lang="en-US" sz="2400" b="1" dirty="0"/>
          </a:p>
        </p:txBody>
      </p:sp>
      <p:sp>
        <p:nvSpPr>
          <p:cNvPr id="51" name="Dikdörtgen: Köşeleri Yuvarlatılmış 50">
            <a:extLst>
              <a:ext uri="{FF2B5EF4-FFF2-40B4-BE49-F238E27FC236}">
                <a16:creationId xmlns:a16="http://schemas.microsoft.com/office/drawing/2014/main" id="{B9250375-7754-960E-8014-6860611D8DAE}"/>
              </a:ext>
            </a:extLst>
          </p:cNvPr>
          <p:cNvSpPr/>
          <p:nvPr/>
        </p:nvSpPr>
        <p:spPr>
          <a:xfrm>
            <a:off x="8425989" y="1856854"/>
            <a:ext cx="2822781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Sabır</a:t>
            </a:r>
            <a:endParaRPr lang="en-US" sz="2400" b="1" dirty="0"/>
          </a:p>
        </p:txBody>
      </p:sp>
      <p:sp>
        <p:nvSpPr>
          <p:cNvPr id="52" name="Dikdörtgen: Köşeleri Yuvarlatılmış 51">
            <a:extLst>
              <a:ext uri="{FF2B5EF4-FFF2-40B4-BE49-F238E27FC236}">
                <a16:creationId xmlns:a16="http://schemas.microsoft.com/office/drawing/2014/main" id="{BAAE5B7D-90B1-F878-424A-17AD8092649F}"/>
              </a:ext>
            </a:extLst>
          </p:cNvPr>
          <p:cNvSpPr/>
          <p:nvPr/>
        </p:nvSpPr>
        <p:spPr>
          <a:xfrm>
            <a:off x="6347256" y="3237261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Reject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53" name="Dikdörtgen: Köşeleri Yuvarlatılmış 52">
            <a:extLst>
              <a:ext uri="{FF2B5EF4-FFF2-40B4-BE49-F238E27FC236}">
                <a16:creationId xmlns:a16="http://schemas.microsoft.com/office/drawing/2014/main" id="{F848AE9D-7C51-1606-143E-9681296C32F4}"/>
              </a:ext>
            </a:extLst>
          </p:cNvPr>
          <p:cNvSpPr/>
          <p:nvPr/>
        </p:nvSpPr>
        <p:spPr>
          <a:xfrm>
            <a:off x="6347256" y="2788457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Reach:</a:t>
            </a:r>
            <a:endParaRPr lang="en-US" sz="2400" b="1" dirty="0"/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BDA8A470-CD93-9316-9BAF-D9B7D048AFBD}"/>
              </a:ext>
            </a:extLst>
          </p:cNvPr>
          <p:cNvSpPr/>
          <p:nvPr/>
        </p:nvSpPr>
        <p:spPr>
          <a:xfrm>
            <a:off x="8425989" y="3237261"/>
            <a:ext cx="2822781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Reddetmek</a:t>
            </a:r>
            <a:endParaRPr lang="en-US" sz="2400" b="1" dirty="0"/>
          </a:p>
        </p:txBody>
      </p:sp>
      <p:sp>
        <p:nvSpPr>
          <p:cNvPr id="55" name="Dikdörtgen: Köşeleri Yuvarlatılmış 54">
            <a:extLst>
              <a:ext uri="{FF2B5EF4-FFF2-40B4-BE49-F238E27FC236}">
                <a16:creationId xmlns:a16="http://schemas.microsoft.com/office/drawing/2014/main" id="{7200440B-59E3-10C9-240F-ED4E2BD015A3}"/>
              </a:ext>
            </a:extLst>
          </p:cNvPr>
          <p:cNvSpPr/>
          <p:nvPr/>
        </p:nvSpPr>
        <p:spPr>
          <a:xfrm>
            <a:off x="8425989" y="2788457"/>
            <a:ext cx="2822781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Ulaşmak</a:t>
            </a:r>
            <a:endParaRPr lang="en-US" sz="2400" b="1" dirty="0"/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70275B24-DC58-50B8-BFEE-BBFF5D926743}"/>
              </a:ext>
            </a:extLst>
          </p:cNvPr>
          <p:cNvSpPr/>
          <p:nvPr/>
        </p:nvSpPr>
        <p:spPr>
          <a:xfrm>
            <a:off x="6347256" y="4134869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Spread:</a:t>
            </a:r>
            <a:endParaRPr lang="en-US" sz="2400" b="1" dirty="0"/>
          </a:p>
        </p:txBody>
      </p:sp>
      <p:sp>
        <p:nvSpPr>
          <p:cNvPr id="57" name="Dikdörtgen: Köşeleri Yuvarlatılmış 56">
            <a:extLst>
              <a:ext uri="{FF2B5EF4-FFF2-40B4-BE49-F238E27FC236}">
                <a16:creationId xmlns:a16="http://schemas.microsoft.com/office/drawing/2014/main" id="{F20A9653-07A7-137E-227E-4142718BBF8E}"/>
              </a:ext>
            </a:extLst>
          </p:cNvPr>
          <p:cNvSpPr/>
          <p:nvPr/>
        </p:nvSpPr>
        <p:spPr>
          <a:xfrm>
            <a:off x="6347256" y="3686065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Result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87181703-48C8-F108-C66B-A3D265C06594}"/>
              </a:ext>
            </a:extLst>
          </p:cNvPr>
          <p:cNvSpPr/>
          <p:nvPr/>
        </p:nvSpPr>
        <p:spPr>
          <a:xfrm>
            <a:off x="8425989" y="4134869"/>
            <a:ext cx="2822781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Yayılmak</a:t>
            </a:r>
            <a:endParaRPr lang="en-US" sz="2400" b="1" dirty="0"/>
          </a:p>
        </p:txBody>
      </p:sp>
      <p:sp>
        <p:nvSpPr>
          <p:cNvPr id="59" name="Dikdörtgen: Köşeleri Yuvarlatılmış 58">
            <a:extLst>
              <a:ext uri="{FF2B5EF4-FFF2-40B4-BE49-F238E27FC236}">
                <a16:creationId xmlns:a16="http://schemas.microsoft.com/office/drawing/2014/main" id="{4FC3A787-4C89-225D-09C2-651AD8C4E865}"/>
              </a:ext>
            </a:extLst>
          </p:cNvPr>
          <p:cNvSpPr/>
          <p:nvPr/>
        </p:nvSpPr>
        <p:spPr>
          <a:xfrm>
            <a:off x="8425989" y="3686065"/>
            <a:ext cx="2822781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Sonuç</a:t>
            </a:r>
            <a:endParaRPr lang="en-US" sz="2400" b="1" dirty="0"/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607F0CF8-9852-A94A-BF01-781A4995AF10}"/>
              </a:ext>
            </a:extLst>
          </p:cNvPr>
          <p:cNvSpPr/>
          <p:nvPr/>
        </p:nvSpPr>
        <p:spPr>
          <a:xfrm>
            <a:off x="6347256" y="5032477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Store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61" name="Dikdörtgen: Köşeleri Yuvarlatılmış 60">
            <a:extLst>
              <a:ext uri="{FF2B5EF4-FFF2-40B4-BE49-F238E27FC236}">
                <a16:creationId xmlns:a16="http://schemas.microsoft.com/office/drawing/2014/main" id="{8CA6DE1D-119A-F9EF-B841-FE728B6F71DC}"/>
              </a:ext>
            </a:extLst>
          </p:cNvPr>
          <p:cNvSpPr/>
          <p:nvPr/>
        </p:nvSpPr>
        <p:spPr>
          <a:xfrm>
            <a:off x="6347256" y="4583673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Space:</a:t>
            </a:r>
            <a:endParaRPr lang="en-US" sz="2400" b="1" dirty="0"/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2676DDA5-4C3A-F39C-7734-B1A343C9A893}"/>
              </a:ext>
            </a:extLst>
          </p:cNvPr>
          <p:cNvSpPr/>
          <p:nvPr/>
        </p:nvSpPr>
        <p:spPr>
          <a:xfrm>
            <a:off x="8425989" y="5032477"/>
            <a:ext cx="2822781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Depolamak</a:t>
            </a:r>
            <a:endParaRPr lang="en-US" sz="2400" b="1" dirty="0"/>
          </a:p>
        </p:txBody>
      </p:sp>
      <p:sp>
        <p:nvSpPr>
          <p:cNvPr id="63" name="Dikdörtgen: Köşeleri Yuvarlatılmış 62">
            <a:extLst>
              <a:ext uri="{FF2B5EF4-FFF2-40B4-BE49-F238E27FC236}">
                <a16:creationId xmlns:a16="http://schemas.microsoft.com/office/drawing/2014/main" id="{C4FD4D9F-E04B-8A70-EE3A-E6EEB516CC7E}"/>
              </a:ext>
            </a:extLst>
          </p:cNvPr>
          <p:cNvSpPr/>
          <p:nvPr/>
        </p:nvSpPr>
        <p:spPr>
          <a:xfrm>
            <a:off x="8425989" y="4583673"/>
            <a:ext cx="2822781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Uzay</a:t>
            </a:r>
            <a:endParaRPr lang="en-US" sz="2400" b="1" dirty="0"/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7E9B2F09-AF78-19AF-6240-87B89A1D1C35}"/>
              </a:ext>
            </a:extLst>
          </p:cNvPr>
          <p:cNvSpPr/>
          <p:nvPr/>
        </p:nvSpPr>
        <p:spPr>
          <a:xfrm>
            <a:off x="6347256" y="5930085"/>
            <a:ext cx="2822781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Watch </a:t>
            </a:r>
            <a:r>
              <a:rPr lang="tr-TR" sz="2000" b="1" dirty="0" err="1"/>
              <a:t>documentaries</a:t>
            </a:r>
            <a:r>
              <a:rPr lang="tr-TR" sz="2000" b="1" dirty="0"/>
              <a:t>:</a:t>
            </a:r>
            <a:endParaRPr lang="en-US" sz="2000" b="1" dirty="0"/>
          </a:p>
        </p:txBody>
      </p:sp>
      <p:sp>
        <p:nvSpPr>
          <p:cNvPr id="65" name="Dikdörtgen: Köşeleri Yuvarlatılmış 64">
            <a:extLst>
              <a:ext uri="{FF2B5EF4-FFF2-40B4-BE49-F238E27FC236}">
                <a16:creationId xmlns:a16="http://schemas.microsoft.com/office/drawing/2014/main" id="{45EE8544-69FC-CBCB-15DD-FFDA40D719E6}"/>
              </a:ext>
            </a:extLst>
          </p:cNvPr>
          <p:cNvSpPr/>
          <p:nvPr/>
        </p:nvSpPr>
        <p:spPr>
          <a:xfrm>
            <a:off x="6347256" y="5481281"/>
            <a:ext cx="2078733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Survive</a:t>
            </a:r>
            <a:r>
              <a:rPr lang="tr-TR" sz="2400" b="1" dirty="0"/>
              <a:t>:</a:t>
            </a:r>
            <a:endParaRPr lang="en-US" sz="2400" b="1" dirty="0"/>
          </a:p>
        </p:txBody>
      </p:sp>
      <p:sp>
        <p:nvSpPr>
          <p:cNvPr id="66" name="Dikdörtgen: Köşeleri Yuvarlatılmış 65">
            <a:extLst>
              <a:ext uri="{FF2B5EF4-FFF2-40B4-BE49-F238E27FC236}">
                <a16:creationId xmlns:a16="http://schemas.microsoft.com/office/drawing/2014/main" id="{03DF8236-039D-B9F4-3B14-31EC48A95968}"/>
              </a:ext>
            </a:extLst>
          </p:cNvPr>
          <p:cNvSpPr/>
          <p:nvPr/>
        </p:nvSpPr>
        <p:spPr>
          <a:xfrm>
            <a:off x="9170037" y="5930085"/>
            <a:ext cx="2078733" cy="44880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Belgesel izlemek</a:t>
            </a:r>
            <a:endParaRPr lang="en-US" sz="2000" b="1" dirty="0"/>
          </a:p>
        </p:txBody>
      </p:sp>
      <p:sp>
        <p:nvSpPr>
          <p:cNvPr id="67" name="Dikdörtgen: Köşeleri Yuvarlatılmış 66">
            <a:extLst>
              <a:ext uri="{FF2B5EF4-FFF2-40B4-BE49-F238E27FC236}">
                <a16:creationId xmlns:a16="http://schemas.microsoft.com/office/drawing/2014/main" id="{6AE63681-53F4-445B-F910-29064F1C8AAC}"/>
              </a:ext>
            </a:extLst>
          </p:cNvPr>
          <p:cNvSpPr/>
          <p:nvPr/>
        </p:nvSpPr>
        <p:spPr>
          <a:xfrm>
            <a:off x="8425989" y="5481281"/>
            <a:ext cx="2822781" cy="44880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Hayatta kalmak</a:t>
            </a:r>
            <a:endParaRPr lang="en-US" sz="2400" b="1" dirty="0"/>
          </a:p>
        </p:txBody>
      </p:sp>
      <p:sp>
        <p:nvSpPr>
          <p:cNvPr id="68" name="Metin kutusu 67">
            <a:extLst>
              <a:ext uri="{FF2B5EF4-FFF2-40B4-BE49-F238E27FC236}">
                <a16:creationId xmlns:a16="http://schemas.microsoft.com/office/drawing/2014/main" id="{3A3967CF-E653-1B68-4ECE-EF589E2DC971}"/>
              </a:ext>
            </a:extLst>
          </p:cNvPr>
          <p:cNvSpPr txBox="1"/>
          <p:nvPr/>
        </p:nvSpPr>
        <p:spPr>
          <a:xfrm>
            <a:off x="2737544" y="-140005"/>
            <a:ext cx="671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>
                <a:solidFill>
                  <a:srgbClr val="8B60AC"/>
                </a:solidFill>
              </a:rPr>
              <a:t>Other</a:t>
            </a:r>
            <a:r>
              <a:rPr lang="tr-TR" sz="4000" b="1" dirty="0">
                <a:solidFill>
                  <a:srgbClr val="8B60AC"/>
                </a:solidFill>
              </a:rPr>
              <a:t> </a:t>
            </a:r>
            <a:r>
              <a:rPr lang="tr-TR" sz="4000" b="1" dirty="0" err="1">
                <a:solidFill>
                  <a:srgbClr val="8B60AC"/>
                </a:solidFill>
              </a:rPr>
              <a:t>Important</a:t>
            </a:r>
            <a:r>
              <a:rPr lang="tr-TR" sz="4000" b="1" dirty="0">
                <a:solidFill>
                  <a:srgbClr val="8B60AC"/>
                </a:solidFill>
              </a:rPr>
              <a:t> </a:t>
            </a:r>
            <a:r>
              <a:rPr lang="tr-TR" sz="4000" b="1" dirty="0" err="1">
                <a:solidFill>
                  <a:srgbClr val="8B60AC"/>
                </a:solidFill>
              </a:rPr>
              <a:t>Words</a:t>
            </a:r>
            <a:endParaRPr lang="tr-TR" sz="4000" b="1" dirty="0">
              <a:solidFill>
                <a:srgbClr val="8B60AC"/>
              </a:solidFill>
            </a:endParaRPr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06CCAD79-9CA4-A06F-2BD6-D0B4CCEFC7F5}"/>
              </a:ext>
            </a:extLst>
          </p:cNvPr>
          <p:cNvSpPr txBox="1"/>
          <p:nvPr/>
        </p:nvSpPr>
        <p:spPr>
          <a:xfrm>
            <a:off x="173246" y="371043"/>
            <a:ext cx="1184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(Diğer Önemli Kelimeler)</a:t>
            </a:r>
          </a:p>
        </p:txBody>
      </p:sp>
    </p:spTree>
    <p:extLst>
      <p:ext uri="{BB962C8B-B14F-4D97-AF65-F5344CB8AC3E}">
        <p14:creationId xmlns:p14="http://schemas.microsoft.com/office/powerpoint/2010/main" val="9278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  <p:bldP spid="38" grpId="0" animBg="1"/>
      <p:bldP spid="39" grpId="0" animBg="1"/>
      <p:bldP spid="42" grpId="0" animBg="1"/>
      <p:bldP spid="43" grpId="0" animBg="1"/>
      <p:bldP spid="46" grpId="0" animBg="1"/>
      <p:bldP spid="47" grpId="0" animBg="1"/>
      <p:bldP spid="50" grpId="0" animBg="1"/>
      <p:bldP spid="51" grpId="0" animBg="1"/>
      <p:bldP spid="54" grpId="0" animBg="1"/>
      <p:bldP spid="55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EC8095-AC48-DED1-32A5-BB2C6F1B7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AF8835-DD8A-2558-3144-5884F3B50CE1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https://www.egetolgayaltinay.com/lessons/909</a:t>
            </a:r>
            <a:r>
              <a:rPr lang="tr-TR" sz="2800" b="1" i="1" dirty="0"/>
              <a:t> 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8F197FF-001F-DA34-B4F4-FCC225AC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2858">
            <a:off x="8595360" y="3660485"/>
            <a:ext cx="2573655" cy="25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8713920F-A0B0-4859-A0EC-825AE041740E}"/>
              </a:ext>
            </a:extLst>
          </p:cNvPr>
          <p:cNvSpPr/>
          <p:nvPr/>
        </p:nvSpPr>
        <p:spPr>
          <a:xfrm>
            <a:off x="5153919" y="2448120"/>
            <a:ext cx="5810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Inventors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p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roduce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something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new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. </a:t>
            </a:r>
          </a:p>
          <a:p>
            <a:endParaRPr lang="tr-TR" sz="54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D187FD5-EB34-4A0A-9FB0-612931B343E6}"/>
              </a:ext>
            </a:extLst>
          </p:cNvPr>
          <p:cNvSpPr/>
          <p:nvPr/>
        </p:nvSpPr>
        <p:spPr>
          <a:xfrm>
            <a:off x="5153919" y="4533238"/>
            <a:ext cx="79017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(Mucitler yeni şeyler </a:t>
            </a:r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üretir</a:t>
            </a:r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ler.)</a:t>
            </a:r>
            <a:endParaRPr lang="tr-TR" sz="36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2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8B60AC"/>
                </a:solidFill>
              </a:rPr>
              <a:t>Biography</a:t>
            </a:r>
            <a:r>
              <a:rPr lang="tr-TR" sz="8800" b="1" dirty="0">
                <a:solidFill>
                  <a:srgbClr val="8B60AC"/>
                </a:solidFill>
              </a:rPr>
              <a:t> of a </a:t>
            </a:r>
            <a:r>
              <a:rPr lang="tr-TR" sz="8800" b="1" dirty="0" err="1">
                <a:solidFill>
                  <a:srgbClr val="8B60AC"/>
                </a:solidFill>
              </a:rPr>
              <a:t>Scientist</a:t>
            </a:r>
            <a:endParaRPr lang="tr-TR" sz="88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İnsanlarının Biyografisi)</a:t>
            </a:r>
          </a:p>
        </p:txBody>
      </p:sp>
    </p:spTree>
    <p:extLst>
      <p:ext uri="{BB962C8B-B14F-4D97-AF65-F5344CB8AC3E}">
        <p14:creationId xmlns:p14="http://schemas.microsoft.com/office/powerpoint/2010/main" val="41700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DA5893F-33E4-D4EF-1740-B12C484588F1}"/>
              </a:ext>
            </a:extLst>
          </p:cNvPr>
          <p:cNvSpPr txBox="1"/>
          <p:nvPr/>
        </p:nvSpPr>
        <p:spPr>
          <a:xfrm>
            <a:off x="173254" y="-130215"/>
            <a:ext cx="1184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>
                <a:solidFill>
                  <a:srgbClr val="8B60AC"/>
                </a:solidFill>
              </a:rPr>
              <a:t>Video Time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979BC34-2995-FC37-4388-4C58E80AEEEC}"/>
              </a:ext>
            </a:extLst>
          </p:cNvPr>
          <p:cNvSpPr txBox="1"/>
          <p:nvPr/>
        </p:nvSpPr>
        <p:spPr>
          <a:xfrm>
            <a:off x="625634" y="1675809"/>
            <a:ext cx="1184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i="1" dirty="0" err="1"/>
              <a:t>Who</a:t>
            </a:r>
            <a:r>
              <a:rPr lang="tr-TR" sz="4000" b="1" i="1" dirty="0"/>
              <a:t> is </a:t>
            </a:r>
            <a:r>
              <a:rPr lang="tr-TR" sz="4000" b="1" i="1" dirty="0" err="1"/>
              <a:t>the</a:t>
            </a:r>
            <a:r>
              <a:rPr lang="tr-TR" sz="4000" b="1" i="1" dirty="0"/>
              <a:t> </a:t>
            </a:r>
            <a:r>
              <a:rPr lang="tr-TR" sz="4000" b="1" i="1" dirty="0" err="1"/>
              <a:t>scientist</a:t>
            </a:r>
            <a:r>
              <a:rPr lang="tr-TR" sz="4000" b="1" i="1" dirty="0"/>
              <a:t> in </a:t>
            </a:r>
            <a:r>
              <a:rPr lang="tr-TR" sz="4000" b="1" i="1" dirty="0" err="1"/>
              <a:t>the</a:t>
            </a:r>
            <a:r>
              <a:rPr lang="tr-TR" sz="4000" b="1" i="1" dirty="0"/>
              <a:t> Picture?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D98992-505F-D5BB-BF01-BF832B84F289}"/>
              </a:ext>
            </a:extLst>
          </p:cNvPr>
          <p:cNvSpPr txBox="1"/>
          <p:nvPr/>
        </p:nvSpPr>
        <p:spPr>
          <a:xfrm>
            <a:off x="625633" y="2620058"/>
            <a:ext cx="11845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/>
              <a:t>Let’s</a:t>
            </a:r>
            <a:r>
              <a:rPr lang="tr-TR" sz="3200" dirty="0"/>
              <a:t> </a:t>
            </a:r>
            <a:r>
              <a:rPr lang="tr-TR" sz="3200" dirty="0" err="1"/>
              <a:t>watch</a:t>
            </a:r>
            <a:r>
              <a:rPr lang="tr-TR" sz="3200" dirty="0"/>
              <a:t> a video </a:t>
            </a:r>
            <a:r>
              <a:rPr lang="tr-TR" sz="3200" dirty="0" err="1"/>
              <a:t>about</a:t>
            </a:r>
            <a:r>
              <a:rPr lang="tr-TR" sz="3200" dirty="0"/>
              <a:t> </a:t>
            </a:r>
            <a:r>
              <a:rPr lang="tr-TR" sz="3200" dirty="0" err="1"/>
              <a:t>him</a:t>
            </a:r>
            <a:r>
              <a:rPr lang="tr-TR" sz="3200" dirty="0"/>
              <a:t>:</a:t>
            </a:r>
            <a:br>
              <a:rPr lang="tr-TR" sz="3200" dirty="0"/>
            </a:br>
            <a:r>
              <a:rPr lang="tr-TR" sz="3200" dirty="0">
                <a:hlinkClick r:id="rId3"/>
              </a:rPr>
              <a:t>https://www.egetolgayaltinay.com/lessons/420</a:t>
            </a:r>
            <a:r>
              <a:rPr lang="tr-T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3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388ED3AD-4489-46A0-9D4E-16939918FE74}"/>
              </a:ext>
            </a:extLst>
          </p:cNvPr>
          <p:cNvSpPr txBox="1"/>
          <p:nvPr/>
        </p:nvSpPr>
        <p:spPr>
          <a:xfrm>
            <a:off x="656277" y="1480672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Place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Yeri)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34859C6-E56A-4870-AB4C-12E5EF549B5B}"/>
              </a:ext>
            </a:extLst>
          </p:cNvPr>
          <p:cNvSpPr txBox="1"/>
          <p:nvPr/>
        </p:nvSpPr>
        <p:spPr>
          <a:xfrm rot="1380243">
            <a:off x="3296710" y="1197935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Tarihi)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D719F69-7514-4D10-A36D-861836F1DD99}"/>
              </a:ext>
            </a:extLst>
          </p:cNvPr>
          <p:cNvSpPr txBox="1"/>
          <p:nvPr/>
        </p:nvSpPr>
        <p:spPr>
          <a:xfrm rot="20342732">
            <a:off x="5855879" y="1229249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Birth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Tarihi)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6124C5B-BD10-49CF-8870-2E4AE9B3F5D8}"/>
              </a:ext>
            </a:extLst>
          </p:cNvPr>
          <p:cNvSpPr txBox="1"/>
          <p:nvPr/>
        </p:nvSpPr>
        <p:spPr>
          <a:xfrm rot="20342732">
            <a:off x="8673841" y="1398902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Birthplace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Yeri)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3465E06-2ABC-412C-9A95-28359C7AEA4D}"/>
              </a:ext>
            </a:extLst>
          </p:cNvPr>
          <p:cNvSpPr txBox="1"/>
          <p:nvPr/>
        </p:nvSpPr>
        <p:spPr>
          <a:xfrm rot="20915462">
            <a:off x="8872860" y="2634304"/>
            <a:ext cx="2717596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Family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Relatives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(Ailesi/Akrabaları)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77C568D-A012-4687-A8D6-60CAC2B5EDC5}"/>
              </a:ext>
            </a:extLst>
          </p:cNvPr>
          <p:cNvSpPr txBox="1"/>
          <p:nvPr/>
        </p:nvSpPr>
        <p:spPr>
          <a:xfrm rot="218698">
            <a:off x="9504535" y="4467338"/>
            <a:ext cx="2690701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Early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Ages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Childhood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(Çocukluğu)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5E8C29A-BF8A-4D8B-BF91-254A11625241}"/>
              </a:ext>
            </a:extLst>
          </p:cNvPr>
          <p:cNvSpPr txBox="1"/>
          <p:nvPr/>
        </p:nvSpPr>
        <p:spPr>
          <a:xfrm rot="385051">
            <a:off x="8282989" y="5784287"/>
            <a:ext cx="3091918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Education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Graduate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(Eğitimi / Mezuniyeti)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24A06C7-6F43-4B8C-B572-B2C14641E71D}"/>
              </a:ext>
            </a:extLst>
          </p:cNvPr>
          <p:cNvSpPr txBox="1"/>
          <p:nvPr/>
        </p:nvSpPr>
        <p:spPr>
          <a:xfrm rot="21407582">
            <a:off x="4660714" y="5875109"/>
            <a:ext cx="287057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Occupation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Job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(Mesleği)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1BEC8D8-DFA6-4285-865A-884F86A0DC9B}"/>
              </a:ext>
            </a:extLst>
          </p:cNvPr>
          <p:cNvSpPr txBox="1"/>
          <p:nvPr/>
        </p:nvSpPr>
        <p:spPr>
          <a:xfrm rot="21067154">
            <a:off x="1174802" y="6003361"/>
            <a:ext cx="2490039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Marriage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(Evliliği)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409C10D-9E96-469A-A0E8-D7B7CCB364D5}"/>
              </a:ext>
            </a:extLst>
          </p:cNvPr>
          <p:cNvSpPr txBox="1"/>
          <p:nvPr/>
        </p:nvSpPr>
        <p:spPr>
          <a:xfrm rot="21351183">
            <a:off x="175593" y="4583705"/>
            <a:ext cx="2176730" cy="1021556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Achievement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 err="1">
                <a:solidFill>
                  <a:schemeClr val="bg1"/>
                </a:solidFill>
              </a:rPr>
              <a:t>Success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(Başarıları)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CB9ED68-7983-4584-B822-00256E344726}"/>
              </a:ext>
            </a:extLst>
          </p:cNvPr>
          <p:cNvSpPr txBox="1"/>
          <p:nvPr/>
        </p:nvSpPr>
        <p:spPr>
          <a:xfrm>
            <a:off x="138558" y="3071456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Award</a:t>
            </a:r>
            <a:r>
              <a:rPr lang="tr-TR" b="1" dirty="0">
                <a:solidFill>
                  <a:schemeClr val="bg1"/>
                </a:solidFill>
              </a:rPr>
              <a:t> / Prize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(Ödülleri)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1E8DA92-DC18-418B-A258-AA497A7A5CB9}"/>
              </a:ext>
            </a:extLst>
          </p:cNvPr>
          <p:cNvSpPr txBox="1"/>
          <p:nvPr/>
        </p:nvSpPr>
        <p:spPr>
          <a:xfrm rot="20342732">
            <a:off x="5855879" y="1229248"/>
            <a:ext cx="2176730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14 </a:t>
            </a:r>
            <a:r>
              <a:rPr lang="tr-TR" b="1" dirty="0" err="1">
                <a:solidFill>
                  <a:schemeClr val="bg1"/>
                </a:solidFill>
              </a:rPr>
              <a:t>March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1879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9F072E5-2485-4F34-99A7-F3D55F37698C}"/>
              </a:ext>
            </a:extLst>
          </p:cNvPr>
          <p:cNvSpPr txBox="1"/>
          <p:nvPr/>
        </p:nvSpPr>
        <p:spPr>
          <a:xfrm rot="20342732">
            <a:off x="8673841" y="1398180"/>
            <a:ext cx="2176730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Ulm</a:t>
            </a:r>
            <a:r>
              <a:rPr lang="tr-TR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73364A8-0D46-4090-B6A4-B5B3C74BD481}"/>
              </a:ext>
            </a:extLst>
          </p:cNvPr>
          <p:cNvSpPr txBox="1"/>
          <p:nvPr/>
        </p:nvSpPr>
        <p:spPr>
          <a:xfrm rot="20915462">
            <a:off x="8872859" y="2630198"/>
            <a:ext cx="2717596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lived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with</a:t>
            </a:r>
            <a:r>
              <a:rPr lang="tr-TR" b="1" dirty="0">
                <a:solidFill>
                  <a:schemeClr val="bg1"/>
                </a:solidFill>
              </a:rPr>
              <a:t> his </a:t>
            </a:r>
            <a:r>
              <a:rPr lang="tr-TR" b="1" dirty="0" err="1">
                <a:solidFill>
                  <a:schemeClr val="bg1"/>
                </a:solidFill>
              </a:rPr>
              <a:t>parents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and</a:t>
            </a:r>
            <a:r>
              <a:rPr lang="tr-TR" b="1" dirty="0">
                <a:solidFill>
                  <a:schemeClr val="bg1"/>
                </a:solidFill>
              </a:rPr>
              <a:t> his </a:t>
            </a:r>
            <a:r>
              <a:rPr lang="tr-TR" b="1" dirty="0" err="1">
                <a:solidFill>
                  <a:schemeClr val="bg1"/>
                </a:solidFill>
              </a:rPr>
              <a:t>sister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B184A898-A9B4-4F5E-894E-961CCE7BAC8D}"/>
              </a:ext>
            </a:extLst>
          </p:cNvPr>
          <p:cNvSpPr txBox="1"/>
          <p:nvPr/>
        </p:nvSpPr>
        <p:spPr>
          <a:xfrm rot="218698">
            <a:off x="9504534" y="4483407"/>
            <a:ext cx="2690701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9C77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When</a:t>
            </a:r>
            <a:r>
              <a:rPr lang="tr-TR" b="1" dirty="0">
                <a:solidFill>
                  <a:schemeClr val="bg1"/>
                </a:solidFill>
              </a:rPr>
              <a:t> he </a:t>
            </a:r>
            <a:r>
              <a:rPr lang="tr-TR" b="1" dirty="0" err="1">
                <a:solidFill>
                  <a:schemeClr val="bg1"/>
                </a:solidFill>
              </a:rPr>
              <a:t>was</a:t>
            </a:r>
            <a:r>
              <a:rPr lang="tr-TR" b="1" dirty="0">
                <a:solidFill>
                  <a:schemeClr val="bg1"/>
                </a:solidFill>
              </a:rPr>
              <a:t> a </a:t>
            </a:r>
            <a:r>
              <a:rPr lang="tr-TR" b="1" dirty="0" err="1">
                <a:solidFill>
                  <a:schemeClr val="bg1"/>
                </a:solidFill>
              </a:rPr>
              <a:t>child</a:t>
            </a:r>
            <a:r>
              <a:rPr lang="tr-TR" b="1" dirty="0">
                <a:solidFill>
                  <a:schemeClr val="bg1"/>
                </a:solidFill>
              </a:rPr>
              <a:t> he </a:t>
            </a:r>
            <a:r>
              <a:rPr lang="tr-TR" b="1" dirty="0" err="1">
                <a:solidFill>
                  <a:schemeClr val="bg1"/>
                </a:solidFill>
              </a:rPr>
              <a:t>lived</a:t>
            </a:r>
            <a:r>
              <a:rPr lang="tr-TR" b="1" dirty="0">
                <a:solidFill>
                  <a:schemeClr val="bg1"/>
                </a:solidFill>
              </a:rPr>
              <a:t> in </a:t>
            </a:r>
            <a:r>
              <a:rPr lang="tr-TR" b="1" dirty="0" err="1">
                <a:solidFill>
                  <a:schemeClr val="bg1"/>
                </a:solidFill>
              </a:rPr>
              <a:t>Munich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2641A06-97CD-48FD-B69A-2B991B1E0897}"/>
              </a:ext>
            </a:extLst>
          </p:cNvPr>
          <p:cNvSpPr txBox="1"/>
          <p:nvPr/>
        </p:nvSpPr>
        <p:spPr>
          <a:xfrm rot="385051">
            <a:off x="8282990" y="5784287"/>
            <a:ext cx="3091918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</a:t>
            </a:r>
            <a:r>
              <a:rPr lang="en-US" b="1" dirty="0">
                <a:solidFill>
                  <a:schemeClr val="bg1"/>
                </a:solidFill>
              </a:rPr>
              <a:t> attended a Catholic </a:t>
            </a:r>
            <a:r>
              <a:rPr lang="tr-TR" b="1" dirty="0">
                <a:solidFill>
                  <a:schemeClr val="bg1"/>
                </a:solidFill>
              </a:rPr>
              <a:t>E</a:t>
            </a:r>
            <a:r>
              <a:rPr lang="en-US" b="1" dirty="0" err="1">
                <a:solidFill>
                  <a:schemeClr val="bg1"/>
                </a:solidFill>
              </a:rPr>
              <a:t>lementary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chemeClr val="bg1"/>
                </a:solidFill>
              </a:rPr>
              <a:t>S</a:t>
            </a:r>
            <a:r>
              <a:rPr lang="en-US" b="1" dirty="0" err="1">
                <a:solidFill>
                  <a:schemeClr val="bg1"/>
                </a:solidFill>
              </a:rPr>
              <a:t>chool</a:t>
            </a:r>
            <a:r>
              <a:rPr lang="en-US" b="1" dirty="0">
                <a:solidFill>
                  <a:schemeClr val="bg1"/>
                </a:solidFill>
              </a:rPr>
              <a:t> in Munich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C832AA3-8CAA-4365-B3AF-27B102F0641C}"/>
              </a:ext>
            </a:extLst>
          </p:cNvPr>
          <p:cNvSpPr txBox="1"/>
          <p:nvPr/>
        </p:nvSpPr>
        <p:spPr>
          <a:xfrm rot="21407582">
            <a:off x="4668063" y="5875521"/>
            <a:ext cx="2855873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was</a:t>
            </a:r>
            <a:r>
              <a:rPr lang="tr-TR" b="1" dirty="0">
                <a:solidFill>
                  <a:schemeClr val="bg1"/>
                </a:solidFill>
              </a:rPr>
              <a:t> a </a:t>
            </a:r>
            <a:r>
              <a:rPr lang="tr-TR" b="1" dirty="0" err="1">
                <a:solidFill>
                  <a:schemeClr val="bg1"/>
                </a:solidFill>
              </a:rPr>
              <a:t>mathematician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and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physicist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9F7BFF7-0AD8-487E-BEDA-E70909E6C08B}"/>
              </a:ext>
            </a:extLst>
          </p:cNvPr>
          <p:cNvSpPr txBox="1"/>
          <p:nvPr/>
        </p:nvSpPr>
        <p:spPr>
          <a:xfrm rot="21067154">
            <a:off x="1156315" y="6017702"/>
            <a:ext cx="2490039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married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twice</a:t>
            </a:r>
            <a:r>
              <a:rPr lang="tr-TR" b="1" dirty="0">
                <a:solidFill>
                  <a:schemeClr val="bg1"/>
                </a:solidFill>
              </a:rPr>
              <a:t>, in 1903 </a:t>
            </a:r>
            <a:r>
              <a:rPr lang="tr-TR" b="1" dirty="0" err="1">
                <a:solidFill>
                  <a:schemeClr val="bg1"/>
                </a:solidFill>
              </a:rPr>
              <a:t>and</a:t>
            </a:r>
            <a:r>
              <a:rPr lang="tr-TR" b="1" dirty="0">
                <a:solidFill>
                  <a:schemeClr val="bg1"/>
                </a:solidFill>
              </a:rPr>
              <a:t> 1919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74494AF-4000-4BC4-A8A1-E68F0BCF9F4B}"/>
              </a:ext>
            </a:extLst>
          </p:cNvPr>
          <p:cNvSpPr txBox="1"/>
          <p:nvPr/>
        </p:nvSpPr>
        <p:spPr>
          <a:xfrm rot="21351183">
            <a:off x="175590" y="4582319"/>
            <a:ext cx="2176730" cy="1021556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is </a:t>
            </a:r>
            <a:r>
              <a:rPr lang="tr-TR" b="1" dirty="0" err="1">
                <a:solidFill>
                  <a:schemeClr val="bg1"/>
                </a:solidFill>
              </a:rPr>
              <a:t>famous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for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his </a:t>
            </a:r>
            <a:r>
              <a:rPr lang="tr-TR" b="1" dirty="0" err="1">
                <a:solidFill>
                  <a:schemeClr val="bg1"/>
                </a:solidFill>
              </a:rPr>
              <a:t>theory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of </a:t>
            </a:r>
            <a:r>
              <a:rPr lang="tr-TR" b="1" dirty="0" err="1">
                <a:solidFill>
                  <a:schemeClr val="bg1"/>
                </a:solidFill>
              </a:rPr>
              <a:t>relativity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70CA9FD5-8E3C-414D-80D3-C68260FBB449}"/>
              </a:ext>
            </a:extLst>
          </p:cNvPr>
          <p:cNvSpPr txBox="1"/>
          <p:nvPr/>
        </p:nvSpPr>
        <p:spPr>
          <a:xfrm>
            <a:off x="157208" y="3071455"/>
            <a:ext cx="2500261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won</a:t>
            </a:r>
            <a:r>
              <a:rPr lang="tr-TR" b="1" dirty="0">
                <a:solidFill>
                  <a:schemeClr val="bg1"/>
                </a:solidFill>
              </a:rPr>
              <a:t> Nobel Prize in </a:t>
            </a:r>
            <a:r>
              <a:rPr lang="tr-TR" b="1" dirty="0" err="1">
                <a:solidFill>
                  <a:schemeClr val="bg1"/>
                </a:solidFill>
              </a:rPr>
              <a:t>Physics</a:t>
            </a:r>
            <a:r>
              <a:rPr lang="tr-TR" b="1" dirty="0">
                <a:solidFill>
                  <a:schemeClr val="bg1"/>
                </a:solidFill>
              </a:rPr>
              <a:t> in 1921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18B13031-31C7-4779-886A-C1A02012E884}"/>
              </a:ext>
            </a:extLst>
          </p:cNvPr>
          <p:cNvSpPr txBox="1"/>
          <p:nvPr/>
        </p:nvSpPr>
        <p:spPr>
          <a:xfrm>
            <a:off x="641134" y="1480672"/>
            <a:ext cx="2518912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New Jersey,</a:t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326F9EAC-CED5-4CBA-8BFE-D617F3AA7FE1}"/>
              </a:ext>
            </a:extLst>
          </p:cNvPr>
          <p:cNvSpPr txBox="1"/>
          <p:nvPr/>
        </p:nvSpPr>
        <p:spPr>
          <a:xfrm rot="1380243">
            <a:off x="3311853" y="1196549"/>
            <a:ext cx="2176730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18 April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4248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388ED3AD-4489-46A0-9D4E-16939918FE74}"/>
              </a:ext>
            </a:extLst>
          </p:cNvPr>
          <p:cNvSpPr txBox="1"/>
          <p:nvPr/>
        </p:nvSpPr>
        <p:spPr>
          <a:xfrm>
            <a:off x="656277" y="1480672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Place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Yeri)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34859C6-E56A-4870-AB4C-12E5EF549B5B}"/>
              </a:ext>
            </a:extLst>
          </p:cNvPr>
          <p:cNvSpPr txBox="1"/>
          <p:nvPr/>
        </p:nvSpPr>
        <p:spPr>
          <a:xfrm rot="1380243">
            <a:off x="3296710" y="1197935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Tarihi)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D719F69-7514-4D10-A36D-861836F1DD99}"/>
              </a:ext>
            </a:extLst>
          </p:cNvPr>
          <p:cNvSpPr txBox="1"/>
          <p:nvPr/>
        </p:nvSpPr>
        <p:spPr>
          <a:xfrm rot="20342732">
            <a:off x="5855879" y="1229249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Birth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Tarihi)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6124C5B-BD10-49CF-8870-2E4AE9B3F5D8}"/>
              </a:ext>
            </a:extLst>
          </p:cNvPr>
          <p:cNvSpPr txBox="1"/>
          <p:nvPr/>
        </p:nvSpPr>
        <p:spPr>
          <a:xfrm rot="20342732">
            <a:off x="8673841" y="1398902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Birthplace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Yeri)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3465E06-2ABC-412C-9A95-28359C7AEA4D}"/>
              </a:ext>
            </a:extLst>
          </p:cNvPr>
          <p:cNvSpPr txBox="1"/>
          <p:nvPr/>
        </p:nvSpPr>
        <p:spPr>
          <a:xfrm rot="20915462">
            <a:off x="8872860" y="2634304"/>
            <a:ext cx="2717596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Family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Relatives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(Ailesi/Akrabaları)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77C568D-A012-4687-A8D6-60CAC2B5EDC5}"/>
              </a:ext>
            </a:extLst>
          </p:cNvPr>
          <p:cNvSpPr txBox="1"/>
          <p:nvPr/>
        </p:nvSpPr>
        <p:spPr>
          <a:xfrm rot="218698">
            <a:off x="9504535" y="4467338"/>
            <a:ext cx="2690701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Early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Ages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Childhood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(Çocukluğu)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5E8C29A-BF8A-4D8B-BF91-254A11625241}"/>
              </a:ext>
            </a:extLst>
          </p:cNvPr>
          <p:cNvSpPr txBox="1"/>
          <p:nvPr/>
        </p:nvSpPr>
        <p:spPr>
          <a:xfrm rot="385051">
            <a:off x="8282989" y="5784287"/>
            <a:ext cx="3091918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Education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Graduate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(Eğitimi / Mezuniyeti)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24A06C7-6F43-4B8C-B572-B2C14641E71D}"/>
              </a:ext>
            </a:extLst>
          </p:cNvPr>
          <p:cNvSpPr txBox="1"/>
          <p:nvPr/>
        </p:nvSpPr>
        <p:spPr>
          <a:xfrm rot="21407582">
            <a:off x="4660714" y="5875109"/>
            <a:ext cx="287057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Occupation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Job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(Mesleği)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1BEC8D8-DFA6-4285-865A-884F86A0DC9B}"/>
              </a:ext>
            </a:extLst>
          </p:cNvPr>
          <p:cNvSpPr txBox="1"/>
          <p:nvPr/>
        </p:nvSpPr>
        <p:spPr>
          <a:xfrm rot="21067154">
            <a:off x="1174802" y="6003361"/>
            <a:ext cx="2490039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Marriage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(Evliliği)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409C10D-9E96-469A-A0E8-D7B7CCB364D5}"/>
              </a:ext>
            </a:extLst>
          </p:cNvPr>
          <p:cNvSpPr txBox="1"/>
          <p:nvPr/>
        </p:nvSpPr>
        <p:spPr>
          <a:xfrm rot="21351183">
            <a:off x="175593" y="4583705"/>
            <a:ext cx="2176730" cy="1021556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Achievement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 err="1">
                <a:solidFill>
                  <a:schemeClr val="bg1"/>
                </a:solidFill>
              </a:rPr>
              <a:t>Success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(Başarıları)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CB9ED68-7983-4584-B822-00256E344726}"/>
              </a:ext>
            </a:extLst>
          </p:cNvPr>
          <p:cNvSpPr txBox="1"/>
          <p:nvPr/>
        </p:nvSpPr>
        <p:spPr>
          <a:xfrm>
            <a:off x="138558" y="3071456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Award</a:t>
            </a:r>
            <a:r>
              <a:rPr lang="tr-TR" b="1" dirty="0">
                <a:solidFill>
                  <a:schemeClr val="bg1"/>
                </a:solidFill>
              </a:rPr>
              <a:t> / Prize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(Ödülleri)</a:t>
            </a:r>
          </a:p>
        </p:txBody>
      </p:sp>
    </p:spTree>
    <p:extLst>
      <p:ext uri="{BB962C8B-B14F-4D97-AF65-F5344CB8AC3E}">
        <p14:creationId xmlns:p14="http://schemas.microsoft.com/office/powerpoint/2010/main" val="4171325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B058AAF-35C2-3A01-3C1B-352843ACF41A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E4EA311-954C-941A-B09B-E8E3DBBB1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690">
            <a:off x="8068432" y="4160846"/>
            <a:ext cx="4113286" cy="2313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767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D71EE6D-16B0-4964-849D-4034F624FB04}"/>
              </a:ext>
            </a:extLst>
          </p:cNvPr>
          <p:cNvSpPr txBox="1"/>
          <p:nvPr/>
        </p:nvSpPr>
        <p:spPr>
          <a:xfrm>
            <a:off x="6528669" y="2335435"/>
            <a:ext cx="92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(Ne?)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F8DC555-9929-4095-9928-CF8F98C8C80D}"/>
              </a:ext>
            </a:extLst>
          </p:cNvPr>
          <p:cNvSpPr txBox="1"/>
          <p:nvPr/>
        </p:nvSpPr>
        <p:spPr>
          <a:xfrm>
            <a:off x="6402723" y="3258765"/>
            <a:ext cx="163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(Nerede?)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7E76364-1D4F-4DD8-A03E-0D8304EA8E62}"/>
              </a:ext>
            </a:extLst>
          </p:cNvPr>
          <p:cNvSpPr txBox="1"/>
          <p:nvPr/>
        </p:nvSpPr>
        <p:spPr>
          <a:xfrm>
            <a:off x="6195002" y="4177053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zaman?)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4E7E5DB-EABB-4940-B354-A7DB88E66A36}"/>
              </a:ext>
            </a:extLst>
          </p:cNvPr>
          <p:cNvSpPr txBox="1"/>
          <p:nvPr/>
        </p:nvSpPr>
        <p:spPr>
          <a:xfrm>
            <a:off x="6195002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(Neden?)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06B518-B2DA-4D7F-B30E-3C3EEBBEDBE7}"/>
              </a:ext>
            </a:extLst>
          </p:cNvPr>
          <p:cNvSpPr txBox="1"/>
          <p:nvPr/>
        </p:nvSpPr>
        <p:spPr>
          <a:xfrm>
            <a:off x="9089599" y="2318590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(Kim?)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8879FC4A-D6A7-4DE9-B188-A420C582DCE8}"/>
              </a:ext>
            </a:extLst>
          </p:cNvPr>
          <p:cNvSpPr txBox="1"/>
          <p:nvPr/>
        </p:nvSpPr>
        <p:spPr>
          <a:xfrm>
            <a:off x="9089600" y="3198167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(Hangi?)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0399122-E437-48D6-82ED-0EC2A0CD4FEE}"/>
              </a:ext>
            </a:extLst>
          </p:cNvPr>
          <p:cNvSpPr txBox="1"/>
          <p:nvPr/>
        </p:nvSpPr>
        <p:spPr>
          <a:xfrm>
            <a:off x="6195001" y="516187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(Saat kaçta?)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A331DF5-D94A-40FC-9E5C-8AA466D45EE3}"/>
              </a:ext>
            </a:extLst>
          </p:cNvPr>
          <p:cNvSpPr txBox="1"/>
          <p:nvPr/>
        </p:nvSpPr>
        <p:spPr>
          <a:xfrm>
            <a:off x="9089599" y="421594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(Nasıl?)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D47C868-6749-4346-A292-7F5C52A6246B}"/>
              </a:ext>
            </a:extLst>
          </p:cNvPr>
          <p:cNvSpPr txBox="1"/>
          <p:nvPr/>
        </p:nvSpPr>
        <p:spPr>
          <a:xfrm>
            <a:off x="9089600" y="516730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sıklıkla?)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85BD724-5F5E-4051-A050-0E33D39B3168}"/>
              </a:ext>
            </a:extLst>
          </p:cNvPr>
          <p:cNvSpPr txBox="1"/>
          <p:nvPr/>
        </p:nvSpPr>
        <p:spPr>
          <a:xfrm>
            <a:off x="9089600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(Kimin?)</a:t>
            </a:r>
          </a:p>
        </p:txBody>
      </p:sp>
    </p:spTree>
    <p:extLst>
      <p:ext uri="{BB962C8B-B14F-4D97-AF65-F5344CB8AC3E}">
        <p14:creationId xmlns:p14="http://schemas.microsoft.com/office/powerpoint/2010/main" val="36645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053CF0-8BEB-39D0-E4A9-FA8E0CAAE393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https://www.egetolgayaltinay.com/lessons/413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043A369-BCD4-3CEA-5384-7803531D4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349">
            <a:off x="8878954" y="3703621"/>
            <a:ext cx="29813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9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Revision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Activities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(Ünite Sonu Tekrar Etkinlikleri)</a:t>
            </a:r>
          </a:p>
        </p:txBody>
      </p:sp>
    </p:spTree>
    <p:extLst>
      <p:ext uri="{BB962C8B-B14F-4D97-AF65-F5344CB8AC3E}">
        <p14:creationId xmlns:p14="http://schemas.microsoft.com/office/powerpoint/2010/main" val="10725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21DBF1-EA0F-3F24-3637-F3EE85AAC7BC}"/>
              </a:ext>
            </a:extLst>
          </p:cNvPr>
          <p:cNvSpPr txBox="1"/>
          <p:nvPr/>
        </p:nvSpPr>
        <p:spPr>
          <a:xfrm>
            <a:off x="141070" y="2700853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Ünite sonu tekrar etkinliğine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https://www.egetolgayaltinay.com/lessons/414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A382944-3359-9755-A853-5678402EA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121">
            <a:off x="8984433" y="3588117"/>
            <a:ext cx="2971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29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21DBF1-EA0F-3F24-3637-F3EE85AAC7BC}"/>
              </a:ext>
            </a:extLst>
          </p:cNvPr>
          <p:cNvSpPr txBox="1"/>
          <p:nvPr/>
        </p:nvSpPr>
        <p:spPr>
          <a:xfrm>
            <a:off x="102569" y="2633477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Ünite sonu tekrar etkinliğine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https://www.egetolgayaltinay.com/lessons/415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8E845E9-598E-E879-471D-9BE444D75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077">
            <a:off x="8908553" y="3726967"/>
            <a:ext cx="29718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7BCDED3-BE84-4B82-B203-80156FF5C89A}"/>
              </a:ext>
            </a:extLst>
          </p:cNvPr>
          <p:cNvSpPr/>
          <p:nvPr/>
        </p:nvSpPr>
        <p:spPr>
          <a:xfrm>
            <a:off x="236862" y="2444040"/>
            <a:ext cx="90322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Discoverers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find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out</a:t>
            </a:r>
            <a:endParaRPr lang="tr-TR" sz="4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  <a:p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something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that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already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exist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s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F5D5DEC-AAEE-4E38-8939-696E4FB6A950}"/>
              </a:ext>
            </a:extLst>
          </p:cNvPr>
          <p:cNvSpPr/>
          <p:nvPr/>
        </p:nvSpPr>
        <p:spPr>
          <a:xfrm>
            <a:off x="225896" y="3981147"/>
            <a:ext cx="69316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(Kaşifler çoktan </a:t>
            </a:r>
            <a:r>
              <a:rPr lang="tr-TR" sz="3600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varolan</a:t>
            </a:r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şeyleri ortaya çıkarırlar.)</a:t>
            </a:r>
            <a:endParaRPr lang="tr-TR" sz="36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1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FC9CE2E-FD8B-4319-938B-03B8356F4C2C}"/>
              </a:ext>
            </a:extLst>
          </p:cNvPr>
          <p:cNvSpPr txBox="1"/>
          <p:nvPr/>
        </p:nvSpPr>
        <p:spPr>
          <a:xfrm>
            <a:off x="1539099" y="65981"/>
            <a:ext cx="9123150" cy="646986"/>
          </a:xfrm>
          <a:prstGeom prst="roundRect">
            <a:avLst/>
          </a:prstGeom>
          <a:solidFill>
            <a:srgbClr val="9C77B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QUESTIONS TYPES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E8C2D47-D20E-4038-A485-3076683F6C14}"/>
              </a:ext>
            </a:extLst>
          </p:cNvPr>
          <p:cNvSpPr txBox="1"/>
          <p:nvPr/>
        </p:nvSpPr>
        <p:spPr>
          <a:xfrm>
            <a:off x="1109932" y="1777171"/>
            <a:ext cx="569513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Senin için en önemli bilimsel başarı nedir?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7A4712F-C7AB-44B6-9C24-1E6C87F331B9}"/>
              </a:ext>
            </a:extLst>
          </p:cNvPr>
          <p:cNvSpPr txBox="1"/>
          <p:nvPr/>
        </p:nvSpPr>
        <p:spPr>
          <a:xfrm>
            <a:off x="1109931" y="1253951"/>
            <a:ext cx="955231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</a:t>
            </a:r>
            <a:r>
              <a:rPr lang="tr-TR" sz="2800" b="1" dirty="0">
                <a:solidFill>
                  <a:schemeClr val="bg1"/>
                </a:solidFill>
              </a:rPr>
              <a:t> is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most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important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scientific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achievement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for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you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Ok: Aşağı 4">
            <a:extLst>
              <a:ext uri="{FF2B5EF4-FFF2-40B4-BE49-F238E27FC236}">
                <a16:creationId xmlns:a16="http://schemas.microsoft.com/office/drawing/2014/main" id="{C5EAD5C6-F1D2-4897-AB3A-83AA0E2F22D8}"/>
              </a:ext>
            </a:extLst>
          </p:cNvPr>
          <p:cNvSpPr/>
          <p:nvPr/>
        </p:nvSpPr>
        <p:spPr>
          <a:xfrm>
            <a:off x="5390069" y="3934077"/>
            <a:ext cx="612476" cy="543464"/>
          </a:xfrm>
          <a:prstGeom prst="down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D1A70D0-C7A3-44F7-ACB8-1F1B4FD83543}"/>
              </a:ext>
            </a:extLst>
          </p:cNvPr>
          <p:cNvSpPr txBox="1"/>
          <p:nvPr/>
        </p:nvSpPr>
        <p:spPr>
          <a:xfrm>
            <a:off x="1605949" y="4502987"/>
            <a:ext cx="818071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think</a:t>
            </a:r>
            <a:r>
              <a:rPr lang="tr-TR" sz="2000" b="1" dirty="0">
                <a:solidFill>
                  <a:sysClr val="windowText" lastClr="000000"/>
                </a:solidFill>
              </a:rPr>
              <a:t>, it is </a:t>
            </a:r>
            <a:r>
              <a:rPr lang="tr-TR" sz="2000" b="1" u="sng" dirty="0" err="1">
                <a:solidFill>
                  <a:srgbClr val="FF0000"/>
                </a:solidFill>
              </a:rPr>
              <a:t>microscope</a:t>
            </a:r>
            <a:r>
              <a:rPr lang="tr-TR" sz="2000" b="1" dirty="0">
                <a:solidFill>
                  <a:sysClr val="windowText" lastClr="000000"/>
                </a:solidFill>
              </a:rPr>
              <a:t>.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Thanks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it,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scientists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found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out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reasons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for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many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serious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ilnesses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5686FB0-6D37-4F6A-B613-C410BF1B6E91}"/>
              </a:ext>
            </a:extLst>
          </p:cNvPr>
          <p:cNvSpPr txBox="1"/>
          <p:nvPr/>
        </p:nvSpPr>
        <p:spPr>
          <a:xfrm>
            <a:off x="1109931" y="3259634"/>
            <a:ext cx="643627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Hayatımızı en çok değiştiren bilimsel başarı nedir?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2AE24A7-1891-4E56-9A4D-A0BE15202E89}"/>
              </a:ext>
            </a:extLst>
          </p:cNvPr>
          <p:cNvSpPr txBox="1"/>
          <p:nvPr/>
        </p:nvSpPr>
        <p:spPr>
          <a:xfrm>
            <a:off x="1109931" y="2736414"/>
            <a:ext cx="955231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</a:t>
            </a:r>
            <a:r>
              <a:rPr lang="tr-TR" sz="2800" b="1" dirty="0">
                <a:solidFill>
                  <a:schemeClr val="bg1"/>
                </a:solidFill>
              </a:rPr>
              <a:t> is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most</a:t>
            </a:r>
            <a:r>
              <a:rPr lang="tr-TR" sz="2800" b="1" dirty="0">
                <a:solidFill>
                  <a:schemeClr val="bg1"/>
                </a:solidFill>
              </a:rPr>
              <a:t> life-</a:t>
            </a:r>
            <a:r>
              <a:rPr lang="tr-TR" sz="2800" b="1" dirty="0" err="1">
                <a:solidFill>
                  <a:schemeClr val="bg1"/>
                </a:solidFill>
              </a:rPr>
              <a:t>changing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scientific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achievement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3A1D3CF1-7615-48A2-9F78-AFF912C5193A}"/>
              </a:ext>
            </a:extLst>
          </p:cNvPr>
          <p:cNvSpPr/>
          <p:nvPr/>
        </p:nvSpPr>
        <p:spPr>
          <a:xfrm>
            <a:off x="5538077" y="1754671"/>
            <a:ext cx="696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000" b="1" cap="none" spc="0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39C7DBA-612C-49BE-A609-5C392163D994}"/>
              </a:ext>
            </a:extLst>
          </p:cNvPr>
          <p:cNvSpPr txBox="1"/>
          <p:nvPr/>
        </p:nvSpPr>
        <p:spPr>
          <a:xfrm>
            <a:off x="1605948" y="5553936"/>
            <a:ext cx="818071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me,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u="sng" dirty="0">
                <a:solidFill>
                  <a:srgbClr val="FF0000"/>
                </a:solidFill>
              </a:rPr>
              <a:t>Internet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changed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everything</a:t>
            </a:r>
            <a:r>
              <a:rPr lang="tr-TR" sz="2000" b="1" dirty="0">
                <a:solidFill>
                  <a:sysClr val="windowText" lastClr="000000"/>
                </a:solidFill>
              </a:rPr>
              <a:t>.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It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makes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many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things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easier</a:t>
            </a:r>
            <a:r>
              <a:rPr lang="tr-TR" sz="2000" b="1" dirty="0">
                <a:solidFill>
                  <a:sysClr val="windowText" lastClr="000000"/>
                </a:solidFill>
              </a:rPr>
              <a:t>.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We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use</a:t>
            </a:r>
            <a:r>
              <a:rPr lang="tr-TR" sz="2000" b="1" dirty="0">
                <a:solidFill>
                  <a:sysClr val="windowText" lastClr="000000"/>
                </a:solidFill>
              </a:rPr>
              <a:t> it in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every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parts</a:t>
            </a:r>
            <a:r>
              <a:rPr lang="tr-TR" sz="2000" b="1" dirty="0">
                <a:solidFill>
                  <a:sysClr val="windowText" lastClr="000000"/>
                </a:solidFill>
              </a:rPr>
              <a:t> of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our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lives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0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5EE8EE4-7388-4F5F-19B7-46ECFA8253D0}"/>
              </a:ext>
            </a:extLst>
          </p:cNvPr>
          <p:cNvSpPr txBox="1"/>
          <p:nvPr/>
        </p:nvSpPr>
        <p:spPr>
          <a:xfrm>
            <a:off x="265611" y="95794"/>
            <a:ext cx="1119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Geçmişte yaşanmış olayları ifade etmek için «Simple </a:t>
            </a:r>
            <a:r>
              <a:rPr lang="tr-TR" sz="2400" i="1" dirty="0" err="1"/>
              <a:t>Past</a:t>
            </a:r>
            <a:r>
              <a:rPr lang="tr-TR" sz="2400" i="1" dirty="0"/>
              <a:t> Tense» kullanılır.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20472A6-C342-FA46-D868-633A30E0B6D9}"/>
              </a:ext>
            </a:extLst>
          </p:cNvPr>
          <p:cNvSpPr txBox="1"/>
          <p:nvPr/>
        </p:nvSpPr>
        <p:spPr>
          <a:xfrm>
            <a:off x="265611" y="557459"/>
            <a:ext cx="1119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Fiilleri geçmiş zamana çekimlerken «düzenli fiil» ise sonuna «</a:t>
            </a:r>
            <a:r>
              <a:rPr lang="tr-TR" sz="2400" i="1" dirty="0">
                <a:solidFill>
                  <a:srgbClr val="FF0000"/>
                </a:solidFill>
              </a:rPr>
              <a:t>-</a:t>
            </a:r>
            <a:r>
              <a:rPr lang="tr-TR" sz="2400" i="1" dirty="0" err="1">
                <a:solidFill>
                  <a:srgbClr val="FF0000"/>
                </a:solidFill>
              </a:rPr>
              <a:t>ed</a:t>
            </a:r>
            <a:r>
              <a:rPr lang="tr-TR" sz="2400" i="1" dirty="0"/>
              <a:t>» eki, «düzensiz fiil» ise düzensiz fiil listesinden «</a:t>
            </a:r>
            <a:r>
              <a:rPr lang="tr-TR" sz="2400" i="1" dirty="0">
                <a:solidFill>
                  <a:srgbClr val="FF0000"/>
                </a:solidFill>
              </a:rPr>
              <a:t>V2</a:t>
            </a:r>
            <a:r>
              <a:rPr lang="tr-TR" sz="2400" i="1" dirty="0"/>
              <a:t>»  karşılığı getirilir.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35021ED-A35E-4856-8E42-58EC5E892636}"/>
              </a:ext>
            </a:extLst>
          </p:cNvPr>
          <p:cNvSpPr txBox="1"/>
          <p:nvPr/>
        </p:nvSpPr>
        <p:spPr>
          <a:xfrm>
            <a:off x="265611" y="1595787"/>
            <a:ext cx="879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u="sng" dirty="0"/>
              <a:t>«</a:t>
            </a:r>
            <a:r>
              <a:rPr lang="tr-TR" u="sng" dirty="0" err="1"/>
              <a:t>Science</a:t>
            </a:r>
            <a:r>
              <a:rPr lang="tr-TR" u="sng" dirty="0"/>
              <a:t>» ünitesinde sıkça kullanılan bazı fiillerin geçmiş zaman </a:t>
            </a:r>
            <a:r>
              <a:rPr lang="tr-TR" u="sng" dirty="0" err="1"/>
              <a:t>çekimlemeleri</a:t>
            </a:r>
            <a:r>
              <a:rPr lang="tr-TR" u="sng" dirty="0"/>
              <a:t> şu şekildedir: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A2D56626-8F29-E18E-4476-6F6AD6E87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210978"/>
              </p:ext>
            </p:extLst>
          </p:nvPr>
        </p:nvGraphicFramePr>
        <p:xfrm>
          <a:off x="492034" y="2172450"/>
          <a:ext cx="4960982" cy="421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435">
                  <a:extLst>
                    <a:ext uri="{9D8B030D-6E8A-4147-A177-3AD203B41FA5}">
                      <a16:colId xmlns:a16="http://schemas.microsoft.com/office/drawing/2014/main" val="1433960760"/>
                    </a:ext>
                  </a:extLst>
                </a:gridCol>
                <a:gridCol w="2030547">
                  <a:extLst>
                    <a:ext uri="{9D8B030D-6E8A-4147-A177-3AD203B41FA5}">
                      <a16:colId xmlns:a16="http://schemas.microsoft.com/office/drawing/2014/main" val="3088757137"/>
                    </a:ext>
                  </a:extLst>
                </a:gridCol>
              </a:tblGrid>
              <a:tr h="468479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Regular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Verbs</a:t>
                      </a:r>
                      <a:r>
                        <a:rPr lang="tr-TR" dirty="0"/>
                        <a:t> (Düzenli Fiiller)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62480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V1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V2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03604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Change</a:t>
                      </a:r>
                      <a:r>
                        <a:rPr lang="tr-TR" sz="2000" i="1" dirty="0"/>
                        <a:t> (değiştirmek)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Chang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032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Develop</a:t>
                      </a:r>
                      <a:r>
                        <a:rPr lang="tr-TR" sz="2000" i="1" dirty="0"/>
                        <a:t> (geliştirmek)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Develop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391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Die</a:t>
                      </a:r>
                      <a:r>
                        <a:rPr lang="tr-TR" sz="2000" i="1" dirty="0"/>
                        <a:t> (ölmek)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Di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218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Discover</a:t>
                      </a:r>
                      <a:r>
                        <a:rPr lang="tr-TR" sz="2000" i="1" dirty="0"/>
                        <a:t> (keşfetmek)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Discover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32215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Improve</a:t>
                      </a:r>
                      <a:r>
                        <a:rPr lang="tr-TR" sz="2000" i="1" dirty="0"/>
                        <a:t> (geliştirmek)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Improv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35924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Invent</a:t>
                      </a:r>
                      <a:r>
                        <a:rPr lang="tr-TR" sz="2000" i="1" dirty="0"/>
                        <a:t> (icat etmek)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Invent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452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Study</a:t>
                      </a:r>
                      <a:r>
                        <a:rPr lang="tr-TR" sz="2000" i="1" dirty="0"/>
                        <a:t> (öğrenim görmek)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Studi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24460"/>
                  </a:ext>
                </a:extLst>
              </a:tr>
            </a:tbl>
          </a:graphicData>
        </a:graphic>
      </p:graphicFrame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268197BF-A5D9-1233-2B76-A24EFF4DBAE6}"/>
              </a:ext>
            </a:extLst>
          </p:cNvPr>
          <p:cNvCxnSpPr/>
          <p:nvPr/>
        </p:nvCxnSpPr>
        <p:spPr>
          <a:xfrm>
            <a:off x="5643154" y="2172450"/>
            <a:ext cx="0" cy="4216311"/>
          </a:xfrm>
          <a:prstGeom prst="line">
            <a:avLst/>
          </a:prstGeom>
          <a:ln w="57150">
            <a:solidFill>
              <a:srgbClr val="8B60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D0734A5C-E83F-B385-A452-A9DA053C9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02805"/>
              </p:ext>
            </p:extLst>
          </p:nvPr>
        </p:nvGraphicFramePr>
        <p:xfrm>
          <a:off x="6096000" y="2172450"/>
          <a:ext cx="4960982" cy="421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435">
                  <a:extLst>
                    <a:ext uri="{9D8B030D-6E8A-4147-A177-3AD203B41FA5}">
                      <a16:colId xmlns:a16="http://schemas.microsoft.com/office/drawing/2014/main" val="1433960760"/>
                    </a:ext>
                  </a:extLst>
                </a:gridCol>
                <a:gridCol w="2030547">
                  <a:extLst>
                    <a:ext uri="{9D8B030D-6E8A-4147-A177-3AD203B41FA5}">
                      <a16:colId xmlns:a16="http://schemas.microsoft.com/office/drawing/2014/main" val="3088757137"/>
                    </a:ext>
                  </a:extLst>
                </a:gridCol>
              </a:tblGrid>
              <a:tr h="468479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Irregular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Verbs</a:t>
                      </a:r>
                      <a:r>
                        <a:rPr lang="tr-TR" dirty="0"/>
                        <a:t> (Düzensiz Fiiller)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62480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V1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V2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03604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Do (yapmak)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Did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032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Grow</a:t>
                      </a:r>
                      <a:r>
                        <a:rPr lang="tr-TR" sz="2000" i="1" dirty="0"/>
                        <a:t> </a:t>
                      </a:r>
                      <a:r>
                        <a:rPr lang="tr-TR" sz="2000" i="1" dirty="0" err="1"/>
                        <a:t>up</a:t>
                      </a:r>
                      <a:r>
                        <a:rPr lang="tr-TR" sz="2000" i="1" dirty="0"/>
                        <a:t> (büyümek)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Grew</a:t>
                      </a:r>
                      <a:r>
                        <a:rPr lang="tr-TR" sz="2000" i="1" u="sng" dirty="0"/>
                        <a:t> </a:t>
                      </a:r>
                      <a:r>
                        <a:rPr lang="tr-TR" sz="2000" i="1" u="sng" dirty="0" err="1"/>
                        <a:t>up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391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Give</a:t>
                      </a:r>
                      <a:r>
                        <a:rPr lang="tr-TR" sz="2000" i="1" dirty="0"/>
                        <a:t> (vermek)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Gave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218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Read (okumak)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/>
                        <a:t>Read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32215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i="1" dirty="0" err="1"/>
                        <a:t>Make</a:t>
                      </a:r>
                      <a:r>
                        <a:rPr lang="tr-TR" sz="2000" i="1" dirty="0"/>
                        <a:t> (yapmak)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Made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35924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Win (kazanmak)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Won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452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Write (yazmak)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Wrote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24460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B289EE03-3F23-D3EB-69C1-82EED814FC92}"/>
              </a:ext>
            </a:extLst>
          </p:cNvPr>
          <p:cNvSpPr txBox="1"/>
          <p:nvPr/>
        </p:nvSpPr>
        <p:spPr>
          <a:xfrm>
            <a:off x="8767019" y="1062961"/>
            <a:ext cx="2428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>
                <a:hlinkClick r:id="rId2"/>
              </a:rPr>
              <a:t>https://www.egetolgayaltinay.com/lessons/392</a:t>
            </a:r>
            <a:r>
              <a:rPr lang="tr-TR" sz="1600" dirty="0"/>
              <a:t>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41E4B36-DA9B-2DB1-2B35-1A07C837A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546" y="972957"/>
            <a:ext cx="970675" cy="9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21DBF1-EA0F-3F24-3637-F3EE85AAC7BC}"/>
              </a:ext>
            </a:extLst>
          </p:cNvPr>
          <p:cNvSpPr txBox="1"/>
          <p:nvPr/>
        </p:nvSpPr>
        <p:spPr>
          <a:xfrm>
            <a:off x="102569" y="2633477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Ünite sonu tekrar etkinliğine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https://www.egetolgayaltinay.com/lessons/421</a:t>
            </a:r>
            <a:r>
              <a:rPr lang="tr-TR" sz="2800" b="1" i="1" dirty="0"/>
              <a:t>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36769F8-3E1A-12CD-9F36-BD60C4421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7353">
            <a:off x="8734696" y="3600411"/>
            <a:ext cx="2817495" cy="27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7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D23A8AF-56BE-E5D8-DAE3-650D2347EE82}"/>
              </a:ext>
            </a:extLst>
          </p:cNvPr>
          <p:cNvSpPr txBox="1"/>
          <p:nvPr/>
        </p:nvSpPr>
        <p:spPr>
          <a:xfrm>
            <a:off x="733424" y="885825"/>
            <a:ext cx="9991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i="1" dirty="0"/>
              <a:t>SAMPLE</a:t>
            </a:r>
          </a:p>
          <a:p>
            <a:pPr algn="ctr"/>
            <a:r>
              <a:rPr lang="tr-TR" sz="13800" b="1" i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427367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FB7BAEB-F509-42FD-B970-BCE6984EE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2"/>
          <a:stretch/>
        </p:blipFill>
        <p:spPr>
          <a:xfrm>
            <a:off x="1556033" y="192893"/>
            <a:ext cx="4652261" cy="647221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BC6E516-FF5A-438F-9283-DDCEF4F78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80428" r="352"/>
          <a:stretch/>
        </p:blipFill>
        <p:spPr>
          <a:xfrm>
            <a:off x="6517857" y="2791325"/>
            <a:ext cx="4993148" cy="17229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3B84C7-DF65-4C1E-BEC1-D71C7B9AAF09}"/>
              </a:ext>
            </a:extLst>
          </p:cNvPr>
          <p:cNvSpPr/>
          <p:nvPr/>
        </p:nvSpPr>
        <p:spPr>
          <a:xfrm>
            <a:off x="6629500" y="3782728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686147A-80B8-1422-13F4-164D70C1137A}"/>
              </a:ext>
            </a:extLst>
          </p:cNvPr>
          <p:cNvSpPr txBox="1"/>
          <p:nvPr/>
        </p:nvSpPr>
        <p:spPr>
          <a:xfrm>
            <a:off x="7834023" y="62244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2019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 SORUSU</a:t>
            </a:r>
          </a:p>
        </p:txBody>
      </p:sp>
    </p:spTree>
    <p:extLst>
      <p:ext uri="{BB962C8B-B14F-4D97-AF65-F5344CB8AC3E}">
        <p14:creationId xmlns:p14="http://schemas.microsoft.com/office/powerpoint/2010/main" val="14539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3B48AC-DC86-4D56-A5F8-DDDF059184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7"/>
          <a:stretch/>
        </p:blipFill>
        <p:spPr>
          <a:xfrm>
            <a:off x="1302267" y="716054"/>
            <a:ext cx="4880360" cy="542589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1B9D91A-6AA9-4A8B-B4CD-3DDA599D0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3"/>
          <a:stretch/>
        </p:blipFill>
        <p:spPr>
          <a:xfrm>
            <a:off x="6292691" y="1979495"/>
            <a:ext cx="5052010" cy="333665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9D3A17A-64E2-4BD5-88A6-96992FF64251}"/>
              </a:ext>
            </a:extLst>
          </p:cNvPr>
          <p:cNvSpPr txBox="1"/>
          <p:nvPr/>
        </p:nvSpPr>
        <p:spPr>
          <a:xfrm>
            <a:off x="7834023" y="62244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2021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 SORUSU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3FE778-C668-44DD-B932-0EB70FB4B9B8}"/>
              </a:ext>
            </a:extLst>
          </p:cNvPr>
          <p:cNvSpPr/>
          <p:nvPr/>
        </p:nvSpPr>
        <p:spPr>
          <a:xfrm>
            <a:off x="6388869" y="4735629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4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28D1ED1-872C-4BD1-9728-499B8E386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2" y="644039"/>
            <a:ext cx="9367686" cy="59081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BBE495-25B9-43EC-8F7F-1293A2806BC7}"/>
              </a:ext>
            </a:extLst>
          </p:cNvPr>
          <p:cNvSpPr/>
          <p:nvPr/>
        </p:nvSpPr>
        <p:spPr>
          <a:xfrm>
            <a:off x="1528112" y="5804034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6AAA4D1-C62F-B7E3-D2A5-FA780BEEED85}"/>
              </a:ext>
            </a:extLst>
          </p:cNvPr>
          <p:cNvSpPr txBox="1"/>
          <p:nvPr/>
        </p:nvSpPr>
        <p:spPr>
          <a:xfrm>
            <a:off x="7218006" y="4973068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KAZANIM TESTİ SORUSU</a:t>
            </a:r>
          </a:p>
        </p:txBody>
      </p:sp>
    </p:spTree>
    <p:extLst>
      <p:ext uri="{BB962C8B-B14F-4D97-AF65-F5344CB8AC3E}">
        <p14:creationId xmlns:p14="http://schemas.microsoft.com/office/powerpoint/2010/main" val="42759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F7F9F7-FF21-FB7F-AD5E-876AFE79F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3" y="956363"/>
            <a:ext cx="10651974" cy="4945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DC303-201E-B024-EE70-B565C7BFF559}"/>
              </a:ext>
            </a:extLst>
          </p:cNvPr>
          <p:cNvSpPr/>
          <p:nvPr/>
        </p:nvSpPr>
        <p:spPr>
          <a:xfrm>
            <a:off x="770013" y="5303521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923D59D-2922-4199-BFDE-1AF8CE9A7BEF}"/>
              </a:ext>
            </a:extLst>
          </p:cNvPr>
          <p:cNvSpPr txBox="1"/>
          <p:nvPr/>
        </p:nvSpPr>
        <p:spPr>
          <a:xfrm>
            <a:off x="8170908" y="4701753"/>
            <a:ext cx="2407257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KAZANIM TESTİ SORUSU</a:t>
            </a:r>
          </a:p>
        </p:txBody>
      </p:sp>
    </p:spTree>
    <p:extLst>
      <p:ext uri="{BB962C8B-B14F-4D97-AF65-F5344CB8AC3E}">
        <p14:creationId xmlns:p14="http://schemas.microsoft.com/office/powerpoint/2010/main" val="102025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F0ADCF-FC60-CC56-D77B-A69B50AB1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80" y="445168"/>
            <a:ext cx="9726439" cy="5736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6280062-81AD-E1F0-DE88-1B6B97442934}"/>
              </a:ext>
            </a:extLst>
          </p:cNvPr>
          <p:cNvSpPr/>
          <p:nvPr/>
        </p:nvSpPr>
        <p:spPr>
          <a:xfrm>
            <a:off x="1318661" y="5043639"/>
            <a:ext cx="366514" cy="36575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70CD183-0082-2030-509E-0E7FB72D2252}"/>
              </a:ext>
            </a:extLst>
          </p:cNvPr>
          <p:cNvSpPr txBox="1"/>
          <p:nvPr/>
        </p:nvSpPr>
        <p:spPr>
          <a:xfrm>
            <a:off x="8228659" y="1171089"/>
            <a:ext cx="2407257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42453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646A0-0C75-693B-EBFA-3884F4B5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36305F9-C3FE-94DA-2324-99556B78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20" r="5197" b="22286"/>
          <a:stretch/>
        </p:blipFill>
        <p:spPr>
          <a:xfrm>
            <a:off x="0" y="178636"/>
            <a:ext cx="6540137" cy="6167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341D13E-6E72-C8E4-9F9F-29E6BD124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22" t="77778" r="9373"/>
          <a:stretch/>
        </p:blipFill>
        <p:spPr>
          <a:xfrm>
            <a:off x="5651863" y="2952086"/>
            <a:ext cx="6540137" cy="1839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A6AEEE-25E2-17ED-C204-9C83078F5661}"/>
              </a:ext>
            </a:extLst>
          </p:cNvPr>
          <p:cNvSpPr/>
          <p:nvPr/>
        </p:nvSpPr>
        <p:spPr>
          <a:xfrm>
            <a:off x="5651863" y="4426133"/>
            <a:ext cx="366514" cy="36575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237AFC7-63FA-2C8C-37F8-F204595BB4DE}"/>
              </a:ext>
            </a:extLst>
          </p:cNvPr>
          <p:cNvSpPr txBox="1"/>
          <p:nvPr/>
        </p:nvSpPr>
        <p:spPr>
          <a:xfrm>
            <a:off x="7506764" y="1007460"/>
            <a:ext cx="2407257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2024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38002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50" y="1246893"/>
            <a:ext cx="11845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Inventions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</a:p>
          <a:p>
            <a:pPr algn="ctr"/>
            <a:r>
              <a:rPr lang="tr-TR" sz="9600" b="1" dirty="0">
                <a:solidFill>
                  <a:srgbClr val="8B60AC"/>
                </a:solidFill>
              </a:rPr>
              <a:t>&amp; </a:t>
            </a:r>
            <a:r>
              <a:rPr lang="tr-TR" sz="9600" b="1" dirty="0" err="1">
                <a:solidFill>
                  <a:srgbClr val="8B60AC"/>
                </a:solidFill>
              </a:rPr>
              <a:t>Discoveries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51" y="429388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(İcatlar ve Keşifler)</a:t>
            </a:r>
          </a:p>
        </p:txBody>
      </p:sp>
    </p:spTree>
    <p:extLst>
      <p:ext uri="{BB962C8B-B14F-4D97-AF65-F5344CB8AC3E}">
        <p14:creationId xmlns:p14="http://schemas.microsoft.com/office/powerpoint/2010/main" val="12553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E4D1D-7A17-B4B0-5D99-7A8F0E9F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3D85631-F001-A690-DC46-EC048A21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7" y="104187"/>
            <a:ext cx="9926435" cy="6354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CE04FF8-468E-F97C-BF74-63093027F297}"/>
              </a:ext>
            </a:extLst>
          </p:cNvPr>
          <p:cNvSpPr txBox="1"/>
          <p:nvPr/>
        </p:nvSpPr>
        <p:spPr>
          <a:xfrm>
            <a:off x="7190297" y="296929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NİSAN ÖRNEK SORUSU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086892-CB7D-BF5C-BF30-2246BB5F09E7}"/>
              </a:ext>
            </a:extLst>
          </p:cNvPr>
          <p:cNvSpPr/>
          <p:nvPr/>
        </p:nvSpPr>
        <p:spPr>
          <a:xfrm>
            <a:off x="2777937" y="5851674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64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00E58-40A4-9072-365B-178F1CBB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B5AE441-2CC8-CB71-ADBD-3A38A67F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6" y="66050"/>
            <a:ext cx="11669754" cy="666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144EDC7-2053-F022-4C76-37B90C0BF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2893"/>
            <a:ext cx="1460097" cy="108642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FE50911-F9E9-3F1C-3179-5797C176D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097" y="725478"/>
            <a:ext cx="5029902" cy="242921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5017530-59EB-A962-BAB8-F802945BAD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74"/>
          <a:stretch/>
        </p:blipFill>
        <p:spPr>
          <a:xfrm>
            <a:off x="6489999" y="732893"/>
            <a:ext cx="5563376" cy="242921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A8740D5-E4E1-3A64-7E2E-C0ED4E1E4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60" y="3323514"/>
            <a:ext cx="10774279" cy="981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FD80E06-05EA-EEC8-EAFB-F621D1199E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909" y="4395528"/>
            <a:ext cx="7808778" cy="1907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EA8664-A6AD-8A60-76FD-F8BFCC72F73E}"/>
              </a:ext>
            </a:extLst>
          </p:cNvPr>
          <p:cNvSpPr txBox="1"/>
          <p:nvPr/>
        </p:nvSpPr>
        <p:spPr>
          <a:xfrm>
            <a:off x="9448459" y="4889523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NİSAN ÖRNEK SORUSU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33ACDB-D277-B60C-4C50-DC23AE90471A}"/>
              </a:ext>
            </a:extLst>
          </p:cNvPr>
          <p:cNvSpPr/>
          <p:nvPr/>
        </p:nvSpPr>
        <p:spPr>
          <a:xfrm>
            <a:off x="1460097" y="5897855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7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2982CAB-3614-10F3-5A16-BDAE27FCF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4F4B353-B7EC-918D-1699-32CC7CF2458B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71F57A0-11A2-F4AF-737F-3081C22529E9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8450198-4CF2-DBD8-02FE-FDBF00B79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AC37A34-987E-641C-EDF2-F3BC37924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4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ABFE3D1C-6948-4359-A083-4AC266593711}"/>
              </a:ext>
            </a:extLst>
          </p:cNvPr>
          <p:cNvCxnSpPr>
            <a:cxnSpLocks/>
          </p:cNvCxnSpPr>
          <p:nvPr/>
        </p:nvCxnSpPr>
        <p:spPr>
          <a:xfrm>
            <a:off x="5986915" y="636382"/>
            <a:ext cx="8626" cy="5475660"/>
          </a:xfrm>
          <a:prstGeom prst="line">
            <a:avLst/>
          </a:prstGeom>
          <a:ln w="76200">
            <a:solidFill>
              <a:srgbClr val="9C77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F29C6125-0FF8-4D60-8662-0E8DF9CC4F30}"/>
              </a:ext>
            </a:extLst>
          </p:cNvPr>
          <p:cNvSpPr txBox="1"/>
          <p:nvPr/>
        </p:nvSpPr>
        <p:spPr>
          <a:xfrm>
            <a:off x="897454" y="65980"/>
            <a:ext cx="4032985" cy="646986"/>
          </a:xfrm>
          <a:prstGeom prst="roundRect">
            <a:avLst/>
          </a:prstGeom>
          <a:solidFill>
            <a:srgbClr val="9C77B8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tx1"/>
                </a:solidFill>
              </a:rPr>
              <a:t>INVENTIONS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1DE90F5-3BF1-4115-B05C-BE39A8359B0B}"/>
              </a:ext>
            </a:extLst>
          </p:cNvPr>
          <p:cNvSpPr txBox="1"/>
          <p:nvPr/>
        </p:nvSpPr>
        <p:spPr>
          <a:xfrm>
            <a:off x="6991092" y="84126"/>
            <a:ext cx="4032985" cy="646986"/>
          </a:xfrm>
          <a:prstGeom prst="roundRect">
            <a:avLst/>
          </a:prstGeom>
          <a:solidFill>
            <a:srgbClr val="9C77B8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tx1"/>
                </a:solidFill>
              </a:rPr>
              <a:t>DISCOVERIES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6140CD8-7D26-4AF4-8170-D2C1BAF3F423}"/>
              </a:ext>
            </a:extLst>
          </p:cNvPr>
          <p:cNvSpPr txBox="1"/>
          <p:nvPr/>
        </p:nvSpPr>
        <p:spPr>
          <a:xfrm>
            <a:off x="2514444" y="133575"/>
            <a:ext cx="283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(İCATLAR)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E29B190-8827-488C-8400-CC27C80D3AE1}"/>
              </a:ext>
            </a:extLst>
          </p:cNvPr>
          <p:cNvSpPr txBox="1"/>
          <p:nvPr/>
        </p:nvSpPr>
        <p:spPr>
          <a:xfrm>
            <a:off x="8680586" y="176786"/>
            <a:ext cx="283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(KEŞİFLER)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4045101-30F9-44E1-B00C-1394A2E40594}"/>
              </a:ext>
            </a:extLst>
          </p:cNvPr>
          <p:cNvSpPr txBox="1"/>
          <p:nvPr/>
        </p:nvSpPr>
        <p:spPr>
          <a:xfrm>
            <a:off x="473995" y="787841"/>
            <a:ext cx="4854339" cy="1328023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Invent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İcat etmek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Invention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İcat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Inventor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Mucit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FE65EBA-4A0E-476A-81B7-1C807BFC0373}"/>
              </a:ext>
            </a:extLst>
          </p:cNvPr>
          <p:cNvSpPr txBox="1"/>
          <p:nvPr/>
        </p:nvSpPr>
        <p:spPr>
          <a:xfrm>
            <a:off x="6558908" y="787841"/>
            <a:ext cx="4860750" cy="1328023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Discover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Keşfetmek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Discovery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Keşif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Discoverer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Kâşif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276D31D-9107-4B1E-8236-A32B69BD9DB2}"/>
              </a:ext>
            </a:extLst>
          </p:cNvPr>
          <p:cNvSpPr txBox="1"/>
          <p:nvPr/>
        </p:nvSpPr>
        <p:spPr>
          <a:xfrm>
            <a:off x="148572" y="2190738"/>
            <a:ext cx="538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ysClr val="windowText" lastClr="000000"/>
                </a:solidFill>
              </a:rPr>
              <a:t>Some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inventions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are</a:t>
            </a:r>
            <a:r>
              <a:rPr lang="tr-TR" sz="28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7090F8C-C638-4963-BCDC-E3AFFCCA7279}"/>
              </a:ext>
            </a:extLst>
          </p:cNvPr>
          <p:cNvSpPr txBox="1"/>
          <p:nvPr/>
        </p:nvSpPr>
        <p:spPr>
          <a:xfrm>
            <a:off x="6243461" y="2226833"/>
            <a:ext cx="532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ysClr val="windowText" lastClr="000000"/>
                </a:solidFill>
              </a:rPr>
              <a:t>Some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discoveries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are</a:t>
            </a:r>
            <a:r>
              <a:rPr lang="tr-TR" sz="28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B80A775-81D5-4601-A21D-B602788CB2D6}"/>
              </a:ext>
            </a:extLst>
          </p:cNvPr>
          <p:cNvSpPr/>
          <p:nvPr/>
        </p:nvSpPr>
        <p:spPr>
          <a:xfrm>
            <a:off x="468084" y="2981399"/>
            <a:ext cx="4747582" cy="95418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DE0E710-2323-487D-A8AF-A651E3EE87D4}"/>
              </a:ext>
            </a:extLst>
          </p:cNvPr>
          <p:cNvSpPr/>
          <p:nvPr/>
        </p:nvSpPr>
        <p:spPr>
          <a:xfrm>
            <a:off x="468084" y="4191730"/>
            <a:ext cx="4747582" cy="95418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9200CE7-08AA-4C45-A818-1A8D9278B046}"/>
              </a:ext>
            </a:extLst>
          </p:cNvPr>
          <p:cNvSpPr/>
          <p:nvPr/>
        </p:nvSpPr>
        <p:spPr>
          <a:xfrm>
            <a:off x="468084" y="5402062"/>
            <a:ext cx="4747582" cy="95418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B791F4BF-FA27-4200-B55A-2D87786D4CB0}"/>
              </a:ext>
            </a:extLst>
          </p:cNvPr>
          <p:cNvSpPr/>
          <p:nvPr/>
        </p:nvSpPr>
        <p:spPr>
          <a:xfrm>
            <a:off x="6558908" y="3019974"/>
            <a:ext cx="4747582" cy="954182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F9DEF12-5CD0-4F0E-AB6A-DE80ED661110}"/>
              </a:ext>
            </a:extLst>
          </p:cNvPr>
          <p:cNvSpPr/>
          <p:nvPr/>
        </p:nvSpPr>
        <p:spPr>
          <a:xfrm>
            <a:off x="6558908" y="4191144"/>
            <a:ext cx="4747582" cy="954182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C5CD827-3797-4CBD-BCE2-525D5A3E7BB8}"/>
              </a:ext>
            </a:extLst>
          </p:cNvPr>
          <p:cNvSpPr/>
          <p:nvPr/>
        </p:nvSpPr>
        <p:spPr>
          <a:xfrm>
            <a:off x="6558908" y="5440637"/>
            <a:ext cx="4747582" cy="954182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AEF346EE-46DA-4478-8BFE-7DA1A19DC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7691" r="3950" b="13488"/>
          <a:stretch/>
        </p:blipFill>
        <p:spPr>
          <a:xfrm rot="337643">
            <a:off x="773698" y="4210189"/>
            <a:ext cx="950350" cy="93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Metin kutusu 27">
            <a:extLst>
              <a:ext uri="{FF2B5EF4-FFF2-40B4-BE49-F238E27FC236}">
                <a16:creationId xmlns:a16="http://schemas.microsoft.com/office/drawing/2014/main" id="{6E67BFD2-4076-4AFD-A548-9EC4C9CEE1F7}"/>
              </a:ext>
            </a:extLst>
          </p:cNvPr>
          <p:cNvSpPr txBox="1"/>
          <p:nvPr/>
        </p:nvSpPr>
        <p:spPr>
          <a:xfrm>
            <a:off x="2083432" y="3004936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Electric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Bulb</a:t>
            </a:r>
            <a:endParaRPr lang="tr-TR" sz="2800" b="1" dirty="0">
              <a:solidFill>
                <a:schemeClr val="bg1"/>
              </a:solidFill>
            </a:endParaRP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(Ampul)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73FB09CE-7478-452F-AFF7-E5C81BFF394F}"/>
              </a:ext>
            </a:extLst>
          </p:cNvPr>
          <p:cNvSpPr txBox="1"/>
          <p:nvPr/>
        </p:nvSpPr>
        <p:spPr>
          <a:xfrm>
            <a:off x="1855750" y="4214161"/>
            <a:ext cx="327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Computer</a:t>
            </a:r>
            <a:endParaRPr lang="tr-TR" sz="2800" b="1" dirty="0">
              <a:solidFill>
                <a:schemeClr val="bg1"/>
              </a:solidFill>
            </a:endParaRP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(Bilgisayar)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04828632-6FFB-4237-BD4E-D6CA2384C655}"/>
              </a:ext>
            </a:extLst>
          </p:cNvPr>
          <p:cNvSpPr txBox="1"/>
          <p:nvPr/>
        </p:nvSpPr>
        <p:spPr>
          <a:xfrm>
            <a:off x="1943813" y="5419369"/>
            <a:ext cx="327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MP3 Player</a:t>
            </a: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(Müzik çalar)</a:t>
            </a:r>
          </a:p>
        </p:txBody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B7345811-FB0E-460F-9AD6-ED832B3BA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986">
            <a:off x="6885699" y="2925011"/>
            <a:ext cx="796004" cy="1074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5863FD3D-4E18-4E5D-A938-475BAC5E0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38">
            <a:off x="6895539" y="4212200"/>
            <a:ext cx="1005546" cy="1015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58AB85E7-6054-4120-968E-426D9E55318E}"/>
              </a:ext>
            </a:extLst>
          </p:cNvPr>
          <p:cNvSpPr txBox="1"/>
          <p:nvPr/>
        </p:nvSpPr>
        <p:spPr>
          <a:xfrm>
            <a:off x="7660952" y="3101266"/>
            <a:ext cx="3835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American</a:t>
            </a:r>
            <a:r>
              <a:rPr lang="tr-TR" sz="2400" b="1" dirty="0"/>
              <a:t> </a:t>
            </a:r>
            <a:r>
              <a:rPr lang="tr-TR" sz="2400" b="1" dirty="0" err="1"/>
              <a:t>Continent</a:t>
            </a:r>
            <a:endParaRPr lang="tr-TR" sz="2400" b="1" dirty="0"/>
          </a:p>
          <a:p>
            <a:pPr algn="ctr"/>
            <a:r>
              <a:rPr lang="tr-TR" b="1" dirty="0"/>
              <a:t>(Amerika Kıtası)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EF8F9A7A-4252-465B-B946-5F3962D933B3}"/>
              </a:ext>
            </a:extLst>
          </p:cNvPr>
          <p:cNvSpPr txBox="1"/>
          <p:nvPr/>
        </p:nvSpPr>
        <p:spPr>
          <a:xfrm>
            <a:off x="8008494" y="4252736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/>
              <a:t>Gravity</a:t>
            </a:r>
            <a:r>
              <a:rPr lang="tr-TR" sz="2800" b="1" dirty="0"/>
              <a:t> of </a:t>
            </a:r>
            <a:r>
              <a:rPr lang="tr-TR" sz="2800" b="1" dirty="0" err="1"/>
              <a:t>Matter</a:t>
            </a:r>
            <a:endParaRPr lang="tr-TR" sz="2800" b="1" dirty="0"/>
          </a:p>
          <a:p>
            <a:pPr algn="ctr"/>
            <a:r>
              <a:rPr lang="tr-TR" sz="2000" b="1" dirty="0"/>
              <a:t>(Yerçekimi)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7271CB6B-17E3-40B3-822F-BBBE186ECD24}"/>
              </a:ext>
            </a:extLst>
          </p:cNvPr>
          <p:cNvSpPr txBox="1"/>
          <p:nvPr/>
        </p:nvSpPr>
        <p:spPr>
          <a:xfrm>
            <a:off x="7979905" y="5502228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/>
              <a:t>Antibiotic</a:t>
            </a:r>
            <a:endParaRPr lang="tr-TR" sz="2800" b="1" dirty="0"/>
          </a:p>
          <a:p>
            <a:pPr algn="ctr"/>
            <a:r>
              <a:rPr lang="tr-TR" sz="2000" b="1" dirty="0"/>
              <a:t>(Antibiyotik)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30CA819-E3A6-0374-7B31-93609AE636D2}"/>
              </a:ext>
            </a:extLst>
          </p:cNvPr>
          <p:cNvSpPr txBox="1"/>
          <p:nvPr/>
        </p:nvSpPr>
        <p:spPr>
          <a:xfrm rot="16200000">
            <a:off x="-315995" y="3191233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1880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5C131EC-15AE-F037-B9C1-333DA6D91283}"/>
              </a:ext>
            </a:extLst>
          </p:cNvPr>
          <p:cNvSpPr txBox="1"/>
          <p:nvPr/>
        </p:nvSpPr>
        <p:spPr>
          <a:xfrm rot="16200000">
            <a:off x="-315995" y="4413150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1975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44B899E-AA65-732D-C945-63009D1ED993}"/>
              </a:ext>
            </a:extLst>
          </p:cNvPr>
          <p:cNvSpPr txBox="1"/>
          <p:nvPr/>
        </p:nvSpPr>
        <p:spPr>
          <a:xfrm rot="16200000">
            <a:off x="-295921" y="5601590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1997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179400B-A515-F9C2-E479-1FEBE0490729}"/>
              </a:ext>
            </a:extLst>
          </p:cNvPr>
          <p:cNvSpPr txBox="1"/>
          <p:nvPr/>
        </p:nvSpPr>
        <p:spPr>
          <a:xfrm rot="16200000">
            <a:off x="5790029" y="3251578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1492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28DDA30-4F65-585D-C14B-44D89949CA52}"/>
              </a:ext>
            </a:extLst>
          </p:cNvPr>
          <p:cNvSpPr txBox="1"/>
          <p:nvPr/>
        </p:nvSpPr>
        <p:spPr>
          <a:xfrm rot="16200000">
            <a:off x="5790029" y="4473495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1687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F8DAD5C-8C9A-56F9-616B-DF346BE96A6D}"/>
              </a:ext>
            </a:extLst>
          </p:cNvPr>
          <p:cNvSpPr txBox="1"/>
          <p:nvPr/>
        </p:nvSpPr>
        <p:spPr>
          <a:xfrm rot="16200000">
            <a:off x="5810103" y="5661935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1928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2252D7F-CFD2-1071-C0F8-EABE479E1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15973">
            <a:off x="6872730" y="5535848"/>
            <a:ext cx="1011699" cy="830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99FF3E22-FC8F-F8DF-11D9-CECB78B6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678"/>
          <a:stretch/>
        </p:blipFill>
        <p:spPr>
          <a:xfrm rot="21059276">
            <a:off x="768895" y="2823860"/>
            <a:ext cx="1008521" cy="1013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ntenso Musik Walker MP3-Player schwarz 16 GB ++ büroplus">
            <a:extLst>
              <a:ext uri="{FF2B5EF4-FFF2-40B4-BE49-F238E27FC236}">
                <a16:creationId xmlns:a16="http://schemas.microsoft.com/office/drawing/2014/main" id="{9C868630-F5C6-7B91-3E6B-6D831F9A6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r="12792"/>
          <a:stretch/>
        </p:blipFill>
        <p:spPr bwMode="auto">
          <a:xfrm rot="20852095">
            <a:off x="702526" y="5450654"/>
            <a:ext cx="1439456" cy="927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 animBg="1"/>
      <p:bldP spid="14" grpId="0" animBg="1"/>
      <p:bldP spid="2" grpId="0"/>
      <p:bldP spid="12" grpId="0"/>
      <p:bldP spid="3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8" grpId="0"/>
      <p:bldP spid="29" grpId="0"/>
      <p:bldP spid="30" grpId="0"/>
      <p:bldP spid="37" grpId="0"/>
      <p:bldP spid="38" grpId="0"/>
      <p:bldP spid="40" grpId="0"/>
      <p:bldP spid="15" grpId="0"/>
      <p:bldP spid="16" grpId="0"/>
      <p:bldP spid="17" grpId="0"/>
      <p:bldP spid="20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44563DE-4457-35FC-BEFC-DA643D31BA05}"/>
              </a:ext>
            </a:extLst>
          </p:cNvPr>
          <p:cNvSpPr/>
          <p:nvPr/>
        </p:nvSpPr>
        <p:spPr>
          <a:xfrm>
            <a:off x="210239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Antibiotics</a:t>
            </a:r>
            <a:endParaRPr lang="en-US" sz="24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59E323B-230F-0B70-F04B-E708DC939605}"/>
              </a:ext>
            </a:extLst>
          </p:cNvPr>
          <p:cNvSpPr/>
          <p:nvPr/>
        </p:nvSpPr>
        <p:spPr>
          <a:xfrm>
            <a:off x="210238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Antibiyotik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9B47B92-3189-0667-0B5F-7D59A1F3E054}"/>
              </a:ext>
            </a:extLst>
          </p:cNvPr>
          <p:cNvSpPr/>
          <p:nvPr/>
        </p:nvSpPr>
        <p:spPr>
          <a:xfrm>
            <a:off x="3250218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Calculator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707468B-02C0-ECAA-6C48-974B3C9A5B1A}"/>
              </a:ext>
            </a:extLst>
          </p:cNvPr>
          <p:cNvSpPr/>
          <p:nvPr/>
        </p:nvSpPr>
        <p:spPr>
          <a:xfrm>
            <a:off x="3250217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Hesap makinesi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9B4F603-5F37-A66E-C64B-9449B7130487}"/>
              </a:ext>
            </a:extLst>
          </p:cNvPr>
          <p:cNvSpPr/>
          <p:nvPr/>
        </p:nvSpPr>
        <p:spPr>
          <a:xfrm>
            <a:off x="6389981" y="1832788"/>
            <a:ext cx="2770711" cy="1135781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Cell Phone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Smartphone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22EFFB1-814A-7E6C-F007-2F2287250D96}"/>
              </a:ext>
            </a:extLst>
          </p:cNvPr>
          <p:cNvSpPr/>
          <p:nvPr/>
        </p:nvSpPr>
        <p:spPr>
          <a:xfrm>
            <a:off x="6389982" y="2968569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Cep telefonu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6EA4A21-BC35-887C-1146-622BD2463F64}"/>
              </a:ext>
            </a:extLst>
          </p:cNvPr>
          <p:cNvSpPr/>
          <p:nvPr/>
        </p:nvSpPr>
        <p:spPr>
          <a:xfrm>
            <a:off x="9386322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Compass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45EE00B-175E-7EC7-F21B-EF5C2BBF946B}"/>
              </a:ext>
            </a:extLst>
          </p:cNvPr>
          <p:cNvSpPr/>
          <p:nvPr/>
        </p:nvSpPr>
        <p:spPr>
          <a:xfrm>
            <a:off x="9386321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Pusula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A66379A-CF82-E170-5E38-DD254C87FEBB}"/>
              </a:ext>
            </a:extLst>
          </p:cNvPr>
          <p:cNvSpPr/>
          <p:nvPr/>
        </p:nvSpPr>
        <p:spPr>
          <a:xfrm>
            <a:off x="363645" y="5429818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Computer</a:t>
            </a:r>
            <a:endParaRPr lang="en-US" sz="24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4C2A86A-7B62-7CD5-6EE3-B0D4DACD77FB}"/>
              </a:ext>
            </a:extLst>
          </p:cNvPr>
          <p:cNvSpPr/>
          <p:nvPr/>
        </p:nvSpPr>
        <p:spPr>
          <a:xfrm>
            <a:off x="363644" y="5969642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Bilgisayar</a:t>
            </a:r>
            <a:endParaRPr lang="en-US" sz="20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964AA3DF-AB3D-0BA0-80AA-3BDA4D394CD1}"/>
              </a:ext>
            </a:extLst>
          </p:cNvPr>
          <p:cNvSpPr/>
          <p:nvPr/>
        </p:nvSpPr>
        <p:spPr>
          <a:xfrm>
            <a:off x="3399735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Electric</a:t>
            </a:r>
            <a:r>
              <a:rPr lang="tr-TR" sz="2400" b="1" dirty="0"/>
              <a:t> </a:t>
            </a:r>
            <a:r>
              <a:rPr lang="tr-TR" sz="2400" b="1" dirty="0" err="1"/>
              <a:t>Bulb</a:t>
            </a:r>
            <a:endParaRPr lang="en-US" sz="24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984CA70-B725-4D8C-5475-51E502BA9EF4}"/>
              </a:ext>
            </a:extLst>
          </p:cNvPr>
          <p:cNvSpPr/>
          <p:nvPr/>
        </p:nvSpPr>
        <p:spPr>
          <a:xfrm>
            <a:off x="3399734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Ampul</a:t>
            </a:r>
            <a:endParaRPr lang="en-US" sz="24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8E0FB08-C0A9-5BA8-A5BD-DD18AB5EB3E1}"/>
              </a:ext>
            </a:extLst>
          </p:cNvPr>
          <p:cNvSpPr/>
          <p:nvPr/>
        </p:nvSpPr>
        <p:spPr>
          <a:xfrm>
            <a:off x="6389983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Fax</a:t>
            </a:r>
            <a:r>
              <a:rPr lang="tr-TR" sz="2800" b="1" dirty="0"/>
              <a:t> Machine</a:t>
            </a:r>
            <a:endParaRPr lang="en-US" sz="28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5A6ABB6-EA4B-3E52-14C7-D48D3A43CE37}"/>
              </a:ext>
            </a:extLst>
          </p:cNvPr>
          <p:cNvSpPr/>
          <p:nvPr/>
        </p:nvSpPr>
        <p:spPr>
          <a:xfrm>
            <a:off x="6389982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Faks makinesi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820EB9DD-F1F9-0385-32EF-B488BF863D4C}"/>
              </a:ext>
            </a:extLst>
          </p:cNvPr>
          <p:cNvSpPr/>
          <p:nvPr/>
        </p:nvSpPr>
        <p:spPr>
          <a:xfrm>
            <a:off x="9380230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Gravity</a:t>
            </a:r>
            <a:r>
              <a:rPr lang="tr-TR" sz="2400" b="1" dirty="0"/>
              <a:t> of </a:t>
            </a:r>
            <a:r>
              <a:rPr lang="tr-TR" sz="2400" b="1" dirty="0" err="1"/>
              <a:t>matter</a:t>
            </a:r>
            <a:endParaRPr lang="en-US" sz="24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153216B1-9834-3280-66C1-3155CCF57205}"/>
              </a:ext>
            </a:extLst>
          </p:cNvPr>
          <p:cNvSpPr/>
          <p:nvPr/>
        </p:nvSpPr>
        <p:spPr>
          <a:xfrm>
            <a:off x="9380229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Yer çekimi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4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2DEE9A1-961B-DCE2-825F-8320ADD76140}"/>
              </a:ext>
            </a:extLst>
          </p:cNvPr>
          <p:cNvSpPr/>
          <p:nvPr/>
        </p:nvSpPr>
        <p:spPr>
          <a:xfrm>
            <a:off x="210239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Laptop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1A253D7-6FE5-5174-BE27-9F1B2CB30AD1}"/>
              </a:ext>
            </a:extLst>
          </p:cNvPr>
          <p:cNvSpPr/>
          <p:nvPr/>
        </p:nvSpPr>
        <p:spPr>
          <a:xfrm>
            <a:off x="210238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Dizüstü Bilgisayar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36B7C66-77DC-3263-B7F4-7345450156BD}"/>
              </a:ext>
            </a:extLst>
          </p:cNvPr>
          <p:cNvSpPr/>
          <p:nvPr/>
        </p:nvSpPr>
        <p:spPr>
          <a:xfrm>
            <a:off x="3328281" y="1888921"/>
            <a:ext cx="2619178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Microchip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07636B7-905F-57C3-31D7-4ECEFD97FA2A}"/>
              </a:ext>
            </a:extLst>
          </p:cNvPr>
          <p:cNvSpPr/>
          <p:nvPr/>
        </p:nvSpPr>
        <p:spPr>
          <a:xfrm>
            <a:off x="3328280" y="2428745"/>
            <a:ext cx="2619178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Mikro çip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AF9A8FC-9D25-FB03-A9FC-CE5FBA8B1FE5}"/>
              </a:ext>
            </a:extLst>
          </p:cNvPr>
          <p:cNvSpPr/>
          <p:nvPr/>
        </p:nvSpPr>
        <p:spPr>
          <a:xfrm>
            <a:off x="6419812" y="1888921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MP3 Player</a:t>
            </a:r>
            <a:endParaRPr lang="en-US" sz="24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4261931-E863-3B81-F0AC-F3E244184DC5}"/>
              </a:ext>
            </a:extLst>
          </p:cNvPr>
          <p:cNvSpPr/>
          <p:nvPr/>
        </p:nvSpPr>
        <p:spPr>
          <a:xfrm>
            <a:off x="6419811" y="2428745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Müzik çalar</a:t>
            </a:r>
            <a:endParaRPr lang="en-US" sz="20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29471CF-D293-51B0-4F5F-A34937F80C49}"/>
              </a:ext>
            </a:extLst>
          </p:cNvPr>
          <p:cNvSpPr/>
          <p:nvPr/>
        </p:nvSpPr>
        <p:spPr>
          <a:xfrm>
            <a:off x="9386322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Navigation</a:t>
            </a:r>
            <a:endParaRPr lang="en-US" sz="24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3D504F0-7B45-F5A0-96C7-656D29C69194}"/>
              </a:ext>
            </a:extLst>
          </p:cNvPr>
          <p:cNvSpPr/>
          <p:nvPr/>
        </p:nvSpPr>
        <p:spPr>
          <a:xfrm>
            <a:off x="9386321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Navigasyon</a:t>
            </a:r>
            <a:endParaRPr lang="en-US" sz="20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AB23245-5278-F0DD-4304-8C66BE6A0170}"/>
              </a:ext>
            </a:extLst>
          </p:cNvPr>
          <p:cNvSpPr/>
          <p:nvPr/>
        </p:nvSpPr>
        <p:spPr>
          <a:xfrm>
            <a:off x="136770" y="540094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Plane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81BE16B-386B-4FB0-65E1-9C78425AD63B}"/>
              </a:ext>
            </a:extLst>
          </p:cNvPr>
          <p:cNvSpPr/>
          <p:nvPr/>
        </p:nvSpPr>
        <p:spPr>
          <a:xfrm>
            <a:off x="136769" y="594076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Uçak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4E4E01-568A-57E9-1835-D658B9E39028}"/>
              </a:ext>
            </a:extLst>
          </p:cNvPr>
          <p:cNvSpPr/>
          <p:nvPr/>
        </p:nvSpPr>
        <p:spPr>
          <a:xfrm>
            <a:off x="3176749" y="540094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Printing </a:t>
            </a:r>
            <a:r>
              <a:rPr lang="tr-TR" sz="2800" b="1" dirty="0" err="1"/>
              <a:t>Press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5611ED1-36F2-A48E-F4BD-AE47A2612D54}"/>
              </a:ext>
            </a:extLst>
          </p:cNvPr>
          <p:cNvSpPr/>
          <p:nvPr/>
        </p:nvSpPr>
        <p:spPr>
          <a:xfrm>
            <a:off x="3176748" y="594076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Matbaa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6346FD7-8BC6-5B32-1349-94143B504671}"/>
              </a:ext>
            </a:extLst>
          </p:cNvPr>
          <p:cNvSpPr/>
          <p:nvPr/>
        </p:nvSpPr>
        <p:spPr>
          <a:xfrm>
            <a:off x="6272873" y="5304691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Record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19E3D35-5567-448B-6E00-66015CF5B26B}"/>
              </a:ext>
            </a:extLst>
          </p:cNvPr>
          <p:cNvSpPr/>
          <p:nvPr/>
        </p:nvSpPr>
        <p:spPr>
          <a:xfrm>
            <a:off x="6272872" y="5844515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Plak</a:t>
            </a:r>
            <a:endParaRPr lang="en-US" sz="24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6B1AB56-80FB-C3DA-E288-B56568AF076A}"/>
              </a:ext>
            </a:extLst>
          </p:cNvPr>
          <p:cNvSpPr/>
          <p:nvPr/>
        </p:nvSpPr>
        <p:spPr>
          <a:xfrm>
            <a:off x="9312853" y="540094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Solar </a:t>
            </a:r>
            <a:r>
              <a:rPr lang="tr-TR" sz="2400" b="1" dirty="0" err="1"/>
              <a:t>Gravity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0799047C-DDB4-F72B-AFF4-E0881FE3A76E}"/>
              </a:ext>
            </a:extLst>
          </p:cNvPr>
          <p:cNvSpPr/>
          <p:nvPr/>
        </p:nvSpPr>
        <p:spPr>
          <a:xfrm>
            <a:off x="9312852" y="5940766"/>
            <a:ext cx="2770711" cy="917233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Güneş çekim kuvveti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11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688BC33-0A35-D9C8-D144-8E709C9C6D75}"/>
              </a:ext>
            </a:extLst>
          </p:cNvPr>
          <p:cNvSpPr/>
          <p:nvPr/>
        </p:nvSpPr>
        <p:spPr>
          <a:xfrm>
            <a:off x="210239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Structure</a:t>
            </a:r>
            <a:r>
              <a:rPr lang="tr-TR" sz="2400" b="1" dirty="0"/>
              <a:t> of DNA</a:t>
            </a:r>
            <a:endParaRPr lang="en-US" sz="24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016E913-E03C-11A3-EDE0-87F3D987B336}"/>
              </a:ext>
            </a:extLst>
          </p:cNvPr>
          <p:cNvSpPr/>
          <p:nvPr/>
        </p:nvSpPr>
        <p:spPr>
          <a:xfrm>
            <a:off x="210238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DNA’nın yapısı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683DFCF-D4C5-7F89-A829-B4CE10C4E5DA}"/>
              </a:ext>
            </a:extLst>
          </p:cNvPr>
          <p:cNvSpPr/>
          <p:nvPr/>
        </p:nvSpPr>
        <p:spPr>
          <a:xfrm>
            <a:off x="3250218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Telegram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CD27C93-DD15-C917-6AB0-785DC175789A}"/>
              </a:ext>
            </a:extLst>
          </p:cNvPr>
          <p:cNvSpPr/>
          <p:nvPr/>
        </p:nvSpPr>
        <p:spPr>
          <a:xfrm>
            <a:off x="3250217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Telgraf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97206FB-CF50-BD0E-981E-AE0DF1446AF7}"/>
              </a:ext>
            </a:extLst>
          </p:cNvPr>
          <p:cNvSpPr/>
          <p:nvPr/>
        </p:nvSpPr>
        <p:spPr>
          <a:xfrm>
            <a:off x="6177166" y="2158833"/>
            <a:ext cx="2918708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Telescope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E8FBC55-CC80-03C1-0BA6-426DAC468838}"/>
              </a:ext>
            </a:extLst>
          </p:cNvPr>
          <p:cNvSpPr/>
          <p:nvPr/>
        </p:nvSpPr>
        <p:spPr>
          <a:xfrm>
            <a:off x="6177165" y="2698657"/>
            <a:ext cx="2918708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Teleskop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BBC7957-B892-4C6C-5EA1-2D9FD7189D82}"/>
              </a:ext>
            </a:extLst>
          </p:cNvPr>
          <p:cNvSpPr/>
          <p:nvPr/>
        </p:nvSpPr>
        <p:spPr>
          <a:xfrm>
            <a:off x="9350528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The</a:t>
            </a:r>
            <a:r>
              <a:rPr lang="tr-TR" sz="2000" b="1" dirty="0"/>
              <a:t> World </a:t>
            </a:r>
            <a:r>
              <a:rPr lang="tr-TR" sz="2000" b="1" dirty="0" err="1"/>
              <a:t>Wide</a:t>
            </a:r>
            <a:r>
              <a:rPr lang="tr-TR" sz="2000" b="1" dirty="0"/>
              <a:t> Web</a:t>
            </a:r>
            <a:endParaRPr lang="en-US" sz="20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F8BC570-F4C2-9718-7851-81CA9738CCC8}"/>
              </a:ext>
            </a:extLst>
          </p:cNvPr>
          <p:cNvSpPr/>
          <p:nvPr/>
        </p:nvSpPr>
        <p:spPr>
          <a:xfrm>
            <a:off x="9350527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İnternet Sunucular Ağı</a:t>
            </a:r>
            <a:endParaRPr lang="en-US" sz="20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A2CB263-55CA-294B-BB6C-8246823A18FB}"/>
              </a:ext>
            </a:extLst>
          </p:cNvPr>
          <p:cNvSpPr/>
          <p:nvPr/>
        </p:nvSpPr>
        <p:spPr>
          <a:xfrm>
            <a:off x="210238" y="5410569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Typewriter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B23B99F-CC1B-5B28-BADA-56BFD6AB3C41}"/>
              </a:ext>
            </a:extLst>
          </p:cNvPr>
          <p:cNvSpPr/>
          <p:nvPr/>
        </p:nvSpPr>
        <p:spPr>
          <a:xfrm>
            <a:off x="210237" y="5950393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Daktilo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7916CB1-C2AB-16FA-B041-F7279F74BCCE}"/>
              </a:ext>
            </a:extLst>
          </p:cNvPr>
          <p:cNvSpPr/>
          <p:nvPr/>
        </p:nvSpPr>
        <p:spPr>
          <a:xfrm>
            <a:off x="3244126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Test </a:t>
            </a:r>
            <a:r>
              <a:rPr lang="tr-TR" sz="2800" b="1" dirty="0" err="1"/>
              <a:t>tube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27AF8FA-2F64-0ECD-FAB6-B8A949139EF3}"/>
              </a:ext>
            </a:extLst>
          </p:cNvPr>
          <p:cNvSpPr/>
          <p:nvPr/>
        </p:nvSpPr>
        <p:spPr>
          <a:xfrm>
            <a:off x="3244125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Deney tüpü</a:t>
            </a:r>
            <a:endParaRPr lang="en-US" sz="20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866BD14-FB67-882E-B024-A885558D03DA}"/>
              </a:ext>
            </a:extLst>
          </p:cNvPr>
          <p:cNvSpPr/>
          <p:nvPr/>
        </p:nvSpPr>
        <p:spPr>
          <a:xfrm>
            <a:off x="6171074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X-ray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4527DAC-9498-9328-4956-4923FCB812B9}"/>
              </a:ext>
            </a:extLst>
          </p:cNvPr>
          <p:cNvSpPr/>
          <p:nvPr/>
        </p:nvSpPr>
        <p:spPr>
          <a:xfrm>
            <a:off x="6171073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Röntgen</a:t>
            </a:r>
            <a:endParaRPr lang="en-US" sz="20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27971DE-3325-5B80-93D9-CAB9C093C6FB}"/>
              </a:ext>
            </a:extLst>
          </p:cNvPr>
          <p:cNvSpPr/>
          <p:nvPr/>
        </p:nvSpPr>
        <p:spPr>
          <a:xfrm>
            <a:off x="9350527" y="553569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ink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644C788-7567-E319-A7B4-5AA24E02B5AD}"/>
              </a:ext>
            </a:extLst>
          </p:cNvPr>
          <p:cNvSpPr/>
          <p:nvPr/>
        </p:nvSpPr>
        <p:spPr>
          <a:xfrm>
            <a:off x="9350526" y="607552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Mürekkep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7439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1306</Words>
  <Application>Microsoft Office PowerPoint</Application>
  <PresentationFormat>Geniş ekran</PresentationFormat>
  <Paragraphs>410</Paragraphs>
  <Slides>52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79</cp:revision>
  <dcterms:created xsi:type="dcterms:W3CDTF">2022-03-25T14:53:28Z</dcterms:created>
  <dcterms:modified xsi:type="dcterms:W3CDTF">2025-08-09T11:16:31Z</dcterms:modified>
</cp:coreProperties>
</file>